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87" r:id="rId2"/>
    <p:sldId id="303" r:id="rId3"/>
    <p:sldId id="257" r:id="rId4"/>
    <p:sldId id="288" r:id="rId5"/>
    <p:sldId id="307" r:id="rId6"/>
    <p:sldId id="315" r:id="rId7"/>
    <p:sldId id="308" r:id="rId8"/>
    <p:sldId id="290" r:id="rId9"/>
    <p:sldId id="309" r:id="rId10"/>
    <p:sldId id="291" r:id="rId11"/>
    <p:sldId id="305" r:id="rId12"/>
    <p:sldId id="292" r:id="rId13"/>
    <p:sldId id="311" r:id="rId14"/>
    <p:sldId id="312" r:id="rId15"/>
    <p:sldId id="313" r:id="rId16"/>
    <p:sldId id="314" r:id="rId17"/>
    <p:sldId id="301" r:id="rId18"/>
    <p:sldId id="293" r:id="rId19"/>
    <p:sldId id="316" r:id="rId20"/>
    <p:sldId id="317" r:id="rId21"/>
    <p:sldId id="294" r:id="rId22"/>
    <p:sldId id="310" r:id="rId23"/>
    <p:sldId id="306" r:id="rId24"/>
    <p:sldId id="302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8"/>
    <p:restoredTop sz="94589"/>
  </p:normalViewPr>
  <p:slideViewPr>
    <p:cSldViewPr snapToGrid="0" snapToObjects="1">
      <p:cViewPr varScale="1">
        <p:scale>
          <a:sx n="95" d="100"/>
          <a:sy n="95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4C8D-BB58-694B-9083-D1E3E24E9421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042C4-9282-A44D-B2C1-917A9D07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42C4-9282-A44D-B2C1-917A9D07A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tiff"/><Relationship Id="rId3" Type="http://schemas.openxmlformats.org/officeDocument/2006/relationships/image" Target="../media/image3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Class 6: Bayesian Methods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918" y="2722416"/>
            <a:ext cx="7128164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In this class we will review Bayesian likelihood methods </a:t>
            </a:r>
            <a:r>
              <a:rPr lang="en-US" sz="2800" i="1" dirty="0" smtClean="0"/>
              <a:t>for solving </a:t>
            </a:r>
            <a:r>
              <a:rPr lang="en-US" sz="2800" i="1" dirty="0" smtClean="0"/>
              <a:t>statistical problems, determining the posterior probabilities of model parameters, and </a:t>
            </a:r>
            <a:r>
              <a:rPr lang="en-US" sz="2800" i="1" dirty="0" smtClean="0"/>
              <a:t>selecting </a:t>
            </a:r>
            <a:r>
              <a:rPr lang="en-US" sz="2800" i="1" dirty="0" smtClean="0"/>
              <a:t>between two models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24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Posteriors and </a:t>
            </a:r>
            <a:r>
              <a:rPr lang="en-US" sz="4800" smtClean="0">
                <a:solidFill>
                  <a:schemeClr val="bg1"/>
                </a:solidFill>
              </a:rPr>
              <a:t>confidence limits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165002"/>
                <a:ext cx="4427750" cy="547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We can use the </a:t>
                </a:r>
                <a:r>
                  <a:rPr lang="en-AU" sz="2400" dirty="0" smtClean="0"/>
                  <a:t>posterior </a:t>
                </a:r>
                <a:r>
                  <a:rPr lang="en-AU" sz="2400" dirty="0" smtClean="0"/>
                  <a:t>probability </a:t>
                </a:r>
                <a:r>
                  <a:rPr lang="en-AU" sz="2400" dirty="0" smtClean="0"/>
                  <a:t>distribution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𝑃</m:t>
                    </m:r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 smtClean="0"/>
                  <a:t> to </a:t>
                </a:r>
                <a:r>
                  <a:rPr lang="en-AU" sz="2400" dirty="0" smtClean="0"/>
                  <a:t>determine </a:t>
                </a:r>
                <a:r>
                  <a:rPr lang="en-AU" sz="2400" b="1" dirty="0" smtClean="0"/>
                  <a:t>summary statistics </a:t>
                </a:r>
                <a:r>
                  <a:rPr lang="en-AU" sz="2400" dirty="0" smtClean="0"/>
                  <a:t>and </a:t>
                </a:r>
                <a:r>
                  <a:rPr lang="en-AU" sz="2400" b="1" dirty="0" smtClean="0"/>
                  <a:t>confidence intervals </a:t>
                </a:r>
                <a:r>
                  <a:rPr lang="en-AU" sz="2400" dirty="0" smtClean="0"/>
                  <a:t>for the </a:t>
                </a:r>
                <a:r>
                  <a:rPr lang="en-AU" sz="2400" dirty="0" smtClean="0"/>
                  <a:t>parameter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AU" sz="2400" dirty="0" smtClean="0"/>
                  <a:t>:</a:t>
                </a:r>
                <a:endParaRPr lang="en-AU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b="1" dirty="0" smtClean="0"/>
                  <a:t>Mean</a:t>
                </a:r>
                <a:r>
                  <a:rPr lang="en-AU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AU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  <m:sup>
                        <m:r>
                          <a:rPr lang="is-I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</m:d>
                        <m:r>
                          <a:rPr lang="en-AU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𝑑𝑎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b="1" dirty="0" smtClean="0"/>
                  <a:t>Variance</a:t>
                </a:r>
                <a:r>
                  <a:rPr lang="en-US" sz="2400" dirty="0" smtClean="0"/>
                  <a:t>: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is-I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AU" sz="2400" i="1">
                            <a:latin typeface="Cambria Math" charset="0"/>
                          </a:rPr>
                          <m:t>−</m:t>
                        </m:r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  <m:sup>
                        <m:r>
                          <a:rPr lang="is-I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is-I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𝑎</m:t>
                                </m:r>
                                <m:r>
                                  <a:rPr lang="en-AU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400" i="1">
                            <a:latin typeface="Cambria Math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AU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𝑎</m:t>
                            </m:r>
                          </m:e>
                        </m:d>
                        <m:r>
                          <a:rPr lang="en-AU" sz="2400" i="1">
                            <a:latin typeface="Cambria Math" charset="0"/>
                          </a:rPr>
                          <m:t> </m:t>
                        </m:r>
                        <m:r>
                          <a:rPr lang="en-AU" sz="2400" i="1">
                            <a:latin typeface="Cambria Math" charset="0"/>
                          </a:rPr>
                          <m:t>𝑑𝑎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 smtClean="0"/>
                  <a:t>[Small print: o</a:t>
                </a:r>
                <a:r>
                  <a:rPr lang="en-US" sz="2000" dirty="0" smtClean="0"/>
                  <a:t>nly </a:t>
                </a:r>
                <a:r>
                  <a:rPr lang="en-US" sz="2000" dirty="0" smtClean="0"/>
                  <a:t>if the probability distribution is Gaussian is the mean equal to the best-fitting value, and the standard deviation equal to the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68%</m:t>
                    </m:r>
                  </m:oMath>
                </a14:m>
                <a:r>
                  <a:rPr lang="en-US" sz="2000" dirty="0" smtClean="0"/>
                  <a:t> confidence </a:t>
                </a:r>
                <a:r>
                  <a:rPr lang="en-US" sz="2000" dirty="0" smtClean="0"/>
                  <a:t>region]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165002"/>
                <a:ext cx="4427750" cy="5475730"/>
              </a:xfrm>
              <a:prstGeom prst="rect">
                <a:avLst/>
              </a:prstGeom>
              <a:blipFill rotWithShape="0">
                <a:blip r:embed="rId2"/>
                <a:stretch>
                  <a:fillRect l="-1791" t="-891" r="-1653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02" y="1949826"/>
            <a:ext cx="4500284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29" y="3321274"/>
            <a:ext cx="4715635" cy="3536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Posteriors and </a:t>
            </a:r>
            <a:r>
              <a:rPr lang="en-US" sz="4800" smtClean="0">
                <a:solidFill>
                  <a:schemeClr val="bg1"/>
                </a:solidFill>
              </a:rPr>
              <a:t>confidence limits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9" y="1433944"/>
            <a:ext cx="786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US" sz="2400" dirty="0"/>
              <a:t>For a general probability distribution, we can determine the confidence intervals by </a:t>
            </a:r>
            <a:r>
              <a:rPr lang="en-US" sz="2400" dirty="0" smtClean="0"/>
              <a:t>integration: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" y="2203154"/>
                <a:ext cx="9144000" cy="1285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is-I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𝑏𝑜𝑡</m:t>
                              </m:r>
                            </m:sub>
                          </m:sSub>
                        </m:sup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𝑑𝑎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=0.16     </m:t>
                      </m:r>
                      <m:nary>
                        <m:naryPr>
                          <m:limLoc m:val="undOvr"/>
                          <m:ctrlPr>
                            <a:rPr lang="is-IS" sz="2400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𝑏𝑜𝑡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𝑡𝑜𝑝</m:t>
                              </m:r>
                            </m:sub>
                          </m:sSub>
                        </m:sup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r>
                        <a:rPr lang="en-AU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𝑑𝑎</m:t>
                      </m:r>
                      <m:r>
                        <a:rPr lang="en-AU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=0.68     </m:t>
                      </m:r>
                      <m:nary>
                        <m:naryPr>
                          <m:limLoc m:val="undOvr"/>
                          <m:ctrlPr>
                            <a:rPr lang="is-IS" sz="2400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𝑡𝑜𝑝</m:t>
                              </m:r>
                            </m:sub>
                          </m:sSub>
                        </m:sub>
                        <m:sup>
                          <m:r>
                            <a:rPr lang="en-AU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r>
                        <a:rPr lang="en-AU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𝑑𝑎</m:t>
                      </m:r>
                      <m:r>
                        <a:rPr lang="en-AU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=0.16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203154"/>
                <a:ext cx="9144000" cy="12859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26142" y="4410635"/>
            <a:ext cx="1336456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16</a:t>
            </a:r>
            <a:r>
              <a:rPr lang="en-US" sz="2400" smtClean="0">
                <a:solidFill>
                  <a:srgbClr val="FF0000"/>
                </a:solidFill>
              </a:rPr>
              <a:t>% area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3342" y="4334629"/>
            <a:ext cx="1336456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16</a:t>
            </a:r>
            <a:r>
              <a:rPr lang="en-US" sz="2400" smtClean="0">
                <a:solidFill>
                  <a:srgbClr val="FF0000"/>
                </a:solidFill>
              </a:rPr>
              <a:t>% area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518" y="3678194"/>
            <a:ext cx="1336456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68% area</a:t>
            </a:r>
            <a:endParaRPr lang="en-US" sz="240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62598" y="4872300"/>
            <a:ext cx="855414" cy="103095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23973" y="4165398"/>
            <a:ext cx="368773" cy="130755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760974" y="4788787"/>
            <a:ext cx="806002" cy="13699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938185" y="6279777"/>
                <a:ext cx="626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𝑏𝑜𝑡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85" y="6279777"/>
                <a:ext cx="6263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796" r="-388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37746" y="6270813"/>
                <a:ext cx="629468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46" y="6270813"/>
                <a:ext cx="629468" cy="397866"/>
              </a:xfrm>
              <a:prstGeom prst="rect">
                <a:avLst/>
              </a:prstGeom>
              <a:blipFill rotWithShape="0">
                <a:blip r:embed="rId5"/>
                <a:stretch>
                  <a:fillRect l="-6796" r="-679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Marginalization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8" y="1433944"/>
                <a:ext cx="8340845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>
                    <a:solidFill>
                      <a:schemeClr val="tx1"/>
                    </a:solidFill>
                  </a:rPr>
                  <a:t>Now suppose we have determined the 2D posterior probability distribution of a 2-parameter fit,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P</m:t>
                        </m:r>
                      </m:e>
                      <m:sub>
                        <m:r>
                          <a:rPr lang="en-AU" sz="24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AU" sz="24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D</m:t>
                        </m:r>
                      </m:sub>
                    </m:sSub>
                    <m:r>
                      <a:rPr lang="en-AU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AU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a</m:t>
                    </m:r>
                    <m:r>
                      <a:rPr lang="en-AU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b</m:t>
                    </m:r>
                    <m:r>
                      <a:rPr lang="en-AU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AU" sz="24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What 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is the probability distribution for parameter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, considering all possible values of parameter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?</a:t>
                </a:r>
                <a:r>
                  <a:rPr lang="en-US" sz="2400" dirty="0" smtClean="0"/>
                  <a:t>  This is known as </a:t>
                </a:r>
                <a:r>
                  <a:rPr lang="en-US" sz="2400" b="1" dirty="0" smtClean="0"/>
                  <a:t>marginalization</a:t>
                </a:r>
                <a:r>
                  <a:rPr lang="en-US" sz="2400" dirty="0" smtClean="0"/>
                  <a:t> of parameter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𝑏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Marginalization can be performed by </a:t>
                </a:r>
                <a:r>
                  <a:rPr lang="en-US" sz="2400" b="1" dirty="0" smtClean="0"/>
                  <a:t>summing (integrating) over one axis of the probability </a:t>
                </a:r>
                <a:r>
                  <a:rPr lang="en-US" sz="2400" b="1" dirty="0" smtClean="0"/>
                  <a:t>distribution</a:t>
                </a:r>
                <a:r>
                  <a:rPr lang="en-US" sz="2400" dirty="0" smtClean="0"/>
                  <a:t>:</a:t>
                </a:r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US" sz="20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000" dirty="0" smtClean="0"/>
                  <a:t>[Small print: i</a:t>
                </a:r>
                <a:r>
                  <a:rPr lang="en-US" sz="2000" dirty="0" smtClean="0"/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𝐷</m:t>
                        </m:r>
                      </m:sub>
                    </m:sSub>
                    <m:r>
                      <a:rPr lang="en-AU" sz="2000" b="0" i="1" smtClean="0"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latin typeface="Cambria Math" charset="0"/>
                      </a:rPr>
                      <m:t>𝑎</m:t>
                    </m:r>
                    <m:r>
                      <a:rPr lang="en-AU" sz="2000" b="0" i="1" smtClean="0">
                        <a:latin typeface="Cambria Math" charset="0"/>
                      </a:rPr>
                      <m:t>,</m:t>
                    </m:r>
                    <m:r>
                      <a:rPr lang="en-AU" sz="2000" b="0" i="1" smtClean="0">
                        <a:latin typeface="Cambria Math" charset="0"/>
                      </a:rPr>
                      <m:t>𝑏</m:t>
                    </m:r>
                    <m:r>
                      <a:rPr lang="en-AU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is normalized,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/>
                  <a:t> will also be </a:t>
                </a:r>
                <a:r>
                  <a:rPr lang="en-US" sz="2000" dirty="0" smtClean="0"/>
                  <a:t>normalized]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8" y="1433944"/>
                <a:ext cx="8340845" cy="5201424"/>
              </a:xfrm>
              <a:prstGeom prst="rect">
                <a:avLst/>
              </a:prstGeom>
              <a:blipFill rotWithShape="0">
                <a:blip r:embed="rId3"/>
                <a:stretch>
                  <a:fillRect l="-950" t="-938" r="-1023" b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77668" y="4949293"/>
                <a:ext cx="3307977" cy="99501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68" y="4949293"/>
                <a:ext cx="3307977" cy="99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9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7516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Let’s apply these methods 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to 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our example 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from Class 3, fitting 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a straight line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𝑦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𝑎𝑥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+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 to some data</a:t>
                </a:r>
                <a:r>
                  <a:rPr lang="mr-IN" sz="2400" i="1" dirty="0" smtClean="0">
                    <a:solidFill>
                      <a:schemeClr val="accent1"/>
                    </a:solidFill>
                  </a:rPr>
                  <a:t>…</a:t>
                </a:r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751618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02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Use of likelihood for parameter fitting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42628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751618" cy="88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We determine the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over a grid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𝑏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 and convert 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to 2D probability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𝑏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)∝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751618" cy="881652"/>
              </a:xfrm>
              <a:prstGeom prst="rect">
                <a:avLst/>
              </a:prstGeom>
              <a:blipFill rotWithShape="0">
                <a:blip r:embed="rId2"/>
                <a:stretch>
                  <a:fillRect l="-1022" t="-5517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Use of likelihood for parameter fitting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89916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7516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Then we m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arginalize 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to obtain 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the posterior probability distributions for each parameter,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i="1" dirty="0" smtClean="0">
                    <a:solidFill>
                      <a:schemeClr val="accent1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AU" sz="2400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mr-IN" sz="2400" i="1" dirty="0" smtClean="0">
                    <a:solidFill>
                      <a:schemeClr val="accent1"/>
                    </a:solidFill>
                  </a:rPr>
                  <a:t>…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 </a:t>
                </a:r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751618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02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Use of likelihood for parameter fitting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24255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7516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By integrating under these distributions, we i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dentify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68%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 confidence regions </a:t>
                </a:r>
                <a:r>
                  <a:rPr lang="mr-IN" sz="2400" i="1" dirty="0" smtClean="0">
                    <a:solidFill>
                      <a:schemeClr val="accent1"/>
                    </a:solidFill>
                  </a:rPr>
                  <a:t>…</a:t>
                </a:r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751618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02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Use of likelihood for parameter fitting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24255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Supernova cosmology (continued)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86" y="2675216"/>
            <a:ext cx="5474489" cy="4105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109" y="1433944"/>
            <a:ext cx="819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AU" sz="2400" dirty="0" smtClean="0"/>
              <a:t>Let’s return to the same </a:t>
            </a:r>
            <a:r>
              <a:rPr lang="en-AU" sz="2400" b="1" dirty="0" smtClean="0"/>
              <a:t>supernova </a:t>
            </a:r>
            <a:r>
              <a:rPr lang="en-AU" sz="2400" b="1" dirty="0" smtClean="0"/>
              <a:t>distance-redshift dataset </a:t>
            </a:r>
            <a:r>
              <a:rPr lang="en-AU" sz="2400" dirty="0" smtClean="0"/>
              <a:t>we were using in Class 3: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5907" y="2497536"/>
                <a:ext cx="3239284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000" dirty="0" smtClean="0">
                    <a:solidFill>
                      <a:schemeClr val="tx1"/>
                    </a:solidFill>
                  </a:rPr>
                  <a:t>Convert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000" dirty="0" smtClean="0">
                    <a:solidFill>
                      <a:schemeClr val="tx1"/>
                    </a:solidFill>
                  </a:rPr>
                  <a:t> values into a </a:t>
                </a:r>
                <a:r>
                  <a:rPr lang="en-AU" sz="2000" dirty="0" smtClean="0">
                    <a:solidFill>
                      <a:schemeClr val="accent1"/>
                    </a:solidFill>
                  </a:rPr>
                  <a:t>joint 2D probability distribution </a:t>
                </a:r>
                <a:r>
                  <a:rPr lang="en-AU" sz="2000" dirty="0" smtClean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Λ</m:t>
                            </m:r>
                          </m:sub>
                        </m:sSub>
                      </m:e>
                    </m:d>
                  </m:oMath>
                </a14:m>
                <a:endParaRPr lang="en-AU" sz="2000" dirty="0" smtClean="0">
                  <a:ea typeface="Cambria Math" charset="0"/>
                  <a:cs typeface="Cambria Math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000" dirty="0" smtClean="0"/>
                  <a:t>Marginalize this probability distribution to obtain the </a:t>
                </a:r>
                <a:r>
                  <a:rPr lang="en-AU" sz="2000" dirty="0" smtClean="0">
                    <a:solidFill>
                      <a:schemeClr val="accent1"/>
                    </a:solidFill>
                  </a:rPr>
                  <a:t>1D posterior probability distributions </a:t>
                </a:r>
                <a:r>
                  <a:rPr lang="en-AU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a:rPr lang="en-AU" sz="20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000" dirty="0" smtClean="0"/>
                  <a:t>Determine the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68% confidence regions </a:t>
                </a:r>
                <a:r>
                  <a:rPr lang="en-US" sz="2000" dirty="0" smtClean="0"/>
                  <a:t>for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7" y="2497536"/>
                <a:ext cx="3239284" cy="4093428"/>
              </a:xfrm>
              <a:prstGeom prst="rect">
                <a:avLst/>
              </a:prstGeom>
              <a:blipFill rotWithShape="0">
                <a:blip r:embed="rId3"/>
                <a:stretch>
                  <a:fillRect l="-1695" t="-894" r="-1695" b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6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570" y="3902148"/>
            <a:ext cx="3331113" cy="2798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56" y="3710763"/>
            <a:ext cx="4607801" cy="2764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Monte Carlo Markov Chains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8" y="1433944"/>
            <a:ext cx="808316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AU" sz="2400" i="1" dirty="0" smtClean="0">
                <a:solidFill>
                  <a:schemeClr val="tx1"/>
                </a:solidFill>
              </a:rPr>
              <a:t>The grid method becomes inefficient as the number of parameters increases.  </a:t>
            </a:r>
            <a:r>
              <a:rPr lang="en-AU" sz="2400" dirty="0" smtClean="0"/>
              <a:t>A powerful alternative is to generate a </a:t>
            </a:r>
            <a:r>
              <a:rPr lang="en-AU" sz="2400" b="1" dirty="0" smtClean="0"/>
              <a:t>Monte Carlo Markov Chain</a:t>
            </a:r>
            <a:r>
              <a:rPr lang="en-AU" sz="2400" dirty="0" smtClean="0"/>
              <a:t> (MCMC) in the parameter space</a:t>
            </a:r>
          </a:p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AU" sz="2000" dirty="0" smtClean="0"/>
              <a:t>There are various algorithms to do this such as python </a:t>
            </a:r>
            <a:r>
              <a:rPr lang="en-AU" sz="2000" i="1" dirty="0" smtClean="0"/>
              <a:t>emcee</a:t>
            </a:r>
            <a:r>
              <a:rPr lang="en-AU" sz="2000" dirty="0" smtClean="0"/>
              <a:t> (we won’t go into details here), but the end result is a “chain” (distribution of parameter values) which </a:t>
            </a:r>
            <a:r>
              <a:rPr lang="en-AU" sz="2000" b="1" dirty="0" smtClean="0"/>
              <a:t>samples the underlying probability distribution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53423" y="6213832"/>
            <a:ext cx="169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Image credit</a:t>
            </a:r>
            <a:r>
              <a:rPr lang="en-US" sz="1400" dirty="0" smtClean="0"/>
              <a:t>: </a:t>
            </a:r>
            <a:r>
              <a:rPr lang="en-US" sz="1400" dirty="0" err="1" smtClean="0"/>
              <a:t>www.essenceps.com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70729" y="6213832"/>
            <a:ext cx="169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credit: </a:t>
            </a:r>
            <a:r>
              <a:rPr lang="en-US" sz="1400" dirty="0" err="1" smtClean="0"/>
              <a:t>www.newton.ac.uk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4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11" y="2264940"/>
            <a:ext cx="4593059" cy="4593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Monte Carlo Markov Chains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8" y="1433944"/>
            <a:ext cx="8083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AU" sz="2400" i="1" dirty="0" smtClean="0">
                <a:solidFill>
                  <a:schemeClr val="accent1"/>
                </a:solidFill>
              </a:rPr>
              <a:t>Here is a worked example of using python’s emcee algorithm to sample the probability distribution of the straight-line fit:  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1108" y="1433944"/>
            <a:ext cx="809451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AU" sz="2800" dirty="0" smtClean="0"/>
              <a:t>At the end of this class you should </a:t>
            </a:r>
            <a:r>
              <a:rPr lang="en-AU" sz="2800" dirty="0" smtClean="0"/>
              <a:t>be able to </a:t>
            </a:r>
            <a:r>
              <a:rPr lang="mr-IN" sz="2800" dirty="0" smtClean="0"/>
              <a:t>…</a:t>
            </a:r>
            <a:endParaRPr lang="en-AU" sz="2800" dirty="0" smtClean="0"/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mr-IN" sz="2400" dirty="0" smtClean="0"/>
              <a:t>…</a:t>
            </a:r>
            <a:r>
              <a:rPr lang="en-AU" sz="2400" dirty="0" smtClean="0"/>
              <a:t> understand the application of Bayes’ theorem in model-fitting and the role of priors</a:t>
            </a:r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mr-IN" sz="2400" dirty="0" smtClean="0"/>
              <a:t>…</a:t>
            </a:r>
            <a:r>
              <a:rPr lang="en-AU" sz="2400" dirty="0" smtClean="0"/>
              <a:t> obtain parameter values and confidence ranges via likelihood methods</a:t>
            </a:r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mr-IN" sz="2400" dirty="0" smtClean="0"/>
              <a:t>…</a:t>
            </a:r>
            <a:r>
              <a:rPr lang="en-AU" sz="2400" dirty="0" smtClean="0"/>
              <a:t> search parameter space with MCMC algorithms</a:t>
            </a:r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mr-IN" sz="2400" dirty="0" smtClean="0"/>
              <a:t>…</a:t>
            </a:r>
            <a:r>
              <a:rPr lang="en-AU" sz="2400" dirty="0" smtClean="0"/>
              <a:t> apply model selection tests using the Bayes </a:t>
            </a:r>
            <a:r>
              <a:rPr lang="en-AU" sz="2400" dirty="0" smtClean="0"/>
              <a:t>factor or </a:t>
            </a:r>
            <a:r>
              <a:rPr lang="en-AU" sz="2400" dirty="0" err="1" smtClean="0"/>
              <a:t>Akaike</a:t>
            </a:r>
            <a:r>
              <a:rPr lang="en-AU" sz="2400" dirty="0" smtClean="0"/>
              <a:t> information criteria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Class 6: Bayesian Methods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Supernova cosmology (continued)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86" y="2675216"/>
            <a:ext cx="5474489" cy="4105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109" y="1433944"/>
            <a:ext cx="819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AU" sz="2400" dirty="0" smtClean="0"/>
              <a:t>Let’s return to the same </a:t>
            </a:r>
            <a:r>
              <a:rPr lang="en-AU" sz="2400" b="1" dirty="0" smtClean="0"/>
              <a:t>supernova </a:t>
            </a:r>
            <a:r>
              <a:rPr lang="en-AU" sz="2400" b="1" dirty="0" smtClean="0"/>
              <a:t>distance-redshift dataset </a:t>
            </a:r>
            <a:r>
              <a:rPr lang="en-AU" sz="2400" dirty="0" smtClean="0"/>
              <a:t>again: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5907" y="2497536"/>
                <a:ext cx="3239284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>
                    <a:solidFill>
                      <a:schemeClr val="tx1"/>
                    </a:solidFill>
                  </a:rPr>
                  <a:t>Run an </a:t>
                </a:r>
                <a:r>
                  <a:rPr lang="en-AU" sz="2400" dirty="0" smtClean="0">
                    <a:solidFill>
                      <a:schemeClr val="accent1"/>
                    </a:solidFill>
                  </a:rPr>
                  <a:t>MCMC analysis </a:t>
                </a:r>
                <a:r>
                  <a:rPr lang="en-AU" sz="2400" dirty="0" smtClean="0">
                    <a:solidFill>
                      <a:schemeClr val="tx1"/>
                    </a:solidFill>
                  </a:rPr>
                  <a:t>fo</a:t>
                </a:r>
                <a:r>
                  <a:rPr lang="en-AU" sz="2400" dirty="0" smtClean="0"/>
                  <a:t>r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400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Λ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Determine the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68% confidence regions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7" y="2497536"/>
                <a:ext cx="3239284" cy="2616101"/>
              </a:xfrm>
              <a:prstGeom prst="rect">
                <a:avLst/>
              </a:prstGeom>
              <a:blipFill rotWithShape="0">
                <a:blip r:embed="rId3"/>
                <a:stretch>
                  <a:fillRect l="-2637" t="-1865" b="-4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0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Model selection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9" y="1433944"/>
            <a:ext cx="786443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AU" sz="2400" dirty="0" smtClean="0"/>
              <a:t>Since Bayesian statistics is related to the probability of models, it allows us to perform </a:t>
            </a:r>
            <a:r>
              <a:rPr lang="en-AU" sz="2400" b="1" dirty="0" smtClean="0"/>
              <a:t>model selection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chemeClr val="accent1"/>
                </a:solidFill>
              </a:rPr>
              <a:t>A common example: how many model parameters does a dataset justify including in a fit?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" y="3294223"/>
            <a:ext cx="4530868" cy="3398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24" y="3294223"/>
            <a:ext cx="4530868" cy="33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86443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 smtClean="0"/>
                  <a:t>In general, </a:t>
                </a:r>
                <a:r>
                  <a:rPr lang="en-AU" sz="2400" dirty="0"/>
                  <a:t>g</a:t>
                </a:r>
                <a:r>
                  <a:rPr lang="en-AU" sz="2400" dirty="0" smtClean="0"/>
                  <a:t>iven </a:t>
                </a:r>
                <a:r>
                  <a:rPr lang="en-AU" sz="2400" dirty="0" smtClean="0"/>
                  <a:t>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(parameter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(parameter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AU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a dataset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2400" dirty="0" smtClean="0"/>
                  <a:t>, we can determine the </a:t>
                </a:r>
                <a:r>
                  <a:rPr lang="en-US" sz="2400" b="1" dirty="0" smtClean="0"/>
                  <a:t>Bayes factor</a:t>
                </a:r>
                <a:r>
                  <a:rPr lang="en-US" sz="2400" dirty="0" smtClean="0"/>
                  <a:t>: 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dirty="0" smtClean="0"/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 smtClean="0"/>
                  <a:t>The size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sz="2400" dirty="0" smtClean="0"/>
                  <a:t> quantifies how strongly we can prefer one model to another, e.g. the </a:t>
                </a:r>
                <a:r>
                  <a:rPr lang="en-US" sz="2400" b="1" dirty="0" err="1" smtClean="0"/>
                  <a:t>Jeffreys</a:t>
                </a:r>
                <a:r>
                  <a:rPr lang="en-US" sz="2400" b="1" dirty="0" smtClean="0"/>
                  <a:t> scale</a:t>
                </a:r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864434" cy="3139321"/>
              </a:xfrm>
              <a:prstGeom prst="rect">
                <a:avLst/>
              </a:prstGeom>
              <a:blipFill rotWithShape="0">
                <a:blip r:embed="rId2"/>
                <a:stretch>
                  <a:fillRect l="-1008" t="-1553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" y="2574919"/>
                <a:ext cx="9144000" cy="99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mr-IN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mr-IN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AU" sz="2400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en-AU" sz="2400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400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74919"/>
                <a:ext cx="9144000" cy="9980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435214"/>
                  </p:ext>
                </p:extLst>
              </p:nvPr>
            </p:nvGraphicFramePr>
            <p:xfrm>
              <a:off x="1524000" y="470684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1" i="1" smtClean="0">
                                    <a:latin typeface="Cambria Math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Strength of evidence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1−3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“barely worth</a:t>
                          </a:r>
                          <a:r>
                            <a:rPr lang="en-US" baseline="0" dirty="0" smtClean="0"/>
                            <a:t> mentioning”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3−10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“substantial”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10−30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“strong”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&gt;30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“very strong”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435214"/>
                  </p:ext>
                </p:extLst>
              </p:nvPr>
            </p:nvGraphicFramePr>
            <p:xfrm>
              <a:off x="1524000" y="470684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8197" r="-1004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Strength of evidence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08197" r="-1004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“barely worth</a:t>
                          </a:r>
                          <a:r>
                            <a:rPr lang="en-US" baseline="0" dirty="0" smtClean="0"/>
                            <a:t> mentioning”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208197" r="-1004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“substantial”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308197" r="-1004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“strong”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408197" r="-1004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“very strong”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Model selection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Model selection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864434" cy="497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 smtClean="0"/>
                  <a:t>This quantity is usually difficult to compute, and we can instead use an </a:t>
                </a:r>
                <a:r>
                  <a:rPr lang="en-AU" sz="2400" b="1" dirty="0" smtClean="0"/>
                  <a:t>approximation</a:t>
                </a:r>
                <a:r>
                  <a:rPr lang="en-AU" sz="2400" dirty="0" smtClean="0"/>
                  <a:t> to this ratio</a:t>
                </a:r>
                <a:endParaRPr lang="en-US" sz="2400" b="1" dirty="0" smtClean="0"/>
              </a:p>
              <a:p>
                <a:pPr marL="285750" indent="-28575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400" dirty="0" smtClean="0"/>
                  <a:t>A common approach is to calculate the </a:t>
                </a:r>
                <a:r>
                  <a:rPr lang="en-US" sz="2400" b="1" dirty="0" err="1" smtClean="0"/>
                  <a:t>Akaike</a:t>
                </a:r>
                <a:r>
                  <a:rPr lang="en-US" sz="2400" b="1" dirty="0" smtClean="0"/>
                  <a:t> information criteria </a:t>
                </a:r>
                <a:r>
                  <a:rPr lang="en-US" sz="2400" dirty="0" smtClean="0"/>
                  <a:t>for each model</a:t>
                </a:r>
                <a:r>
                  <a:rPr lang="en-AU" sz="2400" dirty="0" smtClean="0"/>
                  <a:t>:</a:t>
                </a:r>
                <a:endParaRPr lang="en-US" sz="2400" dirty="0" smtClean="0"/>
              </a:p>
              <a:p>
                <a:pPr marL="285750" indent="-285750">
                  <a:spcAft>
                    <a:spcPts val="30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400" dirty="0" smtClean="0"/>
                  <a:t>This penalizes models with more parameters (and the final term corrects for sample size</a:t>
                </a:r>
                <a:r>
                  <a:rPr lang="en-US" sz="2400" dirty="0" smtClean="0"/>
                  <a:t>)</a:t>
                </a:r>
              </a:p>
              <a:p>
                <a:pPr marL="285750" indent="-28575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400" dirty="0" smtClean="0"/>
                  <a:t>The model with the </a:t>
                </a:r>
                <a:r>
                  <a:rPr lang="en-US" sz="2400" b="1" dirty="0" smtClean="0"/>
                  <a:t>smaller value of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charset="0"/>
                      </a:rPr>
                      <m:t>𝑨𝑰𝑪</m:t>
                    </m:r>
                  </m:oMath>
                </a14:m>
                <a:r>
                  <a:rPr lang="en-US" sz="2400" b="1" dirty="0" smtClean="0"/>
                  <a:t> is preferred </a:t>
                </a:r>
                <a:r>
                  <a:rPr lang="en-US" sz="2400" dirty="0" smtClean="0"/>
                  <a:t>[the likelihood ratio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𝐴𝐼𝐶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𝐴𝐼𝐶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charset="0"/>
                          </a:rPr>
                          <m:t>)/2</m:t>
                        </m:r>
                      </m:sup>
                    </m:sSup>
                  </m:oMath>
                </a14:m>
                <a:r>
                  <a:rPr lang="en-US" sz="2400" dirty="0" smtClean="0"/>
                  <a:t>]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864434" cy="4970528"/>
              </a:xfrm>
              <a:prstGeom prst="rect">
                <a:avLst/>
              </a:prstGeom>
              <a:blipFill rotWithShape="0">
                <a:blip r:embed="rId2"/>
                <a:stretch>
                  <a:fillRect l="-1008" t="-980" r="-698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73888" y="3428521"/>
                <a:ext cx="4247763" cy="858055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𝐴𝐼𝐶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min</m:t>
                          </m:r>
                        </m:sub>
                        <m:sup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+2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+1)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8" y="3428521"/>
                <a:ext cx="4247763" cy="8580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589331" y="3479085"/>
                <a:ext cx="30044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𝑝</m:t>
                    </m:r>
                    <m:r>
                      <a:rPr lang="en-AU" sz="20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number of parameters</a:t>
                </a:r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331" y="3479085"/>
                <a:ext cx="3004477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r="-142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578698" y="3865201"/>
                <a:ext cx="2285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𝑁</m:t>
                    </m:r>
                    <m:r>
                      <a:rPr lang="en-AU" sz="20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number of bins</a:t>
                </a:r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98" y="3865201"/>
                <a:ext cx="2285177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r="-18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8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Flat or curved Universe?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2" y="2675216"/>
            <a:ext cx="5474489" cy="4105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109" y="1433944"/>
            <a:ext cx="819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AU" sz="2400" dirty="0" smtClean="0"/>
              <a:t>Let’s return to the same </a:t>
            </a:r>
            <a:r>
              <a:rPr lang="en-AU" sz="2400" b="1" dirty="0" smtClean="0"/>
              <a:t>supernova </a:t>
            </a:r>
            <a:r>
              <a:rPr lang="en-AU" sz="2400" b="1" dirty="0" smtClean="0"/>
              <a:t>distance-redshift dataset </a:t>
            </a:r>
            <a:r>
              <a:rPr lang="en-AU" sz="2400" dirty="0" smtClean="0"/>
              <a:t>again: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05566" y="2497536"/>
                <a:ext cx="324616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>
                    <a:solidFill>
                      <a:schemeClr val="tx1"/>
                    </a:solidFill>
                  </a:rPr>
                  <a:t>Compute the </a:t>
                </a:r>
                <a:r>
                  <a:rPr lang="en-AU" sz="2400" dirty="0" err="1" smtClean="0">
                    <a:solidFill>
                      <a:schemeClr val="accent1"/>
                    </a:solidFill>
                  </a:rPr>
                  <a:t>Akaike</a:t>
                </a:r>
                <a:r>
                  <a:rPr lang="en-AU" sz="2400" dirty="0" smtClean="0">
                    <a:solidFill>
                      <a:schemeClr val="accent1"/>
                    </a:solidFill>
                  </a:rPr>
                  <a:t> information criteria </a:t>
                </a:r>
                <a:r>
                  <a:rPr lang="en-AU" sz="2400" dirty="0" smtClean="0">
                    <a:solidFill>
                      <a:schemeClr val="tx1"/>
                    </a:solidFill>
                  </a:rPr>
                  <a:t>for a </a:t>
                </a:r>
                <a:r>
                  <a:rPr lang="en-AU" sz="2400" b="1" dirty="0" smtClean="0">
                    <a:solidFill>
                      <a:schemeClr val="tx1"/>
                    </a:solidFill>
                  </a:rPr>
                  <a:t>flat model </a:t>
                </a:r>
                <a:r>
                  <a:rPr lang="en-AU" sz="2400" dirty="0" smtClean="0">
                    <a:solidFill>
                      <a:schemeClr val="tx1"/>
                    </a:solidFill>
                  </a:rPr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=1)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</a:rPr>
                  <a:t> and a </a:t>
                </a:r>
                <a:r>
                  <a:rPr lang="en-AU" sz="2400" b="1" dirty="0" smtClean="0">
                    <a:solidFill>
                      <a:schemeClr val="tx1"/>
                    </a:solidFill>
                  </a:rPr>
                  <a:t>curved model </a:t>
                </a:r>
                <a:r>
                  <a:rPr lang="en-AU" sz="2400" dirty="0" smtClean="0">
                    <a:solidFill>
                      <a:schemeClr val="tx1"/>
                    </a:solidFill>
                  </a:rPr>
                  <a:t>(wher</a:t>
                </a:r>
                <a:r>
                  <a:rPr lang="en-AU" sz="2400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sz="2400" dirty="0" smtClean="0"/>
                  <a:t> can take any value).  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Which model is preferred, by this metric?</a:t>
                </a:r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66" y="2497536"/>
                <a:ext cx="3246163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2632" t="-1288" r="-94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Summary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8" y="1433944"/>
            <a:ext cx="809451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AU" sz="2800" dirty="0" smtClean="0"/>
              <a:t>At the end of this class you should </a:t>
            </a:r>
            <a:r>
              <a:rPr lang="en-AU" sz="2800" dirty="0" smtClean="0"/>
              <a:t>be able to </a:t>
            </a:r>
            <a:r>
              <a:rPr lang="mr-IN" sz="2800" dirty="0" smtClean="0"/>
              <a:t>…</a:t>
            </a:r>
            <a:endParaRPr lang="en-AU" sz="2800" dirty="0" smtClean="0"/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mr-IN" sz="2400" dirty="0" smtClean="0"/>
              <a:t>…</a:t>
            </a:r>
            <a:r>
              <a:rPr lang="en-AU" sz="2400" dirty="0" smtClean="0"/>
              <a:t> understand the application of Bayes’ theorem in model-fitting and the role of priors</a:t>
            </a:r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mr-IN" sz="2400" dirty="0" smtClean="0"/>
              <a:t>…</a:t>
            </a:r>
            <a:r>
              <a:rPr lang="en-AU" sz="2400" dirty="0" smtClean="0"/>
              <a:t> obtain parameter values and confidence ranges via likelihood methods</a:t>
            </a:r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mr-IN" sz="2400" dirty="0" smtClean="0"/>
              <a:t>…</a:t>
            </a:r>
            <a:r>
              <a:rPr lang="en-AU" sz="2400" dirty="0" smtClean="0"/>
              <a:t> search parameter space with MCMC algorithms</a:t>
            </a:r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mr-IN" sz="2400" dirty="0" smtClean="0"/>
              <a:t>…</a:t>
            </a:r>
            <a:r>
              <a:rPr lang="en-AU" sz="2400" dirty="0" smtClean="0"/>
              <a:t> apply model selection tests using the Bayes </a:t>
            </a:r>
            <a:r>
              <a:rPr lang="en-AU" sz="2400" dirty="0"/>
              <a:t>factor or </a:t>
            </a:r>
            <a:r>
              <a:rPr lang="en-AU" sz="2400" dirty="0" err="1"/>
              <a:t>Akaike</a:t>
            </a:r>
            <a:r>
              <a:rPr lang="en-AU" sz="2400" dirty="0"/>
              <a:t> information </a:t>
            </a:r>
            <a:r>
              <a:rPr lang="en-AU" sz="2400" dirty="0" smtClean="0"/>
              <a:t>criteria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61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94" y="2326341"/>
            <a:ext cx="3881744" cy="2402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Bayesian Methods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864434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Recall from Class 1 that Bayesian statistics is a framework that allows us to </a:t>
                </a:r>
                <a:r>
                  <a:rPr lang="en-AU" sz="2400" b="1" dirty="0" smtClean="0"/>
                  <a:t>assign probabilities to a model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b="1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b="1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b="1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It makes use of conditional probabilities,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𝑃</m:t>
                    </m:r>
                    <m:r>
                      <a:rPr lang="en-AU" sz="2400" i="1">
                        <a:latin typeface="Cambria Math" charset="0"/>
                      </a:rPr>
                      <m:t>(</m:t>
                    </m:r>
                    <m:r>
                      <a:rPr lang="en-AU" sz="2400" i="1">
                        <a:latin typeface="Cambria Math" charset="0"/>
                      </a:rPr>
                      <m:t>𝐴</m:t>
                    </m:r>
                    <m:r>
                      <a:rPr lang="en-AU" sz="2400" i="1">
                        <a:latin typeface="Cambria Math" charset="0"/>
                      </a:rPr>
                      <m:t>|</m:t>
                    </m:r>
                    <m:r>
                      <a:rPr lang="en-AU" sz="2400" i="1">
                        <a:latin typeface="Cambria Math" charset="0"/>
                      </a:rPr>
                      <m:t>𝐵</m:t>
                    </m:r>
                    <m:r>
                      <a:rPr lang="en-AU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 smtClean="0"/>
                  <a:t>, meaning 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“the probability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r>
                  <a:rPr lang="en-AU" sz="2400" i="1" dirty="0" smtClean="0">
                    <a:solidFill>
                      <a:schemeClr val="accent1"/>
                    </a:solidFill>
                  </a:rPr>
                  <a:t> on the condition that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AU" sz="2400" i="1" dirty="0" smtClean="0">
                    <a:solidFill>
                      <a:schemeClr val="accent1"/>
                    </a:solidFill>
                  </a:rPr>
                  <a:t> has occurred”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Remember that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𝑃</m:t>
                    </m:r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𝐴</m:t>
                    </m:r>
                    <m:r>
                      <a:rPr lang="en-AU" sz="2400" b="0" i="1" smtClean="0">
                        <a:latin typeface="Cambria Math" charset="0"/>
                      </a:rPr>
                      <m:t>|</m:t>
                    </m:r>
                    <m:r>
                      <a:rPr lang="en-AU" sz="2400" b="0" i="1" smtClean="0">
                        <a:latin typeface="Cambria Math" charset="0"/>
                      </a:rPr>
                      <m:t>𝐵</m:t>
                    </m:r>
                    <m:r>
                      <a:rPr lang="en-AU" sz="2400" b="0" i="1" smtClean="0">
                        <a:latin typeface="Cambria Math" charset="0"/>
                      </a:rPr>
                      <m:t>)≠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in general!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864434" cy="4801314"/>
              </a:xfrm>
              <a:prstGeom prst="rect">
                <a:avLst/>
              </a:prstGeom>
              <a:blipFill rotWithShape="0">
                <a:blip r:embed="rId3"/>
                <a:stretch>
                  <a:fillRect l="-1008" t="-1015" r="-78" b="-1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34740" y="4020671"/>
            <a:ext cx="165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/>
              <a:t>Image credit:</a:t>
            </a:r>
          </a:p>
          <a:p>
            <a:pPr algn="ctr"/>
            <a:r>
              <a:rPr lang="en-US" sz="1400" dirty="0" err="1" smtClean="0"/>
              <a:t>analyticsvidhya.com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7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Bayesian Methods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864434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An important role in Bayesian statistics is played by </a:t>
                </a:r>
                <a:r>
                  <a:rPr lang="en-AU" sz="2400" b="1" dirty="0" smtClean="0"/>
                  <a:t>Bayes’ theorem</a:t>
                </a:r>
                <a:r>
                  <a:rPr lang="en-AU" sz="2400" dirty="0" smtClean="0"/>
                  <a:t>, which can be derived from elementary probability: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 smtClean="0"/>
                  <a:t>Small </a:t>
                </a:r>
                <a:r>
                  <a:rPr lang="en-US" sz="2000" dirty="0" smtClean="0"/>
                  <a:t>print: this formula can be derived by just writing down the joint probability of both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in 2 ways: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864434" cy="3370153"/>
              </a:xfrm>
              <a:prstGeom prst="rect">
                <a:avLst/>
              </a:prstGeom>
              <a:blipFill rotWithShape="0">
                <a:blip r:embed="rId2"/>
                <a:stretch>
                  <a:fillRect l="-1008" t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06270" y="2729268"/>
                <a:ext cx="3321423" cy="87459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𝐵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70" y="2729268"/>
                <a:ext cx="3321423" cy="8745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1979" y="4841272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AU" sz="2000" b="0" i="1" smtClean="0">
                          <a:latin typeface="Cambria Math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∩</m:t>
                      </m:r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𝐴</m:t>
                          </m:r>
                        </m:e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AU" sz="2000" b="0" i="1" smtClean="0">
                          <a:latin typeface="Cambria Math" charset="0"/>
                        </a:rPr>
                        <m:t> 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AU" sz="2000" b="0" i="1" smtClean="0">
                          <a:latin typeface="Cambria Math" charset="0"/>
                        </a:rPr>
                        <m:t> 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AU" sz="2000" b="0" i="1" smtClean="0">
                          <a:latin typeface="Cambria Math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𝐴</m:t>
                      </m:r>
                      <m:r>
                        <a:rPr lang="en-AU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79" y="4841272"/>
                <a:ext cx="9144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5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Bayesian Methods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52586" cy="519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>
                    <a:solidFill>
                      <a:schemeClr val="accent1"/>
                    </a:solidFill>
                  </a:rPr>
                  <a:t>The chance of a certain medical test being positive is 90%, if a patient has disease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.  1% of the population have the disease, and the test records a false positive 5% of the time.  If you receive a positive test, what is your probability of having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?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 smtClean="0"/>
                  <a:t>We are told: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+</m:t>
                        </m:r>
                      </m:e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=0.9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=0.01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+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charset="0"/>
                          </a:rPr>
                          <m:t>no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=0.05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 smtClean="0"/>
                  <a:t>We want to know: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𝑃</m:t>
                    </m:r>
                    <m:r>
                      <a:rPr lang="en-AU" sz="2000" b="0" i="1" smtClean="0"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latin typeface="Cambria Math" charset="0"/>
                      </a:rPr>
                      <m:t>𝐷</m:t>
                    </m:r>
                    <m:r>
                      <a:rPr lang="en-AU" sz="2000" b="0" i="1" smtClean="0">
                        <a:latin typeface="Cambria Math" charset="0"/>
                      </a:rPr>
                      <m:t>|+)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 smtClean="0"/>
                  <a:t>Bayes’ Theorem: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𝐷</m:t>
                        </m:r>
                      </m:e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+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AU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+|</m:t>
                            </m:r>
                            <m:r>
                              <a:rPr lang="en-AU" sz="2000" i="1">
                                <a:latin typeface="Cambria Math" charset="0"/>
                              </a:rPr>
                              <m:t>𝐷</m:t>
                            </m:r>
                          </m:e>
                        </m:d>
                        <m:r>
                          <a:rPr lang="en-AU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𝐷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AU" sz="20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(+)</m:t>
                        </m:r>
                      </m:den>
                    </m:f>
                    <m:r>
                      <a:rPr lang="en-AU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000" i="1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AU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+|</m:t>
                            </m:r>
                            <m:r>
                              <a:rPr lang="en-AU" sz="2000" i="1">
                                <a:latin typeface="Cambria Math" charset="0"/>
                              </a:rPr>
                              <m:t>𝐷</m:t>
                            </m:r>
                          </m:e>
                        </m:d>
                        <m:r>
                          <a:rPr lang="en-AU" sz="2000" i="1">
                            <a:latin typeface="Cambria Math" charset="0"/>
                          </a:rPr>
                          <m:t> </m:t>
                        </m:r>
                        <m:r>
                          <a:rPr lang="en-AU" sz="2000" i="1">
                            <a:latin typeface="Cambria Math" charset="0"/>
                          </a:rPr>
                          <m:t>𝑃</m:t>
                        </m:r>
                        <m:r>
                          <a:rPr lang="en-AU" sz="2000" i="1">
                            <a:latin typeface="Cambria Math" charset="0"/>
                          </a:rPr>
                          <m:t>(</m:t>
                        </m:r>
                        <m:r>
                          <a:rPr lang="en-AU" sz="2000" i="1">
                            <a:latin typeface="Cambria Math" charset="0"/>
                          </a:rPr>
                          <m:t>𝐷</m:t>
                        </m:r>
                        <m:r>
                          <a:rPr lang="en-AU" sz="2000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AU" sz="2000" i="1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AU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+|</m:t>
                            </m:r>
                            <m:r>
                              <a:rPr lang="en-AU" sz="2000" i="1">
                                <a:latin typeface="Cambria Math" charset="0"/>
                              </a:rPr>
                              <m:t>𝐷</m:t>
                            </m:r>
                          </m:e>
                        </m:d>
                        <m:r>
                          <a:rPr lang="en-AU" sz="2000" i="1">
                            <a:latin typeface="Cambria Math" charset="0"/>
                          </a:rPr>
                          <m:t> </m:t>
                        </m:r>
                        <m:r>
                          <a:rPr lang="en-AU" sz="2000" i="1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AU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𝐷</m:t>
                            </m:r>
                          </m:e>
                        </m:d>
                        <m:r>
                          <a:rPr lang="en-AU" sz="2000" b="0" i="1" smtClean="0">
                            <a:latin typeface="Cambria Math" charset="0"/>
                          </a:rPr>
                          <m:t> + </m:t>
                        </m:r>
                        <m:r>
                          <a:rPr lang="en-AU" sz="2000" i="1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AU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+|</m:t>
                            </m:r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charset="0"/>
                              </a:rPr>
                              <m:t>no</m:t>
                            </m:r>
                            <m:r>
                              <a:rPr lang="en-AU" sz="20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AU" sz="2000" i="1">
                                <a:latin typeface="Cambria Math" charset="0"/>
                              </a:rPr>
                              <m:t>𝐷</m:t>
                            </m:r>
                          </m:e>
                        </m:d>
                        <m:r>
                          <a:rPr lang="en-AU" sz="2000" i="1">
                            <a:latin typeface="Cambria Math" charset="0"/>
                          </a:rPr>
                          <m:t> </m:t>
                        </m:r>
                        <m:r>
                          <a:rPr lang="en-AU" sz="2000" i="1">
                            <a:latin typeface="Cambria Math" charset="0"/>
                          </a:rPr>
                          <m:t>𝑃</m:t>
                        </m:r>
                        <m:r>
                          <a:rPr lang="en-AU" sz="20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charset="0"/>
                          </a:rPr>
                          <m:t>no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2000" i="1">
                            <a:latin typeface="Cambria Math" charset="0"/>
                          </a:rPr>
                          <m:t>𝐷</m:t>
                        </m:r>
                        <m:r>
                          <a:rPr lang="en-AU" sz="2000" i="1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 smtClean="0"/>
                  <a:t>Substituting in the data: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AU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charset="0"/>
                          </a:rPr>
                          <m:t>𝐷</m:t>
                        </m:r>
                      </m:e>
                      <m:e>
                        <m:r>
                          <a:rPr lang="en-AU" sz="2000" i="1">
                            <a:latin typeface="Cambria Math" charset="0"/>
                          </a:rPr>
                          <m:t>+</m:t>
                        </m:r>
                      </m:e>
                    </m:d>
                    <m:r>
                      <a:rPr lang="en-AU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charset="0"/>
                          </a:rPr>
                          <m:t>0.9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×0.01</m:t>
                        </m:r>
                      </m:num>
                      <m:den>
                        <m:r>
                          <a:rPr lang="en-AU" sz="2000" b="0" i="1" smtClean="0">
                            <a:latin typeface="Cambria Math" charset="0"/>
                          </a:rPr>
                          <m:t>0.9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×0.01+0.05×0.99</m:t>
                        </m:r>
                      </m:den>
                    </m:f>
                    <m:r>
                      <a:rPr lang="en-AU" sz="2000" b="0" i="1" smtClean="0">
                        <a:latin typeface="Cambria Math" charset="0"/>
                      </a:rPr>
                      <m:t>=0.15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i="1" dirty="0" smtClean="0">
                    <a:solidFill>
                      <a:srgbClr val="7030A0"/>
                    </a:solidFill>
                  </a:rPr>
                  <a:t>Interpretation: although the test is correct 90% of the time, the probability of having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2000" i="1" dirty="0" smtClean="0">
                    <a:solidFill>
                      <a:srgbClr val="7030A0"/>
                    </a:solidFill>
                  </a:rPr>
                  <a:t> after a positive test is only 15%.  This is because only a small fraction of the population have the disease.</a:t>
                </a:r>
                <a:endParaRPr lang="en-US" sz="2000" i="1" dirty="0" smtClean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52586" cy="5198283"/>
              </a:xfrm>
              <a:prstGeom prst="rect">
                <a:avLst/>
              </a:prstGeom>
              <a:blipFill rotWithShape="0">
                <a:blip r:embed="rId2"/>
                <a:stretch>
                  <a:fillRect l="-972" t="-938" r="-1795" b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54" y="3346616"/>
            <a:ext cx="4195587" cy="3511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chemeClr val="bg1"/>
                </a:solidFill>
              </a:rPr>
              <a:t>Bayesian Methods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058456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A </a:t>
                </a:r>
                <a:r>
                  <a:rPr lang="en-AU" sz="2400" b="1" dirty="0"/>
                  <a:t>F</a:t>
                </a:r>
                <a:r>
                  <a:rPr lang="en-AU" sz="2400" b="1" dirty="0" smtClean="0"/>
                  <a:t>requentist</a:t>
                </a:r>
                <a:r>
                  <a:rPr lang="en-AU" sz="2400" dirty="0" smtClean="0"/>
                  <a:t> </a:t>
                </a:r>
                <a:r>
                  <a:rPr lang="en-AU" sz="2400" dirty="0" smtClean="0"/>
                  <a:t>might argue </a:t>
                </a:r>
                <a:r>
                  <a:rPr lang="en-AU" sz="2400" i="1" dirty="0" smtClean="0"/>
                  <a:t>“either the person has the disease or not </a:t>
                </a:r>
                <a:r>
                  <a:rPr lang="mr-IN" sz="2400" i="1" dirty="0" smtClean="0"/>
                  <a:t>–</a:t>
                </a:r>
                <a:r>
                  <a:rPr lang="en-AU" sz="2400" i="1" dirty="0" smtClean="0"/>
                  <a:t> it is meaningless to apply probability in this way”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A </a:t>
                </a:r>
                <a:r>
                  <a:rPr lang="en-AU" sz="2400" b="1" dirty="0" smtClean="0"/>
                  <a:t>Bayesian</a:t>
                </a:r>
                <a:r>
                  <a:rPr lang="en-AU" sz="2400" dirty="0" smtClean="0"/>
                  <a:t> might argue </a:t>
                </a:r>
                <a:r>
                  <a:rPr lang="en-AU" sz="2400" i="1" dirty="0" smtClean="0"/>
                  <a:t>“there is a prior probability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1%</m:t>
                    </m:r>
                  </m:oMath>
                </a14:m>
                <a:r>
                  <a:rPr lang="en-US" sz="2400" i="1" dirty="0" smtClean="0"/>
                  <a:t> that the person has the disease.  This probability should be updated in the light of the new data using Bayes’ theorem”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058456" cy="2169825"/>
              </a:xfrm>
              <a:prstGeom prst="rect">
                <a:avLst/>
              </a:prstGeom>
              <a:blipFill rotWithShape="0">
                <a:blip r:embed="rId3"/>
                <a:stretch>
                  <a:fillRect l="-983" t="-2247" r="-908" b="-5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1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Bayesian Methods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9" y="1433944"/>
            <a:ext cx="786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AU" sz="2400" dirty="0" smtClean="0"/>
              <a:t>Bayes’ theorem </a:t>
            </a:r>
            <a:r>
              <a:rPr lang="en-AU" sz="2400" dirty="0" smtClean="0"/>
              <a:t>can be usefully re-written </a:t>
            </a:r>
            <a:r>
              <a:rPr lang="en-AU" sz="2400" dirty="0" smtClean="0"/>
              <a:t>for </a:t>
            </a:r>
            <a:r>
              <a:rPr lang="en-AU" sz="2400" dirty="0" smtClean="0"/>
              <a:t>science as:</a:t>
            </a:r>
            <a:endParaRPr lang="en-US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" y="3668292"/>
                <a:ext cx="9144000" cy="88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charset="0"/>
                            </a:rPr>
                            <m:t>model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charset="0"/>
                            </a:rPr>
                            <m:t>data</m:t>
                          </m:r>
                        </m:e>
                      </m:d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latin typeface="Cambria Math" charset="0"/>
                                </a:rPr>
                                <m:t>data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latin typeface="Cambria Math" charset="0"/>
                                </a:rPr>
                                <m:t>model</m:t>
                              </m:r>
                            </m:e>
                          </m:d>
                          <m:r>
                            <a:rPr lang="en-AU" sz="24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charset="0"/>
                            </a:rPr>
                            <m:t>model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charset="0"/>
                            </a:rPr>
                            <m:t>data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668292"/>
                <a:ext cx="9144000" cy="8835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7607" y="2101931"/>
            <a:ext cx="2297700" cy="101566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Likelihood</a:t>
            </a:r>
            <a:r>
              <a:rPr lang="en-US" sz="2000" dirty="0" smtClean="0">
                <a:solidFill>
                  <a:schemeClr val="accent1"/>
                </a:solidFill>
              </a:rPr>
              <a:t> function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of the </a:t>
            </a:r>
            <a:r>
              <a:rPr lang="en-US" sz="2000" dirty="0" smtClean="0">
                <a:solidFill>
                  <a:schemeClr val="accent1"/>
                </a:solidFill>
              </a:rPr>
              <a:t>data given the model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0552" y="2279566"/>
            <a:ext cx="1889363" cy="70788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Prior </a:t>
            </a:r>
            <a:r>
              <a:rPr lang="en-US" sz="2000" dirty="0" smtClean="0">
                <a:solidFill>
                  <a:schemeClr val="accent1"/>
                </a:solidFill>
              </a:rPr>
              <a:t>probability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of the model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430" y="2253837"/>
            <a:ext cx="2418536" cy="101566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Posterior </a:t>
            </a:r>
            <a:r>
              <a:rPr lang="en-US" sz="2000" dirty="0" smtClean="0">
                <a:solidFill>
                  <a:schemeClr val="accent1"/>
                </a:solidFill>
              </a:rPr>
              <a:t>probability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of the model in light of the data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7606" y="5316145"/>
            <a:ext cx="3380434" cy="101566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Evidence </a:t>
            </a:r>
            <a:r>
              <a:rPr lang="en-US" sz="2000" dirty="0" smtClean="0">
                <a:solidFill>
                  <a:schemeClr val="accent1"/>
                </a:solidFill>
              </a:rPr>
              <a:t>[can typically </a:t>
            </a:r>
            <a:r>
              <a:rPr lang="en-US" sz="2000" smtClean="0">
                <a:solidFill>
                  <a:schemeClr val="accent1"/>
                </a:solidFill>
              </a:rPr>
              <a:t>be absorbed </a:t>
            </a:r>
            <a:r>
              <a:rPr lang="en-US" sz="2000" dirty="0" smtClean="0">
                <a:solidFill>
                  <a:schemeClr val="accent1"/>
                </a:solidFill>
              </a:rPr>
              <a:t>into the normalization of </a:t>
            </a:r>
            <a:r>
              <a:rPr lang="en-US" sz="2000" smtClean="0">
                <a:solidFill>
                  <a:schemeClr val="accent1"/>
                </a:solidFill>
              </a:rPr>
              <a:t>the posterior]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58192" y="3323288"/>
            <a:ext cx="285008" cy="56623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96457" y="3144488"/>
            <a:ext cx="204934" cy="55069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45151" y="3006823"/>
            <a:ext cx="368168" cy="66146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</p:cNvCxnSpPr>
          <p:nvPr/>
        </p:nvCxnSpPr>
        <p:spPr>
          <a:xfrm flipV="1">
            <a:off x="5537823" y="4582500"/>
            <a:ext cx="102956" cy="7336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Role of the prior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9" y="1433944"/>
            <a:ext cx="78644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AU" sz="2400" dirty="0" smtClean="0"/>
              <a:t>Bayesian statistics cannot determine probabilities of a model without assigning a </a:t>
            </a:r>
            <a:r>
              <a:rPr lang="en-AU" sz="2400" b="1" dirty="0" smtClean="0"/>
              <a:t>prior </a:t>
            </a:r>
            <a:r>
              <a:rPr lang="en-AU" sz="2400" b="1" dirty="0" smtClean="0"/>
              <a:t>probability</a:t>
            </a:r>
            <a:endParaRPr lang="en-US" sz="2400" b="1" dirty="0"/>
          </a:p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/>
              <a:t>importance of the prior probability is both the strong and weak point of Bayesian statistics</a:t>
            </a:r>
          </a:p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US" sz="2400" dirty="0" smtClean="0"/>
              <a:t>A </a:t>
            </a:r>
            <a:r>
              <a:rPr lang="en-US" sz="2400" b="1" dirty="0" smtClean="0"/>
              <a:t>Bayesian</a:t>
            </a:r>
            <a:r>
              <a:rPr lang="en-US" sz="2400" dirty="0" smtClean="0"/>
              <a:t> might argue: </a:t>
            </a:r>
            <a:r>
              <a:rPr lang="en-US" sz="2400" i="1" dirty="0" smtClean="0">
                <a:solidFill>
                  <a:schemeClr val="accent1"/>
                </a:solidFill>
              </a:rPr>
              <a:t>“the prior probability is a logical necessity when assessing the probability of a model.  It should be stated, and if it’s unknown you can use an uninformative (wide) prior”</a:t>
            </a:r>
          </a:p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US" sz="2400" dirty="0" smtClean="0"/>
              <a:t>A </a:t>
            </a:r>
            <a:r>
              <a:rPr lang="en-US" sz="2400" b="1" dirty="0" smtClean="0"/>
              <a:t>Frequentist</a:t>
            </a:r>
            <a:r>
              <a:rPr lang="en-US" sz="2400" dirty="0" smtClean="0"/>
              <a:t> might argue </a:t>
            </a:r>
            <a:r>
              <a:rPr lang="en-US" sz="2400" i="1" dirty="0" smtClean="0">
                <a:solidFill>
                  <a:schemeClr val="accent1"/>
                </a:solidFill>
              </a:rPr>
              <a:t>“setting the prior is subjective </a:t>
            </a:r>
            <a:r>
              <a:rPr lang="mr-IN" sz="2400" i="1" dirty="0" smtClean="0">
                <a:solidFill>
                  <a:schemeClr val="accent1"/>
                </a:solidFill>
              </a:rPr>
              <a:t>–</a:t>
            </a:r>
            <a:r>
              <a:rPr lang="en-US" sz="2400" i="1" dirty="0" smtClean="0">
                <a:solidFill>
                  <a:schemeClr val="accent1"/>
                </a:solidFill>
              </a:rPr>
              <a:t> two experiments could use the same data to come to two different conclusions, just by taking different priors”</a:t>
            </a:r>
          </a:p>
        </p:txBody>
      </p:sp>
    </p:spTree>
    <p:extLst>
      <p:ext uri="{BB962C8B-B14F-4D97-AF65-F5344CB8AC3E}">
        <p14:creationId xmlns:p14="http://schemas.microsoft.com/office/powerpoint/2010/main" val="4328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Role of the prior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864434" cy="4396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Let’s take the example of </a:t>
                </a:r>
                <a:r>
                  <a:rPr lang="en-AU" sz="2400" dirty="0" smtClean="0"/>
                  <a:t>fitting a parameter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AU" sz="2400" dirty="0" smtClean="0"/>
                  <a:t> to some data.  Bayes’ Theorem now reads: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We do not need the denominator, since we will normalize the posterior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d>
                      <m:dPr>
                        <m:ctrlP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AU" sz="24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data</m:t>
                        </m:r>
                      </m:e>
                    </m:d>
                  </m:oMath>
                </a14:m>
                <a:r>
                  <a:rPr lang="en-AU" sz="2400" dirty="0" smtClean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AU" sz="24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data</m:t>
                            </m:r>
                          </m:e>
                        </m:d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𝑑𝑎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e>
                    </m:nary>
                  </m:oMath>
                </a14:m>
                <a:endParaRPr lang="en-AU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In </a:t>
                </a:r>
                <a:r>
                  <a:rPr lang="en-AU" sz="2400" dirty="0" smtClean="0"/>
                  <a:t>the absence of other information, a </a:t>
                </a:r>
                <a:r>
                  <a:rPr lang="en-AU" sz="2400" b="1" dirty="0" smtClean="0"/>
                  <a:t>uniform (or constant) prior</a:t>
                </a:r>
                <a:r>
                  <a:rPr lang="en-AU" sz="2400" dirty="0" smtClean="0"/>
                  <a:t> is often </a:t>
                </a:r>
                <a:r>
                  <a:rPr lang="en-AU" sz="2400" dirty="0" smtClean="0"/>
                  <a:t>assumed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𝑃</m:t>
                    </m:r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 smtClean="0"/>
                  <a:t>.  </a:t>
                </a:r>
                <a:r>
                  <a:rPr lang="en-AU" sz="2400" dirty="0" smtClean="0"/>
                  <a:t>This is effectively equivalent to the </a:t>
                </a:r>
                <a:r>
                  <a:rPr lang="en-AU" sz="2400" b="1" dirty="0" smtClean="0"/>
                  <a:t>fitting range </a:t>
                </a:r>
                <a:r>
                  <a:rPr lang="en-AU" sz="2400" dirty="0"/>
                  <a:t>o</a:t>
                </a:r>
                <a:r>
                  <a:rPr lang="en-AU" sz="2400" dirty="0" smtClean="0"/>
                  <a:t>f a </a:t>
                </a:r>
                <a:r>
                  <a:rPr lang="en-AU" sz="2400" dirty="0" smtClean="0"/>
                  <a:t>parameter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Assuming Gaussian variables, the </a:t>
                </a:r>
                <a:r>
                  <a:rPr lang="en-AU" sz="2400" b="1" dirty="0" smtClean="0"/>
                  <a:t>likelihood</a:t>
                </a:r>
                <a:r>
                  <a:rPr lang="en-AU" sz="2400" dirty="0" smtClean="0"/>
                  <a:t>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d>
                      <m:dPr>
                        <m:ctrlP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4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data</m:t>
                        </m:r>
                      </m:e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 smtClean="0"/>
                  <a:t> is: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864434" cy="4396653"/>
              </a:xfrm>
              <a:prstGeom prst="rect">
                <a:avLst/>
              </a:prstGeom>
              <a:blipFill rotWithShape="0">
                <a:blip r:embed="rId2"/>
                <a:stretch>
                  <a:fillRect l="-1008" t="-1110" b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" y="2402002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data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2400" b="0" i="0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data</m:t>
                          </m:r>
                        </m:e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𝑎</m:t>
                      </m:r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402002"/>
                <a:ext cx="9144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3057" y="5941936"/>
                <a:ext cx="3760694" cy="597279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𝑷</m:t>
                      </m:r>
                      <m:d>
                        <m:dPr>
                          <m:ctrlPr>
                            <a:rPr lang="en-AU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800" b="1" i="0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𝐝𝐚𝐭𝐚</m:t>
                          </m:r>
                        </m:e>
                        <m:e>
                          <m:r>
                            <a:rPr lang="en-AU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𝒂</m:t>
                          </m:r>
                        </m:e>
                      </m:d>
                      <m:r>
                        <a:rPr lang="en-AU" sz="2800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en-AU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𝒆</m:t>
                          </m:r>
                        </m:e>
                        <m:sup>
                          <m:r>
                            <a:rPr lang="en-AU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800" b="1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1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n-AU" sz="2800" b="1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U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AU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57" y="5941936"/>
                <a:ext cx="3760694" cy="5972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163670" y="6037730"/>
                <a:ext cx="3683124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Hence: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|</m:t>
                    </m:r>
                    <m:r>
                      <m:rPr>
                        <m:sty m:val="p"/>
                      </m:rPr>
                      <a:rPr lang="en-AU" sz="24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data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670" y="6037730"/>
                <a:ext cx="3683124" cy="512320"/>
              </a:xfrm>
              <a:prstGeom prst="rect">
                <a:avLst/>
              </a:prstGeom>
              <a:blipFill rotWithShape="0">
                <a:blip r:embed="rId5"/>
                <a:stretch>
                  <a:fillRect l="-2483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7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1980</Words>
  <Application>Microsoft Macintosh PowerPoint</Application>
  <PresentationFormat>On-screen Show (4:3)</PresentationFormat>
  <Paragraphs>142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Calibri Light</vt:lpstr>
      <vt:lpstr>Cambria Math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Blake</cp:lastModifiedBy>
  <cp:revision>90</cp:revision>
  <cp:lastPrinted>2018-04-21T01:06:15Z</cp:lastPrinted>
  <dcterms:created xsi:type="dcterms:W3CDTF">2018-02-26T07:07:22Z</dcterms:created>
  <dcterms:modified xsi:type="dcterms:W3CDTF">2020-03-13T07:50:03Z</dcterms:modified>
</cp:coreProperties>
</file>