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sldIdLst>
    <p:sldId id="287" r:id="rId2"/>
    <p:sldId id="297" r:id="rId3"/>
    <p:sldId id="257" r:id="rId4"/>
    <p:sldId id="312" r:id="rId5"/>
    <p:sldId id="298" r:id="rId6"/>
    <p:sldId id="313" r:id="rId7"/>
    <p:sldId id="288" r:id="rId8"/>
    <p:sldId id="314" r:id="rId9"/>
    <p:sldId id="299" r:id="rId10"/>
    <p:sldId id="300" r:id="rId11"/>
    <p:sldId id="290" r:id="rId12"/>
    <p:sldId id="289" r:id="rId13"/>
    <p:sldId id="301" r:id="rId14"/>
    <p:sldId id="303" r:id="rId15"/>
    <p:sldId id="302" r:id="rId16"/>
    <p:sldId id="304" r:id="rId17"/>
    <p:sldId id="291" r:id="rId18"/>
    <p:sldId id="292" r:id="rId19"/>
    <p:sldId id="315" r:id="rId20"/>
    <p:sldId id="293" r:id="rId21"/>
    <p:sldId id="294" r:id="rId22"/>
    <p:sldId id="305" r:id="rId23"/>
    <p:sldId id="306" r:id="rId24"/>
    <p:sldId id="307" r:id="rId25"/>
    <p:sldId id="308" r:id="rId26"/>
    <p:sldId id="309" r:id="rId27"/>
    <p:sldId id="310" r:id="rId28"/>
    <p:sldId id="311" r:id="rId29"/>
    <p:sldId id="316" r:id="rId30"/>
    <p:sldId id="317" r:id="rId31"/>
    <p:sldId id="296" r:id="rId32"/>
    <p:sldId id="29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55"/>
    <p:restoredTop sz="94621"/>
  </p:normalViewPr>
  <p:slideViewPr>
    <p:cSldViewPr snapToGrid="0" snapToObjects="1">
      <p:cViewPr varScale="1">
        <p:scale>
          <a:sx n="119" d="100"/>
          <a:sy n="119" d="100"/>
        </p:scale>
        <p:origin x="6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84C8D-BB58-694B-9083-D1E3E24E9421}" type="datetimeFigureOut">
              <a:rPr lang="en-US" smtClean="0"/>
              <a:t>3/13/20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042C4-9282-A44D-B2C1-917A9D07A8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35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AEA6-8F38-6C45-B45B-063593E807F0}" type="datetimeFigureOut">
              <a:rPr lang="en-US" smtClean="0"/>
              <a:t>3/13/20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F664-6477-7248-82AE-61DED39876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AEA6-8F38-6C45-B45B-063593E807F0}" type="datetimeFigureOut">
              <a:rPr lang="en-US" smtClean="0"/>
              <a:t>3/13/20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F664-6477-7248-82AE-61DED39876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AEA6-8F38-6C45-B45B-063593E807F0}" type="datetimeFigureOut">
              <a:rPr lang="en-US" smtClean="0"/>
              <a:t>3/13/20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F664-6477-7248-82AE-61DED39876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AEA6-8F38-6C45-B45B-063593E807F0}" type="datetimeFigureOut">
              <a:rPr lang="en-US" smtClean="0"/>
              <a:t>3/13/20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F664-6477-7248-82AE-61DED39876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AEA6-8F38-6C45-B45B-063593E807F0}" type="datetimeFigureOut">
              <a:rPr lang="en-US" smtClean="0"/>
              <a:t>3/13/20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F664-6477-7248-82AE-61DED39876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AEA6-8F38-6C45-B45B-063593E807F0}" type="datetimeFigureOut">
              <a:rPr lang="en-US" smtClean="0"/>
              <a:t>3/13/20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F664-6477-7248-82AE-61DED39876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AEA6-8F38-6C45-B45B-063593E807F0}" type="datetimeFigureOut">
              <a:rPr lang="en-US" smtClean="0"/>
              <a:t>3/13/20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F664-6477-7248-82AE-61DED39876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AEA6-8F38-6C45-B45B-063593E807F0}" type="datetimeFigureOut">
              <a:rPr lang="en-US" smtClean="0"/>
              <a:t>3/13/20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F664-6477-7248-82AE-61DED39876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AEA6-8F38-6C45-B45B-063593E807F0}" type="datetimeFigureOut">
              <a:rPr lang="en-US" smtClean="0"/>
              <a:t>3/13/20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F664-6477-7248-82AE-61DED39876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AEA6-8F38-6C45-B45B-063593E807F0}" type="datetimeFigureOut">
              <a:rPr lang="en-US" smtClean="0"/>
              <a:t>3/13/20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F664-6477-7248-82AE-61DED39876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AEA6-8F38-6C45-B45B-063593E807F0}" type="datetimeFigureOut">
              <a:rPr lang="en-US" smtClean="0"/>
              <a:t>3/13/20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6F664-6477-7248-82AE-61DED39876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8AEA6-8F38-6C45-B45B-063593E807F0}" type="datetimeFigureOut">
              <a:rPr lang="en-US" smtClean="0"/>
              <a:t>3/13/20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6F664-6477-7248-82AE-61DED39876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18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19.tif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Relationship Id="rId3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00.png"/><Relationship Id="rId5" Type="http://schemas.openxmlformats.org/officeDocument/2006/relationships/image" Target="../media/image210.png"/><Relationship Id="rId6" Type="http://schemas.openxmlformats.org/officeDocument/2006/relationships/image" Target="../media/image22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Relationship Id="rId3" Type="http://schemas.openxmlformats.org/officeDocument/2006/relationships/image" Target="../media/image23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Relationship Id="rId3" Type="http://schemas.openxmlformats.org/officeDocument/2006/relationships/image" Target="../media/image19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19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png"/><Relationship Id="rId3" Type="http://schemas.openxmlformats.org/officeDocument/2006/relationships/image" Target="../media/image24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png"/><Relationship Id="rId3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4" Type="http://schemas.openxmlformats.org/officeDocument/2006/relationships/image" Target="../media/image38.pn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4" Type="http://schemas.openxmlformats.org/officeDocument/2006/relationships/image" Target="../media/image42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24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4" Type="http://schemas.openxmlformats.org/officeDocument/2006/relationships/image" Target="../media/image48.png"/><Relationship Id="rId5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240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4" Type="http://schemas.openxmlformats.org/officeDocument/2006/relationships/image" Target="../media/image51.png"/><Relationship Id="rId5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240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41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Relationship Id="rId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3849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Class 3: Model-fitting</a:t>
            </a:r>
            <a:endParaRPr lang="en-US" sz="4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007918" y="2722416"/>
                <a:ext cx="7128164" cy="138499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i="1" dirty="0" smtClean="0"/>
                  <a:t>In this class we will describe the use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28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i="1" dirty="0" smtClean="0"/>
                  <a:t> statistic as a hypothesis test of </a:t>
                </a:r>
                <a:r>
                  <a:rPr lang="en-US" sz="2800" i="1" smtClean="0"/>
                  <a:t>a </a:t>
                </a:r>
                <a:r>
                  <a:rPr lang="en-US" sz="2800" i="1" smtClean="0"/>
                  <a:t>model, </a:t>
                </a:r>
                <a:r>
                  <a:rPr lang="en-US" sz="2800" i="1" dirty="0" smtClean="0"/>
                  <a:t>and </a:t>
                </a:r>
                <a:r>
                  <a:rPr lang="en-US" sz="2800" i="1" smtClean="0"/>
                  <a:t>in determining best-fitting parameters</a:t>
                </a:r>
                <a:endParaRPr lang="en-US" sz="2800" i="1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918" y="2722416"/>
                <a:ext cx="7128164" cy="1384995"/>
              </a:xfrm>
              <a:prstGeom prst="rect">
                <a:avLst/>
              </a:prstGeom>
              <a:blipFill rotWithShape="0">
                <a:blip r:embed="rId2"/>
                <a:stretch>
                  <a:fillRect t="-3913" r="-767" b="-10870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43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38490"/>
                <a:ext cx="9144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4800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48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 dirty="0" smtClean="0">
                    <a:solidFill>
                      <a:schemeClr val="bg1"/>
                    </a:solidFill>
                  </a:rPr>
                  <a:t> probability distribution</a:t>
                </a:r>
                <a:endParaRPr lang="en-US" sz="4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490"/>
                <a:ext cx="9144000" cy="830997"/>
              </a:xfrm>
              <a:prstGeom prst="rect">
                <a:avLst/>
              </a:prstGeom>
              <a:blipFill rotWithShape="0">
                <a:blip r:embed="rId2"/>
                <a:stretch>
                  <a:fillRect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1109" y="1433944"/>
                <a:ext cx="7699664" cy="4648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dirty="0" smtClean="0"/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AU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24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sz="2400" dirty="0" smtClean="0"/>
                  <a:t> distribution:</a:t>
                </a:r>
              </a:p>
              <a:p>
                <a:pPr marL="285750" indent="-285750">
                  <a:spcAft>
                    <a:spcPts val="2400"/>
                  </a:spcAft>
                  <a:buFont typeface="Arial" charset="0"/>
                  <a:buChar char="•"/>
                </a:pPr>
                <a:endParaRPr lang="en-AU" sz="2400" dirty="0"/>
              </a:p>
              <a:p>
                <a:pPr marL="285750" indent="-28575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dirty="0" smtClean="0"/>
                  <a:t>The </a:t>
                </a:r>
                <a:r>
                  <a:rPr lang="en-AU" sz="2400" b="1" dirty="0" smtClean="0"/>
                  <a:t>mean</a:t>
                </a:r>
                <a:r>
                  <a:rPr lang="en-AU" sz="2400" dirty="0" smtClean="0"/>
                  <a:t> of the distribution: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AU" sz="2400" i="1" smtClean="0">
                            <a:latin typeface="Cambria Math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AU" sz="240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AU" sz="24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AU" sz="2400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acc>
                    <m:r>
                      <a:rPr lang="en-AU" sz="2400" b="0" i="1" smtClean="0">
                        <a:latin typeface="Cambria Math" charset="0"/>
                      </a:rPr>
                      <m:t>=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𝜈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𝑁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</m:oMath>
                </a14:m>
                <a:endParaRPr lang="en-AU" sz="2400" dirty="0" smtClean="0"/>
              </a:p>
              <a:p>
                <a:pPr marL="285750" indent="-28575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US" sz="2400" i="1" dirty="0">
                    <a:solidFill>
                      <a:schemeClr val="accent1"/>
                    </a:solidFill>
                  </a:rPr>
                  <a:t>This makes intuitive sense, because each data point should lie about </a:t>
                </a:r>
                <a14:m>
                  <m:oMath xmlns:m="http://schemas.openxmlformats.org/officeDocument/2006/math">
                    <m:r>
                      <a:rPr lang="en-AU" sz="2400" i="1">
                        <a:solidFill>
                          <a:schemeClr val="accent1"/>
                        </a:solidFill>
                        <a:latin typeface="Cambria Math" charset="0"/>
                      </a:rPr>
                      <m:t>1</m:t>
                    </m:r>
                    <m:r>
                      <a:rPr lang="en-AU" sz="2400" i="1">
                        <a:solidFill>
                          <a:schemeClr val="accent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</m:oMath>
                </a14:m>
                <a:r>
                  <a:rPr lang="en-US" sz="2400" i="1" dirty="0">
                    <a:solidFill>
                      <a:schemeClr val="accent1"/>
                    </a:solidFill>
                  </a:rPr>
                  <a:t> from the model and hence contribute </a:t>
                </a:r>
                <a14:m>
                  <m:oMath xmlns:m="http://schemas.openxmlformats.org/officeDocument/2006/math">
                    <m:r>
                      <a:rPr lang="en-AU" sz="2400" i="1">
                        <a:solidFill>
                          <a:schemeClr val="accent1"/>
                        </a:solidFill>
                        <a:latin typeface="Cambria Math" charset="0"/>
                      </a:rPr>
                      <m:t>1.0</m:t>
                    </m:r>
                  </m:oMath>
                </a14:m>
                <a:r>
                  <a:rPr lang="en-US" sz="2400" i="1" dirty="0">
                    <a:solidFill>
                      <a:schemeClr val="accent1"/>
                    </a:solidFill>
                  </a:rPr>
                  <a:t> to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AU" sz="2400" i="1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2400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sz="2400" i="1" dirty="0">
                    <a:solidFill>
                      <a:schemeClr val="accent1"/>
                    </a:solidFill>
                  </a:rPr>
                  <a:t> </a:t>
                </a:r>
                <a:r>
                  <a:rPr lang="en-AU" sz="2400" i="1" dirty="0" smtClean="0">
                    <a:solidFill>
                      <a:schemeClr val="accent1"/>
                    </a:solidFill>
                  </a:rPr>
                  <a:t>statistic</a:t>
                </a:r>
                <a:endParaRPr lang="en-AU" sz="2400" dirty="0" smtClean="0"/>
              </a:p>
              <a:p>
                <a:pPr marL="285750" indent="-28575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dirty="0" smtClean="0"/>
                  <a:t>The </a:t>
                </a:r>
                <a:r>
                  <a:rPr lang="en-AU" sz="2400" b="1" dirty="0" smtClean="0"/>
                  <a:t>variance</a:t>
                </a:r>
                <a:r>
                  <a:rPr lang="en-AU" sz="2400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AU" sz="2400" b="0" i="0" smtClean="0">
                        <a:latin typeface="Cambria Math" charset="0"/>
                      </a:rPr>
                      <m:t>Var</m:t>
                    </m:r>
                    <m:d>
                      <m:dPr>
                        <m:ctrlPr>
                          <a:rPr lang="en-AU" sz="2400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sz="24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AU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AU" sz="2400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AU" sz="2400" b="0" i="1" smtClean="0">
                        <a:latin typeface="Cambria Math" charset="0"/>
                      </a:rPr>
                      <m:t>=2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𝜈</m:t>
                    </m:r>
                  </m:oMath>
                </a14:m>
                <a:endParaRPr lang="en-US" sz="2400" dirty="0" smtClean="0"/>
              </a:p>
              <a:p>
                <a:pPr marL="285750" indent="-28575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US" sz="2400" dirty="0" smtClean="0"/>
                  <a:t>If the model is correct, we expect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24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AU" sz="2400" b="0" i="1" smtClean="0">
                        <a:latin typeface="Cambria Math" charset="0"/>
                      </a:rPr>
                      <m:t> </m:t>
                    </m:r>
                    <m:r>
                      <a:rPr 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~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𝜈</m:t>
                    </m:r>
                    <m:r>
                      <a:rPr 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n-US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radPr>
                      <m:deg/>
                      <m:e>
                        <m:r>
                          <a:rPr lang="en-AU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  <m:r>
                          <a:rPr lang="en-AU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𝜈</m:t>
                        </m:r>
                      </m:e>
                    </m:rad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09" y="1433944"/>
                <a:ext cx="7699664" cy="4648901"/>
              </a:xfrm>
              <a:prstGeom prst="rect">
                <a:avLst/>
              </a:prstGeom>
              <a:blipFill rotWithShape="0">
                <a:blip r:embed="rId3"/>
                <a:stretch>
                  <a:fillRect l="-1029" t="-1048" r="-2138" b="-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43199" y="1992082"/>
                <a:ext cx="3411941" cy="598049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24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AU" sz="24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AU" sz="2400" i="1">
                          <a:solidFill>
                            <a:schemeClr val="accent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∝</m:t>
                      </m:r>
                      <m:sSup>
                        <m:sSupPr>
                          <m:ctrlPr>
                            <a:rPr lang="en-AU" sz="240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mr-IN" sz="240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mr-IN" sz="240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mr-IN" sz="240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𝜒</m:t>
                                  </m:r>
                                </m:e>
                                <m:sup>
                                  <m:r>
                                    <a:rPr lang="en-AU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mr-IN" sz="240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r>
                                <a:rPr lang="mr-IN" sz="240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𝜈</m:t>
                              </m:r>
                            </m:num>
                            <m:den>
                              <m:r>
                                <a:rPr lang="en-AU" sz="24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AU" sz="240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AU" sz="24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AU" sz="24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/2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199" y="1992082"/>
                <a:ext cx="3411941" cy="59804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61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38490"/>
                <a:ext cx="9144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 smtClean="0">
                    <a:solidFill>
                      <a:schemeClr val="bg1"/>
                    </a:solidFill>
                  </a:rPr>
                  <a:t>Reduced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4800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48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4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490"/>
                <a:ext cx="9144000" cy="830997"/>
              </a:xfrm>
              <a:prstGeom prst="rect">
                <a:avLst/>
              </a:prstGeom>
              <a:blipFill rotWithShape="0">
                <a:blip r:embed="rId2"/>
                <a:stretch>
                  <a:fillRect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1109" y="1433944"/>
                <a:ext cx="7699664" cy="32676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dirty="0" smtClean="0"/>
                  <a:t>As a way of summarizing the model fit, we can quote the </a:t>
                </a:r>
                <a:r>
                  <a:rPr lang="en-AU" sz="2400" b="1" dirty="0" smtClean="0"/>
                  <a:t>reduced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AU" sz="2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𝝌</m:t>
                        </m:r>
                      </m:e>
                      <m:sup>
                        <m:r>
                          <a:rPr lang="en-AU" sz="2400" b="1" i="1">
                            <a:latin typeface="Cambria Math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AU" sz="2400" b="1" dirty="0"/>
                  <a:t> </a:t>
                </a:r>
                <a:r>
                  <a:rPr lang="en-AU" sz="2400" b="1" dirty="0" smtClean="0"/>
                  <a:t>statistic</a:t>
                </a:r>
                <a:r>
                  <a:rPr lang="en-AU" sz="240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 smtClean="0">
                            <a:latin typeface="Cambria Math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AU" sz="2400" b="0" i="1" smtClean="0">
                                <a:latin typeface="Cambria Math" charset="0"/>
                              </a:rPr>
                              <m:t>𝑟</m:t>
                            </m:r>
                          </m:sub>
                        </m:sSub>
                      </m:e>
                      <m:sup>
                        <m:r>
                          <a:rPr lang="en-AU" sz="24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AU" sz="2400" b="0" i="1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AU" sz="2400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AU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24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AU" sz="2400" b="0" i="1" smtClean="0">
                        <a:latin typeface="Cambria Math" charset="0"/>
                      </a:rPr>
                      <m:t>/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𝜈</m:t>
                    </m:r>
                  </m:oMath>
                </a14:m>
                <a:endParaRPr lang="en-US" sz="2400" dirty="0" smtClean="0"/>
              </a:p>
              <a:p>
                <a:pPr marL="285750" indent="-28575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US" sz="2400" dirty="0" smtClean="0"/>
                  <a:t>For a good fit,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>
                            <a:latin typeface="Cambria Math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n-AU" sz="2400" i="1">
                                <a:latin typeface="Cambria Math" charset="0"/>
                              </a:rPr>
                              <m:t>𝑟</m:t>
                            </m:r>
                          </m:sub>
                        </m:sSub>
                      </m:e>
                      <m:sup>
                        <m:r>
                          <a:rPr lang="en-AU" sz="2400" i="1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AU" sz="2400" b="0" i="1" smtClean="0">
                        <a:latin typeface="Cambria Math" charset="0"/>
                      </a:rPr>
                      <m:t> </m:t>
                    </m:r>
                    <m:r>
                      <a:rPr lang="en-AU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~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1</m:t>
                    </m:r>
                  </m:oMath>
                </a14:m>
                <a:r>
                  <a:rPr lang="en-US" sz="2400" dirty="0" smtClean="0"/>
                  <a:t> (because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AU" sz="2400" i="1">
                            <a:latin typeface="Cambria Math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AU" sz="24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AU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AU" sz="2400" i="1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acc>
                    <m:r>
                      <a:rPr lang="en-AU" sz="2400" i="1">
                        <a:latin typeface="Cambria Math" charset="0"/>
                      </a:rPr>
                      <m:t>=</m:t>
                    </m:r>
                    <m:r>
                      <a:rPr lang="en-AU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𝜈</m:t>
                    </m:r>
                  </m:oMath>
                </a14:m>
                <a:r>
                  <a:rPr lang="en-US" sz="2400" dirty="0" smtClean="0"/>
                  <a:t>)</a:t>
                </a:r>
              </a:p>
              <a:p>
                <a:pPr marL="285750" indent="-28575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US" sz="2400" dirty="0" smtClean="0"/>
                  <a:t>However, the true probability of the data being consistent with the model depends on </a:t>
                </a:r>
                <a:r>
                  <a:rPr lang="en-US" sz="2400" b="1" dirty="0" smtClean="0"/>
                  <a:t>both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2400" i="1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𝜈</m:t>
                    </m:r>
                  </m:oMath>
                </a14:m>
                <a:endParaRPr lang="en-US" sz="2400" dirty="0" smtClean="0"/>
              </a:p>
              <a:p>
                <a:pPr marL="285750" indent="-28575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US" sz="2400" i="1" dirty="0" smtClean="0">
                    <a:solidFill>
                      <a:schemeClr val="accent1"/>
                    </a:solidFill>
                  </a:rPr>
                  <a:t>Do not just quote the reduced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AU" sz="2400" i="1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2400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i="1" dirty="0" smtClean="0">
                    <a:solidFill>
                      <a:schemeClr val="accent1"/>
                    </a:solidFill>
                  </a:rPr>
                  <a:t> value</a:t>
                </a:r>
                <a:endParaRPr lang="en-US" sz="2400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09" y="1433944"/>
                <a:ext cx="7699664" cy="3267689"/>
              </a:xfrm>
              <a:prstGeom prst="rect">
                <a:avLst/>
              </a:prstGeom>
              <a:blipFill rotWithShape="0">
                <a:blip r:embed="rId3"/>
                <a:stretch>
                  <a:fillRect l="-1029" t="-1493" r="-1029" b="-3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4144" y="4873756"/>
            <a:ext cx="3080259" cy="194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6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38490"/>
                <a:ext cx="9144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chemeClr val="bg1"/>
                    </a:solidFill>
                  </a:rPr>
                  <a:t>Use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4400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44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 smtClean="0">
                    <a:solidFill>
                      <a:schemeClr val="bg1"/>
                    </a:solidFill>
                  </a:rPr>
                  <a:t> statistic as a hypothesis test</a:t>
                </a:r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490"/>
                <a:ext cx="9144000" cy="769441"/>
              </a:xfrm>
              <a:prstGeom prst="rect">
                <a:avLst/>
              </a:prstGeom>
              <a:blipFill rotWithShape="0">
                <a:blip r:embed="rId2"/>
                <a:stretch>
                  <a:fillRect l="-867" t="-14961" r="-933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1109" y="1433944"/>
                <a:ext cx="7699664" cy="5170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AU" sz="2400" i="1" dirty="0" smtClean="0">
                    <a:solidFill>
                      <a:schemeClr val="accent1"/>
                    </a:solidFill>
                  </a:rPr>
                  <a:t>We can use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AU" sz="2400" i="1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2400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sz="2400" i="1" dirty="0" smtClean="0">
                    <a:solidFill>
                      <a:schemeClr val="accent1"/>
                    </a:solidFill>
                  </a:rPr>
                  <a:t> statistic to construct a hypothesis test describing the “goodness of fit” between data and model</a:t>
                </a:r>
              </a:p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AU" sz="2400" b="1" dirty="0" smtClean="0"/>
                  <a:t>Null hypothesis</a:t>
                </a:r>
                <a:r>
                  <a:rPr lang="en-AU" sz="2400" dirty="0" smtClean="0"/>
                  <a:t>: the data are consistent with the model</a:t>
                </a:r>
              </a:p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AU" sz="2400" b="1" dirty="0" smtClean="0"/>
                  <a:t>Test statistic</a:t>
                </a:r>
                <a:r>
                  <a:rPr lang="en-AU" sz="2400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AU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24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US" sz="2400" b="1" dirty="0" smtClean="0"/>
                  <a:t>Distribution of values</a:t>
                </a:r>
                <a:r>
                  <a:rPr lang="en-US" sz="2400" dirty="0" smtClean="0"/>
                  <a:t>: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2400" i="1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AU" sz="2400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400" dirty="0" smtClean="0"/>
                  <a:t>probability distribution</a:t>
                </a:r>
              </a:p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US" sz="2400" b="1" dirty="0" smtClean="0"/>
                  <a:t>Confidence statement</a:t>
                </a:r>
                <a:r>
                  <a:rPr lang="en-US" sz="2400" dirty="0" smtClean="0"/>
                  <a:t>: What is the probability that this value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2400" i="1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, or a larger one, could arise by chance?</a:t>
                </a:r>
              </a:p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US" sz="2400" dirty="0"/>
                  <a:t>If the </a:t>
                </a:r>
                <a14:m>
                  <m:oMath xmlns:m="http://schemas.openxmlformats.org/officeDocument/2006/math">
                    <m:r>
                      <a:rPr lang="en-AU" sz="2400" b="1" i="1">
                        <a:latin typeface="Cambria Math" charset="0"/>
                      </a:rPr>
                      <m:t>𝒑</m:t>
                    </m:r>
                  </m:oMath>
                </a14:m>
                <a:r>
                  <a:rPr lang="en-US" sz="2400" b="1" dirty="0"/>
                  <a:t>-value is not low</a:t>
                </a:r>
                <a:r>
                  <a:rPr lang="en-US" sz="2400" dirty="0"/>
                  <a:t>, </a:t>
                </a:r>
                <a:r>
                  <a:rPr lang="en-US" sz="2400" dirty="0" smtClean="0"/>
                  <a:t>the </a:t>
                </a:r>
                <a:r>
                  <a:rPr lang="en-US" sz="2400" dirty="0"/>
                  <a:t>data are consistent with </a:t>
                </a:r>
                <a:r>
                  <a:rPr lang="en-US" sz="2400" dirty="0" smtClean="0"/>
                  <a:t>the </a:t>
                </a:r>
                <a:r>
                  <a:rPr lang="en-US" sz="2400" dirty="0"/>
                  <a:t>model, which is </a:t>
                </a:r>
                <a:r>
                  <a:rPr lang="en-US" sz="2400" i="1" dirty="0">
                    <a:solidFill>
                      <a:schemeClr val="accent1"/>
                    </a:solidFill>
                  </a:rPr>
                  <a:t>“ruled in”</a:t>
                </a:r>
              </a:p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US" sz="2400" dirty="0"/>
                  <a:t>If the </a:t>
                </a:r>
                <a14:m>
                  <m:oMath xmlns:m="http://schemas.openxmlformats.org/officeDocument/2006/math">
                    <m:r>
                      <a:rPr lang="en-AU" sz="2400" b="1" i="1">
                        <a:latin typeface="Cambria Math" charset="0"/>
                      </a:rPr>
                      <m:t>𝒑</m:t>
                    </m:r>
                  </m:oMath>
                </a14:m>
                <a:r>
                  <a:rPr lang="en-US" sz="2400" b="1" dirty="0"/>
                  <a:t>-value is low</a:t>
                </a:r>
                <a:r>
                  <a:rPr lang="en-US" sz="2400" dirty="0"/>
                  <a:t>, </a:t>
                </a:r>
                <a:r>
                  <a:rPr lang="en-US" sz="2400" dirty="0" smtClean="0"/>
                  <a:t>the model is </a:t>
                </a:r>
                <a:r>
                  <a:rPr lang="en-US" sz="2400" i="1" dirty="0">
                    <a:solidFill>
                      <a:schemeClr val="accent1"/>
                    </a:solidFill>
                  </a:rPr>
                  <a:t>“ruled </a:t>
                </a:r>
                <a:r>
                  <a:rPr lang="en-US" sz="2400" i="1" dirty="0" smtClean="0">
                    <a:solidFill>
                      <a:schemeClr val="accent1"/>
                    </a:solidFill>
                  </a:rPr>
                  <a:t>out”</a:t>
                </a:r>
                <a:endParaRPr lang="en-US" sz="2400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09" y="1433944"/>
                <a:ext cx="7699664" cy="5170646"/>
              </a:xfrm>
              <a:prstGeom prst="rect">
                <a:avLst/>
              </a:prstGeom>
              <a:blipFill rotWithShape="0">
                <a:blip r:embed="rId3"/>
                <a:stretch>
                  <a:fillRect l="-1029" t="-943" b="-1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472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38490"/>
                <a:ext cx="9144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chemeClr val="bg1"/>
                    </a:solidFill>
                  </a:rPr>
                  <a:t>Use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4400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44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 smtClean="0">
                    <a:solidFill>
                      <a:schemeClr val="bg1"/>
                    </a:solidFill>
                  </a:rPr>
                  <a:t> statistic as a hypothesis test</a:t>
                </a:r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490"/>
                <a:ext cx="9144000" cy="769441"/>
              </a:xfrm>
              <a:prstGeom prst="rect">
                <a:avLst/>
              </a:prstGeom>
              <a:blipFill rotWithShape="0">
                <a:blip r:embed="rId2"/>
                <a:stretch>
                  <a:fillRect l="-867" t="-14961" r="-933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240" y="2254802"/>
            <a:ext cx="6141184" cy="46058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97408" y="1280160"/>
                <a:ext cx="805891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charset="0"/>
                  <a:buChar char="•"/>
                </a:pPr>
                <a:r>
                  <a:rPr lang="en-US" sz="2400" i="1" dirty="0" smtClean="0">
                    <a:solidFill>
                      <a:schemeClr val="accent1"/>
                    </a:solidFill>
                  </a:rPr>
                  <a:t>Suppose that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𝜈</m:t>
                    </m:r>
                    <m:r>
                      <a:rPr lang="en-AU" sz="2400" b="0" i="1" smtClean="0">
                        <a:solidFill>
                          <a:schemeClr val="accent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=30</m:t>
                    </m:r>
                  </m:oMath>
                </a14:m>
                <a:r>
                  <a:rPr lang="en-US" sz="2400" i="1" dirty="0" smtClean="0">
                    <a:solidFill>
                      <a:schemeClr val="accent1"/>
                    </a:solidFill>
                  </a:rPr>
                  <a:t> and we have 2 datasets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2400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AU" sz="2400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=37.5</m:t>
                    </m:r>
                  </m:oMath>
                </a14:m>
                <a:r>
                  <a:rPr lang="en-US" sz="2400" i="1" dirty="0" smtClean="0">
                    <a:solidFill>
                      <a:schemeClr val="accent1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2400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AU" sz="2400" i="1">
                        <a:solidFill>
                          <a:schemeClr val="accent1"/>
                        </a:solidFill>
                        <a:latin typeface="Cambria Math" charset="0"/>
                      </a:rPr>
                      <m:t>=</m:t>
                    </m:r>
                    <m:r>
                      <a:rPr lang="en-AU" sz="2400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52.1</m:t>
                    </m:r>
                  </m:oMath>
                </a14:m>
                <a:r>
                  <a:rPr lang="en-US" sz="2400" i="1" dirty="0" smtClean="0">
                    <a:solidFill>
                      <a:schemeClr val="accent1"/>
                    </a:solidFill>
                  </a:rPr>
                  <a:t>.  What are the corresponding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sz="2400" i="1" dirty="0" smtClean="0">
                    <a:solidFill>
                      <a:schemeClr val="accent1"/>
                    </a:solidFill>
                  </a:rPr>
                  <a:t>-values? </a:t>
                </a:r>
                <a:endParaRPr lang="en-US" sz="2400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08" y="1280160"/>
                <a:ext cx="8058912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983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76416" y="3328416"/>
                <a:ext cx="1572768" cy="70788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sz="2000" b="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𝑝</m:t>
                    </m:r>
                    <m:r>
                      <a:rPr lang="en-AU" sz="2000" b="0" i="1" dirty="0" smtClean="0">
                        <a:solidFill>
                          <a:srgbClr val="FF0000"/>
                        </a:solidFill>
                        <a:latin typeface="Cambria Math" charset="0"/>
                      </a:rPr>
                      <m:t>=0.16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AU" sz="20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&gt;37.5</m:t>
                    </m:r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416" y="3328416"/>
                <a:ext cx="1572768" cy="707886"/>
              </a:xfrm>
              <a:prstGeom prst="rect">
                <a:avLst/>
              </a:prstGeom>
              <a:blipFill rotWithShape="0">
                <a:blip r:embed="rId5"/>
                <a:stretch>
                  <a:fillRect t="-3390" r="-1538" b="-1695"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797040" y="4557746"/>
                <a:ext cx="1627632" cy="70788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AU" sz="2000" b="0" i="1" dirty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𝑝</m:t>
                    </m:r>
                    <m:r>
                      <a:rPr lang="en-AU" sz="2000" b="0" i="1" dirty="0" smtClean="0">
                        <a:solidFill>
                          <a:schemeClr val="accent1"/>
                        </a:solidFill>
                        <a:latin typeface="Cambria Math" charset="0"/>
                      </a:rPr>
                      <m:t>=0.007</m:t>
                    </m:r>
                  </m:oMath>
                </a14:m>
                <a:r>
                  <a:rPr lang="en-US" sz="2000" dirty="0" smtClean="0">
                    <a:solidFill>
                      <a:schemeClr val="accent1"/>
                    </a:solidFill>
                  </a:rPr>
                  <a:t>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000" i="1" smtClean="0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2000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AU" sz="2000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&gt;52.1</m:t>
                    </m:r>
                  </m:oMath>
                </a14:m>
                <a:endParaRPr lang="en-US" sz="2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040" y="4557746"/>
                <a:ext cx="1627632" cy="707886"/>
              </a:xfrm>
              <a:prstGeom prst="rect">
                <a:avLst/>
              </a:prstGeom>
              <a:blipFill rotWithShape="0">
                <a:blip r:embed="rId6"/>
                <a:stretch>
                  <a:fillRect l="-3346" b="-13559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>
            <a:stCxn id="6" idx="1"/>
          </p:cNvCxnSpPr>
          <p:nvPr/>
        </p:nvCxnSpPr>
        <p:spPr>
          <a:xfrm flipH="1">
            <a:off x="5327904" y="3682359"/>
            <a:ext cx="1048512" cy="1583273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272784" y="4911689"/>
            <a:ext cx="524256" cy="1038007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70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849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dirty="0" smtClean="0">
                <a:solidFill>
                  <a:schemeClr val="bg1"/>
                </a:solidFill>
              </a:rPr>
              <a:t>Cautionary words</a:t>
            </a:r>
            <a:endParaRPr lang="en-US" sz="4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1109" y="1160988"/>
                <a:ext cx="7699664" cy="5539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AU" sz="2400" i="1" dirty="0" smtClean="0">
                    <a:solidFill>
                      <a:schemeClr val="accent1"/>
                    </a:solidFill>
                  </a:rPr>
                  <a:t>Let’s recall our discussion in Class 2 on the meaning of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𝑝</m:t>
                    </m:r>
                  </m:oMath>
                </a14:m>
                <a:endParaRPr lang="en-AU" sz="2400" i="1" dirty="0" smtClean="0">
                  <a:solidFill>
                    <a:schemeClr val="accent1"/>
                  </a:solidFill>
                </a:endParaRPr>
              </a:p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AU" sz="2400" dirty="0" smtClean="0"/>
                  <a:t>Suppose 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AU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24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 hypothesis test yields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𝑝</m:t>
                    </m:r>
                    <m:r>
                      <a:rPr lang="en-AU" sz="2400" b="0" i="1" smtClean="0">
                        <a:latin typeface="Cambria Math" charset="0"/>
                      </a:rPr>
                      <m:t>=0.01</m:t>
                    </m:r>
                  </m:oMath>
                </a14:m>
                <a:endParaRPr lang="en-US" sz="2400" dirty="0" smtClean="0"/>
              </a:p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US" sz="2400" dirty="0" smtClean="0"/>
                  <a:t>This means: </a:t>
                </a:r>
                <a:r>
                  <a:rPr lang="en-US" sz="2400" b="1" dirty="0" smtClean="0"/>
                  <a:t>there is a </a:t>
                </a:r>
                <a14:m>
                  <m:oMath xmlns:m="http://schemas.openxmlformats.org/officeDocument/2006/math">
                    <m:r>
                      <a:rPr lang="en-AU" sz="2400" b="1" i="1" smtClean="0">
                        <a:latin typeface="Cambria Math" charset="0"/>
                      </a:rPr>
                      <m:t>𝟏</m:t>
                    </m:r>
                    <m:r>
                      <a:rPr lang="en-AU" sz="2400" b="1" i="1" smtClean="0">
                        <a:latin typeface="Cambria Math" charset="0"/>
                      </a:rPr>
                      <m:t>%</m:t>
                    </m:r>
                  </m:oMath>
                </a14:m>
                <a:r>
                  <a:rPr lang="en-US" sz="2400" b="1" dirty="0" smtClean="0"/>
                  <a:t> chance of obtaining a set of measurements at least this discrepant from the model, assuming the model is true</a:t>
                </a:r>
                <a:r>
                  <a:rPr lang="en-US" sz="2400" dirty="0" smtClean="0"/>
                  <a:t>.  It does not mean:</a:t>
                </a:r>
              </a:p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US" sz="2400" dirty="0" smtClean="0"/>
                  <a:t>“the probability that the model is true is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1%</m:t>
                    </m:r>
                  </m:oMath>
                </a14:m>
                <a:r>
                  <a:rPr lang="en-US" sz="2400" dirty="0" smtClean="0"/>
                  <a:t>”</a:t>
                </a:r>
              </a:p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US" sz="2400" dirty="0"/>
                  <a:t>“the probability that the model is </a:t>
                </a:r>
                <a:r>
                  <a:rPr lang="en-US" sz="2400" dirty="0" smtClean="0"/>
                  <a:t>false is </a:t>
                </a:r>
                <a14:m>
                  <m:oMath xmlns:m="http://schemas.openxmlformats.org/officeDocument/2006/math">
                    <m:r>
                      <a:rPr lang="en-AU" sz="2400" i="1" smtClean="0">
                        <a:latin typeface="Cambria Math" charset="0"/>
                      </a:rPr>
                      <m:t>9</m:t>
                    </m:r>
                    <m:r>
                      <a:rPr lang="en-AU" sz="2400" b="0" i="1" smtClean="0">
                        <a:latin typeface="Cambria Math" charset="0"/>
                      </a:rPr>
                      <m:t>9</m:t>
                    </m:r>
                    <m:r>
                      <a:rPr lang="en-AU" sz="2400" i="1">
                        <a:latin typeface="Cambria Math" charset="0"/>
                      </a:rPr>
                      <m:t>%</m:t>
                    </m:r>
                  </m:oMath>
                </a14:m>
                <a:r>
                  <a:rPr lang="en-US" sz="2400" dirty="0"/>
                  <a:t>”</a:t>
                </a:r>
              </a:p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US" sz="2400" dirty="0" smtClean="0"/>
                  <a:t>“if we reject the model there is a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1%</m:t>
                    </m:r>
                  </m:oMath>
                </a14:m>
                <a:r>
                  <a:rPr lang="en-US" sz="2400" dirty="0" smtClean="0"/>
                  <a:t> chance that we would be mistaken”</a:t>
                </a:r>
              </a:p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US" sz="2400" b="1" dirty="0" smtClean="0"/>
                  <a:t>Frequentist statistics cannot assess the probability that the model itself is correct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09" y="1160988"/>
                <a:ext cx="7699664" cy="5539978"/>
              </a:xfrm>
              <a:prstGeom prst="rect">
                <a:avLst/>
              </a:prstGeom>
              <a:blipFill rotWithShape="0">
                <a:blip r:embed="rId2"/>
                <a:stretch>
                  <a:fillRect l="-1029" t="-880" b="-1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4128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849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dirty="0" smtClean="0">
                <a:solidFill>
                  <a:schemeClr val="bg1"/>
                </a:solidFill>
              </a:rPr>
              <a:t>Cautionary words</a:t>
            </a:r>
            <a:endParaRPr lang="en-US" sz="4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0293" y="2935201"/>
                <a:ext cx="7699664" cy="3739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AU" sz="2400" dirty="0" smtClean="0"/>
                  <a:t>When 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AU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24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sz="2400" dirty="0" smtClean="0"/>
                  <a:t> we’re assuming that the errors in the data are </a:t>
                </a:r>
                <a:r>
                  <a:rPr lang="en-AU" sz="2400" b="1" dirty="0" smtClean="0"/>
                  <a:t>Gaussian</a:t>
                </a:r>
                <a:r>
                  <a:rPr lang="en-AU" sz="2400" dirty="0" smtClean="0"/>
                  <a:t> and </a:t>
                </a:r>
                <a:r>
                  <a:rPr lang="en-AU" sz="2400" b="1" dirty="0" smtClean="0"/>
                  <a:t>reliable</a:t>
                </a:r>
                <a:r>
                  <a:rPr lang="en-AU" sz="2400" dirty="0" smtClean="0"/>
                  <a:t>.  </a:t>
                </a:r>
                <a:r>
                  <a:rPr lang="en-AU" sz="2400" i="1" dirty="0" smtClean="0"/>
                  <a:t>This is not guaranteed!</a:t>
                </a:r>
                <a:endParaRPr lang="en-AU" sz="2400" b="1" i="1" dirty="0" smtClean="0"/>
              </a:p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AU" sz="2400" dirty="0" smtClean="0"/>
                  <a:t>If the errors have been </a:t>
                </a:r>
                <a:r>
                  <a:rPr lang="en-AU" sz="2400" b="1" dirty="0" smtClean="0"/>
                  <a:t>under-estimated</a:t>
                </a:r>
                <a:r>
                  <a:rPr lang="en-AU" sz="2400" dirty="0" smtClean="0"/>
                  <a:t>, then an </a:t>
                </a:r>
                <a:r>
                  <a:rPr lang="en-AU" sz="2400" b="1" dirty="0" smtClean="0"/>
                  <a:t>improbably high </a:t>
                </a:r>
                <a:r>
                  <a:rPr lang="en-AU" sz="2400" dirty="0" smtClean="0"/>
                  <a:t>value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AU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24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 can be obtained</a:t>
                </a:r>
              </a:p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AU" sz="2400" dirty="0"/>
                  <a:t>If the errors have been </a:t>
                </a:r>
                <a:r>
                  <a:rPr lang="en-AU" sz="2400" b="1" dirty="0" smtClean="0"/>
                  <a:t>over-estimated</a:t>
                </a:r>
                <a:r>
                  <a:rPr lang="en-AU" sz="2400" dirty="0"/>
                  <a:t>, then an </a:t>
                </a:r>
                <a:r>
                  <a:rPr lang="en-AU" sz="2400" b="1" dirty="0"/>
                  <a:t>improbably </a:t>
                </a:r>
                <a:r>
                  <a:rPr lang="en-AU" sz="2400" b="1" dirty="0" smtClean="0"/>
                  <a:t>low </a:t>
                </a:r>
                <a:r>
                  <a:rPr lang="en-AU" sz="2400" dirty="0" smtClean="0"/>
                  <a:t>value </a:t>
                </a:r>
                <a:r>
                  <a:rPr lang="en-AU" sz="2400" dirty="0"/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2400" i="1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can be obtained</a:t>
                </a:r>
              </a:p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US" sz="2400" dirty="0" smtClean="0"/>
                  <a:t>Since errors are often approximate, a model is typically only rejected for </a:t>
                </a:r>
                <a:r>
                  <a:rPr lang="en-US" sz="2400" b="1" dirty="0" smtClean="0"/>
                  <a:t>very low </a:t>
                </a:r>
                <a:r>
                  <a:rPr lang="en-US" sz="2400" dirty="0" smtClean="0"/>
                  <a:t>values of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sz="2400" dirty="0" smtClean="0"/>
                  <a:t> such as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0.001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293" y="2935201"/>
                <a:ext cx="7699664" cy="3739485"/>
              </a:xfrm>
              <a:prstGeom prst="rect">
                <a:avLst/>
              </a:prstGeom>
              <a:blipFill rotWithShape="0">
                <a:blip r:embed="rId2"/>
                <a:stretch>
                  <a:fillRect l="-1108" t="-1303" r="-554" b="-2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8301" y="1143759"/>
            <a:ext cx="3888854" cy="164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2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849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400" dirty="0" smtClean="0">
                <a:solidFill>
                  <a:schemeClr val="bg1"/>
                </a:solidFill>
              </a:rPr>
              <a:t>Cautionary words</a:t>
            </a:r>
            <a:endParaRPr lang="en-US" sz="4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1109" y="1433944"/>
                <a:ext cx="7699664" cy="3370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AU" sz="2400" dirty="0" smtClean="0"/>
                  <a:t>An issue in using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2400" i="1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statistic is </a:t>
                </a:r>
                <a:r>
                  <a:rPr lang="en-US" sz="2400" b="1" dirty="0" smtClean="0"/>
                  <a:t>binning of data</a:t>
                </a:r>
              </a:p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US" sz="2400" dirty="0" smtClean="0"/>
                  <a:t>For example, suppose we have a sample of galaxy luminosities.  To compare the data with a Schechter function model, we would bin it into a luminosity function</a:t>
                </a:r>
              </a:p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US" sz="2400" dirty="0" smtClean="0"/>
                  <a:t>Warning: if </a:t>
                </a:r>
                <a:r>
                  <a:rPr lang="en-US" sz="2400" b="1" dirty="0" smtClean="0"/>
                  <a:t>the numbers in each bin are too small </a:t>
                </a:r>
                <a:r>
                  <a:rPr lang="en-US" sz="2400" dirty="0" smtClean="0"/>
                  <a:t>the probabilities can become non-Gaussian</a:t>
                </a:r>
              </a:p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US" sz="2400" dirty="0" smtClean="0"/>
                  <a:t>As a rule of thumb,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80%</m:t>
                    </m:r>
                  </m:oMath>
                </a14:m>
                <a:r>
                  <a:rPr lang="en-US" sz="2400" dirty="0" smtClean="0"/>
                  <a:t> of bins must have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𝑁</m:t>
                    </m:r>
                    <m:r>
                      <a:rPr lang="en-AU" sz="2400" b="0" i="1" smtClean="0">
                        <a:latin typeface="Cambria Math" charset="0"/>
                      </a:rPr>
                      <m:t>&gt;5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09" y="1433944"/>
                <a:ext cx="7699664" cy="3370153"/>
              </a:xfrm>
              <a:prstGeom prst="rect">
                <a:avLst/>
              </a:prstGeom>
              <a:blipFill rotWithShape="0">
                <a:blip r:embed="rId2"/>
                <a:stretch>
                  <a:fillRect l="-1029" t="-1447" r="-317" b="-3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4144" y="4873756"/>
            <a:ext cx="3080259" cy="194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5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849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Modification </a:t>
            </a:r>
            <a:r>
              <a:rPr lang="en-US" sz="4800" smtClean="0">
                <a:solidFill>
                  <a:schemeClr val="bg1"/>
                </a:solidFill>
              </a:rPr>
              <a:t>for correlated data</a:t>
            </a:r>
            <a:endParaRPr lang="en-US" sz="4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1109" y="1433944"/>
                <a:ext cx="8187106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dirty="0" smtClean="0"/>
                  <a:t>If the data are </a:t>
                </a:r>
                <a:r>
                  <a:rPr lang="en-AU" sz="2400" b="1" dirty="0" smtClean="0"/>
                  <a:t>correlated</a:t>
                </a:r>
                <a:r>
                  <a:rPr lang="en-AU" sz="2400" dirty="0" smtClean="0"/>
                  <a:t>,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AU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24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 equation must be modified:</a:t>
                </a:r>
              </a:p>
              <a:p>
                <a:pPr marL="285750" indent="-285750">
                  <a:spcAft>
                    <a:spcPts val="2400"/>
                  </a:spcAft>
                  <a:buFont typeface="Arial" charset="0"/>
                  <a:buChar char="•"/>
                </a:pPr>
                <a:endParaRPr lang="en-US" sz="2400" dirty="0"/>
              </a:p>
              <a:p>
                <a:pPr marL="285750" indent="-285750">
                  <a:spcAft>
                    <a:spcPts val="2400"/>
                  </a:spcAft>
                  <a:buFont typeface="Arial" charset="0"/>
                  <a:buChar char="•"/>
                </a:pPr>
                <a:endParaRPr lang="en-US" sz="2400" dirty="0" smtClean="0"/>
              </a:p>
              <a:p>
                <a:pPr marL="285750" indent="-28575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US" sz="2400" dirty="0" smtClean="0"/>
                  <a:t>Here,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sz="2400" dirty="0" smtClean="0"/>
                  <a:t> is the covariance matrix of the data, such that</a:t>
                </a:r>
              </a:p>
              <a:p>
                <a:pPr marL="285750" indent="-285750">
                  <a:spcAft>
                    <a:spcPts val="2400"/>
                  </a:spcAft>
                  <a:buFont typeface="Arial" charset="0"/>
                  <a:buChar char="•"/>
                </a:pPr>
                <a:endParaRPr lang="en-US" sz="2400" dirty="0"/>
              </a:p>
              <a:p>
                <a:pPr marL="285750" indent="-28575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US" sz="2400" dirty="0" smtClean="0"/>
                  <a:t>Note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AU" sz="2400" b="0" i="1" smtClean="0">
                            <a:latin typeface="Cambria Math" charset="0"/>
                          </a:rPr>
                          <m:t>𝑖𝑖</m:t>
                        </m:r>
                      </m:sub>
                    </m:sSub>
                    <m:r>
                      <a:rPr lang="en-AU" sz="2400" b="0" i="1" smtClean="0">
                        <a:latin typeface="Cambria Math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AU" sz="2400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AU" sz="24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AU" sz="2400" b="0" i="1" smtClean="0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AU" sz="2400" b="0" i="1" smtClean="0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  <m:sup>
                            <m:r>
                              <a:rPr lang="en-AU" sz="2400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AU" sz="2400" b="0" i="1" smtClean="0">
                        <a:latin typeface="Cambria Math" charset="0"/>
                      </a:rPr>
                      <m:t>−</m:t>
                    </m:r>
                    <m:sSup>
                      <m:sSupPr>
                        <m:ctrlPr>
                          <a:rPr lang="en-AU" sz="2400" b="0" i="1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AU" sz="24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AU" sz="2400" b="0" i="1" smtClean="0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AU" sz="2400" b="0" i="1" smtClean="0">
                                    <a:latin typeface="Cambria Math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AU" sz="24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 is the variance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AU" sz="2400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AU" sz="24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pPr marL="285750" indent="-28575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US" sz="2400" dirty="0" smtClean="0"/>
                  <a:t>The </a:t>
                </a:r>
                <a:r>
                  <a:rPr lang="en-US" sz="2400" b="1" dirty="0" smtClean="0"/>
                  <a:t>number of degrees of freedom is unchanged </a:t>
                </a:r>
                <a:r>
                  <a:rPr lang="en-US" sz="2400" dirty="0" smtClean="0"/>
                  <a:t>(for anything less than complete correlation)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09" y="1433944"/>
                <a:ext cx="8187106" cy="4893647"/>
              </a:xfrm>
              <a:prstGeom prst="rect">
                <a:avLst/>
              </a:prstGeom>
              <a:blipFill rotWithShape="0">
                <a:blip r:embed="rId2"/>
                <a:stretch>
                  <a:fillRect l="-968" t="-996" b="-1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" y="2035627"/>
                <a:ext cx="9144000" cy="12051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𝜒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400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𝑖</m:t>
                          </m:r>
                          <m: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is-IS" sz="24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AU" sz="24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𝑗</m:t>
                              </m:r>
                              <m:r>
                                <a:rPr lang="en-AU" sz="24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AU" sz="24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mr-IN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AU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AU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AU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AU" sz="24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d>
                                    <m:dPr>
                                      <m:ctrlPr>
                                        <a:rPr lang="mr-IN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mr-IN" sz="2400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AU" sz="2400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charset="0"/>
                                            </a:rPr>
                                            <m:t>𝐶</m:t>
                                          </m:r>
                                        </m:e>
                                        <m:sup>
                                          <m:r>
                                            <a:rPr lang="en-AU" sz="2400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b>
                                  <m:r>
                                    <a:rPr lang="en-AU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AU" sz="24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mr-IN" sz="2400" i="1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charset="0"/>
                                        </a:rPr>
                                        <m:t>𝑑</m:t>
                                      </m:r>
                                    </m:e>
                                    <m:sub>
                                      <m:r>
                                        <a:rPr lang="en-AU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AU" sz="2400" i="1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AU" sz="2400" i="1">
                                          <a:solidFill>
                                            <a:schemeClr val="accent1"/>
                                          </a:solidFill>
                                          <a:latin typeface="Cambria Math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AU" sz="24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  <m:r>
                        <a:rPr lang="en-AU" sz="2400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=</m:t>
                      </m:r>
                      <m:sSup>
                        <m:sSupPr>
                          <m:ctrlP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mr-IN" sz="24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AU" sz="2400" b="1" i="0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𝐝</m:t>
                              </m:r>
                              <m:r>
                                <a:rPr lang="en-AU" sz="24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AU" sz="2400" b="1" i="0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𝐦</m:t>
                              </m:r>
                            </m:e>
                          </m:d>
                        </m:e>
                        <m:sup>
                          <m: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400" b="1" i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𝐂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mr-IN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AU" sz="2400" b="1" i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𝐝</m:t>
                          </m:r>
                          <m: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−</m:t>
                          </m:r>
                          <m:r>
                            <a:rPr lang="en-AU" sz="2400" b="1" i="0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  <m:t>𝐦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035627"/>
                <a:ext cx="9144000" cy="120513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" y="4060370"/>
                <a:ext cx="9144000" cy="516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AU" sz="2400" b="0" i="1" smtClean="0">
                              <a:latin typeface="Cambria Math" charset="0"/>
                            </a:rPr>
                            <m:t>𝐶</m:t>
                          </m:r>
                        </m:e>
                        <m:sub>
                          <m:r>
                            <a:rPr lang="en-AU" sz="2400" b="0" i="1" smtClean="0">
                              <a:latin typeface="Cambria Math" charset="0"/>
                            </a:rPr>
                            <m:t>𝑖𝑗</m:t>
                          </m:r>
                        </m:sub>
                      </m:sSub>
                      <m:r>
                        <a:rPr lang="en-AU" sz="2400" b="0" i="1" smtClean="0">
                          <a:latin typeface="Cambria Math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AU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AU" sz="2400" b="0" i="1" smtClean="0">
                              <a:latin typeface="Cambria Math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AU" sz="2400" b="0" i="1" smtClean="0">
                          <a:latin typeface="Cambria Math" charset="0"/>
                        </a:rPr>
                        <m:t>−</m:t>
                      </m:r>
                      <m:d>
                        <m:dPr>
                          <m:begChr m:val="⟨"/>
                          <m:endChr m:val="⟩"/>
                          <m:ctrlPr>
                            <a:rPr lang="en-AU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AU" sz="2400" b="0" i="1" smtClean="0">
                          <a:latin typeface="Cambria Math" charset="0"/>
                        </a:rPr>
                        <m:t> </m:t>
                      </m:r>
                      <m:d>
                        <m:dPr>
                          <m:begChr m:val="⟨"/>
                          <m:endChr m:val="⟩"/>
                          <m:ctrlPr>
                            <a:rPr lang="en-AU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4060370"/>
                <a:ext cx="9144000" cy="51610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371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38490"/>
                <a:ext cx="9144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chemeClr val="bg1"/>
                    </a:solidFill>
                  </a:rPr>
                  <a:t>Use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4400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44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 smtClean="0">
                    <a:solidFill>
                      <a:schemeClr val="bg1"/>
                    </a:solidFill>
                  </a:rPr>
                  <a:t> statistic for parameter fitting</a:t>
                </a:r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490"/>
                <a:ext cx="9144000" cy="769441"/>
              </a:xfrm>
              <a:prstGeom prst="rect">
                <a:avLst/>
              </a:prstGeom>
              <a:blipFill rotWithShape="0">
                <a:blip r:embed="rId2"/>
                <a:stretch>
                  <a:fillRect l="-1933" t="-14961" r="-1933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61109" y="1433944"/>
            <a:ext cx="76996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400"/>
              </a:spcAft>
              <a:buFont typeface="Arial" charset="0"/>
              <a:buChar char="•"/>
            </a:pPr>
            <a:r>
              <a:rPr lang="en-AU" sz="2400" i="1" dirty="0" smtClean="0">
                <a:solidFill>
                  <a:schemeClr val="accent1"/>
                </a:solidFill>
              </a:rPr>
              <a:t>A model typically contains free parameters.  How do we determine the most likely values of these parameters and their error ranges?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801" y="2784401"/>
            <a:ext cx="4540871" cy="398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90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38490"/>
                <a:ext cx="9144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chemeClr val="bg1"/>
                    </a:solidFill>
                  </a:rPr>
                  <a:t>Use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4400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44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 smtClean="0">
                    <a:solidFill>
                      <a:schemeClr val="bg1"/>
                    </a:solidFill>
                  </a:rPr>
                  <a:t> statistic for parameter fitting</a:t>
                </a:r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490"/>
                <a:ext cx="9144000" cy="769441"/>
              </a:xfrm>
              <a:prstGeom prst="rect">
                <a:avLst/>
              </a:prstGeom>
              <a:blipFill rotWithShape="0">
                <a:blip r:embed="rId2"/>
                <a:stretch>
                  <a:fillRect l="-1933" t="-14961" r="-1933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1109" y="1433944"/>
                <a:ext cx="7699664" cy="4853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i="1" dirty="0" smtClean="0">
                    <a:solidFill>
                      <a:schemeClr val="accent1"/>
                    </a:solidFill>
                  </a:rPr>
                  <a:t>A model typically contains free parameters.  How do we determine the most likely values of these parameters and their error ranges?</a:t>
                </a:r>
              </a:p>
              <a:p>
                <a:pPr marL="285750" indent="-28575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dirty="0" smtClean="0"/>
                  <a:t>Suppose we are fitting a model with 2 free parameters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(</m:t>
                    </m:r>
                    <m:r>
                      <a:rPr lang="en-AU" sz="2400" b="0" i="1" smtClean="0">
                        <a:latin typeface="Cambria Math" charset="0"/>
                      </a:rPr>
                      <m:t>𝑎</m:t>
                    </m:r>
                    <m:r>
                      <a:rPr lang="en-AU" sz="2400" b="0" i="1" smtClean="0">
                        <a:latin typeface="Cambria Math" charset="0"/>
                      </a:rPr>
                      <m:t>,</m:t>
                    </m:r>
                    <m:r>
                      <a:rPr lang="en-AU" sz="2400" b="0" i="1" smtClean="0">
                        <a:latin typeface="Cambria Math" charset="0"/>
                      </a:rPr>
                      <m:t>𝑏</m:t>
                    </m:r>
                    <m:r>
                      <a:rPr lang="en-AU" sz="2400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sz="2400" dirty="0" smtClean="0"/>
              </a:p>
              <a:p>
                <a:pPr marL="285750" indent="-28575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US" sz="2400" dirty="0" smtClean="0"/>
                  <a:t>The most likely (“best-fitting”) values of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charset="0"/>
                      </a:rPr>
                      <m:t>(</m:t>
                    </m:r>
                    <m:r>
                      <a:rPr lang="en-AU" sz="2400" i="1">
                        <a:latin typeface="Cambria Math" charset="0"/>
                      </a:rPr>
                      <m:t>𝑎</m:t>
                    </m:r>
                    <m:r>
                      <a:rPr lang="en-AU" sz="2400" i="1">
                        <a:latin typeface="Cambria Math" charset="0"/>
                      </a:rPr>
                      <m:t>,</m:t>
                    </m:r>
                    <m:r>
                      <a:rPr lang="en-AU" sz="2400" i="1">
                        <a:latin typeface="Cambria Math" charset="0"/>
                      </a:rPr>
                      <m:t>𝑏</m:t>
                    </m:r>
                    <m:r>
                      <a:rPr lang="en-AU" sz="2400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are found by </a:t>
                </a:r>
                <a:r>
                  <a:rPr lang="en-US" sz="2400" b="1" dirty="0" smtClean="0"/>
                  <a:t>minimizing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AU" sz="2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𝝌</m:t>
                        </m:r>
                      </m:e>
                      <m:sup>
                        <m:r>
                          <a:rPr lang="en-AU" sz="2400" b="1" i="1">
                            <a:latin typeface="Cambria Math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/>
                  <a:t> </a:t>
                </a:r>
                <a:r>
                  <a:rPr lang="en-US" sz="2400" b="1" dirty="0" smtClean="0"/>
                  <a:t>statistic</a:t>
                </a:r>
              </a:p>
              <a:p>
                <a:pPr marL="285750" indent="-28575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US" sz="2400" dirty="0" smtClean="0"/>
                  <a:t>The joint error distribution of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charset="0"/>
                      </a:rPr>
                      <m:t>(</m:t>
                    </m:r>
                    <m:r>
                      <a:rPr lang="en-AU" sz="2400" i="1">
                        <a:latin typeface="Cambria Math" charset="0"/>
                      </a:rPr>
                      <m:t>𝑎</m:t>
                    </m:r>
                    <m:r>
                      <a:rPr lang="en-AU" sz="2400" i="1">
                        <a:latin typeface="Cambria Math" charset="0"/>
                      </a:rPr>
                      <m:t>,</m:t>
                    </m:r>
                    <m:r>
                      <a:rPr lang="en-AU" sz="2400" i="1">
                        <a:latin typeface="Cambria Math" charset="0"/>
                      </a:rPr>
                      <m:t>𝑏</m:t>
                    </m:r>
                    <m:r>
                      <a:rPr lang="en-AU" sz="2400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can be found by </a:t>
                </a:r>
                <a:r>
                  <a:rPr lang="en-US" sz="2400" b="1" dirty="0" smtClean="0"/>
                  <a:t>calculating the values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AU" sz="24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𝝌</m:t>
                        </m:r>
                      </m:e>
                      <m:sup>
                        <m:r>
                          <a:rPr lang="en-AU" sz="2400" b="1" i="1">
                            <a:latin typeface="Cambria Math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 smtClean="0"/>
                  <a:t> over a grid</a:t>
                </a:r>
                <a:r>
                  <a:rPr lang="en-US" sz="2400" dirty="0" smtClean="0"/>
                  <a:t> of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charset="0"/>
                      </a:rPr>
                      <m:t>(</m:t>
                    </m:r>
                    <m:r>
                      <a:rPr lang="en-AU" sz="2400" i="1">
                        <a:latin typeface="Cambria Math" charset="0"/>
                      </a:rPr>
                      <m:t>𝑎</m:t>
                    </m:r>
                    <m:r>
                      <a:rPr lang="en-AU" sz="2400" i="1">
                        <a:latin typeface="Cambria Math" charset="0"/>
                      </a:rPr>
                      <m:t>,</m:t>
                    </m:r>
                    <m:r>
                      <a:rPr lang="en-AU" sz="2400" i="1">
                        <a:latin typeface="Cambria Math" charset="0"/>
                      </a:rPr>
                      <m:t>𝑏</m:t>
                    </m:r>
                    <m:r>
                      <a:rPr lang="en-AU" sz="2400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and enclosing a particular region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2400" i="1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AU" sz="2400" b="0" i="1" smtClean="0">
                        <a:latin typeface="Cambria Math" charset="0"/>
                      </a:rPr>
                      <m:t>&lt;</m:t>
                    </m:r>
                    <m:sSubSup>
                      <m:sSubSup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sz="2400" b="0" i="0" smtClean="0">
                            <a:latin typeface="Cambria Math" charset="0"/>
                          </a:rPr>
                          <m:t>min</m:t>
                        </m:r>
                      </m:sub>
                      <m:sup>
                        <m:r>
                          <a:rPr lang="en-AU" sz="2400" b="0" i="1" smtClean="0">
                            <a:latin typeface="Cambria Math" charset="0"/>
                          </a:rPr>
                          <m:t>2</m:t>
                        </m:r>
                      </m:sup>
                    </m:sSubSup>
                    <m:r>
                      <a:rPr lang="en-AU" sz="2400" b="0" i="1" smtClean="0">
                        <a:latin typeface="Cambria Math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Δ</m:t>
                    </m:r>
                    <m:sSup>
                      <m:sSupPr>
                        <m:ctrlPr>
                          <a:rPr lang="el-GR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l-GR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09" y="1433944"/>
                <a:ext cx="7699664" cy="4853573"/>
              </a:xfrm>
              <a:prstGeom prst="rect">
                <a:avLst/>
              </a:prstGeom>
              <a:blipFill rotWithShape="0">
                <a:blip r:embed="rId3"/>
                <a:stretch>
                  <a:fillRect l="-1029" t="-1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050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1108" y="1433944"/>
                <a:ext cx="8094519" cy="4585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3600"/>
                  </a:spcAft>
                </a:pPr>
                <a:r>
                  <a:rPr lang="en-AU" sz="2800" dirty="0" smtClean="0"/>
                  <a:t>At the end of this class you should be able to </a:t>
                </a:r>
                <a:r>
                  <a:rPr lang="mr-IN" sz="2800" dirty="0" smtClean="0"/>
                  <a:t>…</a:t>
                </a:r>
                <a:endParaRPr lang="en-AU" sz="2800" dirty="0" smtClean="0"/>
              </a:p>
              <a:p>
                <a:pPr marL="285750" indent="-285750">
                  <a:spcAft>
                    <a:spcPts val="3600"/>
                  </a:spcAft>
                  <a:buFont typeface="Arial" charset="0"/>
                  <a:buChar char="•"/>
                </a:pPr>
                <a:r>
                  <a:rPr lang="mr-IN" sz="2400" dirty="0" smtClean="0"/>
                  <a:t>…</a:t>
                </a:r>
                <a:r>
                  <a:rPr lang="en-AU" sz="2400" dirty="0" smtClean="0"/>
                  <a:t> apply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AU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24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sz="2400" dirty="0" smtClean="0"/>
                  <a:t> statistic as a hypothesis test</a:t>
                </a:r>
              </a:p>
              <a:p>
                <a:pPr marL="285750" indent="-285750">
                  <a:spcAft>
                    <a:spcPts val="3600"/>
                  </a:spcAft>
                  <a:buFont typeface="Arial" charset="0"/>
                  <a:buChar char="•"/>
                </a:pPr>
                <a:r>
                  <a:rPr lang="mr-IN" sz="2400" dirty="0" smtClean="0"/>
                  <a:t>…</a:t>
                </a:r>
                <a:r>
                  <a:rPr lang="en-AU" sz="2400" dirty="0" smtClean="0"/>
                  <a:t> understand the probability distribution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2400" i="1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sz="2400" dirty="0" smtClean="0"/>
                  <a:t> statistic and its interpretation as a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𝑝</m:t>
                    </m:r>
                  </m:oMath>
                </a14:m>
                <a:r>
                  <a:rPr lang="en-AU" sz="2400" dirty="0" smtClean="0"/>
                  <a:t>-value</a:t>
                </a:r>
              </a:p>
              <a:p>
                <a:pPr marL="285750" indent="-285750">
                  <a:spcAft>
                    <a:spcPts val="3600"/>
                  </a:spcAft>
                  <a:buFont typeface="Arial" charset="0"/>
                  <a:buChar char="•"/>
                </a:pPr>
                <a:r>
                  <a:rPr lang="mr-IN" sz="2400" dirty="0" smtClean="0"/>
                  <a:t>…</a:t>
                </a:r>
                <a:r>
                  <a:rPr lang="en-AU" sz="2400" dirty="0" smtClean="0"/>
                  <a:t> apply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2400" i="1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sz="2400" dirty="0"/>
                  <a:t> statistic </a:t>
                </a:r>
                <a:r>
                  <a:rPr lang="en-AU" sz="2400" dirty="0" smtClean="0"/>
                  <a:t>in parameter fitting</a:t>
                </a:r>
              </a:p>
              <a:p>
                <a:pPr marL="285750" indent="-285750">
                  <a:spcAft>
                    <a:spcPts val="3600"/>
                  </a:spcAft>
                  <a:buFont typeface="Arial" charset="0"/>
                  <a:buChar char="•"/>
                </a:pPr>
                <a:r>
                  <a:rPr lang="mr-IN" sz="2400" dirty="0" smtClean="0"/>
                  <a:t>…</a:t>
                </a:r>
                <a:r>
                  <a:rPr lang="en-AU" sz="2400" dirty="0" smtClean="0"/>
                  <a:t> determine parameter errors and joint confidence regions using intervals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Δ</m:t>
                    </m:r>
                    <m:sSup>
                      <m:sSupPr>
                        <m:ctrlPr>
                          <a:rPr lang="el-GR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l-GR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AU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08" y="1433944"/>
                <a:ext cx="8094519" cy="4585871"/>
              </a:xfrm>
              <a:prstGeom prst="rect">
                <a:avLst/>
              </a:prstGeom>
              <a:blipFill rotWithShape="0">
                <a:blip r:embed="rId2"/>
                <a:stretch>
                  <a:fillRect l="-1506" t="-1195" b="-1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0" y="3849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solidFill>
                  <a:schemeClr val="bg1"/>
                </a:solidFill>
              </a:rPr>
              <a:t>Class 3: </a:t>
            </a:r>
            <a:r>
              <a:rPr lang="en-US" sz="4800" dirty="0" smtClean="0">
                <a:solidFill>
                  <a:schemeClr val="bg1"/>
                </a:solidFill>
              </a:rPr>
              <a:t>Model-fitting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44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1109" y="1433944"/>
                <a:ext cx="7929748" cy="5375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AU" sz="2400" dirty="0" smtClean="0"/>
                  <a:t>We plot 2D contours of constant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2400" i="1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AU" sz="2400" b="0" i="1" smtClean="0">
                        <a:latin typeface="Cambria Math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sz="2400">
                            <a:latin typeface="Cambria Math" charset="0"/>
                          </a:rPr>
                          <m:t>min</m:t>
                        </m:r>
                      </m:sub>
                      <m:sup>
                        <m:r>
                          <a:rPr lang="en-AU" sz="2400" i="1">
                            <a:latin typeface="Cambria Math" charset="0"/>
                          </a:rPr>
                          <m:t>2</m:t>
                        </m:r>
                      </m:sup>
                    </m:sSubSup>
                    <m:r>
                      <a:rPr lang="en-AU" sz="2400" i="1">
                        <a:latin typeface="Cambria Math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Δ</m:t>
                    </m:r>
                    <m:sSup>
                      <m:sSupPr>
                        <m:ctrlPr>
                          <a:rPr lang="el-GR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l-GR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US" sz="2400" dirty="0" smtClean="0"/>
                  <a:t>A </a:t>
                </a:r>
                <a:r>
                  <a:rPr lang="en-US" sz="2400" b="1" dirty="0" smtClean="0"/>
                  <a:t>joint confidence region </a:t>
                </a:r>
                <a:r>
                  <a:rPr lang="en-US" sz="2400" dirty="0" smtClean="0"/>
                  <a:t>for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charset="0"/>
                      </a:rPr>
                      <m:t>(</m:t>
                    </m:r>
                    <m:r>
                      <a:rPr lang="en-AU" sz="2400" i="1">
                        <a:latin typeface="Cambria Math" charset="0"/>
                      </a:rPr>
                      <m:t>𝑎</m:t>
                    </m:r>
                    <m:r>
                      <a:rPr lang="en-AU" sz="2400" i="1">
                        <a:latin typeface="Cambria Math" charset="0"/>
                      </a:rPr>
                      <m:t>,</m:t>
                    </m:r>
                    <m:r>
                      <a:rPr lang="en-AU" sz="2400" i="1">
                        <a:latin typeface="Cambria Math" charset="0"/>
                      </a:rPr>
                      <m:t>𝑏</m:t>
                    </m:r>
                    <m:r>
                      <a:rPr lang="en-AU" sz="2400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can be defined by the zone which satisfies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2400" i="1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AU" sz="2400" i="1">
                        <a:latin typeface="Cambria Math" charset="0"/>
                      </a:rPr>
                      <m:t>&lt;</m:t>
                    </m:r>
                    <m:sSubSup>
                      <m:sSub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sz="2400">
                            <a:latin typeface="Cambria Math" charset="0"/>
                          </a:rPr>
                          <m:t>min</m:t>
                        </m:r>
                      </m:sub>
                      <m:sup>
                        <m:r>
                          <a:rPr lang="en-AU" sz="2400" i="1">
                            <a:latin typeface="Cambria Math" charset="0"/>
                          </a:rPr>
                          <m:t>2</m:t>
                        </m:r>
                      </m:sup>
                    </m:sSubSup>
                    <m:r>
                      <a:rPr lang="en-AU" sz="2400" i="1">
                        <a:latin typeface="Cambria Math" charset="0"/>
                      </a:rPr>
                      <m:t>+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Δ</m:t>
                    </m:r>
                    <m:sSup>
                      <m:sSupPr>
                        <m:ctrlPr>
                          <a:rPr lang="el-GR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l-GR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/>
              </a:p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US" sz="2400" dirty="0" smtClean="0"/>
                  <a:t>The values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Δ</m:t>
                    </m:r>
                    <m:sSup>
                      <m:sSupPr>
                        <m:ctrlPr>
                          <a:rPr lang="el-GR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l-GR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 depend on the number of variables and confidence limits:</a:t>
                </a:r>
              </a:p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:endParaRPr lang="en-US" sz="2400" dirty="0" smtClean="0"/>
              </a:p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:endParaRPr lang="en-US" sz="2400" dirty="0" smtClean="0"/>
              </a:p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:endParaRPr lang="en-US" sz="2400" dirty="0"/>
              </a:p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:endParaRPr lang="en-US" sz="2400" dirty="0" smtClean="0"/>
              </a:p>
              <a:p>
                <a:pPr marL="285750" indent="-285750">
                  <a:spcAft>
                    <a:spcPts val="1800"/>
                  </a:spcAft>
                  <a:buFont typeface="Arial" charset="0"/>
                  <a:buChar char="•"/>
                </a:pPr>
                <a:r>
                  <a:rPr lang="en-US" sz="2000" dirty="0" smtClean="0"/>
                  <a:t>[Small print: assumes the variables are Gaussian-distributed]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09" y="1433944"/>
                <a:ext cx="7929748" cy="5375959"/>
              </a:xfrm>
              <a:prstGeom prst="rect">
                <a:avLst/>
              </a:prstGeom>
              <a:blipFill rotWithShape="0">
                <a:blip r:embed="rId2"/>
                <a:stretch>
                  <a:fillRect l="-999" t="-567" b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0" y="3849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Joint confidence regions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271" y="3915782"/>
            <a:ext cx="4874329" cy="23356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94437" y="4134425"/>
            <a:ext cx="2097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</a:rPr>
              <a:t>(Table taken from </a:t>
            </a:r>
            <a:r>
              <a:rPr lang="en-US" sz="2000" i="1" dirty="0" smtClean="0">
                <a:solidFill>
                  <a:schemeClr val="accent1"/>
                </a:solidFill>
              </a:rPr>
              <a:t>Numerical Recipes </a:t>
            </a:r>
            <a:r>
              <a:rPr lang="en-US" sz="2000" dirty="0" smtClean="0">
                <a:solidFill>
                  <a:schemeClr val="accent1"/>
                </a:solidFill>
              </a:rPr>
              <a:t>Chapter 15)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76687" y="4539726"/>
            <a:ext cx="559398" cy="17116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40480" y="3560780"/>
            <a:ext cx="2382512" cy="40011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2 </a:t>
            </a:r>
            <a:r>
              <a:rPr lang="en-US" sz="2000" smtClean="0">
                <a:solidFill>
                  <a:srgbClr val="FF0000"/>
                </a:solidFill>
              </a:rPr>
              <a:t>parameters varying</a:t>
            </a:r>
            <a:endParaRPr lang="en-US" sz="200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>
            <a:stCxn id="10" idx="1"/>
          </p:cNvCxnSpPr>
          <p:nvPr/>
        </p:nvCxnSpPr>
        <p:spPr>
          <a:xfrm flipH="1">
            <a:off x="3334871" y="3760835"/>
            <a:ext cx="505609" cy="778891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551271" y="4701089"/>
            <a:ext cx="2267694" cy="449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46736" y="5417079"/>
                <a:ext cx="1404535" cy="707886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1-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 confidence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736" y="5417079"/>
                <a:ext cx="1404535" cy="707886"/>
              </a:xfrm>
              <a:prstGeom prst="rect">
                <a:avLst/>
              </a:prstGeom>
              <a:blipFill rotWithShape="0">
                <a:blip r:embed="rId4"/>
                <a:stretch>
                  <a:fillRect l="-3879" t="-4237" b="-13559"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 flipV="1">
            <a:off x="808822" y="4916245"/>
            <a:ext cx="742449" cy="500835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9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animBg="1"/>
      <p:bldP spid="10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1109" y="1433944"/>
                <a:ext cx="79297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dirty="0" smtClean="0"/>
                  <a:t>Here is an example dataset containing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𝑁</m:t>
                    </m:r>
                    <m:r>
                      <a:rPr lang="en-AU" sz="2400" b="0" i="1" smtClean="0">
                        <a:latin typeface="Cambria Math" charset="0"/>
                      </a:rPr>
                      <m:t>=10</m:t>
                    </m:r>
                  </m:oMath>
                </a14:m>
                <a:r>
                  <a:rPr lang="en-AU" sz="2400" dirty="0" smtClean="0"/>
                  <a:t> points: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09" y="1433944"/>
                <a:ext cx="7929748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99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38490"/>
                <a:ext cx="9144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chemeClr val="bg1"/>
                    </a:solidFill>
                  </a:rPr>
                  <a:t>Use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4400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44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 smtClean="0">
                    <a:solidFill>
                      <a:schemeClr val="bg1"/>
                    </a:solidFill>
                  </a:rPr>
                  <a:t> statistic for parameter fitting</a:t>
                </a:r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490"/>
                <a:ext cx="9144000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933" t="-14961" r="-1933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948" y="2338179"/>
            <a:ext cx="585216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0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1109" y="1433944"/>
                <a:ext cx="7804969" cy="849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i="1" dirty="0" smtClean="0">
                    <a:solidFill>
                      <a:schemeClr val="accent1"/>
                    </a:solidFill>
                  </a:rPr>
                  <a:t>Could these points be fit by a constant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𝑦</m:t>
                    </m:r>
                    <m:r>
                      <a:rPr lang="en-AU" sz="2400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=</m:t>
                    </m:r>
                    <m:r>
                      <a:rPr lang="en-AU" sz="2400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𝑏</m:t>
                    </m:r>
                  </m:oMath>
                </a14:m>
                <a:r>
                  <a:rPr lang="en-US" sz="2400" i="1" dirty="0" smtClean="0">
                    <a:solidFill>
                      <a:schemeClr val="accent1"/>
                    </a:solidFill>
                  </a:rPr>
                  <a:t>?</a:t>
                </a:r>
                <a:r>
                  <a:rPr lang="en-US" sz="2400" i="1" dirty="0" smtClean="0"/>
                  <a:t> </a:t>
                </a:r>
                <a:r>
                  <a:rPr lang="en-US" sz="2400" dirty="0" smtClean="0"/>
                  <a:t> Minimizing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24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, we find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sz="2400" b="0" i="0" smtClean="0">
                            <a:latin typeface="Cambria Math" charset="0"/>
                          </a:rPr>
                          <m:t>min</m:t>
                        </m:r>
                      </m:sub>
                      <m:sup>
                        <m:r>
                          <a:rPr lang="en-AU" sz="2400" b="0" i="1" smtClean="0">
                            <a:latin typeface="Cambria Math" charset="0"/>
                          </a:rPr>
                          <m:t>2</m:t>
                        </m:r>
                      </m:sup>
                    </m:sSubSup>
                    <m:r>
                      <a:rPr lang="en-AU" sz="2400" b="0" i="1" smtClean="0">
                        <a:latin typeface="Cambria Math" charset="0"/>
                      </a:rPr>
                      <m:t>=</m:t>
                    </m:r>
                    <m:r>
                      <a:rPr lang="en-AU" sz="2400" b="0" i="0" smtClean="0">
                        <a:latin typeface="Cambria Math" charset="0"/>
                      </a:rPr>
                      <m:t>31.6</m:t>
                    </m:r>
                  </m:oMath>
                </a14:m>
                <a:r>
                  <a:rPr lang="en-US" sz="2400" dirty="0" smtClean="0"/>
                  <a:t> for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𝑏</m:t>
                    </m:r>
                    <m:r>
                      <a:rPr lang="en-AU" sz="2400" b="0" i="1" smtClean="0">
                        <a:latin typeface="Cambria Math" charset="0"/>
                      </a:rPr>
                      <m:t>=1.79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09" y="1433944"/>
                <a:ext cx="7804969" cy="849015"/>
              </a:xfrm>
              <a:prstGeom prst="rect">
                <a:avLst/>
              </a:prstGeom>
              <a:blipFill rotWithShape="0">
                <a:blip r:embed="rId2"/>
                <a:stretch>
                  <a:fillRect l="-1016" t="-571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38490"/>
                <a:ext cx="9144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chemeClr val="bg1"/>
                    </a:solidFill>
                  </a:rPr>
                  <a:t>Use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4400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44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 smtClean="0">
                    <a:solidFill>
                      <a:schemeClr val="bg1"/>
                    </a:solidFill>
                  </a:rPr>
                  <a:t> statistic for parameter fitting</a:t>
                </a:r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490"/>
                <a:ext cx="9144000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933" t="-14961" r="-1933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2321637"/>
            <a:ext cx="585216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8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1109" y="1433944"/>
                <a:ext cx="819561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i="1" dirty="0" smtClean="0">
                    <a:solidFill>
                      <a:schemeClr val="accent1"/>
                    </a:solidFill>
                  </a:rPr>
                  <a:t>I</a:t>
                </a:r>
                <a:r>
                  <a:rPr lang="en-US" sz="2400" i="1" dirty="0" smtClean="0">
                    <a:solidFill>
                      <a:schemeClr val="accent1"/>
                    </a:solidFill>
                  </a:rPr>
                  <a:t>s the minimum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2400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i="1" dirty="0" smtClean="0">
                    <a:solidFill>
                      <a:schemeClr val="accent1"/>
                    </a:solidFill>
                  </a:rPr>
                  <a:t> likely given the model?  </a:t>
                </a:r>
                <a:r>
                  <a:rPr lang="en-US" sz="2400" dirty="0" smtClean="0"/>
                  <a:t>Consider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24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 probability distribution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24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AU" sz="2400" b="0" i="1" smtClean="0">
                        <a:latin typeface="Cambria Math" charset="0"/>
                      </a:rPr>
                      <m:t>&gt;31.6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𝜈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𝑁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−1=9</m:t>
                    </m:r>
                  </m:oMath>
                </a14:m>
                <a:r>
                  <a:rPr lang="en-US" sz="2400" dirty="0" smtClean="0"/>
                  <a:t>: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09" y="1433944"/>
                <a:ext cx="8195616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967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38490"/>
                <a:ext cx="9144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chemeClr val="bg1"/>
                    </a:solidFill>
                  </a:rPr>
                  <a:t>Use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4400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44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 smtClean="0">
                    <a:solidFill>
                      <a:schemeClr val="bg1"/>
                    </a:solidFill>
                  </a:rPr>
                  <a:t> statistic for parameter fitting</a:t>
                </a:r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490"/>
                <a:ext cx="9144000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933" t="-14961" r="-1933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2259181"/>
            <a:ext cx="5852160" cy="43891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85394" y="3193575"/>
                <a:ext cx="1651379" cy="1323439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Probability in tail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=0.0002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mr-IN" sz="2000" dirty="0" smtClean="0">
                    <a:solidFill>
                      <a:srgbClr val="FF0000"/>
                    </a:solidFill>
                  </a:rPr>
                  <a:t>–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the model is ruled out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394" y="3193575"/>
                <a:ext cx="1651379" cy="1323439"/>
              </a:xfrm>
              <a:prstGeom prst="rect">
                <a:avLst/>
              </a:prstGeom>
              <a:blipFill rotWithShape="0">
                <a:blip r:embed="rId5"/>
                <a:stretch>
                  <a:fillRect l="-3663" t="-2283" r="-366" b="-6849"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>
            <a:off x="5936773" y="3901461"/>
            <a:ext cx="723334" cy="9434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490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1109" y="1433944"/>
                <a:ext cx="8195616" cy="849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i="1" dirty="0" smtClean="0">
                    <a:solidFill>
                      <a:schemeClr val="accent1"/>
                    </a:solidFill>
                  </a:rPr>
                  <a:t>Could these points be fit by a straight line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𝑦</m:t>
                    </m:r>
                    <m:r>
                      <a:rPr lang="en-AU" sz="2400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=</m:t>
                    </m:r>
                    <m:r>
                      <a:rPr lang="en-AU" sz="2400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𝑎𝑥</m:t>
                    </m:r>
                    <m:r>
                      <a:rPr lang="en-AU" sz="2400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+</m:t>
                    </m:r>
                    <m:r>
                      <a:rPr lang="en-AU" sz="2400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𝑏</m:t>
                    </m:r>
                  </m:oMath>
                </a14:m>
                <a:r>
                  <a:rPr lang="en-US" sz="2400" i="1" dirty="0" smtClean="0">
                    <a:solidFill>
                      <a:schemeClr val="accent1"/>
                    </a:solidFill>
                  </a:rPr>
                  <a:t>? </a:t>
                </a:r>
                <a:r>
                  <a:rPr lang="en-US" sz="2400" i="1" dirty="0" smtClean="0"/>
                  <a:t> </a:t>
                </a:r>
                <a:r>
                  <a:rPr lang="en-US" sz="2400" dirty="0" smtClean="0"/>
                  <a:t>Minimizing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24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, we find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AU" sz="2400">
                            <a:latin typeface="Cambria Math" charset="0"/>
                          </a:rPr>
                          <m:t>min</m:t>
                        </m:r>
                      </m:sub>
                      <m:sup>
                        <m:r>
                          <a:rPr lang="en-AU" sz="2400" i="1">
                            <a:latin typeface="Cambria Math" charset="0"/>
                          </a:rPr>
                          <m:t>2</m:t>
                        </m:r>
                      </m:sup>
                    </m:sSubSup>
                    <m:r>
                      <a:rPr lang="en-AU" sz="2400" i="1">
                        <a:latin typeface="Cambria Math" charset="0"/>
                      </a:rPr>
                      <m:t>=</m:t>
                    </m:r>
                    <m:r>
                      <a:rPr lang="en-AU" sz="2400" b="0" i="0" smtClean="0">
                        <a:latin typeface="Cambria Math" charset="0"/>
                      </a:rPr>
                      <m:t>7</m:t>
                    </m:r>
                    <m:r>
                      <a:rPr lang="en-AU" sz="2400">
                        <a:latin typeface="Cambria Math" charset="0"/>
                      </a:rPr>
                      <m:t>.</m:t>
                    </m:r>
                    <m:r>
                      <a:rPr lang="en-AU" sz="2400" b="0" i="0" smtClean="0">
                        <a:latin typeface="Cambria Math" charset="0"/>
                      </a:rPr>
                      <m:t>5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for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𝑎</m:t>
                    </m:r>
                    <m:r>
                      <a:rPr lang="en-AU" sz="2400" b="0" i="1" smtClean="0">
                        <a:latin typeface="Cambria Math" charset="0"/>
                      </a:rPr>
                      <m:t>=0.27</m:t>
                    </m:r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r>
                      <a:rPr lang="en-AU" sz="2400" i="1">
                        <a:latin typeface="Cambria Math" charset="0"/>
                      </a:rPr>
                      <m:t>𝑏</m:t>
                    </m:r>
                    <m:r>
                      <a:rPr lang="en-AU" sz="2400" i="1">
                        <a:latin typeface="Cambria Math" charset="0"/>
                      </a:rPr>
                      <m:t>=0.44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09" y="1433944"/>
                <a:ext cx="8195616" cy="849015"/>
              </a:xfrm>
              <a:prstGeom prst="rect">
                <a:avLst/>
              </a:prstGeom>
              <a:blipFill rotWithShape="0">
                <a:blip r:embed="rId2"/>
                <a:stretch>
                  <a:fillRect l="-967" t="-5714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38490"/>
                <a:ext cx="9144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chemeClr val="bg1"/>
                    </a:solidFill>
                  </a:rPr>
                  <a:t>Use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4400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44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 smtClean="0">
                    <a:solidFill>
                      <a:schemeClr val="bg1"/>
                    </a:solidFill>
                  </a:rPr>
                  <a:t> statistic for parameter fitting</a:t>
                </a:r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490"/>
                <a:ext cx="9144000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933" t="-14961" r="-1933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2275393"/>
            <a:ext cx="585216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47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1109" y="1433944"/>
                <a:ext cx="819561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i="1" dirty="0" smtClean="0">
                    <a:solidFill>
                      <a:schemeClr val="accent1"/>
                    </a:solidFill>
                  </a:rPr>
                  <a:t>I</a:t>
                </a:r>
                <a:r>
                  <a:rPr lang="en-US" sz="2400" i="1" dirty="0" smtClean="0">
                    <a:solidFill>
                      <a:schemeClr val="accent1"/>
                    </a:solidFill>
                  </a:rPr>
                  <a:t>s the minimum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2400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i="1" dirty="0" smtClean="0">
                    <a:solidFill>
                      <a:schemeClr val="accent1"/>
                    </a:solidFill>
                  </a:rPr>
                  <a:t> likely given the model?  </a:t>
                </a:r>
                <a:r>
                  <a:rPr lang="en-US" sz="2400" dirty="0" smtClean="0"/>
                  <a:t>Consider </a:t>
                </a:r>
                <a:r>
                  <a:rPr lang="en-US" sz="2400" dirty="0"/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2400" i="1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probability distribution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2400" i="1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AU" sz="2400" i="1">
                        <a:latin typeface="Cambria Math" charset="0"/>
                      </a:rPr>
                      <m:t>&gt;</m:t>
                    </m:r>
                    <m:r>
                      <a:rPr lang="en-AU" sz="2400" b="0" i="1" smtClean="0">
                        <a:latin typeface="Cambria Math" charset="0"/>
                      </a:rPr>
                      <m:t>7.5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𝜈</m:t>
                    </m:r>
                    <m:r>
                      <a:rPr lang="en-AU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AU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𝑁</m:t>
                    </m:r>
                    <m:r>
                      <a:rPr lang="en-AU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−2=8</m:t>
                    </m:r>
                  </m:oMath>
                </a14:m>
                <a:r>
                  <a:rPr lang="en-US" sz="2400" dirty="0" smtClean="0"/>
                  <a:t>: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09" y="1433944"/>
                <a:ext cx="8195616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967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38490"/>
                <a:ext cx="9144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chemeClr val="bg1"/>
                    </a:solidFill>
                  </a:rPr>
                  <a:t>Use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4400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44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 smtClean="0">
                    <a:solidFill>
                      <a:schemeClr val="bg1"/>
                    </a:solidFill>
                  </a:rPr>
                  <a:t> statistic for parameter fitting</a:t>
                </a:r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490"/>
                <a:ext cx="9144000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933" t="-14961" r="-1933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2385701"/>
            <a:ext cx="5852160" cy="43891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85394" y="3193575"/>
                <a:ext cx="1651379" cy="132343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Probability in tail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=0.48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mr-IN" sz="2000" dirty="0" smtClean="0">
                    <a:solidFill>
                      <a:srgbClr val="FF0000"/>
                    </a:solidFill>
                  </a:rPr>
                  <a:t>–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the model is ruled in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5394" y="3193575"/>
                <a:ext cx="1651379" cy="1323439"/>
              </a:xfrm>
              <a:prstGeom prst="rect">
                <a:avLst/>
              </a:prstGeom>
              <a:blipFill rotWithShape="0">
                <a:blip r:embed="rId5"/>
                <a:stretch>
                  <a:fillRect l="-3663" t="-2283" r="-366" b="-6849"/>
                </a:stretch>
              </a:blipFill>
              <a:ln w="127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04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2376231"/>
            <a:ext cx="5852160" cy="43891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1109" y="1433944"/>
                <a:ext cx="819561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i="1" dirty="0" smtClean="0">
                    <a:solidFill>
                      <a:schemeClr val="accent1"/>
                    </a:solidFill>
                  </a:rPr>
                  <a:t>Now let’s determine the error ranges.  </a:t>
                </a:r>
                <a:r>
                  <a:rPr lang="en-AU" sz="2400" dirty="0" smtClean="0"/>
                  <a:t>What is the distribution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AU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24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 values across the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(</m:t>
                    </m:r>
                    <m:r>
                      <a:rPr lang="en-AU" sz="2400" b="0" i="1" smtClean="0">
                        <a:latin typeface="Cambria Math" charset="0"/>
                      </a:rPr>
                      <m:t>𝑎</m:t>
                    </m:r>
                    <m:r>
                      <a:rPr lang="en-AU" sz="2400" b="0" i="1" smtClean="0">
                        <a:latin typeface="Cambria Math" charset="0"/>
                      </a:rPr>
                      <m:t>,</m:t>
                    </m:r>
                    <m:r>
                      <a:rPr lang="en-AU" sz="2400" b="0" i="1" smtClean="0">
                        <a:latin typeface="Cambria Math" charset="0"/>
                      </a:rPr>
                      <m:t>𝑏</m:t>
                    </m:r>
                    <m:r>
                      <a:rPr lang="en-AU" sz="24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grid?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09" y="1433944"/>
                <a:ext cx="8195616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967" t="-5839" r="-1488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38490"/>
                <a:ext cx="9144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chemeClr val="bg1"/>
                    </a:solidFill>
                  </a:rPr>
                  <a:t>Use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4400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44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 smtClean="0">
                    <a:solidFill>
                      <a:schemeClr val="bg1"/>
                    </a:solidFill>
                  </a:rPr>
                  <a:t> statistic for parameter fitting</a:t>
                </a:r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490"/>
                <a:ext cx="9144000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1933" t="-14961" r="-1933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527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38490"/>
                <a:ext cx="9144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chemeClr val="bg1"/>
                    </a:solidFill>
                  </a:rPr>
                  <a:t>Use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4400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44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 smtClean="0">
                    <a:solidFill>
                      <a:schemeClr val="bg1"/>
                    </a:solidFill>
                  </a:rPr>
                  <a:t> statistic for parameter fitting</a:t>
                </a:r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490"/>
                <a:ext cx="9144000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933" t="-14961" r="-1933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2371254"/>
            <a:ext cx="5852160" cy="43891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1109" y="1433944"/>
                <a:ext cx="819561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i="1" dirty="0" smtClean="0">
                    <a:solidFill>
                      <a:schemeClr val="accent1"/>
                    </a:solidFill>
                  </a:rPr>
                  <a:t>Now let’s determine the error ranges.  </a:t>
                </a:r>
                <a:r>
                  <a:rPr lang="en-AU" sz="2400" dirty="0" smtClean="0"/>
                  <a:t>What is the distribution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AU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24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 values across the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(</m:t>
                    </m:r>
                    <m:r>
                      <a:rPr lang="en-AU" sz="2400" b="0" i="1" smtClean="0">
                        <a:latin typeface="Cambria Math" charset="0"/>
                      </a:rPr>
                      <m:t>𝑎</m:t>
                    </m:r>
                    <m:r>
                      <a:rPr lang="en-AU" sz="2400" b="0" i="1" smtClean="0">
                        <a:latin typeface="Cambria Math" charset="0"/>
                      </a:rPr>
                      <m:t>,</m:t>
                    </m:r>
                    <m:r>
                      <a:rPr lang="en-AU" sz="2400" b="0" i="1" smtClean="0">
                        <a:latin typeface="Cambria Math" charset="0"/>
                      </a:rPr>
                      <m:t>𝑏</m:t>
                    </m:r>
                    <m:r>
                      <a:rPr lang="en-AU" sz="24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grid?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09" y="1433944"/>
                <a:ext cx="8195616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967" t="-5839" r="-1488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887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2368363"/>
            <a:ext cx="5852160" cy="43891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1109" y="1433944"/>
                <a:ext cx="819561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i="1" dirty="0" smtClean="0">
                    <a:solidFill>
                      <a:schemeClr val="accent1"/>
                    </a:solidFill>
                  </a:rPr>
                  <a:t>Set confidence regions using </a:t>
                </a:r>
                <a14:m>
                  <m:oMath xmlns:m="http://schemas.openxmlformats.org/officeDocument/2006/math">
                    <m:r>
                      <a:rPr lang="en-AU" sz="2400" i="1">
                        <a:solidFill>
                          <a:schemeClr val="accent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∆</m:t>
                    </m:r>
                    <m:sSup>
                      <m:sSupPr>
                        <m:ctrlPr>
                          <a:rPr lang="en-AU" sz="2400" i="1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AU" sz="2400" i="1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2400" i="1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sz="2400" i="1" dirty="0" smtClean="0">
                    <a:solidFill>
                      <a:schemeClr val="accent1"/>
                    </a:solidFill>
                  </a:rPr>
                  <a:t> intervals</a:t>
                </a:r>
                <a:r>
                  <a:rPr lang="en-US" sz="2400" i="1" dirty="0" smtClean="0">
                    <a:solidFill>
                      <a:schemeClr val="accent1"/>
                    </a:solidFill>
                  </a:rPr>
                  <a:t>: </a:t>
                </a:r>
                <a:r>
                  <a:rPr lang="en-US" sz="2400" dirty="0" smtClean="0"/>
                  <a:t>for 2 parameters,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AU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68,95,99</m:t>
                        </m:r>
                      </m:e>
                    </m:d>
                    <m:r>
                      <a:rPr lang="en-AU" sz="2400" b="0" i="1" smtClean="0">
                        <a:latin typeface="Cambria Math" charset="0"/>
                      </a:rPr>
                      <m:t>%</m:t>
                    </m:r>
                  </m:oMath>
                </a14:m>
                <a:r>
                  <a:rPr lang="en-US" sz="2400" dirty="0" smtClean="0"/>
                  <a:t> regions are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∆</m:t>
                    </m:r>
                    <m:sSup>
                      <m:sSupPr>
                        <m:ctrlPr>
                          <a:rPr lang="en-US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=(2.30,6.17,11.8)</m:t>
                    </m:r>
                  </m:oMath>
                </a14:m>
                <a:r>
                  <a:rPr lang="en-US" sz="2400" dirty="0" smtClean="0"/>
                  <a:t> 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09" y="1433944"/>
                <a:ext cx="8195616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967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38490"/>
                <a:ext cx="9144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chemeClr val="bg1"/>
                    </a:solidFill>
                  </a:rPr>
                  <a:t>Use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4400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44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 smtClean="0">
                    <a:solidFill>
                      <a:schemeClr val="bg1"/>
                    </a:solidFill>
                  </a:rPr>
                  <a:t> statistic for parameter fitting</a:t>
                </a:r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490"/>
                <a:ext cx="9144000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1933" t="-14961" r="-1933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216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1109" y="1433944"/>
                <a:ext cx="819561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i="1" dirty="0" smtClean="0">
                    <a:solidFill>
                      <a:schemeClr val="accent1"/>
                    </a:solidFill>
                  </a:rPr>
                  <a:t>What about errors in individual parameters?</a:t>
                </a:r>
                <a:r>
                  <a:rPr lang="en-AU" sz="2400" i="1" dirty="0" smtClean="0"/>
                  <a:t>  </a:t>
                </a:r>
                <a:r>
                  <a:rPr lang="en-AU" sz="2400" dirty="0" smtClean="0"/>
                  <a:t>For each value of parameter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𝑎</m:t>
                    </m:r>
                  </m:oMath>
                </a14:m>
                <a:r>
                  <a:rPr lang="en-US" sz="2400" dirty="0" smtClean="0"/>
                  <a:t>, find the minimum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24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 varying parameter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𝑏</m:t>
                    </m:r>
                  </m:oMath>
                </a14:m>
                <a:r>
                  <a:rPr lang="en-US" sz="2400" dirty="0" smtClean="0"/>
                  <a:t>: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09" y="1433944"/>
                <a:ext cx="8195616" cy="830997"/>
              </a:xfrm>
              <a:prstGeom prst="rect">
                <a:avLst/>
              </a:prstGeom>
              <a:blipFill rotWithShape="0">
                <a:blip r:embed="rId2"/>
                <a:stretch>
                  <a:fillRect l="-967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38490"/>
                <a:ext cx="9144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chemeClr val="bg1"/>
                    </a:solidFill>
                  </a:rPr>
                  <a:t>Use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4400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44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 smtClean="0">
                    <a:solidFill>
                      <a:schemeClr val="bg1"/>
                    </a:solidFill>
                  </a:rPr>
                  <a:t> statistic for parameter fitting</a:t>
                </a:r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490"/>
                <a:ext cx="9144000" cy="769441"/>
              </a:xfrm>
              <a:prstGeom prst="rect">
                <a:avLst/>
              </a:prstGeom>
              <a:blipFill rotWithShape="0">
                <a:blip r:embed="rId3"/>
                <a:stretch>
                  <a:fillRect l="-1933" t="-14961" r="-1933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2368363"/>
            <a:ext cx="5852160" cy="438912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V="1">
            <a:off x="4410635" y="2624867"/>
            <a:ext cx="0" cy="34424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18211" y="2377434"/>
                <a:ext cx="2452744" cy="101566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For each value of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𝑎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, what is the minimum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 along this line?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211" y="2377434"/>
                <a:ext cx="2452744" cy="1015663"/>
              </a:xfrm>
              <a:prstGeom prst="rect">
                <a:avLst/>
              </a:prstGeom>
              <a:blipFill rotWithShape="0">
                <a:blip r:embed="rId5"/>
                <a:stretch>
                  <a:fillRect l="-2481" t="-3593" r="-173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502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849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chemeClr val="bg1"/>
                </a:solidFill>
              </a:rPr>
              <a:t>Comparing data and models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1109" y="1433944"/>
            <a:ext cx="7699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0"/>
              </a:spcAft>
              <a:buFont typeface="Arial" charset="0"/>
              <a:buChar char="•"/>
            </a:pPr>
            <a:r>
              <a:rPr lang="en-AU" sz="2400" dirty="0" smtClean="0"/>
              <a:t>A key task in statistics is to build models which describe our data: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285" y="2325901"/>
            <a:ext cx="5852160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2378314"/>
            <a:ext cx="5852160" cy="43891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1109" y="1433944"/>
                <a:ext cx="819561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i="1" dirty="0" smtClean="0">
                    <a:solidFill>
                      <a:schemeClr val="accent1"/>
                    </a:solidFill>
                  </a:rPr>
                  <a:t>What about errors in individual parameters?</a:t>
                </a:r>
                <a:r>
                  <a:rPr lang="en-AU" sz="2400" i="1" dirty="0" smtClean="0"/>
                  <a:t>  </a:t>
                </a:r>
                <a:r>
                  <a:rPr lang="en-AU" sz="2400" dirty="0" smtClean="0"/>
                  <a:t>For each value of parameter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𝑎</m:t>
                    </m:r>
                  </m:oMath>
                </a14:m>
                <a:r>
                  <a:rPr lang="en-US" sz="2400" dirty="0" smtClean="0"/>
                  <a:t>, find the minimum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24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 varying parameter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𝑏</m:t>
                    </m:r>
                  </m:oMath>
                </a14:m>
                <a:r>
                  <a:rPr lang="en-US" sz="2400" dirty="0" smtClean="0"/>
                  <a:t>:</a:t>
                </a:r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09" y="1433944"/>
                <a:ext cx="8195616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967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38490"/>
                <a:ext cx="9144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dirty="0" smtClean="0">
                    <a:solidFill>
                      <a:schemeClr val="bg1"/>
                    </a:solidFill>
                  </a:rPr>
                  <a:t>Use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4400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44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400" dirty="0" smtClean="0">
                    <a:solidFill>
                      <a:schemeClr val="bg1"/>
                    </a:solidFill>
                  </a:rPr>
                  <a:t> statistic for parameter fitting</a:t>
                </a:r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490"/>
                <a:ext cx="9144000" cy="769441"/>
              </a:xfrm>
              <a:prstGeom prst="rect">
                <a:avLst/>
              </a:prstGeom>
              <a:blipFill rotWithShape="0">
                <a:blip r:embed="rId4"/>
                <a:stretch>
                  <a:fillRect l="-1933" t="-14961" r="-1933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>
          <a:xfrm>
            <a:off x="2456597" y="5227094"/>
            <a:ext cx="47357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456597" y="5065595"/>
            <a:ext cx="47357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215151" y="5199798"/>
                <a:ext cx="577914" cy="3244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2000" b="0" i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min</m:t>
                          </m:r>
                        </m:sub>
                        <m:sup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151" y="5199798"/>
                <a:ext cx="577914" cy="324448"/>
              </a:xfrm>
              <a:prstGeom prst="rect">
                <a:avLst/>
              </a:prstGeom>
              <a:blipFill rotWithShape="0">
                <a:blip r:embed="rId5"/>
                <a:stretch>
                  <a:fillRect l="-9574" r="-4255" b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217423" y="4738046"/>
                <a:ext cx="1012521" cy="3227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𝜒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2000" b="0" i="0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min</m:t>
                          </m:r>
                        </m:sub>
                        <m:sup>
                          <m:r>
                            <a:rPr lang="en-AU" sz="2000" b="0" i="1" smtClean="0">
                              <a:solidFill>
                                <a:srgbClr val="FF0000"/>
                              </a:solidFill>
                              <a:latin typeface="Cambria Math" charset="0"/>
                            </a:rPr>
                            <m:t>2</m:t>
                          </m:r>
                        </m:sup>
                      </m:sSubSup>
                      <m:r>
                        <a:rPr lang="en-AU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+1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7423" y="4738046"/>
                <a:ext cx="1012521" cy="322781"/>
              </a:xfrm>
              <a:prstGeom prst="rect">
                <a:avLst/>
              </a:prstGeom>
              <a:blipFill rotWithShape="0">
                <a:blip r:embed="rId6"/>
                <a:stretch>
                  <a:fillRect l="-6024" r="-4819" b="-2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>
            <a:off x="4067033" y="5047179"/>
            <a:ext cx="0" cy="10533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97606" y="5047179"/>
            <a:ext cx="0" cy="10533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01552" y="3534768"/>
            <a:ext cx="17196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1"/>
                </a:solidFill>
              </a:rPr>
              <a:t>“+1” </a:t>
            </a:r>
            <a:r>
              <a:rPr lang="en-US" sz="2000" smtClean="0">
                <a:solidFill>
                  <a:schemeClr val="accent1"/>
                </a:solidFill>
              </a:rPr>
              <a:t>for 68% confidence for 1 parameter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89815" y="5199798"/>
            <a:ext cx="1337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>
                <a:solidFill>
                  <a:schemeClr val="accent1"/>
                </a:solidFill>
              </a:rPr>
              <a:t>68% confidence region</a:t>
            </a:r>
            <a:endParaRPr lang="en-US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51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1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286" y="2675216"/>
            <a:ext cx="5474489" cy="41058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849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Supernova cosmology</a:t>
            </a:r>
            <a:endParaRPr lang="en-US" sz="4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1109" y="1433944"/>
                <a:ext cx="8195616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dirty="0" smtClean="0"/>
                  <a:t>In this Activity we will use a recent</a:t>
                </a:r>
                <a:r>
                  <a:rPr lang="en-AU" sz="2400" b="1" dirty="0" smtClean="0"/>
                  <a:t> supernova distance-redshift dataset </a:t>
                </a:r>
                <a:r>
                  <a:rPr lang="en-AU" sz="2400" dirty="0" smtClean="0"/>
                  <a:t>to determine the parameters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mr-IN" sz="240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AU" sz="2400" b="0" i="1" smtClean="0">
                                <a:latin typeface="Cambria Math" charset="0"/>
                              </a:rPr>
                              <m:t>𝑚</m:t>
                            </m:r>
                          </m:sub>
                        </m:sSub>
                        <m:r>
                          <a:rPr lang="en-AU" sz="2400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Λ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09" y="1433944"/>
                <a:ext cx="8195616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967" t="-583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45907" y="2497536"/>
                <a:ext cx="3138987" cy="403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US" sz="2400" dirty="0" smtClean="0">
                    <a:solidFill>
                      <a:schemeClr val="accent1"/>
                    </a:solidFill>
                  </a:rPr>
                  <a:t>Minimize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2400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 smtClean="0"/>
                  <a:t> and find the best-fitting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mr-IN" sz="24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AU" sz="2400" i="1">
                                <a:latin typeface="Cambria Math" charset="0"/>
                              </a:rPr>
                              <m:t>𝑚</m:t>
                            </m:r>
                          </m:sub>
                        </m:sSub>
                        <m:r>
                          <a:rPr lang="en-AU" sz="2400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Λ</m:t>
                            </m:r>
                          </m:sub>
                        </m:sSub>
                      </m:e>
                    </m:d>
                  </m:oMath>
                </a14:m>
                <a:endParaRPr lang="en-AU" sz="2400" dirty="0" smtClean="0">
                  <a:ea typeface="Cambria Math" charset="0"/>
                  <a:cs typeface="Cambria Math" charset="0"/>
                </a:endParaRPr>
              </a:p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US" sz="2400" dirty="0" smtClean="0"/>
                  <a:t>Construct the 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2D confidence regions </a:t>
                </a:r>
                <a:r>
                  <a:rPr lang="en-US" sz="2400" dirty="0" smtClean="0"/>
                  <a:t>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mr-IN" sz="24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Ω</m:t>
                            </m:r>
                          </m:e>
                          <m:sub>
                            <m:r>
                              <a:rPr lang="en-AU" sz="2400" i="1">
                                <a:latin typeface="Cambria Math" charset="0"/>
                              </a:rPr>
                              <m:t>𝑚</m:t>
                            </m:r>
                          </m:sub>
                        </m:sSub>
                        <m:r>
                          <a:rPr lang="en-AU" sz="2400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l-GR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Λ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 smtClean="0"/>
              </a:p>
              <a:p>
                <a:pPr marL="342900" indent="-34290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US" sz="2400" dirty="0" smtClean="0"/>
                  <a:t>Determine the 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individual errors </a:t>
                </a:r>
                <a:r>
                  <a:rPr lang="en-US" sz="2400" dirty="0" smtClean="0"/>
                  <a:t>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Ω</m:t>
                        </m:r>
                      </m:e>
                      <m:sub>
                        <m:r>
                          <a:rPr lang="en-AU" sz="2400" b="0" i="1" smtClean="0">
                            <a:latin typeface="Cambria Math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24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Λ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907" y="2497536"/>
                <a:ext cx="3138987" cy="4031873"/>
              </a:xfrm>
              <a:prstGeom prst="rect">
                <a:avLst/>
              </a:prstGeom>
              <a:blipFill rotWithShape="0">
                <a:blip r:embed="rId4"/>
                <a:stretch>
                  <a:fillRect l="-2724" t="-1210" b="-2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209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849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Summary</a:t>
            </a:r>
            <a:endParaRPr lang="en-US" sz="4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61108" y="1433944"/>
                <a:ext cx="8094519" cy="4585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3600"/>
                  </a:spcAft>
                </a:pPr>
                <a:r>
                  <a:rPr lang="en-AU" sz="2800" dirty="0" smtClean="0"/>
                  <a:t>At the end of this class you should be able to </a:t>
                </a:r>
                <a:r>
                  <a:rPr lang="mr-IN" sz="2800" dirty="0" smtClean="0"/>
                  <a:t>…</a:t>
                </a:r>
                <a:endParaRPr lang="en-AU" sz="2800" dirty="0" smtClean="0"/>
              </a:p>
              <a:p>
                <a:pPr marL="285750" indent="-285750">
                  <a:spcAft>
                    <a:spcPts val="3600"/>
                  </a:spcAft>
                  <a:buFont typeface="Arial" charset="0"/>
                  <a:buChar char="•"/>
                </a:pPr>
                <a:r>
                  <a:rPr lang="mr-IN" sz="2400" dirty="0" smtClean="0"/>
                  <a:t>…</a:t>
                </a:r>
                <a:r>
                  <a:rPr lang="en-AU" sz="2400" dirty="0" smtClean="0"/>
                  <a:t> apply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AU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24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sz="2400" dirty="0" smtClean="0"/>
                  <a:t> statistic as a hypothesis test</a:t>
                </a:r>
              </a:p>
              <a:p>
                <a:pPr marL="285750" indent="-285750">
                  <a:spcAft>
                    <a:spcPts val="3600"/>
                  </a:spcAft>
                  <a:buFont typeface="Arial" charset="0"/>
                  <a:buChar char="•"/>
                </a:pPr>
                <a:r>
                  <a:rPr lang="mr-IN" sz="2400" dirty="0" smtClean="0"/>
                  <a:t>…</a:t>
                </a:r>
                <a:r>
                  <a:rPr lang="en-AU" sz="2400" dirty="0" smtClean="0"/>
                  <a:t> understand the probability distribution of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2400" i="1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sz="2400" dirty="0" smtClean="0"/>
                  <a:t> statistic and its interpretation as a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𝑝</m:t>
                    </m:r>
                  </m:oMath>
                </a14:m>
                <a:r>
                  <a:rPr lang="en-AU" sz="2400" dirty="0" smtClean="0"/>
                  <a:t>-value</a:t>
                </a:r>
              </a:p>
              <a:p>
                <a:pPr marL="285750" indent="-285750">
                  <a:spcAft>
                    <a:spcPts val="3600"/>
                  </a:spcAft>
                  <a:buFont typeface="Arial" charset="0"/>
                  <a:buChar char="•"/>
                </a:pPr>
                <a:r>
                  <a:rPr lang="mr-IN" sz="2400" dirty="0" smtClean="0"/>
                  <a:t>…</a:t>
                </a:r>
                <a:r>
                  <a:rPr lang="en-AU" sz="2400" dirty="0" smtClean="0"/>
                  <a:t> apply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2400" i="1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sz="2400" dirty="0"/>
                  <a:t> statistic </a:t>
                </a:r>
                <a:r>
                  <a:rPr lang="en-AU" sz="2400" dirty="0" smtClean="0"/>
                  <a:t>in parameter fitting</a:t>
                </a:r>
              </a:p>
              <a:p>
                <a:pPr marL="285750" indent="-285750">
                  <a:spcAft>
                    <a:spcPts val="3600"/>
                  </a:spcAft>
                  <a:buFont typeface="Arial" charset="0"/>
                  <a:buChar char="•"/>
                </a:pPr>
                <a:r>
                  <a:rPr lang="mr-IN" sz="2400" dirty="0" smtClean="0"/>
                  <a:t>…</a:t>
                </a:r>
                <a:r>
                  <a:rPr lang="en-AU" sz="2400" dirty="0" smtClean="0"/>
                  <a:t> determine parameter errors and joint confidence regions using intervals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Δ</m:t>
                    </m:r>
                    <m:sSup>
                      <m:sSupPr>
                        <m:ctrlPr>
                          <a:rPr lang="el-GR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l-GR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AU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08" y="1433944"/>
                <a:ext cx="8094519" cy="4585871"/>
              </a:xfrm>
              <a:prstGeom prst="rect">
                <a:avLst/>
              </a:prstGeom>
              <a:blipFill rotWithShape="0">
                <a:blip r:embed="rId2"/>
                <a:stretch>
                  <a:fillRect l="-1506" t="-1195" b="-1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639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849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chemeClr val="bg1"/>
                </a:solidFill>
              </a:rPr>
              <a:t>Comparing data and models</a:t>
            </a:r>
            <a:endParaRPr lang="en-US" sz="4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1109" y="1433944"/>
                <a:ext cx="7699664" cy="4555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3000"/>
                  </a:spcAft>
                  <a:buFont typeface="Arial" charset="0"/>
                  <a:buChar char="•"/>
                </a:pPr>
                <a:r>
                  <a:rPr lang="en-AU" sz="2400" i="1" dirty="0" smtClean="0">
                    <a:solidFill>
                      <a:srgbClr val="0070C0"/>
                    </a:solidFill>
                  </a:rPr>
                  <a:t>When comparing data and models, we are typically doing one of two things </a:t>
                </a:r>
                <a:r>
                  <a:rPr lang="mr-IN" sz="2400" i="1" dirty="0" smtClean="0">
                    <a:solidFill>
                      <a:srgbClr val="0070C0"/>
                    </a:solidFill>
                  </a:rPr>
                  <a:t>…</a:t>
                </a:r>
                <a:endParaRPr lang="en-AU" sz="2400" i="1" dirty="0" smtClean="0">
                  <a:solidFill>
                    <a:srgbClr val="0070C0"/>
                  </a:solidFill>
                </a:endParaRPr>
              </a:p>
              <a:p>
                <a:pPr marL="285750" indent="-285750">
                  <a:spcAft>
                    <a:spcPts val="3000"/>
                  </a:spcAft>
                  <a:buFont typeface="Arial" charset="0"/>
                  <a:buChar char="•"/>
                </a:pPr>
                <a:r>
                  <a:rPr lang="en-AU" sz="2400" b="1" dirty="0" smtClean="0"/>
                  <a:t>Hypothesis testing</a:t>
                </a:r>
                <a:r>
                  <a:rPr lang="en-AU" sz="2400" dirty="0" smtClean="0"/>
                  <a:t>: we have a set of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𝑁</m:t>
                    </m:r>
                  </m:oMath>
                </a14:m>
                <a:r>
                  <a:rPr lang="en-US" sz="2400" dirty="0" smtClean="0"/>
                  <a:t> measurements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AU" sz="24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±</m:t>
                    </m:r>
                    <m:sSub>
                      <m:sSubPr>
                        <m:ctrlPr>
                          <a:rPr lang="en-US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AU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, which a theorist says should have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e>
                      <m:sub>
                        <m:r>
                          <a:rPr lang="en-AU" sz="24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.  </a:t>
                </a:r>
                <a:r>
                  <a:rPr lang="en-US" sz="2400" i="1" dirty="0" smtClean="0">
                    <a:solidFill>
                      <a:schemeClr val="accent1"/>
                    </a:solidFill>
                  </a:rPr>
                  <a:t>How probable is it that these measurements would have been obtained, if the theory is correct?</a:t>
                </a:r>
              </a:p>
              <a:p>
                <a:pPr marL="285750" indent="-285750">
                  <a:spcAft>
                    <a:spcPts val="3000"/>
                  </a:spcAft>
                  <a:buFont typeface="Arial" charset="0"/>
                  <a:buChar char="•"/>
                </a:pPr>
                <a:r>
                  <a:rPr lang="en-US" sz="2400" b="1" dirty="0" smtClean="0"/>
                  <a:t>Parameter estimation</a:t>
                </a:r>
                <a:r>
                  <a:rPr lang="en-US" sz="2400" dirty="0" smtClean="0"/>
                  <a:t>: we have a parameterized model which describes the data, such as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𝑦</m:t>
                    </m:r>
                    <m:r>
                      <a:rPr lang="en-AU" sz="2400" b="0" i="1" smtClean="0">
                        <a:latin typeface="Cambria Math" charset="0"/>
                      </a:rPr>
                      <m:t>=</m:t>
                    </m:r>
                    <m:r>
                      <a:rPr lang="en-AU" sz="2400" b="0" i="1" smtClean="0">
                        <a:latin typeface="Cambria Math" charset="0"/>
                      </a:rPr>
                      <m:t>𝑎𝑥</m:t>
                    </m:r>
                    <m:r>
                      <a:rPr lang="en-AU" sz="2400" b="0" i="1" smtClean="0">
                        <a:latin typeface="Cambria Math" charset="0"/>
                      </a:rPr>
                      <m:t>+</m:t>
                    </m:r>
                    <m:r>
                      <a:rPr lang="en-AU" sz="2400" b="0" i="1" smtClean="0">
                        <a:latin typeface="Cambria Math" charset="0"/>
                      </a:rPr>
                      <m:t>𝑏</m:t>
                    </m:r>
                  </m:oMath>
                </a14:m>
                <a:r>
                  <a:rPr lang="en-US" sz="2400" dirty="0" smtClean="0"/>
                  <a:t>.  </a:t>
                </a:r>
                <a:r>
                  <a:rPr lang="en-US" sz="2400" i="1" dirty="0" smtClean="0">
                    <a:solidFill>
                      <a:schemeClr val="accent1"/>
                    </a:solidFill>
                  </a:rPr>
                  <a:t>What are the best-fitting parameters and errors in those parameters?</a:t>
                </a:r>
                <a:endParaRPr lang="en-US" sz="2400" i="1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09" y="1433944"/>
                <a:ext cx="7699664" cy="4555093"/>
              </a:xfrm>
              <a:prstGeom prst="rect">
                <a:avLst/>
              </a:prstGeom>
              <a:blipFill rotWithShape="0">
                <a:blip r:embed="rId2"/>
                <a:stretch>
                  <a:fillRect l="-1029" t="-1071" r="-554" b="-2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672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38490"/>
                <a:ext cx="9144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 smtClean="0">
                    <a:solidFill>
                      <a:schemeClr val="bg1"/>
                    </a:solidFill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4800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48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 dirty="0" smtClean="0">
                    <a:solidFill>
                      <a:schemeClr val="bg1"/>
                    </a:solidFill>
                  </a:rPr>
                  <a:t> statistic</a:t>
                </a:r>
                <a:endParaRPr lang="en-US" sz="4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490"/>
                <a:ext cx="9144000" cy="830997"/>
              </a:xfrm>
              <a:prstGeom prst="rect">
                <a:avLst/>
              </a:prstGeom>
              <a:blipFill rotWithShape="0">
                <a:blip r:embed="rId2"/>
                <a:stretch>
                  <a:fillRect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1109" y="1433944"/>
                <a:ext cx="7699664" cy="83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AU" sz="2400" dirty="0" smtClean="0"/>
                  <a:t>The most important statistic to help with these tasks is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b="1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AU" sz="2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𝝌</m:t>
                        </m:r>
                      </m:e>
                      <m:sup>
                        <m:r>
                          <a:rPr lang="en-AU" sz="2400" b="1" i="1" smtClean="0">
                            <a:latin typeface="Cambria Math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 smtClean="0"/>
                  <a:t> statistic </a:t>
                </a:r>
                <a:r>
                  <a:rPr lang="en-US" sz="2400" dirty="0" smtClean="0"/>
                  <a:t>between the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AU" sz="24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±</m:t>
                    </m:r>
                    <m:sSub>
                      <m:sSubPr>
                        <m:ctrlPr>
                          <a:rPr lang="en-US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AU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and 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e>
                      <m:sub>
                        <m:r>
                          <a:rPr lang="en-AU" sz="24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: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09" y="1433944"/>
                <a:ext cx="7699664" cy="839332"/>
              </a:xfrm>
              <a:prstGeom prst="rect">
                <a:avLst/>
              </a:prstGeom>
              <a:blipFill rotWithShape="0">
                <a:blip r:embed="rId3"/>
                <a:stretch>
                  <a:fillRect l="-1029" t="-5797" r="-1900" b="-15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" y="2198912"/>
                <a:ext cx="9144000" cy="1169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𝜒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4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sz="24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AU" sz="24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AU" sz="2400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AU" sz="2400" b="0" i="1" smtClean="0">
                              <a:latin typeface="Cambria Math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is-IS" sz="24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mr-IN" sz="24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mr-IN" sz="2400" b="0" i="1" smtClean="0"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AU" sz="2400" b="0" i="1" smtClean="0">
                                              <a:latin typeface="Cambria Math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AU" sz="2400" b="0" i="1" smtClean="0"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AU" sz="2400" b="0" i="1" smtClean="0"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AU" sz="2400" b="0" i="1" smtClean="0"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AU" sz="2400" b="0" i="1" smtClean="0"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198912"/>
                <a:ext cx="9144000" cy="116980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>
            <a:off x="1914144" y="3755136"/>
            <a:ext cx="5559552" cy="167030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645664" y="3974592"/>
            <a:ext cx="0" cy="16824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511552" y="3974592"/>
            <a:ext cx="2926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511552" y="5663184"/>
            <a:ext cx="2926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535936" y="4718304"/>
            <a:ext cx="207264" cy="20726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4639055" y="4133687"/>
            <a:ext cx="1" cy="8816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492752" y="4127669"/>
            <a:ext cx="2926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492752" y="5011589"/>
            <a:ext cx="2926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517136" y="4456853"/>
            <a:ext cx="207264" cy="20726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6754367" y="3877056"/>
            <a:ext cx="1" cy="8816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608064" y="3871038"/>
            <a:ext cx="2926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608064" y="4754958"/>
            <a:ext cx="2926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6632448" y="4200222"/>
            <a:ext cx="207264" cy="20726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42544" y="4456853"/>
                <a:ext cx="1859281" cy="1631216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70C0"/>
                    </a:solidFill>
                  </a:rPr>
                  <a:t>This point is 1-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</m:oMath>
                </a14:m>
                <a:r>
                  <a:rPr lang="en-US" sz="2000" dirty="0" smtClean="0">
                    <a:solidFill>
                      <a:srgbClr val="0070C0"/>
                    </a:solidFill>
                  </a:rPr>
                  <a:t> away from the model, so increments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20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rgbClr val="0070C0"/>
                    </a:solidFill>
                  </a:rPr>
                  <a:t> by 1.0</a:t>
                </a:r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44" y="4456853"/>
                <a:ext cx="1859281" cy="1631216"/>
              </a:xfrm>
              <a:prstGeom prst="rect">
                <a:avLst/>
              </a:prstGeom>
              <a:blipFill rotWithShape="0">
                <a:blip r:embed="rId5"/>
                <a:stretch>
                  <a:fillRect l="-2932" t="-1481" b="-5185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7079705" y="5481417"/>
            <a:ext cx="861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Model</a:t>
            </a:r>
            <a:endParaRPr lang="en-US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08430" y="2916353"/>
                <a:ext cx="1969011" cy="707886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20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rgbClr val="0070C0"/>
                    </a:solidFill>
                  </a:rPr>
                  <a:t> is a sum over the data points</a:t>
                </a:r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30" y="2916353"/>
                <a:ext cx="1969011" cy="707886"/>
              </a:xfrm>
              <a:prstGeom prst="rect">
                <a:avLst/>
              </a:prstGeom>
              <a:blipFill rotWithShape="0">
                <a:blip r:embed="rId6"/>
                <a:stretch>
                  <a:fillRect l="-2769" t="-3361" r="-308" b="-12605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095745" y="3380373"/>
                <a:ext cx="1859281" cy="1631216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70C0"/>
                    </a:solidFill>
                  </a:rPr>
                  <a:t>This point is 2-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70C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𝜎</m:t>
                    </m:r>
                  </m:oMath>
                </a14:m>
                <a:r>
                  <a:rPr lang="en-US" sz="2000" dirty="0" smtClean="0">
                    <a:solidFill>
                      <a:srgbClr val="0070C0"/>
                    </a:solidFill>
                  </a:rPr>
                  <a:t> away from the model, so increments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20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rgbClr val="0070C0"/>
                    </a:solidFill>
                  </a:rPr>
                  <a:t> by 4.0</a:t>
                </a:r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745" y="3380373"/>
                <a:ext cx="1859281" cy="1631216"/>
              </a:xfrm>
              <a:prstGeom prst="rect">
                <a:avLst/>
              </a:prstGeom>
              <a:blipFill rotWithShape="0">
                <a:blip r:embed="rId7"/>
                <a:stretch>
                  <a:fillRect l="-2932" t="-1859" b="-5576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717761" y="5148071"/>
                <a:ext cx="1859281" cy="1323439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0070C0"/>
                    </a:solidFill>
                  </a:rPr>
                  <a:t>This point is on the model, so increments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000" i="1" smtClean="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2000" b="0" i="1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rgbClr val="0070C0"/>
                    </a:solidFill>
                  </a:rPr>
                  <a:t> by 0.0</a:t>
                </a:r>
                <a:endParaRPr lang="en-US" sz="2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761" y="5148071"/>
                <a:ext cx="1859281" cy="1323439"/>
              </a:xfrm>
              <a:prstGeom prst="rect">
                <a:avLst/>
              </a:prstGeom>
              <a:blipFill rotWithShape="0">
                <a:blip r:embed="rId8"/>
                <a:stretch>
                  <a:fillRect l="-3257" t="-1818" b="-6364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893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6" grpId="0" animBg="1"/>
      <p:bldP spid="27" grpId="0" animBg="1"/>
      <p:bldP spid="28" grpId="0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38490"/>
                <a:ext cx="9144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 smtClean="0">
                    <a:solidFill>
                      <a:schemeClr val="bg1"/>
                    </a:solidFill>
                  </a:rPr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4800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48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 dirty="0" smtClean="0">
                    <a:solidFill>
                      <a:schemeClr val="bg1"/>
                    </a:solidFill>
                  </a:rPr>
                  <a:t> statistic</a:t>
                </a:r>
                <a:endParaRPr lang="en-US" sz="4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490"/>
                <a:ext cx="9144000" cy="830997"/>
              </a:xfrm>
              <a:prstGeom prst="rect">
                <a:avLst/>
              </a:prstGeom>
              <a:blipFill rotWithShape="0">
                <a:blip r:embed="rId2"/>
                <a:stretch>
                  <a:fillRect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1109" y="1433944"/>
                <a:ext cx="7699664" cy="5025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AU" sz="2400" dirty="0" smtClean="0"/>
                  <a:t>The most important statistic to help with these tasks is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b="1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AU" sz="24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𝝌</m:t>
                        </m:r>
                      </m:e>
                      <m:sup>
                        <m:r>
                          <a:rPr lang="en-AU" sz="2400" b="1" i="1" smtClean="0">
                            <a:latin typeface="Cambria Math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 smtClean="0"/>
                  <a:t> statistic </a:t>
                </a:r>
                <a:r>
                  <a:rPr lang="en-US" sz="2400" dirty="0" smtClean="0"/>
                  <a:t>between the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AU" sz="24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AU" sz="24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±</m:t>
                    </m:r>
                    <m:sSub>
                      <m:sSubPr>
                        <m:ctrlPr>
                          <a:rPr lang="en-US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𝜎</m:t>
                        </m:r>
                      </m:e>
                      <m:sub>
                        <m:r>
                          <a:rPr lang="en-AU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and model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e>
                      <m:sub>
                        <m:r>
                          <a:rPr lang="en-AU" sz="24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:</a:t>
                </a:r>
              </a:p>
              <a:p>
                <a:pPr marL="285750" indent="-285750">
                  <a:spcAft>
                    <a:spcPts val="1200"/>
                  </a:spcAft>
                  <a:buFont typeface="Arial" charset="0"/>
                  <a:buChar char="•"/>
                </a:pPr>
                <a:endParaRPr lang="en-US" sz="2400" dirty="0" smtClean="0"/>
              </a:p>
              <a:p>
                <a:pPr marL="285750" indent="-285750">
                  <a:spcAft>
                    <a:spcPts val="1200"/>
                  </a:spcAft>
                  <a:buFont typeface="Arial" charset="0"/>
                  <a:buChar char="•"/>
                </a:pPr>
                <a:endParaRPr lang="en-US" sz="2400" dirty="0"/>
              </a:p>
              <a:p>
                <a:pPr marL="285750" indent="-285750"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sz="2400" dirty="0" smtClean="0"/>
                  <a:t>We accumulate the statistic according to </a:t>
                </a:r>
                <a:r>
                  <a:rPr lang="en-US" sz="2400" b="1" dirty="0" smtClean="0"/>
                  <a:t>how many standard deviations</a:t>
                </a:r>
                <a:r>
                  <a:rPr lang="en-US" sz="2400" dirty="0" smtClean="0"/>
                  <a:t> each data point lies from the model</a:t>
                </a:r>
              </a:p>
              <a:p>
                <a:pPr marL="285750" indent="-285750">
                  <a:spcAft>
                    <a:spcPts val="1200"/>
                  </a:spcAft>
                  <a:buFont typeface="Arial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AU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2400" i="1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/>
                  <a:t> is a measure of the </a:t>
                </a:r>
                <a:r>
                  <a:rPr lang="en-US" sz="2400" b="1" dirty="0"/>
                  <a:t>goodness-of-fit</a:t>
                </a:r>
                <a:r>
                  <a:rPr lang="en-US" sz="2400" dirty="0"/>
                  <a:t> of the data to the </a:t>
                </a:r>
                <a:r>
                  <a:rPr lang="en-US" sz="2400" dirty="0" smtClean="0"/>
                  <a:t>model</a:t>
                </a:r>
              </a:p>
              <a:p>
                <a:pPr marL="285750" indent="-285750"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sz="2400" dirty="0" smtClean="0"/>
                  <a:t>If the data are numbers taken as part of a </a:t>
                </a:r>
                <a:r>
                  <a:rPr lang="en-US" sz="2400" b="1" dirty="0" smtClean="0"/>
                  <a:t>counting experiment</a:t>
                </a:r>
                <a:r>
                  <a:rPr lang="en-US" sz="2400" dirty="0" smtClean="0"/>
                  <a:t>, we could use the Poisson error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AU" sz="2400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  <m:sup>
                        <m:r>
                          <a:rPr lang="en-AU" sz="24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AU" sz="2400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e>
                      <m:sub>
                        <m:r>
                          <a:rPr lang="en-AU" sz="2400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marL="285750" indent="-285750">
                  <a:spcAft>
                    <a:spcPts val="1200"/>
                  </a:spcAft>
                  <a:buFont typeface="Arial" charset="0"/>
                  <a:buChar char="•"/>
                </a:pPr>
                <a:r>
                  <a:rPr lang="en-US" sz="2000" dirty="0" smtClean="0"/>
                  <a:t>[Small print: this equation assumes the data points are independent]</a:t>
                </a:r>
                <a:endParaRPr lang="en-US" sz="2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09" y="1433944"/>
                <a:ext cx="7699664" cy="5025094"/>
              </a:xfrm>
              <a:prstGeom prst="rect">
                <a:avLst/>
              </a:prstGeom>
              <a:blipFill rotWithShape="0">
                <a:blip r:embed="rId3"/>
                <a:stretch>
                  <a:fillRect l="-1029" t="-970" r="-1900" b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" y="2198912"/>
                <a:ext cx="9144000" cy="1169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400" b="0" i="1" smtClean="0">
                              <a:latin typeface="Cambria Math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𝜒</m:t>
                          </m:r>
                        </m:e>
                        <m:sup>
                          <m:r>
                            <a:rPr lang="en-AU" sz="2400" b="0" i="1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AU" sz="24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is-IS" sz="24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AU" sz="2400" b="0" i="1" smtClean="0">
                              <a:latin typeface="Cambria Math" charset="0"/>
                            </a:rPr>
                            <m:t>𝑖</m:t>
                          </m:r>
                          <m:r>
                            <a:rPr lang="en-AU" sz="2400" b="0" i="1" smtClean="0">
                              <a:latin typeface="Cambria Math" charset="0"/>
                            </a:rPr>
                            <m:t>=1</m:t>
                          </m:r>
                        </m:sub>
                        <m:sup>
                          <m:r>
                            <a:rPr lang="en-AU" sz="2400" b="0" i="1" smtClean="0">
                              <a:latin typeface="Cambria Math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is-IS" sz="2400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mr-IN" sz="24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mr-IN" sz="2400" b="0" i="1" smtClean="0"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AU" sz="2400" b="0" i="1" smtClean="0">
                                              <a:latin typeface="Cambria Math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AU" sz="2400" b="0" i="1" smtClean="0"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AU" sz="2400" b="0" i="1" smtClean="0">
                                          <a:latin typeface="Cambria Math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AU" sz="2400" b="0" i="1" smtClean="0"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charset="0"/>
                                              <a:ea typeface="Cambria Math" charset="0"/>
                                              <a:cs typeface="Cambria Math" charset="0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AU" sz="2400" b="0" i="1" smtClean="0">
                                              <a:latin typeface="Cambria Math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AU" sz="2400" b="0" i="1" smtClean="0"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2198912"/>
                <a:ext cx="9144000" cy="116980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285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220" y="2690268"/>
            <a:ext cx="5468245" cy="410118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38490"/>
                <a:ext cx="9144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4800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48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 dirty="0" smtClean="0">
                    <a:solidFill>
                      <a:schemeClr val="bg1"/>
                    </a:solidFill>
                  </a:rPr>
                  <a:t> probability distribution</a:t>
                </a:r>
                <a:endParaRPr lang="en-US" sz="4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490"/>
                <a:ext cx="9144000" cy="830997"/>
              </a:xfrm>
              <a:prstGeom prst="rect">
                <a:avLst/>
              </a:prstGeom>
              <a:blipFill rotWithShape="0">
                <a:blip r:embed="rId3"/>
                <a:stretch>
                  <a:fillRect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61109" y="1433944"/>
                <a:ext cx="769966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dirty="0" smtClean="0"/>
                  <a:t>Sampling many realizations of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𝑁</m:t>
                    </m:r>
                  </m:oMath>
                </a14:m>
                <a:r>
                  <a:rPr lang="en-AU" sz="2400" dirty="0" smtClean="0"/>
                  <a:t> data points from a particular model, using Gaussian statistics,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AU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24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 </a:t>
                </a:r>
                <a:r>
                  <a:rPr lang="en-US" sz="2400" dirty="0" smtClean="0"/>
                  <a:t>statistic has a </a:t>
                </a:r>
                <a:r>
                  <a:rPr lang="en-US" sz="2400" b="1" dirty="0" smtClean="0"/>
                  <a:t>probability distribution</a:t>
                </a:r>
                <a:r>
                  <a:rPr lang="en-US" sz="2400" dirty="0" smtClean="0"/>
                  <a:t>:</a:t>
                </a:r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09" y="1433944"/>
                <a:ext cx="7699664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1029" t="-4061" r="-713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023360" y="3079359"/>
                <a:ext cx="277980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FF0000"/>
                    </a:solidFill>
                  </a:rPr>
                  <a:t>(For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𝑁</m:t>
                    </m:r>
                    <m:r>
                      <a:rPr lang="en-AU" sz="20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=10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 data points)</a:t>
                </a:r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3360" y="3079359"/>
                <a:ext cx="2779800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2193" t="-7576" r="-131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572461" y="3958813"/>
                <a:ext cx="3205779" cy="1200329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This allows us to quantify the likelihood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accent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accent1"/>
                    </a:solidFill>
                  </a:rPr>
                  <a:t> taking on a particular (range of) values, given the number of data points</a:t>
                </a:r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461" y="3958813"/>
                <a:ext cx="3205779" cy="1200329"/>
              </a:xfrm>
              <a:prstGeom prst="rect">
                <a:avLst/>
              </a:prstGeom>
              <a:blipFill rotWithShape="0">
                <a:blip r:embed="rId6"/>
                <a:stretch>
                  <a:fillRect l="-1326" t="-2010" r="-758" b="-6533"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858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38490"/>
                <a:ext cx="9144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4800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48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 dirty="0" smtClean="0">
                    <a:solidFill>
                      <a:schemeClr val="bg1"/>
                    </a:solidFill>
                  </a:rPr>
                  <a:t> probability distribution</a:t>
                </a:r>
                <a:endParaRPr lang="en-US" sz="4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490"/>
                <a:ext cx="9144000" cy="830997"/>
              </a:xfrm>
              <a:prstGeom prst="rect">
                <a:avLst/>
              </a:prstGeom>
              <a:blipFill rotWithShape="0">
                <a:blip r:embed="rId2"/>
                <a:stretch>
                  <a:fillRect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1109" y="1433944"/>
                <a:ext cx="7699664" cy="4647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AU" sz="2400" dirty="0" smtClean="0"/>
                  <a:t>Sampling many realizations of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𝑁</m:t>
                    </m:r>
                  </m:oMath>
                </a14:m>
                <a:r>
                  <a:rPr lang="en-AU" sz="2400" dirty="0" smtClean="0"/>
                  <a:t> data points from a particular model, using Gaussian statistics,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4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AU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2400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 smtClean="0"/>
                  <a:t> </a:t>
                </a:r>
                <a:r>
                  <a:rPr lang="en-US" sz="2400" dirty="0" smtClean="0"/>
                  <a:t>statistic has a </a:t>
                </a:r>
                <a:r>
                  <a:rPr lang="en-US" sz="2400" b="1" dirty="0" smtClean="0"/>
                  <a:t>probability distribution</a:t>
                </a:r>
              </a:p>
              <a:p>
                <a:pPr marL="285750" indent="-285750">
                  <a:spcAft>
                    <a:spcPts val="2400"/>
                  </a:spcAft>
                  <a:buFont typeface="Arial" charset="0"/>
                  <a:buChar char="•"/>
                </a:pPr>
                <a:endParaRPr lang="en-US" sz="2400" dirty="0" smtClean="0"/>
              </a:p>
              <a:p>
                <a:pPr marL="285750" indent="-285750">
                  <a:spcAft>
                    <a:spcPts val="2400"/>
                  </a:spcAft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𝜈</m:t>
                    </m:r>
                  </m:oMath>
                </a14:m>
                <a:r>
                  <a:rPr lang="en-US" sz="2400" dirty="0" smtClean="0"/>
                  <a:t> is the number of </a:t>
                </a:r>
                <a:r>
                  <a:rPr lang="en-US" sz="2400" b="1" dirty="0" smtClean="0"/>
                  <a:t>degrees of freedom</a:t>
                </a:r>
              </a:p>
              <a:p>
                <a:pPr marL="285750" indent="-28575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US" sz="2400" dirty="0" smtClean="0"/>
                  <a:t>If the model has no free parameters, then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𝜈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𝑁</m:t>
                    </m:r>
                  </m:oMath>
                </a14:m>
                <a:endParaRPr lang="en-US" sz="2400" dirty="0" smtClean="0"/>
              </a:p>
              <a:p>
                <a:pPr marL="285750" indent="-285750">
                  <a:spcAft>
                    <a:spcPts val="2400"/>
                  </a:spcAft>
                  <a:buFont typeface="Arial" charset="0"/>
                  <a:buChar char="•"/>
                </a:pPr>
                <a:r>
                  <a:rPr lang="en-US" sz="2400" dirty="0" smtClean="0"/>
                  <a:t>If we are fitting a model with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sz="2400" dirty="0" smtClean="0"/>
                  <a:t> free parameters, we can “force the model to agree exactly with </a:t>
                </a:r>
                <a14:m>
                  <m:oMath xmlns:m="http://schemas.openxmlformats.org/officeDocument/2006/math">
                    <m:r>
                      <a:rPr lang="en-AU" sz="2400" b="0" i="1" smtClean="0">
                        <a:latin typeface="Cambria Math" charset="0"/>
                      </a:rPr>
                      <m:t>𝑝</m:t>
                    </m:r>
                  </m:oMath>
                </a14:m>
                <a:r>
                  <a:rPr lang="en-US" sz="2400" dirty="0" smtClean="0"/>
                  <a:t> data points” and the degrees of freedom are reduced to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𝜈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𝑁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−</m:t>
                    </m:r>
                    <m:r>
                      <a:rPr lang="en-AU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𝑝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109" y="1433944"/>
                <a:ext cx="7699664" cy="4647426"/>
              </a:xfrm>
              <a:prstGeom prst="rect">
                <a:avLst/>
              </a:prstGeom>
              <a:blipFill rotWithShape="0">
                <a:blip r:embed="rId3"/>
                <a:stretch>
                  <a:fillRect l="-1029" t="-1048" r="-713" b="-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97799" y="2710540"/>
                <a:ext cx="3370997" cy="598049"/>
              </a:xfrm>
              <a:prstGeom prst="rect">
                <a:avLst/>
              </a:prstGeom>
              <a:noFill/>
              <a:ln w="127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b="0" i="1" smtClean="0">
                          <a:solidFill>
                            <a:schemeClr val="accent1"/>
                          </a:solidFill>
                          <a:latin typeface="Cambria Math" charset="0"/>
                        </a:rPr>
                        <m:t>𝑃</m:t>
                      </m:r>
                      <m:d>
                        <m:dPr>
                          <m:ctrlP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24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AU" sz="24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AU" sz="2400" i="1">
                          <a:solidFill>
                            <a:schemeClr val="accent1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∝</m:t>
                      </m:r>
                      <m:sSup>
                        <m:sSupPr>
                          <m:ctrlPr>
                            <a:rPr lang="en-AU" sz="240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mr-IN" sz="240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mr-IN" sz="240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mr-IN" sz="240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𝜒</m:t>
                                  </m:r>
                                </m:e>
                                <m:sup>
                                  <m:r>
                                    <a:rPr lang="en-AU" sz="2400" b="0" i="1" smtClean="0">
                                      <a:solidFill>
                                        <a:schemeClr val="accent1"/>
                                      </a:solidFill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mr-IN" sz="240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fPr>
                            <m:num>
                              <m:r>
                                <a:rPr lang="mr-IN" sz="240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𝜈</m:t>
                              </m:r>
                            </m:num>
                            <m:den>
                              <m:r>
                                <a:rPr lang="en-AU" sz="24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AU" sz="240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pPr>
                        <m:e>
                          <m: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𝑒</m:t>
                          </m:r>
                        </m:e>
                        <m:sup>
                          <m: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AU" sz="24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AU" sz="24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AU" sz="2400" b="0" i="1" smtClean="0">
                                  <a:solidFill>
                                    <a:schemeClr val="accent1"/>
                                  </a:solidFill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AU" sz="2400" b="0" i="1" smtClean="0">
                              <a:solidFill>
                                <a:schemeClr val="accent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/2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799" y="2710540"/>
                <a:ext cx="3370997" cy="59804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27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416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35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38490"/>
                <a:ext cx="9144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4800" i="1" smtClean="0">
                            <a:solidFill>
                              <a:schemeClr val="bg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𝜒</m:t>
                        </m:r>
                      </m:e>
                      <m:sup>
                        <m:r>
                          <a:rPr lang="en-AU" sz="4800" b="0" i="1" smtClean="0">
                            <a:solidFill>
                              <a:schemeClr val="bg1"/>
                            </a:solidFill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800" dirty="0" smtClean="0">
                    <a:solidFill>
                      <a:schemeClr val="bg1"/>
                    </a:solidFill>
                  </a:rPr>
                  <a:t> probability distribution</a:t>
                </a:r>
                <a:endParaRPr lang="en-US" sz="4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8490"/>
                <a:ext cx="9144000" cy="830997"/>
              </a:xfrm>
              <a:prstGeom prst="rect">
                <a:avLst/>
              </a:prstGeom>
              <a:blipFill rotWithShape="0">
                <a:blip r:embed="rId2"/>
                <a:stretch>
                  <a:fillRect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75" y="928335"/>
            <a:ext cx="7906220" cy="592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1325</TotalTime>
  <Words>2516</Words>
  <Application>Microsoft Macintosh PowerPoint</Application>
  <PresentationFormat>On-screen Show (4:3)</PresentationFormat>
  <Paragraphs>153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Calibri</vt:lpstr>
      <vt:lpstr>Calibri Light</vt:lpstr>
      <vt:lpstr>Cambria Math</vt:lpstr>
      <vt:lpstr>Mangal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Chris Blake</cp:lastModifiedBy>
  <cp:revision>100</cp:revision>
  <cp:lastPrinted>2018-04-21T01:06:15Z</cp:lastPrinted>
  <dcterms:created xsi:type="dcterms:W3CDTF">2018-02-26T07:07:22Z</dcterms:created>
  <dcterms:modified xsi:type="dcterms:W3CDTF">2020-03-13T03:08:27Z</dcterms:modified>
</cp:coreProperties>
</file>