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87" r:id="rId2"/>
    <p:sldId id="305" r:id="rId3"/>
    <p:sldId id="318" r:id="rId4"/>
    <p:sldId id="257" r:id="rId5"/>
    <p:sldId id="312" r:id="rId6"/>
    <p:sldId id="313" r:id="rId7"/>
    <p:sldId id="288" r:id="rId8"/>
    <p:sldId id="329" r:id="rId9"/>
    <p:sldId id="311" r:id="rId10"/>
    <p:sldId id="289" r:id="rId11"/>
    <p:sldId id="290" r:id="rId12"/>
    <p:sldId id="328" r:id="rId13"/>
    <p:sldId id="310" r:id="rId14"/>
    <p:sldId id="299" r:id="rId15"/>
    <p:sldId id="292" r:id="rId16"/>
    <p:sldId id="314" r:id="rId17"/>
    <p:sldId id="315" r:id="rId18"/>
    <p:sldId id="293" r:id="rId19"/>
    <p:sldId id="306" r:id="rId20"/>
    <p:sldId id="294" r:id="rId21"/>
    <p:sldId id="307" r:id="rId22"/>
    <p:sldId id="308" r:id="rId23"/>
    <p:sldId id="300" r:id="rId24"/>
    <p:sldId id="309" r:id="rId25"/>
    <p:sldId id="297" r:id="rId26"/>
    <p:sldId id="326" r:id="rId27"/>
    <p:sldId id="291" r:id="rId28"/>
    <p:sldId id="330" r:id="rId29"/>
    <p:sldId id="317" r:id="rId30"/>
    <p:sldId id="316" r:id="rId31"/>
    <p:sldId id="327" r:id="rId32"/>
    <p:sldId id="301" r:id="rId33"/>
    <p:sldId id="320" r:id="rId34"/>
    <p:sldId id="321" r:id="rId35"/>
    <p:sldId id="324" r:id="rId36"/>
    <p:sldId id="298" r:id="rId37"/>
    <p:sldId id="331" r:id="rId38"/>
    <p:sldId id="303" r:id="rId39"/>
    <p:sldId id="302" r:id="rId40"/>
    <p:sldId id="319" r:id="rId41"/>
    <p:sldId id="30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4"/>
    <p:restoredTop sz="94593"/>
  </p:normalViewPr>
  <p:slideViewPr>
    <p:cSldViewPr snapToGrid="0" snapToObjects="1">
      <p:cViewPr varScale="1">
        <p:scale>
          <a:sx n="123" d="100"/>
          <a:sy n="123" d="100"/>
        </p:scale>
        <p:origin x="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4C8D-BB58-694B-9083-D1E3E24E9421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042C4-9282-A44D-B2C1-917A9D07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3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042C4-9282-A44D-B2C1-917A9D07A8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8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AEA6-8F38-6C45-B45B-063593E807F0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6F664-6477-7248-82AE-61DED398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1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Class 1: Probability &amp; Statistics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7918" y="2566551"/>
            <a:ext cx="7128164" cy="22467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In this class we will review </a:t>
            </a:r>
            <a:r>
              <a:rPr lang="en-US" sz="2800" i="1" dirty="0" smtClean="0"/>
              <a:t>how statistics are used to </a:t>
            </a:r>
            <a:r>
              <a:rPr lang="en-US" sz="2800" i="1" dirty="0" smtClean="0"/>
              <a:t>summarize data, special probability distributions, </a:t>
            </a:r>
            <a:r>
              <a:rPr lang="en-US" sz="2800" i="1" dirty="0" smtClean="0"/>
              <a:t>their </a:t>
            </a:r>
            <a:r>
              <a:rPr lang="en-US" sz="2800" i="1" dirty="0" smtClean="0"/>
              <a:t>use in simple applications using Frequentist and Bayesian </a:t>
            </a:r>
            <a:r>
              <a:rPr lang="en-US" sz="2800" i="1" dirty="0" smtClean="0"/>
              <a:t>methods, and Monte Carlo techniques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824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Estimators and bias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8" y="1433944"/>
                <a:ext cx="8084127" cy="493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AU" sz="2400" dirty="0" smtClean="0"/>
                  <a:t>These formulae are a good </a:t>
                </a:r>
                <a:r>
                  <a:rPr lang="en-AU" sz="2400" dirty="0" smtClean="0"/>
                  <a:t>example of </a:t>
                </a:r>
                <a:r>
                  <a:rPr lang="en-AU" sz="2400" b="1" dirty="0" smtClean="0"/>
                  <a:t>estimators</a:t>
                </a:r>
                <a:r>
                  <a:rPr lang="en-AU" sz="2400" dirty="0"/>
                  <a:t>,</a:t>
                </a:r>
                <a:r>
                  <a:rPr lang="en-AU" sz="2400" dirty="0" smtClean="0"/>
                  <a:t> </a:t>
                </a:r>
                <a:r>
                  <a:rPr lang="en-AU" sz="2400" i="1" dirty="0" smtClean="0"/>
                  <a:t>combinations of data which measure underlying quantities</a:t>
                </a:r>
              </a:p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AU" sz="2400" dirty="0" smtClean="0"/>
                  <a:t>E.g., the estimator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𝑉</m:t>
                        </m:r>
                      </m:e>
                    </m:acc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400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400" i="1">
                            <a:latin typeface="Cambria Math" charset="0"/>
                          </a:rPr>
                          <m:t>𝑁</m:t>
                        </m:r>
                        <m:r>
                          <a:rPr lang="en-AU" sz="2400" i="1">
                            <a:latin typeface="Cambria Math" charset="0"/>
                          </a:rPr>
                          <m:t>−1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400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i="1">
                            <a:latin typeface="Cambria Math" charset="0"/>
                          </a:rPr>
                          <m:t>𝑖</m:t>
                        </m:r>
                        <m:r>
                          <a:rPr lang="en-AU" sz="24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AU" sz="2400" i="1">
                            <a:latin typeface="Cambria Math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is-IS" sz="2400" i="1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mr-IN" sz="24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4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AU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AU" sz="2400" i="1">
                                    <a:latin typeface="Cambria Math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AU" sz="2400" i="1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4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AU" sz="24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AU" sz="2400" dirty="0" smtClean="0"/>
                  <a:t> measures the underlying variance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AU" sz="2400" dirty="0" smtClean="0"/>
                  <a:t>  </a:t>
                </a:r>
                <a:r>
                  <a:rPr lang="en-AU" sz="2000" dirty="0" smtClean="0">
                    <a:solidFill>
                      <a:schemeClr val="accent1"/>
                    </a:solidFill>
                  </a:rPr>
                  <a:t>[notice “hat” notation meaning “estimate of”]</a:t>
                </a:r>
              </a:p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AU" sz="2400" dirty="0" smtClean="0"/>
                  <a:t>If an estimator is </a:t>
                </a:r>
                <a:r>
                  <a:rPr lang="en-AU" sz="2400" b="1" dirty="0" smtClean="0"/>
                  <a:t>unbiased</a:t>
                </a:r>
                <a:r>
                  <a:rPr lang="en-AU" sz="2400" dirty="0" smtClean="0"/>
                  <a:t>, then </a:t>
                </a:r>
                <a:r>
                  <a:rPr lang="en-AU" sz="2400" dirty="0"/>
                  <a:t>it recovers the true value </a:t>
                </a:r>
                <a:r>
                  <a:rPr lang="en-AU" sz="2400" b="1" dirty="0" smtClean="0"/>
                  <a:t>on average </a:t>
                </a:r>
                <a:r>
                  <a:rPr lang="en-AU" sz="2400" dirty="0" smtClean="0"/>
                  <a:t>over many realisations of the data,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AU" sz="240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AU" sz="24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𝑉</m:t>
                            </m:r>
                          </m:e>
                        </m:acc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AU" sz="2400" dirty="0" smtClean="0"/>
                  <a:t>  </a:t>
                </a:r>
                <a:r>
                  <a:rPr lang="en-AU" sz="2000" dirty="0" smtClean="0">
                    <a:solidFill>
                      <a:schemeClr val="accent1"/>
                    </a:solidFill>
                  </a:rPr>
                  <a:t>[notice notation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AU" sz="20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AU" sz="2000" dirty="0" smtClean="0">
                    <a:solidFill>
                      <a:schemeClr val="accent1"/>
                    </a:solidFill>
                  </a:rPr>
                  <a:t> meaning “average over many experiments”]</a:t>
                </a:r>
              </a:p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AU" sz="2000" dirty="0"/>
                  <a:t>[</a:t>
                </a:r>
                <a:r>
                  <a:rPr lang="en-AU" sz="2000" dirty="0" smtClean="0"/>
                  <a:t>Small print: we can show that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000" b="0" i="1" smtClean="0">
                            <a:latin typeface="Cambria Math" charset="0"/>
                          </a:rPr>
                          <m:t>𝑁</m:t>
                        </m:r>
                        <m:r>
                          <a:rPr lang="en-AU" sz="2000" b="0" i="1" smtClean="0">
                            <a:latin typeface="Cambria Math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AU" sz="2000" dirty="0" smtClean="0"/>
                  <a:t> factor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sz="20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AU" sz="2000" dirty="0" smtClean="0"/>
                  <a:t> is needed to ensure it is unbiased (because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sz="20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AU" sz="2000" dirty="0" smtClean="0"/>
                  <a:t> is estimated from the data itself).]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8" y="1433944"/>
                <a:ext cx="8084127" cy="4939814"/>
              </a:xfrm>
              <a:prstGeom prst="rect">
                <a:avLst/>
              </a:prstGeom>
              <a:blipFill rotWithShape="0">
                <a:blip r:embed="rId2"/>
                <a:stretch>
                  <a:fillRect l="-980" t="-986" r="-1735" b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47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Optimal combination of data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69966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400" dirty="0" smtClean="0"/>
              <a:t>A common statistical task is to </a:t>
            </a:r>
            <a:r>
              <a:rPr lang="en-AU" sz="2400" b="1" dirty="0" smtClean="0"/>
              <a:t>combine</a:t>
            </a:r>
            <a:r>
              <a:rPr lang="en-AU" sz="2400" dirty="0" smtClean="0"/>
              <a:t> different input data into a single measurement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400" dirty="0" smtClean="0"/>
              <a:t>In this process we may give inputs different </a:t>
            </a:r>
            <a:r>
              <a:rPr lang="en-AU" sz="2400" b="1" dirty="0" smtClean="0"/>
              <a:t>weights</a:t>
            </a:r>
            <a:endParaRPr lang="en-US" sz="24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9" y="3314035"/>
            <a:ext cx="4294058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69" y="3314035"/>
            <a:ext cx="2857500" cy="28575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860757" y="4742785"/>
            <a:ext cx="818147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8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Optimal combination of data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969280" cy="5244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Suppose w</a:t>
                </a:r>
                <a:r>
                  <a:rPr lang="en-AU" sz="2400" dirty="0" smtClean="0"/>
                  <a:t>e </a:t>
                </a:r>
                <a:r>
                  <a:rPr lang="en-AU" sz="2400" dirty="0" smtClean="0"/>
                  <a:t>have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independent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of some quantity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 smtClean="0"/>
                  <a:t>, which have varying errors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.  What is our best combined estimate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 smtClean="0"/>
                  <a:t>?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A simple average,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 smtClean="0"/>
                  <a:t>?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This is not the optimal combination, because we want to give </a:t>
                </a:r>
                <a:r>
                  <a:rPr lang="en-US" sz="2400" b="1" dirty="0" smtClean="0"/>
                  <a:t>more weight to the more precise estimates</a:t>
                </a:r>
                <a:r>
                  <a:rPr lang="en-US" sz="2400" dirty="0" smtClean="0"/>
                  <a:t>.  Let’s weight each estimate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: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 smtClean="0"/>
                  <a:t>[Small print: this </a:t>
                </a:r>
                <a:r>
                  <a:rPr lang="en-US" sz="2000" dirty="0" smtClean="0"/>
                  <a:t>estimate is unbiased, since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AU" sz="20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AU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AU" sz="20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AU" sz="2000" b="0" i="1" smtClean="0">
                                <a:latin typeface="Cambria Math" charset="0"/>
                              </a:rPr>
                              <m:t> 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AU" sz="20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AU" sz="2000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AU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b="0" i="1" smtClean="0">
                        <a:latin typeface="Cambria Math" charset="0"/>
                      </a:rPr>
                      <m:t>=</m:t>
                    </m:r>
                    <m:r>
                      <a:rPr lang="en-AU" sz="20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000" dirty="0" smtClean="0"/>
                  <a:t>]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969280" cy="5244449"/>
              </a:xfrm>
              <a:prstGeom prst="rect">
                <a:avLst/>
              </a:prstGeom>
              <a:blipFill rotWithShape="0">
                <a:blip r:embed="rId2"/>
                <a:stretch>
                  <a:fillRect l="-995" t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441032" y="4822369"/>
                <a:ext cx="2237873" cy="94340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AU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032" y="4822369"/>
                <a:ext cx="2237873" cy="9434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Optimal combination of data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The weights which minimize the combined error are </a:t>
                </a:r>
                <a:r>
                  <a:rPr lang="en-AU" sz="2400" b="1" dirty="0" smtClean="0"/>
                  <a:t>inverse-variance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AU" sz="2400" b="0" i="1" smtClean="0">
                        <a:latin typeface="Cambria Math" charset="0"/>
                      </a:rPr>
                      <m:t>=1/</m:t>
                    </m:r>
                    <m:sSup>
                      <m:sSup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In this case, the variance in the combined estimate is: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 smtClean="0"/>
                  <a:t>[Small print: this </a:t>
                </a:r>
                <a:r>
                  <a:rPr lang="en-US" sz="2000" dirty="0" smtClean="0"/>
                  <a:t>approach is only helpful if the errors in the data are dominated by statistical, not systematic errors]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4801314"/>
              </a:xfrm>
              <a:prstGeom prst="rect">
                <a:avLst/>
              </a:prstGeom>
              <a:blipFill rotWithShape="0">
                <a:blip r:embed="rId2"/>
                <a:stretch>
                  <a:fillRect l="-1029" t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152280" y="2460170"/>
                <a:ext cx="2430378" cy="96359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AU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1/</m:t>
                              </m:r>
                              <m:sSup>
                                <m:sSupPr>
                                  <m:ctrlPr>
                                    <a:rPr lang="en-AU" sz="240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AU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AU" sz="240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280" y="2460170"/>
                <a:ext cx="2430378" cy="9635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092119" y="4121099"/>
                <a:ext cx="2562726" cy="116980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Var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119" y="4121099"/>
                <a:ext cx="2562726" cy="116980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6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Worked examples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5216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We have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  <m:r>
                      <a:rPr lang="en-AU" sz="2400" b="0" i="1" smtClean="0">
                        <a:latin typeface="Cambria Math" charset="0"/>
                      </a:rPr>
                      <m:t>=10</m:t>
                    </m:r>
                  </m:oMath>
                </a14:m>
                <a:r>
                  <a:rPr lang="en-US" sz="2400" dirty="0" smtClean="0"/>
                  <a:t> measurements of a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AU" sz="2400" b="0" i="1" smtClean="0">
                        <a:latin typeface="Cambria Math" charset="0"/>
                      </a:rPr>
                      <m:t>=(7.6, 5.8, 8.0, 6.9, 7.2, 7.5, 6.4, 8.1, 6.3, 7.0)</m:t>
                    </m:r>
                  </m:oMath>
                </a14:m>
                <a:r>
                  <a:rPr lang="en-US" sz="2400" dirty="0" smtClean="0"/>
                  <a:t>.  Estimate the mean, variance and median of this dataset.  What are the errors in your estimates</a:t>
                </a:r>
                <a:r>
                  <a:rPr lang="en-US" sz="2400" dirty="0" smtClean="0"/>
                  <a:t>?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We have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𝑁</m:t>
                    </m:r>
                    <m:r>
                      <a:rPr lang="en-AU" sz="2400" i="1">
                        <a:latin typeface="Cambria Math" charset="0"/>
                      </a:rPr>
                      <m:t>=5</m:t>
                    </m:r>
                  </m:oMath>
                </a14:m>
                <a:r>
                  <a:rPr lang="en-US" sz="2400" dirty="0"/>
                  <a:t> measurements of a quantity: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(7.4</m:t>
                    </m:r>
                    <m:r>
                      <a:rPr lang="en-AU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±2.0, 6.5±1.1, 4.3±1.7, 5.5±0.8, 6.0±2.5)</m:t>
                    </m:r>
                  </m:oMath>
                </a14:m>
                <a:r>
                  <a:rPr lang="en-US" sz="2400" dirty="0"/>
                  <a:t>.  What is the optimal estimate of this quantity and the error in that estimate?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/>
                  <a:t>A further measurement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3.0</m:t>
                    </m:r>
                    <m:r>
                      <a:rPr lang="en-AU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±0.2</m:t>
                    </m:r>
                  </m:oMath>
                </a14:m>
                <a:r>
                  <a:rPr lang="en-US" sz="2400" dirty="0"/>
                  <a:t> is added.   How should our estimate change?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/>
                  <a:t>How can we check the reliability of the initial 5 measurements</a:t>
                </a:r>
                <a:r>
                  <a:rPr lang="en-US" sz="2400" dirty="0" smtClean="0"/>
                  <a:t>?</a:t>
                </a:r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5216813"/>
              </a:xfrm>
              <a:prstGeom prst="rect">
                <a:avLst/>
              </a:prstGeom>
              <a:blipFill rotWithShape="0">
                <a:blip r:embed="rId2"/>
                <a:stretch>
                  <a:fillRect l="-1029" t="-935" r="-554" b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980" y="2286002"/>
            <a:ext cx="3032019" cy="17084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Probability distributions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4814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A </a:t>
                </a:r>
                <a:r>
                  <a:rPr lang="en-AU" sz="2400" b="1" dirty="0" smtClean="0"/>
                  <a:t>probability distribution</a:t>
                </a:r>
                <a:r>
                  <a:rPr lang="en-AU" sz="2400" dirty="0" smtClean="0"/>
                  <a:t>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𝑃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AU" sz="2400" dirty="0" smtClean="0"/>
                  <a:t>,</a:t>
                </a:r>
                <a:r>
                  <a:rPr lang="en-AU" sz="2400" b="1" dirty="0" smtClean="0"/>
                  <a:t> </a:t>
                </a:r>
                <a:r>
                  <a:rPr lang="en-AU" sz="2400" dirty="0" smtClean="0"/>
                  <a:t>is a function which assigns a probability for each particular value (or range of values) of a continuous variable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Must be </a:t>
                </a:r>
                <a:r>
                  <a:rPr lang="en-US" sz="2400" b="1" dirty="0" smtClean="0"/>
                  <a:t>normalized</a:t>
                </a:r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s-IS" sz="240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AU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𝑑𝑥</m:t>
                        </m:r>
                      </m:e>
                    </m:nary>
                    <m:r>
                      <a:rPr lang="en-AU" sz="2400" b="0" i="1" smtClean="0">
                        <a:latin typeface="Cambria Math" charset="0"/>
                      </a:rPr>
                      <m:t>=1</m:t>
                    </m:r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Probability in range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AU" sz="24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400" b="0" i="1" smtClean="0">
                            <a:latin typeface="Cambria Math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AU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A probability distribution may be quantified by its </a:t>
                </a:r>
                <a:r>
                  <a:rPr lang="mr-IN" sz="2400" dirty="0" smtClean="0"/>
                  <a:t>…</a:t>
                </a:r>
                <a:endParaRPr lang="en-AU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b="1" dirty="0" smtClean="0"/>
                  <a:t>Mean</a:t>
                </a:r>
                <a:r>
                  <a:rPr lang="en-AU" sz="2400" dirty="0" smtClean="0"/>
                  <a:t> </a:t>
                </a:r>
                <a14:m>
                  <m:oMath xmlns:m="http://schemas.openxmlformats.org/officeDocument/2006/math">
                    <m:r>
                      <a:rPr lang="en-AU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acc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AU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b="1" dirty="0" smtClean="0"/>
                  <a:t>Variance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is-I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mr-IN" sz="24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AU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AU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AU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e>
                            </m:d>
                          </m:e>
                          <m:sup>
                            <m:r>
                              <a:rPr lang="en-AU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AU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AU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𝑑𝑥</m:t>
                        </m:r>
                      </m:e>
                    </m:nary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AU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4814588"/>
              </a:xfrm>
              <a:prstGeom prst="rect">
                <a:avLst/>
              </a:prstGeom>
              <a:blipFill rotWithShape="0">
                <a:blip r:embed="rId3"/>
                <a:stretch>
                  <a:fillRect l="-1029" t="-1013" r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9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5" y="903514"/>
            <a:ext cx="7921776" cy="59413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Probability distributions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535908" y="1864898"/>
                <a:ext cx="4126831" cy="150810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7030A0"/>
                    </a:solidFill>
                  </a:rPr>
                  <a:t>For a general skewed distribution: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7030A0"/>
                    </a:solidFill>
                  </a:rPr>
                  <a:t>The mean is not necessarily the peak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does not necessarily contain 68% of the probability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908" y="1864898"/>
                <a:ext cx="4126831" cy="1508105"/>
              </a:xfrm>
              <a:prstGeom prst="rect">
                <a:avLst/>
              </a:prstGeom>
              <a:blipFill rotWithShape="0">
                <a:blip r:embed="rId3"/>
                <a:stretch>
                  <a:fillRect l="-1029" t="-2000" b="-4800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879" y="3940350"/>
            <a:ext cx="2857500" cy="285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Probability distributions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6996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Certain </a:t>
            </a:r>
            <a:r>
              <a:rPr lang="en-AU" sz="2400" dirty="0" smtClean="0"/>
              <a:t>types of variables have known distributions: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b="1" dirty="0" smtClean="0"/>
              <a:t>Binomial</a:t>
            </a:r>
            <a:r>
              <a:rPr lang="en-AU" sz="2400" dirty="0" smtClean="0"/>
              <a:t> distribution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2400" b="1" dirty="0" smtClean="0"/>
              <a:t>Poisson</a:t>
            </a:r>
            <a:r>
              <a:rPr lang="en-US" sz="2400" dirty="0" smtClean="0"/>
              <a:t> </a:t>
            </a:r>
            <a:r>
              <a:rPr lang="en-AU" sz="2400" dirty="0" smtClean="0"/>
              <a:t>distribution</a:t>
            </a:r>
            <a:endParaRPr lang="en-US" sz="2400" dirty="0" smtClean="0"/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2400" b="1" dirty="0" smtClean="0"/>
              <a:t>Gaussian</a:t>
            </a:r>
            <a:r>
              <a:rPr lang="en-US" sz="2400" dirty="0" smtClean="0"/>
              <a:t> or </a:t>
            </a:r>
            <a:r>
              <a:rPr lang="en-US" sz="2400" b="1" dirty="0" smtClean="0"/>
              <a:t>Normal</a:t>
            </a:r>
            <a:r>
              <a:rPr lang="en-US" sz="2400" dirty="0" smtClean="0"/>
              <a:t> </a:t>
            </a:r>
            <a:r>
              <a:rPr lang="en-AU" sz="2400" dirty="0" smtClean="0"/>
              <a:t>distribution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4535905"/>
            <a:ext cx="1949116" cy="1949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192" y="4193679"/>
            <a:ext cx="3429000" cy="237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92" y="1841926"/>
            <a:ext cx="36957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Binomial distribution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3563533"/>
                <a:ext cx="7699664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4200"/>
                  </a:spcAft>
                  <a:buFont typeface="Arial" charset="0"/>
                  <a:buChar char="•"/>
                </a:pPr>
                <a:r>
                  <a:rPr lang="en-US" sz="2400" dirty="0" smtClean="0"/>
                  <a:t>If </a:t>
                </a:r>
                <a:r>
                  <a:rPr lang="en-US" sz="2400" dirty="0" smtClean="0"/>
                  <a:t>we have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trials, and the probability of success in each is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400" dirty="0" smtClean="0"/>
                  <a:t>, then the probability of obtaining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 smtClean="0"/>
                  <a:t> successes is:</a:t>
                </a:r>
              </a:p>
              <a:p>
                <a:pPr marL="285750" indent="-285750">
                  <a:spcAft>
                    <a:spcPts val="42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42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mean</a:t>
                </a:r>
                <a:r>
                  <a:rPr lang="en-US" sz="2400" dirty="0" smtClean="0"/>
                  <a:t> and </a:t>
                </a:r>
                <a:r>
                  <a:rPr lang="en-US" sz="2400" b="1" dirty="0" smtClean="0"/>
                  <a:t>variance</a:t>
                </a:r>
                <a:r>
                  <a:rPr lang="en-US" sz="2400" dirty="0" smtClean="0"/>
                  <a:t> of this distribution are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e>
                    </m:acc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</a:rPr>
                      <m:t>𝑝𝑁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400" b="0" i="0" smtClean="0"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</a:rPr>
                      <m:t>𝑁𝑝</m:t>
                    </m:r>
                    <m:r>
                      <a:rPr lang="en-AU" sz="2400" b="0" i="1" smtClean="0">
                        <a:latin typeface="Cambria Math" charset="0"/>
                      </a:rPr>
                      <m:t>(1−</m:t>
                    </m:r>
                    <m:r>
                      <a:rPr lang="en-AU" sz="2400" b="0" i="1" smtClean="0">
                        <a:latin typeface="Cambria Math" charset="0"/>
                      </a:rPr>
                      <m:t>𝑝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3563533"/>
                <a:ext cx="7699664" cy="3016210"/>
              </a:xfrm>
              <a:prstGeom prst="rect">
                <a:avLst/>
              </a:prstGeom>
              <a:blipFill rotWithShape="0">
                <a:blip r:embed="rId2"/>
                <a:stretch>
                  <a:fillRect l="-1029" t="-1619" b="-2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696453" y="4646484"/>
                <a:ext cx="5787189" cy="835998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Binomial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!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!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453" y="4646484"/>
                <a:ext cx="5787189" cy="835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73139" y="1415472"/>
                <a:ext cx="5514838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Applies in problems where there is a random process with </a:t>
                </a:r>
                <a:r>
                  <a:rPr lang="en-AU" sz="2400" b="1" dirty="0"/>
                  <a:t>two possible outcomes </a:t>
                </a:r>
                <a:r>
                  <a:rPr lang="en-AU" sz="2400" dirty="0"/>
                  <a:t>with probabilities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1−</m:t>
                    </m:r>
                    <m:r>
                      <a:rPr lang="en-AU" sz="2400" i="1">
                        <a:latin typeface="Cambria Math" charset="0"/>
                      </a:rPr>
                      <m:t>𝑝</m:t>
                    </m:r>
                  </m:oMath>
                </a14:m>
                <a:endParaRPr lang="en-US" sz="2400" dirty="0"/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i="1" dirty="0">
                    <a:solidFill>
                      <a:schemeClr val="accent1"/>
                    </a:solidFill>
                  </a:rPr>
                  <a:t>Example: tossing a coin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39" y="1415472"/>
                <a:ext cx="5514838" cy="1877437"/>
              </a:xfrm>
              <a:prstGeom prst="rect">
                <a:avLst/>
              </a:prstGeom>
              <a:blipFill rotWithShape="0">
                <a:blip r:embed="rId4"/>
                <a:stretch>
                  <a:fillRect l="-1436" t="-2597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863" y="1379632"/>
            <a:ext cx="1949116" cy="19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Binomial distribution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05329"/>
            <a:ext cx="7924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4505" y="2009273"/>
            <a:ext cx="2863516" cy="132343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7030A0"/>
                </a:solidFill>
              </a:rPr>
              <a:t>“In </a:t>
            </a:r>
            <a:r>
              <a:rPr lang="en-US" sz="2000" dirty="0" smtClean="0">
                <a:solidFill>
                  <a:srgbClr val="7030A0"/>
                </a:solidFill>
              </a:rPr>
              <a:t>a process with a 20% chance of success, how many successes would result from 10 tries?”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108" y="1433944"/>
            <a:ext cx="809451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800" dirty="0" smtClean="0"/>
              <a:t>At the end of this class you </a:t>
            </a:r>
            <a:r>
              <a:rPr lang="en-AU" sz="2800" dirty="0" smtClean="0"/>
              <a:t>should be able to </a:t>
            </a:r>
            <a:r>
              <a:rPr lang="mr-IN" sz="2800" dirty="0" smtClean="0"/>
              <a:t>…</a:t>
            </a:r>
            <a:endParaRPr lang="en-AU" sz="2800" dirty="0" smtClean="0"/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 smtClean="0"/>
              <a:t>…</a:t>
            </a:r>
            <a:r>
              <a:rPr lang="en-AU" sz="2400" dirty="0" smtClean="0"/>
              <a:t> determine summary statistics for datasets and their errors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 smtClean="0"/>
              <a:t>…</a:t>
            </a:r>
            <a:r>
              <a:rPr lang="en-AU" sz="2400" dirty="0" smtClean="0"/>
              <a:t> optimally combine data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/>
              <a:t>... </a:t>
            </a:r>
            <a:r>
              <a:rPr lang="en-AU" sz="2400" dirty="0"/>
              <a:t>a</a:t>
            </a:r>
            <a:r>
              <a:rPr lang="en-AU" sz="2400" dirty="0" smtClean="0"/>
              <a:t>pply probability distributions for Gaussian, Binomial and Poisson statistics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/>
              <a:t>…</a:t>
            </a:r>
            <a:r>
              <a:rPr lang="en-AU" sz="2400" dirty="0"/>
              <a:t> compare the Frequentist and Bayesian frameworks for statistical </a:t>
            </a:r>
            <a:r>
              <a:rPr lang="en-AU" sz="2400" dirty="0" smtClean="0"/>
              <a:t>analysis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 smtClean="0"/>
              <a:t>…</a:t>
            </a:r>
            <a:r>
              <a:rPr lang="en-AU" sz="2400" dirty="0" smtClean="0"/>
              <a:t> solve statistical problems using Monte Carlo techniques</a:t>
            </a:r>
            <a:endParaRPr lang="en-A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Class 1: Probability &amp; Statistics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Poisson distribution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3659791"/>
                <a:ext cx="769966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US" sz="2400" dirty="0" smtClean="0"/>
                  <a:t>If </a:t>
                </a:r>
                <a:r>
                  <a:rPr lang="en-US" sz="2400" dirty="0" smtClean="0"/>
                  <a:t>the mean number of events expected in some interval is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 smtClean="0"/>
                  <a:t>, the probability of observing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 smtClean="0"/>
                  <a:t> events is</a:t>
                </a:r>
              </a:p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mean</a:t>
                </a:r>
                <a:r>
                  <a:rPr lang="en-US" sz="2400" dirty="0" smtClean="0"/>
                  <a:t> and </a:t>
                </a:r>
                <a:r>
                  <a:rPr lang="en-US" sz="2400" b="1" dirty="0" smtClean="0"/>
                  <a:t>variance</a:t>
                </a:r>
                <a:r>
                  <a:rPr lang="en-US" sz="2400" dirty="0" smtClean="0"/>
                  <a:t> of this distribution are equal,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e>
                    </m:acc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AU" sz="2400" b="0" i="0" smtClean="0"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3659791"/>
                <a:ext cx="7699664" cy="2862322"/>
              </a:xfrm>
              <a:prstGeom prst="rect">
                <a:avLst/>
              </a:prstGeom>
              <a:blipFill rotWithShape="0">
                <a:blip r:embed="rId3"/>
                <a:stretch>
                  <a:fillRect l="-1029" t="-1702" r="-1584" b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080090" y="4681959"/>
                <a:ext cx="3284621" cy="803425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Poisson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</m:num>
                        <m:den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! 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090" y="4681959"/>
                <a:ext cx="3284621" cy="8034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85173" y="1205235"/>
            <a:ext cx="443199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Applies to a </a:t>
            </a:r>
            <a:r>
              <a:rPr lang="en-AU" sz="2400" b="1" dirty="0"/>
              <a:t>discrete random process where we are counting something </a:t>
            </a:r>
            <a:r>
              <a:rPr lang="en-AU" sz="2400" dirty="0"/>
              <a:t>in a fixed interval</a:t>
            </a:r>
            <a:endParaRPr lang="en-US" sz="2400" dirty="0"/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Example: radioactive decay, photons arriving at a </a:t>
            </a:r>
            <a:r>
              <a:rPr lang="en-US" sz="2400" i="1" dirty="0" smtClean="0">
                <a:solidFill>
                  <a:schemeClr val="accent1"/>
                </a:solidFill>
              </a:rPr>
              <a:t>CCD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69" y="1112250"/>
            <a:ext cx="3429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Poisson distribution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5" y="917574"/>
            <a:ext cx="7920566" cy="5940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4505" y="2009273"/>
            <a:ext cx="2863516" cy="132343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“In an interval where I expect 5 events to occur on average, how many occur in practice?”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Poisson errors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326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ultimate limit to any counting experiment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If an individual bin of data contains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events (for example, a CCD pixel contains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photons), we can use the Poisson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 smtClean="0"/>
                  <a:t> to place a </a:t>
                </a:r>
                <a:r>
                  <a:rPr lang="en-US" sz="2400" b="1" dirty="0" smtClean="0"/>
                  <a:t>Poisson error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sz="2400" dirty="0" smtClean="0"/>
                  <a:t> in that bin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3266407"/>
              </a:xfrm>
              <a:prstGeom prst="rect">
                <a:avLst/>
              </a:prstGeom>
              <a:blipFill rotWithShape="0">
                <a:blip r:embed="rId2"/>
                <a:stretch>
                  <a:fillRect l="-1029" t="-1493" r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248528" y="3525251"/>
                <a:ext cx="2827420" cy="502766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Count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528" y="3525251"/>
                <a:ext cx="2827420" cy="5027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01579" y="4555971"/>
                <a:ext cx="783255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/>
                  <a:t>Small print: Assumes the mean count is the observed count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/>
                  <a:t>Bad approximation for low numbers (e.g.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charset="0"/>
                      </a:rPr>
                      <m:t>𝑁</m:t>
                    </m:r>
                    <m:r>
                      <a:rPr lang="en-AU" sz="20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000" dirty="0"/>
                  <a:t>) 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/>
                  <a:t>Bad approximation if the fluctuations are dominated by other processes (e.g. </a:t>
                </a:r>
                <a:r>
                  <a:rPr lang="en-US" sz="2000" dirty="0"/>
                  <a:t>read noise, galaxy clustering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9" y="4555971"/>
                <a:ext cx="7832558" cy="1785104"/>
              </a:xfrm>
              <a:prstGeom prst="rect">
                <a:avLst/>
              </a:prstGeom>
              <a:blipFill rotWithShape="0">
                <a:blip r:embed="rId4"/>
                <a:stretch>
                  <a:fillRect l="-700" t="-1706" b="-5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28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414" y="1292803"/>
            <a:ext cx="3695700" cy="2197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Gaussian distribution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3605644"/>
                <a:ext cx="7699664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i="1" dirty="0" smtClean="0">
                    <a:solidFill>
                      <a:srgbClr val="7030A0"/>
                    </a:solidFill>
                  </a:rPr>
                  <a:t>Why </a:t>
                </a:r>
                <a:r>
                  <a:rPr lang="en-US" sz="2400" i="1" dirty="0" smtClean="0">
                    <a:solidFill>
                      <a:srgbClr val="7030A0"/>
                    </a:solidFill>
                  </a:rPr>
                  <a:t>is this such an ubiquitous and important probability distribution?</a:t>
                </a:r>
              </a:p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/>
                  <a:t>It is the </a:t>
                </a:r>
                <a:r>
                  <a:rPr lang="en-US" sz="2400" b="1" dirty="0" smtClean="0"/>
                  <a:t>high-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charset="0"/>
                      </a:rPr>
                      <m:t>𝑵</m:t>
                    </m:r>
                  </m:oMath>
                </a14:m>
                <a:r>
                  <a:rPr lang="en-US" sz="2400" b="1" dirty="0" smtClean="0"/>
                  <a:t> limit </a:t>
                </a:r>
                <a:r>
                  <a:rPr lang="en-US" sz="2400" dirty="0" smtClean="0"/>
                  <a:t>for the Binomial and Poisson distributions</a:t>
                </a:r>
              </a:p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central limit theorem </a:t>
                </a:r>
                <a:r>
                  <a:rPr lang="en-US" sz="2400" dirty="0" smtClean="0"/>
                  <a:t>says that if we average together variables drawn many times from any probability distribution, the resulting average will follow a Gaussian!</a:t>
                </a:r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3605644"/>
                <a:ext cx="7699664" cy="2985433"/>
              </a:xfrm>
              <a:prstGeom prst="rect">
                <a:avLst/>
              </a:prstGeom>
              <a:blipFill rotWithShape="0">
                <a:blip r:embed="rId3"/>
                <a:stretch>
                  <a:fillRect l="-1029" t="-1633" r="-1979" b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45878" y="2572988"/>
                <a:ext cx="4596062" cy="882549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Gaussian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mr-IN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78" y="2572988"/>
                <a:ext cx="4596062" cy="88254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589001" y="1248551"/>
                <a:ext cx="532342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AU" sz="2400" dirty="0"/>
                  <a:t>The </a:t>
                </a:r>
                <a:r>
                  <a:rPr lang="en-AU" sz="2400" b="1" dirty="0"/>
                  <a:t>Gaussian</a:t>
                </a:r>
                <a:r>
                  <a:rPr lang="en-AU" sz="2400" dirty="0"/>
                  <a:t> (or “</a:t>
                </a:r>
                <a:r>
                  <a:rPr lang="en-AU" sz="2400" b="1" dirty="0"/>
                  <a:t>normal</a:t>
                </a:r>
                <a:r>
                  <a:rPr lang="en-AU" sz="2400" dirty="0"/>
                  <a:t>”) probability distribution for a variable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with mean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/>
                  <a:t> and standard deviation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400" dirty="0"/>
                  <a:t> is: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01" y="1248551"/>
                <a:ext cx="5323425" cy="1569660"/>
              </a:xfrm>
              <a:prstGeom prst="rect">
                <a:avLst/>
              </a:prstGeom>
              <a:blipFill rotWithShape="0">
                <a:blip r:embed="rId5"/>
                <a:stretch>
                  <a:fillRect l="-1604" t="-3113" r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3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Gaussian distribution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" y="913491"/>
            <a:ext cx="7924921" cy="5943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6790" y="1697546"/>
            <a:ext cx="2484521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Dashed vertical lines are spaced every 1 </a:t>
            </a:r>
            <a:r>
              <a:rPr lang="en-US" sz="2000" smtClean="0">
                <a:solidFill>
                  <a:srgbClr val="7030A0"/>
                </a:solidFill>
              </a:rPr>
              <a:t>standard deviation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Confidence regions and tails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dirty="0" smtClean="0"/>
                  <a:t>The </a:t>
                </a:r>
                <a:r>
                  <a:rPr lang="en-AU" sz="2400" b="1" dirty="0" smtClean="0"/>
                  <a:t>Gaussian</a:t>
                </a:r>
                <a:r>
                  <a:rPr lang="en-AU" sz="2400" dirty="0" smtClean="0"/>
                  <a:t> (or “</a:t>
                </a:r>
                <a:r>
                  <a:rPr lang="en-AU" sz="2400" b="1" dirty="0" smtClean="0"/>
                  <a:t>normal</a:t>
                </a:r>
                <a:r>
                  <a:rPr lang="en-AU" sz="2400" dirty="0" smtClean="0"/>
                  <a:t>”) probability distribution for a variable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, with mean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 smtClean="0"/>
                  <a:t> and standard deviation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400" dirty="0" smtClean="0"/>
                  <a:t> is: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dirty="0" smtClean="0">
                    <a:solidFill>
                      <a:srgbClr val="0070C0"/>
                    </a:solidFill>
                  </a:rPr>
                  <a:t>The probability contained within </a:t>
                </a:r>
                <a14:m>
                  <m:oMath xmlns:m="http://schemas.openxmlformats.org/officeDocument/2006/math">
                    <m:r>
                      <a:rPr lang="en-AU" sz="240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1,2,3</m:t>
                    </m:r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</a:rPr>
                  <a:t> standard deviations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68.27, 95.45, 99.73</m:t>
                        </m:r>
                      </m:e>
                    </m:d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%</m:t>
                    </m:r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</a:rPr>
                  <a:t> (etc.)</a:t>
                </a:r>
                <a:endParaRPr lang="en-US" sz="2400" dirty="0" smtClean="0">
                  <a:solidFill>
                    <a:srgbClr val="0070C0"/>
                  </a:solidFill>
                </a:endParaRP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This is often used as </a:t>
                </a:r>
                <a:r>
                  <a:rPr lang="en-US" sz="2400" b="1" dirty="0" smtClean="0"/>
                  <a:t>shorthand for the confidence </a:t>
                </a:r>
                <a:r>
                  <a:rPr lang="en-US" sz="2400" dirty="0" smtClean="0"/>
                  <a:t>of a statement: e.g.,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3</m:t>
                    </m:r>
                  </m:oMath>
                </a14:m>
                <a:r>
                  <a:rPr lang="en-US" sz="2400" dirty="0" smtClean="0"/>
                  <a:t>-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400" dirty="0" smtClean="0"/>
                  <a:t> confidence implies that the statement is expected to be true with a probability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99.73%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4955203"/>
              </a:xfrm>
              <a:prstGeom prst="rect">
                <a:avLst/>
              </a:prstGeom>
              <a:blipFill rotWithShape="0">
                <a:blip r:embed="rId2"/>
                <a:stretch>
                  <a:fillRect l="-1029" t="-984" r="-2059" b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" y="2634342"/>
                <a:ext cx="9144000" cy="88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2400" b="0" i="0" smtClean="0">
                              <a:latin typeface="Cambria Math" charset="0"/>
                            </a:rPr>
                            <m:t>Gaussian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AU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AU" sz="2400" b="0" i="1" smtClean="0">
                              <a:latin typeface="Cambria Math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24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24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AU" sz="2400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AU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mr-IN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634342"/>
                <a:ext cx="9144000" cy="8825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8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Confidence regions and tails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925739"/>
            <a:ext cx="7891539" cy="59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55" y="1026226"/>
            <a:ext cx="3756500" cy="56909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Frequentist and </a:t>
            </a:r>
            <a:r>
              <a:rPr lang="en-US" sz="4400" smtClean="0">
                <a:solidFill>
                  <a:schemeClr val="bg1"/>
                </a:solidFill>
              </a:rPr>
              <a:t>Bayesian frameworks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446809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7030A0"/>
                </a:solidFill>
              </a:rPr>
              <a:t>In the framework of statistics, we will often hear about </a:t>
            </a:r>
            <a:r>
              <a:rPr lang="en-AU" sz="2400" b="1" dirty="0" smtClean="0">
                <a:solidFill>
                  <a:srgbClr val="7030A0"/>
                </a:solidFill>
              </a:rPr>
              <a:t>“Frequentist</a:t>
            </a:r>
            <a:r>
              <a:rPr lang="en-AU" sz="2400" dirty="0" smtClean="0">
                <a:solidFill>
                  <a:srgbClr val="7030A0"/>
                </a:solidFill>
              </a:rPr>
              <a:t>” or </a:t>
            </a:r>
            <a:r>
              <a:rPr lang="en-AU" sz="2400" b="1" dirty="0" smtClean="0">
                <a:solidFill>
                  <a:srgbClr val="7030A0"/>
                </a:solidFill>
              </a:rPr>
              <a:t>“Bayesian” </a:t>
            </a:r>
            <a:r>
              <a:rPr lang="en-AU" sz="2400" dirty="0" smtClean="0">
                <a:solidFill>
                  <a:srgbClr val="7030A0"/>
                </a:solidFill>
              </a:rPr>
              <a:t>methods.   In the next few slides we’ll discuss what this means.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Neither framework is “right” or “wrong”, as such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i="1" dirty="0" smtClean="0">
                <a:solidFill>
                  <a:srgbClr val="0070C0"/>
                </a:solidFill>
              </a:rPr>
              <a:t>As usual with statistics, it comes down to the question we want to answer </a:t>
            </a:r>
            <a:r>
              <a:rPr lang="mr-IN" sz="2400" i="1" dirty="0" smtClean="0">
                <a:solidFill>
                  <a:srgbClr val="0070C0"/>
                </a:solidFill>
              </a:rPr>
              <a:t>…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4388" y="6278846"/>
            <a:ext cx="17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err="1" smtClean="0"/>
              <a:t>xkcd.com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Frequentist and </a:t>
            </a:r>
            <a:r>
              <a:rPr lang="en-US" sz="4400" smtClean="0">
                <a:solidFill>
                  <a:schemeClr val="bg1"/>
                </a:solidFill>
              </a:rPr>
              <a:t>Bayesian frameworks</a:t>
            </a:r>
            <a:endParaRPr lang="en-US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5093733" cy="492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b="1" dirty="0" smtClean="0"/>
                  <a:t>Frequentist statistics </a:t>
                </a:r>
                <a:r>
                  <a:rPr lang="en-AU" sz="2400" dirty="0" smtClean="0"/>
                  <a:t>assign probabilities to a measurement, i.e. they determine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charset="0"/>
                      </a:rPr>
                      <m:t>𝑷</m:t>
                    </m:r>
                    <m:r>
                      <a:rPr lang="en-AU" sz="2400" b="1" i="1" smtClean="0">
                        <a:latin typeface="Cambria Math" charset="0"/>
                      </a:rPr>
                      <m:t>(</m:t>
                    </m:r>
                    <m:r>
                      <a:rPr lang="en-AU" sz="2400" b="1" i="0" smtClean="0">
                        <a:latin typeface="Cambria Math" charset="0"/>
                      </a:rPr>
                      <m:t>𝐝𝐚𝐭𝐚</m:t>
                    </m:r>
                    <m:r>
                      <a:rPr lang="en-AU" sz="2400" b="1" i="1" smtClean="0">
                        <a:latin typeface="Cambria Math" charset="0"/>
                      </a:rPr>
                      <m:t>|</m:t>
                    </m:r>
                    <m:r>
                      <a:rPr lang="en-AU" sz="2400" b="1" i="0" smtClean="0">
                        <a:latin typeface="Cambria Math" charset="0"/>
                      </a:rPr>
                      <m:t>𝐦𝐨𝐝𝐞𝐥</m:t>
                    </m:r>
                    <m:r>
                      <a:rPr lang="en-AU" sz="2400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b="1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400" dirty="0" smtClean="0"/>
                  <a:t>We </a:t>
                </a:r>
                <a:r>
                  <a:rPr lang="en-US" sz="2400" dirty="0" smtClean="0"/>
                  <a:t>are defining probability by imaging a series of hypothetical experiments, repeatedly sampling the population (which have not actually taken place)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400" i="1" dirty="0" smtClean="0">
                    <a:solidFill>
                      <a:schemeClr val="accent1"/>
                    </a:solidFill>
                  </a:rPr>
                  <a:t>Philosophy of science: we attempt to “rule out” or falsify models, if </a:t>
                </a:r>
                <a14:m>
                  <m:oMath xmlns:m="http://schemas.openxmlformats.org/officeDocument/2006/math">
                    <m:r>
                      <a:rPr lang="en-AU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𝑃</m:t>
                    </m:r>
                    <m:r>
                      <a:rPr lang="en-AU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𝑑𝑎𝑡𝑎</m:t>
                    </m:r>
                    <m:r>
                      <a:rPr lang="en-AU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|</m:t>
                    </m:r>
                    <m:r>
                      <a:rPr lang="en-AU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𝑚𝑜𝑑𝑒𝑙</m:t>
                    </m:r>
                    <m:r>
                      <a:rPr lang="en-AU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i="1" dirty="0" smtClean="0">
                    <a:solidFill>
                      <a:schemeClr val="accent1"/>
                    </a:solidFill>
                  </a:rPr>
                  <a:t> is too small</a:t>
                </a:r>
                <a:endParaRPr lang="en-US" sz="2400" i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5093733" cy="4924425"/>
              </a:xfrm>
              <a:prstGeom prst="rect">
                <a:avLst/>
              </a:prstGeom>
              <a:blipFill rotWithShape="0">
                <a:blip r:embed="rId2"/>
                <a:stretch>
                  <a:fillRect l="-1555" t="-990" r="-1077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32" y="1471396"/>
            <a:ext cx="2857500" cy="285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7143" y="4220613"/>
            <a:ext cx="24216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Assuming these dice are unbiased, what is the probability of rolling </a:t>
            </a:r>
            <a:r>
              <a:rPr lang="en-US" sz="2000" smtClean="0">
                <a:solidFill>
                  <a:srgbClr val="7030A0"/>
                </a:solidFill>
              </a:rPr>
              <a:t>different values?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0732" y="1612232"/>
            <a:ext cx="2638256" cy="435543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Frequentist and </a:t>
            </a:r>
            <a:r>
              <a:rPr lang="en-US" sz="4400" smtClean="0">
                <a:solidFill>
                  <a:schemeClr val="bg1"/>
                </a:solidFill>
              </a:rPr>
              <a:t>Bayesian frameworks</a:t>
            </a:r>
            <a:endParaRPr lang="en-US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8" y="1433944"/>
                <a:ext cx="4973417" cy="492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b="1" dirty="0" smtClean="0"/>
                  <a:t>Bayesian statistics </a:t>
                </a:r>
                <a:r>
                  <a:rPr lang="en-AU" sz="2400" dirty="0" smtClean="0"/>
                  <a:t>assign probabilities to a model, i.e. they give us tools for calculating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charset="0"/>
                      </a:rPr>
                      <m:t>𝑷</m:t>
                    </m:r>
                    <m:r>
                      <a:rPr lang="en-AU" sz="2400" b="1" i="1" smtClean="0">
                        <a:latin typeface="Cambria Math" charset="0"/>
                      </a:rPr>
                      <m:t>(</m:t>
                    </m:r>
                    <m:r>
                      <a:rPr lang="en-AU" sz="2400" b="1" i="0" smtClean="0">
                        <a:latin typeface="Cambria Math" charset="0"/>
                      </a:rPr>
                      <m:t>𝐦𝐨𝐝𝐞𝐥</m:t>
                    </m:r>
                    <m:r>
                      <a:rPr lang="en-AU" sz="2400" b="1" i="1" smtClean="0">
                        <a:latin typeface="Cambria Math" charset="0"/>
                      </a:rPr>
                      <m:t>|</m:t>
                    </m:r>
                    <m:r>
                      <a:rPr lang="en-AU" sz="2400" b="1" i="0" smtClean="0">
                        <a:latin typeface="Cambria Math" charset="0"/>
                      </a:rPr>
                      <m:t>𝐝𝐚𝐭𝐚</m:t>
                    </m:r>
                    <m:r>
                      <a:rPr lang="en-AU" sz="2400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b="1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dirty="0" smtClean="0"/>
                  <a:t>We update the model probabilities in the light of each new dataset (rather than imagining many hypothetical experiments)</a:t>
                </a:r>
                <a:endParaRPr lang="en-US" sz="2400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400" i="1" dirty="0" smtClean="0">
                    <a:solidFill>
                      <a:schemeClr val="accent1"/>
                    </a:solidFill>
                  </a:rPr>
                  <a:t>Philosophy of science: we do not “rule out” models, </a:t>
                </a:r>
                <a:r>
                  <a:rPr lang="en-AU" sz="2400" i="1" dirty="0" smtClean="0">
                    <a:solidFill>
                      <a:schemeClr val="accent1"/>
                    </a:solidFill>
                  </a:rPr>
                  <a:t>just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i="1" dirty="0" smtClean="0">
                    <a:solidFill>
                      <a:schemeClr val="accent1"/>
                    </a:solidFill>
                  </a:rPr>
                  <a:t>determine their relative probabilities</a:t>
                </a:r>
                <a:endParaRPr lang="en-US" sz="2400" i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8" y="1433944"/>
                <a:ext cx="4973417" cy="4924425"/>
              </a:xfrm>
              <a:prstGeom prst="rect">
                <a:avLst/>
              </a:prstGeom>
              <a:blipFill rotWithShape="0">
                <a:blip r:embed="rId2"/>
                <a:stretch>
                  <a:fillRect l="-1593" t="-990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32" y="1471396"/>
            <a:ext cx="2857500" cy="285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7143" y="4220613"/>
            <a:ext cx="2421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Assuming I roll a particular spread of different values, what is the probability of the dice being unbiased?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0732" y="1612231"/>
            <a:ext cx="2674352" cy="474613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Class 1: Probability &amp; Statistics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1" y="1138176"/>
            <a:ext cx="5246370" cy="211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783443"/>
            <a:ext cx="2640330" cy="3977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2" y="3466606"/>
            <a:ext cx="3760731" cy="3185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1359" y="6182590"/>
            <a:ext cx="17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err="1" smtClean="0"/>
              <a:t>xkcd.com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Frequentist and </a:t>
            </a:r>
            <a:r>
              <a:rPr lang="en-US" sz="4400" smtClean="0">
                <a:solidFill>
                  <a:schemeClr val="bg1"/>
                </a:solidFill>
              </a:rPr>
              <a:t>Bayesian frameworks</a:t>
            </a:r>
            <a:endParaRPr lang="en-US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458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dirty="0" smtClean="0"/>
                  <a:t>The concept of </a:t>
                </a:r>
                <a:r>
                  <a:rPr lang="en-AU" sz="2400" b="1" dirty="0" smtClean="0"/>
                  <a:t>conditional probability </a:t>
                </a:r>
                <a:r>
                  <a:rPr lang="en-AU" sz="2400" dirty="0" smtClean="0"/>
                  <a:t>is central to understanding Bayesian statistics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𝑃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𝐴</m:t>
                    </m:r>
                    <m:r>
                      <a:rPr lang="en-AU" sz="2400" b="0" i="1" smtClean="0">
                        <a:latin typeface="Cambria Math" charset="0"/>
                      </a:rPr>
                      <m:t>|</m:t>
                    </m:r>
                    <m:r>
                      <a:rPr lang="en-AU" sz="2400" b="0" i="1" smtClean="0">
                        <a:latin typeface="Cambria Math" charset="0"/>
                      </a:rPr>
                      <m:t>𝐵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means </a:t>
                </a:r>
                <a:r>
                  <a:rPr lang="en-US" sz="2400" b="1" dirty="0" smtClean="0"/>
                  <a:t>“the probability of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charset="0"/>
                      </a:rPr>
                      <m:t>𝑨</m:t>
                    </m:r>
                  </m:oMath>
                </a14:m>
                <a:r>
                  <a:rPr lang="en-US" sz="2400" b="1" dirty="0" smtClean="0"/>
                  <a:t> on the condition that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charset="0"/>
                      </a:rPr>
                      <m:t>𝑩</m:t>
                    </m:r>
                  </m:oMath>
                </a14:m>
                <a:r>
                  <a:rPr lang="en-US" sz="2400" b="1" dirty="0" smtClean="0"/>
                  <a:t> has occurred”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400" dirty="0" smtClean="0"/>
                  <a:t>Adding conditions makes a huge difference to evaluating probabilities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400" dirty="0" smtClean="0"/>
                  <a:t>On a randomly-chosen day in CAS,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charset="0"/>
                          </a:rPr>
                          <m:t>free</m:t>
                        </m:r>
                        <m:r>
                          <a:rPr lang="en-AU" sz="2400" b="0" i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charset="0"/>
                          </a:rPr>
                          <m:t>pizza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0.2</m:t>
                    </m:r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AU" sz="2400">
                            <a:latin typeface="Cambria Math" charset="0"/>
                          </a:rPr>
                          <m:t>free</m:t>
                        </m:r>
                        <m:r>
                          <a:rPr lang="en-AU" sz="240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sz="2400">
                            <a:latin typeface="Cambria Math" charset="0"/>
                          </a:rPr>
                          <m:t>pizza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charset="0"/>
                          </a:rPr>
                          <m:t>Monday</m:t>
                        </m:r>
                      </m:e>
                    </m:d>
                    <m:r>
                      <a:rPr lang="en-AU" sz="2400" i="1">
                        <a:latin typeface="Cambria Math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AU" sz="2400">
                            <a:latin typeface="Cambria Math" charset="0"/>
                          </a:rPr>
                          <m:t>free</m:t>
                        </m:r>
                        <m:r>
                          <a:rPr lang="en-AU" sz="240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sz="2400">
                            <a:latin typeface="Cambria Math" charset="0"/>
                          </a:rPr>
                          <m:t>pizza</m:t>
                        </m:r>
                        <m:r>
                          <a:rPr lang="en-AU" sz="2400" i="1"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charset="0"/>
                          </a:rPr>
                          <m:t>Tues</m:t>
                        </m:r>
                        <m:r>
                          <m:rPr>
                            <m:sty m:val="p"/>
                          </m:rPr>
                          <a:rPr lang="en-AU" sz="2400">
                            <a:latin typeface="Cambria Math" charset="0"/>
                          </a:rPr>
                          <m:t>day</m:t>
                        </m:r>
                      </m:e>
                    </m:d>
                    <m:r>
                      <a:rPr lang="en-AU" sz="2400" i="1">
                        <a:latin typeface="Cambria Math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4585871"/>
              </a:xfrm>
              <a:prstGeom prst="rect">
                <a:avLst/>
              </a:prstGeom>
              <a:blipFill rotWithShape="0">
                <a:blip r:embed="rId2"/>
                <a:stretch>
                  <a:fillRect l="-1029" t="-1062" b="-12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Frequentist and </a:t>
            </a:r>
            <a:r>
              <a:rPr lang="en-US" sz="4400" smtClean="0">
                <a:solidFill>
                  <a:schemeClr val="bg1"/>
                </a:solidFill>
              </a:rPr>
              <a:t>Bayesian frameworks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490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The important formula for relating conditional probabilities is </a:t>
            </a:r>
            <a:r>
              <a:rPr lang="en-AU" sz="2400" b="1" dirty="0" smtClean="0"/>
              <a:t>Baye</a:t>
            </a:r>
            <a:r>
              <a:rPr lang="en-AU" sz="2400" b="1" dirty="0" smtClean="0"/>
              <a:t>s’ theorem</a:t>
            </a:r>
            <a:r>
              <a:rPr lang="en-AU" sz="2400" dirty="0" smtClean="0"/>
              <a:t>: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167066" y="2683269"/>
                <a:ext cx="3597441" cy="87459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66" y="2683269"/>
                <a:ext cx="3597441" cy="8745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63" y="1082198"/>
            <a:ext cx="1877595" cy="2007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6123" y="3114383"/>
            <a:ext cx="244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(Obligatory portrait of the Reverend Bayes!)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13608" y="3850101"/>
                <a:ext cx="7748337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0"/>
                  </a:spcAft>
                  <a:buFont typeface="Arial" charset="0"/>
                  <a:buChar char="•"/>
                </a:pPr>
                <a:r>
                  <a:rPr lang="en-US" sz="2000" dirty="0"/>
                  <a:t>Small print: this formula can be derived by just writing down the joint probability of both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000" dirty="0"/>
                  <a:t> in 2 ways</a:t>
                </a:r>
                <a:r>
                  <a:rPr lang="en-US" sz="2000" dirty="0" smtClean="0"/>
                  <a:t>:</a:t>
                </a:r>
              </a:p>
              <a:p>
                <a:pPr marL="285750" indent="-285750">
                  <a:spcAft>
                    <a:spcPts val="6000"/>
                  </a:spcAft>
                  <a:buFont typeface="Arial" charset="0"/>
                  <a:buChar char="•"/>
                </a:pPr>
                <a:r>
                  <a:rPr lang="en-US" sz="2400" dirty="0" smtClean="0"/>
                  <a:t>Re-writing Bayes’ theorem for science:</a:t>
                </a:r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08" y="3850101"/>
                <a:ext cx="7748337" cy="1846659"/>
              </a:xfrm>
              <a:prstGeom prst="rect">
                <a:avLst/>
              </a:prstGeom>
              <a:blipFill rotWithShape="0">
                <a:blip r:embed="rId4"/>
                <a:stretch>
                  <a:fillRect l="-1101" t="-1980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-1979" y="4636029"/>
                <a:ext cx="9144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charset="0"/>
                        </a:rPr>
                        <m:t>𝑃</m:t>
                      </m:r>
                      <m:r>
                        <a:rPr lang="en-AU" sz="2000" b="0" i="1" smtClean="0">
                          <a:latin typeface="Cambria Math" charset="0"/>
                        </a:rPr>
                        <m:t>(</m:t>
                      </m:r>
                      <m:r>
                        <a:rPr lang="en-AU" sz="2000" b="0" i="1" smtClean="0">
                          <a:latin typeface="Cambria Math" charset="0"/>
                        </a:rPr>
                        <m:t>𝐴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)=</m:t>
                      </m:r>
                      <m:r>
                        <a:rPr lang="en-AU" sz="20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charset="0"/>
                            </a:rPr>
                            <m:t>𝐴</m:t>
                          </m:r>
                        </m:e>
                        <m:e>
                          <m:r>
                            <a:rPr lang="en-AU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</m:d>
                      <m:r>
                        <a:rPr lang="en-AU" sz="2000" b="0" i="1" smtClean="0">
                          <a:latin typeface="Cambria Math" charset="0"/>
                        </a:rPr>
                        <m:t> </m:t>
                      </m:r>
                      <m:r>
                        <a:rPr lang="en-AU" sz="20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</m:d>
                      <m:r>
                        <a:rPr lang="en-AU" sz="2000" b="0" i="1" smtClean="0">
                          <a:latin typeface="Cambria Math" charset="0"/>
                        </a:rPr>
                        <m:t>=</m:t>
                      </m:r>
                      <m:r>
                        <a:rPr lang="en-AU" sz="20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AU" sz="2000" b="0" i="1" smtClean="0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AU" sz="2000" b="0" i="1" smtClean="0">
                          <a:latin typeface="Cambria Math" charset="0"/>
                        </a:rPr>
                        <m:t> </m:t>
                      </m:r>
                      <m:r>
                        <a:rPr lang="en-AU" sz="2000" b="0" i="1" smtClean="0">
                          <a:latin typeface="Cambria Math" charset="0"/>
                        </a:rPr>
                        <m:t>𝑃</m:t>
                      </m:r>
                      <m:r>
                        <a:rPr lang="en-AU" sz="2000" b="0" i="1" smtClean="0">
                          <a:latin typeface="Cambria Math" charset="0"/>
                        </a:rPr>
                        <m:t>(</m:t>
                      </m:r>
                      <m:r>
                        <a:rPr lang="en-AU" sz="2000" b="0" i="1" smtClean="0">
                          <a:latin typeface="Cambria Math" charset="0"/>
                        </a:rPr>
                        <m:t>𝐴</m:t>
                      </m:r>
                      <m:r>
                        <a:rPr lang="en-AU" sz="20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79" y="4636029"/>
                <a:ext cx="9144000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101538" b="-1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600200" y="5737724"/>
                <a:ext cx="6100010" cy="883575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model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data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AU" sz="2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data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AU" sz="2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model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model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data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737724"/>
                <a:ext cx="6100010" cy="8835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38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Worked example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5082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i="1" dirty="0" smtClean="0">
                    <a:solidFill>
                      <a:schemeClr val="accent1"/>
                    </a:solidFill>
                  </a:rPr>
                  <a:t>I observe 100 galaxies, 30 of which are AGN.  What is the best estimate of the AGN fraction and its error?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b="1" dirty="0" smtClean="0"/>
                  <a:t>Solution 1</a:t>
                </a:r>
                <a:r>
                  <a:rPr lang="en-AU" sz="2400" dirty="0" smtClean="0"/>
                  <a:t>: Estimate AGN fraction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𝑝</m:t>
                    </m:r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𝐴𝐺𝑁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30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100</m:t>
                        </m:r>
                      </m:den>
                    </m:f>
                    <m:r>
                      <a:rPr lang="en-AU" sz="2400" b="0" i="1" smtClean="0">
                        <a:latin typeface="Cambria Math" charset="0"/>
                      </a:rPr>
                      <m:t>=0.3</m:t>
                    </m:r>
                  </m:oMath>
                </a14:m>
                <a:endParaRPr lang="en-US" sz="2000" dirty="0" smtClean="0"/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There are 2 possible outcomes (“AGN” or “not an AGN”) so the </a:t>
                </a:r>
                <a:r>
                  <a:rPr lang="en-US" sz="2400" b="1" dirty="0" smtClean="0"/>
                  <a:t>binomial distribution </a:t>
                </a:r>
                <a:r>
                  <a:rPr lang="en-US" sz="2400" dirty="0" smtClean="0"/>
                  <a:t>applies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/>
                  <a:t>Estimate the error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𝐴𝐺𝑁</m:t>
                        </m:r>
                      </m:sub>
                    </m:sSub>
                  </m:oMath>
                </a14:m>
                <a:r>
                  <a:rPr lang="en-US" sz="2400" dirty="0" smtClean="0"/>
                  <a:t> as the standard deviation in the binomial distribution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AU" sz="2400" b="0" i="1" smtClean="0">
                                <a:latin typeface="Cambria Math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AU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(1−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AU" sz="2400" b="0" i="1" smtClean="0">
                            <a:latin typeface="Cambria Math" charset="0"/>
                          </a:rPr>
                          <m:t>)</m:t>
                        </m:r>
                      </m:e>
                    </m:ra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100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×0.3×0.7</m:t>
                        </m:r>
                      </m:e>
                    </m:rad>
                    <m:r>
                      <a:rPr lang="en-AU" sz="2400" b="0" i="1" smtClean="0">
                        <a:latin typeface="Cambria Math" charset="0"/>
                      </a:rPr>
                      <m:t>=4.6</m:t>
                    </m:r>
                  </m:oMath>
                </a14:m>
                <a:r>
                  <a:rPr lang="en-US" sz="2400" dirty="0" smtClean="0"/>
                  <a:t>, so error in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𝑝</m:t>
                    </m:r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4.6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100</m:t>
                        </m:r>
                      </m:den>
                    </m:f>
                    <m:r>
                      <a:rPr lang="en-AU" sz="2400" b="0" i="1" smtClean="0">
                        <a:latin typeface="Cambria Math" charset="0"/>
                      </a:rPr>
                      <m:t>=0.046</m:t>
                    </m:r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/>
                  <a:t>Answer: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charset="0"/>
                      </a:rPr>
                      <m:t>𝒑</m:t>
                    </m:r>
                    <m:r>
                      <a:rPr lang="en-AU" sz="2400" b="1" i="1" smtClean="0">
                        <a:latin typeface="Cambria Math" charset="0"/>
                      </a:rPr>
                      <m:t>=</m:t>
                    </m:r>
                    <m:r>
                      <a:rPr lang="en-AU" sz="2400" b="1" i="1" smtClean="0">
                        <a:latin typeface="Cambria Math" charset="0"/>
                      </a:rPr>
                      <m:t>𝟎</m:t>
                    </m:r>
                    <m:r>
                      <a:rPr lang="en-AU" sz="2400" b="1" i="1" smtClean="0">
                        <a:latin typeface="Cambria Math" charset="0"/>
                      </a:rPr>
                      <m:t>.</m:t>
                    </m:r>
                    <m:r>
                      <a:rPr lang="en-AU" sz="2400" b="1" i="1" smtClean="0">
                        <a:latin typeface="Cambria Math" charset="0"/>
                      </a:rPr>
                      <m:t>𝟑</m:t>
                    </m:r>
                    <m:r>
                      <a:rPr lang="en-AU" sz="2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AU" sz="2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  <m:r>
                      <a:rPr lang="en-AU" sz="2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AU" sz="2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𝟎𝟒𝟔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5082482"/>
              </a:xfrm>
              <a:prstGeom prst="rect">
                <a:avLst/>
              </a:prstGeom>
              <a:blipFill rotWithShape="0">
                <a:blip r:embed="rId2"/>
                <a:stretch>
                  <a:fillRect l="-1029" t="-959" b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2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i="1" dirty="0" smtClean="0">
                    <a:solidFill>
                      <a:schemeClr val="accent1"/>
                    </a:solidFill>
                  </a:rPr>
                  <a:t>I observe 100 galaxies, 30 of which are AGN.  What is the best estimate of the AGN fraction and its error?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b="1" dirty="0" smtClean="0"/>
                  <a:t>Solution </a:t>
                </a:r>
                <a:r>
                  <a:rPr lang="en-AU" sz="2400" b="1" dirty="0"/>
                  <a:t>2</a:t>
                </a:r>
                <a:r>
                  <a:rPr lang="en-AU" sz="2400" dirty="0" smtClean="0"/>
                  <a:t>: Use Bayes’ theorem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𝑝</m:t>
                        </m:r>
                      </m:e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𝐷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𝑝</m:t>
                        </m:r>
                      </m:e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000" dirty="0" smtClean="0"/>
                  <a:t> is the probability distribution of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000" dirty="0" smtClean="0"/>
                  <a:t> given the data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sz="2000" dirty="0" smtClean="0"/>
                  <a:t>, the quantity we aim to determine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𝑃</m:t>
                    </m:r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</a:rPr>
                      <m:t>𝐷</m:t>
                    </m:r>
                    <m:r>
                      <a:rPr lang="en-AU" sz="2000" b="0" i="1" smtClean="0">
                        <a:latin typeface="Cambria Math" charset="0"/>
                      </a:rPr>
                      <m:t>|</m:t>
                    </m:r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 is the probability of the data for a given value of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000" dirty="0" smtClean="0"/>
                  <a:t>, which is given by the Binomial distribution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𝐵𝑖𝑛𝑜𝑚𝑖𝑎𝑙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</a:rPr>
                      <m:t>𝑛</m:t>
                    </m:r>
                    <m:r>
                      <a:rPr lang="en-AU" sz="2000" b="0" i="1" smtClean="0">
                        <a:latin typeface="Cambria Math" charset="0"/>
                      </a:rPr>
                      <m:t>=30|</m:t>
                    </m:r>
                    <m:r>
                      <a:rPr lang="en-AU" sz="2000" b="0" i="1" smtClean="0">
                        <a:latin typeface="Cambria Math" charset="0"/>
                      </a:rPr>
                      <m:t>𝑁</m:t>
                    </m:r>
                    <m:r>
                      <a:rPr lang="en-AU" sz="2000" b="0" i="1" smtClean="0">
                        <a:latin typeface="Cambria Math" charset="0"/>
                      </a:rPr>
                      <m:t>=100,</m:t>
                    </m:r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 smtClean="0"/>
                  <a:t> is the prior in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000" dirty="0" smtClean="0"/>
                  <a:t>, which we take as a uniform distribution between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  <m:r>
                      <a:rPr lang="en-AU" sz="2000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𝑝</m:t>
                    </m:r>
                    <m:r>
                      <a:rPr lang="en-AU" sz="2000" b="0" i="1" smtClean="0">
                        <a:latin typeface="Cambria Math" charset="0"/>
                      </a:rPr>
                      <m:t>=1</m:t>
                    </m:r>
                  </m:oMath>
                </a14:m>
                <a:endParaRPr lang="en-US" sz="2000" dirty="0" smtClean="0"/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/>
                  <a:t>Determining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AU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400" i="1">
                            <a:latin typeface="Cambria Math" charset="0"/>
                          </a:rPr>
                          <m:t>𝑝</m:t>
                        </m:r>
                      </m:e>
                      <m:e>
                        <m:r>
                          <a:rPr lang="en-AU" sz="2400" i="1">
                            <a:latin typeface="Cambria Math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 dirty="0" smtClean="0"/>
                  <a:t> and </a:t>
                </a:r>
                <a:r>
                  <a:rPr lang="en-US" sz="2400" dirty="0" err="1" smtClean="0"/>
                  <a:t>normalising</a:t>
                </a:r>
                <a:r>
                  <a:rPr lang="en-US" sz="2400" dirty="0" smtClean="0"/>
                  <a:t> we obtain </a:t>
                </a:r>
                <a:r>
                  <a:rPr lang="mr-IN" sz="2400" dirty="0" smtClean="0"/>
                  <a:t>…</a:t>
                </a:r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4955203"/>
              </a:xfrm>
              <a:prstGeom prst="rect">
                <a:avLst/>
              </a:prstGeom>
              <a:blipFill rotWithShape="0">
                <a:blip r:embed="rId2"/>
                <a:stretch>
                  <a:fillRect l="-1029" t="-984" b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Worked example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699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i="1" dirty="0" smtClean="0">
                <a:solidFill>
                  <a:schemeClr val="accent1"/>
                </a:solidFill>
              </a:rPr>
              <a:t>I observe 100 galaxies, 30 of which are AGN.  What is the best estimate of the AGN fraction and its error?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61" y="2374900"/>
            <a:ext cx="5852160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Worked example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i="1" dirty="0" smtClean="0"/>
                  <a:t>A survey of area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𝐴</m:t>
                    </m:r>
                    <m:r>
                      <a:rPr lang="en-AU" sz="2400" b="0" i="1" smtClean="0">
                        <a:latin typeface="Cambria Math" charset="0"/>
                      </a:rPr>
                      <m:t>=1 </m:t>
                    </m:r>
                    <m:sSup>
                      <m:sSup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charset="0"/>
                          </a:rPr>
                          <m:t>deg</m:t>
                        </m:r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2400" b="1" i="1" dirty="0" smtClean="0"/>
                  <a:t> </a:t>
                </a:r>
                <a:r>
                  <a:rPr lang="en-AU" sz="2400" i="1" dirty="0" smtClean="0"/>
                  <a:t>finds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  <m:r>
                      <a:rPr lang="en-AU" sz="2400" b="0" i="1" smtClean="0">
                        <a:latin typeface="Cambria Math" charset="0"/>
                      </a:rPr>
                      <m:t>=20</m:t>
                    </m:r>
                  </m:oMath>
                </a14:m>
                <a:r>
                  <a:rPr lang="en-AU" sz="2400" i="1" dirty="0" smtClean="0"/>
                  <a:t> quasars.  What is the </a:t>
                </a:r>
                <a:r>
                  <a:rPr lang="en-AU" sz="2400" i="1" dirty="0" smtClean="0"/>
                  <a:t>number of quasars per square degree, </a:t>
                </a:r>
                <a14:m>
                  <m:oMath xmlns:m="http://schemas.openxmlformats.org/officeDocument/2006/math">
                    <m:r>
                      <a:rPr lang="en-AU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AU" sz="2400" i="1" dirty="0" smtClean="0"/>
                  <a:t>?</a:t>
                </a:r>
                <a:endParaRPr lang="en-AU" sz="2400" i="1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1029" t="-56934" r="-1188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Activity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2362869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Monte Carlo simulations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699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A </a:t>
            </a:r>
            <a:r>
              <a:rPr lang="en-AU" sz="2400" b="1" dirty="0" smtClean="0"/>
              <a:t>Monte Carlo simulation </a:t>
            </a:r>
            <a:r>
              <a:rPr lang="en-AU" sz="2400" dirty="0" smtClean="0"/>
              <a:t>is a computer model of an experiment in which many random realizations of the results are created and analysed like the real </a:t>
            </a:r>
            <a:r>
              <a:rPr lang="en-AU" sz="2400" dirty="0" smtClean="0"/>
              <a:t>data</a:t>
            </a:r>
            <a:endParaRPr lang="en-AU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021" y="2831599"/>
            <a:ext cx="5378116" cy="37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Monte Carlo simulations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6996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/>
              <a:t>A </a:t>
            </a:r>
            <a:r>
              <a:rPr lang="en-AU" sz="2400" b="1" dirty="0" smtClean="0"/>
              <a:t>Monte Carlo simulation </a:t>
            </a:r>
            <a:r>
              <a:rPr lang="en-AU" sz="2400" dirty="0" smtClean="0"/>
              <a:t>is a computer model of an experiment in which many random realizations of the results are created and analysed like the real data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b="1" i="1" dirty="0" smtClean="0">
                <a:solidFill>
                  <a:schemeClr val="accent1"/>
                </a:solidFill>
              </a:rPr>
              <a:t>This </a:t>
            </a:r>
            <a:r>
              <a:rPr lang="en-AU" sz="2400" b="1" i="1" dirty="0" smtClean="0">
                <a:solidFill>
                  <a:schemeClr val="accent1"/>
                </a:solidFill>
              </a:rPr>
              <a:t>is the most useful statistical tool you’ll learn!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/>
              <a:t>It allows us to determine the statistics of a problem </a:t>
            </a:r>
            <a:r>
              <a:rPr lang="en-AU" sz="2400" b="1" dirty="0" smtClean="0"/>
              <a:t>without</a:t>
            </a:r>
            <a:r>
              <a:rPr lang="en-AU" sz="2400" dirty="0" smtClean="0"/>
              <a:t> any analytic calculations (if we can model it)</a:t>
            </a:r>
            <a:endParaRPr lang="en-AU" sz="2400" dirty="0" smtClean="0"/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S</a:t>
            </a:r>
            <a:r>
              <a:rPr lang="en-AU" sz="2400" dirty="0" smtClean="0"/>
              <a:t>tatistical </a:t>
            </a:r>
            <a:r>
              <a:rPr lang="en-AU" sz="2400" dirty="0" smtClean="0"/>
              <a:t>errors can be obtained from the </a:t>
            </a:r>
            <a:r>
              <a:rPr lang="en-AU" sz="2400" b="1" dirty="0" smtClean="0"/>
              <a:t>distribution of fitted parameters</a:t>
            </a:r>
            <a:r>
              <a:rPr lang="en-AU" sz="2400" dirty="0" smtClean="0"/>
              <a:t> over the realizations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/>
              <a:t>Systematic errors can be explored by comparing the mean fitted parameters to their </a:t>
            </a:r>
            <a:r>
              <a:rPr lang="en-AU" sz="2400" b="1" dirty="0" smtClean="0"/>
              <a:t>known input values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43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981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Solve </a:t>
            </a:r>
            <a:r>
              <a:rPr lang="en-AU" sz="2400" dirty="0" smtClean="0"/>
              <a:t>the following problem by Monte Carlo methods: </a:t>
            </a:r>
            <a:r>
              <a:rPr lang="en-AU" sz="2400" i="1" dirty="0" smtClean="0"/>
              <a:t>I’m dealt 5 playing cards from a normal deck (i.e. 13 different values in 4 suits).  What is the probability of obtaining “three of a kind” (i.e. 3 of my 5 cards having the same value?)</a:t>
            </a:r>
            <a:endParaRPr lang="en-US" sz="2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84" y="3176336"/>
            <a:ext cx="3441032" cy="3441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Activity: Monte </a:t>
            </a:r>
            <a:r>
              <a:rPr lang="en-US" sz="4800" dirty="0" smtClean="0">
                <a:solidFill>
                  <a:schemeClr val="bg1"/>
                </a:solidFill>
              </a:rPr>
              <a:t>Carlo </a:t>
            </a:r>
            <a:r>
              <a:rPr lang="en-US" sz="4800" dirty="0" smtClean="0">
                <a:solidFill>
                  <a:schemeClr val="bg1"/>
                </a:solidFill>
              </a:rPr>
              <a:t>methods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330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dirty="0" smtClean="0"/>
                  <a:t>Write a code that draws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AU" sz="2400" dirty="0" smtClean="0"/>
                  <a:t> values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b="1" dirty="0" smtClean="0"/>
                  <a:t> </a:t>
                </a:r>
                <a:r>
                  <a:rPr lang="en-US" sz="2400" dirty="0" smtClean="0"/>
                  <a:t>from an exponential distribution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𝑃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)∝</m:t>
                    </m:r>
                    <m:sSup>
                      <m:sSupPr>
                        <m:ctrlP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2400" b="1" dirty="0" smtClean="0"/>
                  <a:t> </a:t>
                </a:r>
                <a:r>
                  <a:rPr lang="en-US" sz="2400" dirty="0" smtClean="0"/>
                  <a:t>(where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0&lt;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&lt;∞)</m:t>
                    </m:r>
                  </m:oMath>
                </a14:m>
                <a:r>
                  <a:rPr lang="en-US" sz="2400" dirty="0" smtClean="0"/>
                  <a:t>, and computes their arithmetic mean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 smtClean="0"/>
                  <a:t>.  Repeat this process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 times, and plot the probability distribution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 smtClean="0"/>
                  <a:t> across the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realisations</a:t>
                </a:r>
                <a:r>
                  <a:rPr lang="en-US" sz="2400" dirty="0" smtClean="0"/>
                  <a:t>.  Run this experiment for values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𝑛</m:t>
                    </m:r>
                    <m:r>
                      <a:rPr lang="en-AU" sz="2400" b="0" i="1" smtClean="0">
                        <a:latin typeface="Cambria Math" charset="0"/>
                      </a:rPr>
                      <m:t>=1, 2, 5, 10, 20, 50</m:t>
                    </m:r>
                  </m:oMath>
                </a14:m>
                <a:r>
                  <a:rPr lang="en-US" sz="2400" dirty="0" smtClean="0"/>
                  <a:t>.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US" sz="2000" dirty="0" smtClean="0"/>
                  <a:t>Hint: to do a single draw, select a uniform random number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000" dirty="0" smtClean="0"/>
                  <a:t> in the range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0&lt;</m:t>
                    </m:r>
                    <m:r>
                      <a:rPr lang="en-AU" sz="2000" b="0" i="1" smtClean="0">
                        <a:latin typeface="Cambria Math" charset="0"/>
                      </a:rPr>
                      <m:t>𝑦</m:t>
                    </m:r>
                    <m:r>
                      <a:rPr lang="en-AU" sz="2000" b="0" i="1" smtClean="0">
                        <a:latin typeface="Cambria Math" charset="0"/>
                      </a:rPr>
                      <m:t>&lt;1</m:t>
                    </m:r>
                  </m:oMath>
                </a14:m>
                <a:r>
                  <a:rPr lang="en-US" sz="2000" dirty="0" smtClean="0"/>
                  <a:t>, then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=−</m:t>
                    </m:r>
                    <m:func>
                      <m:funcPr>
                        <m:ctrlPr>
                          <a:rPr lang="en-AU" sz="20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charset="0"/>
                          </a:rPr>
                          <m:t>ln</m:t>
                        </m:r>
                      </m:fName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𝑦</m:t>
                        </m:r>
                      </m:e>
                    </m:func>
                  </m:oMath>
                </a14:m>
                <a:r>
                  <a:rPr lang="en-US" sz="2000" dirty="0" smtClean="0"/>
                  <a:t> [why does this work?]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3308598"/>
              </a:xfrm>
              <a:prstGeom prst="rect">
                <a:avLst/>
              </a:prstGeom>
              <a:blipFill rotWithShape="0">
                <a:blip r:embed="rId2"/>
                <a:stretch>
                  <a:fillRect l="-1029" t="-1473" r="-1584" b="-2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Activity: central limit theorem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694" y="1036027"/>
            <a:ext cx="1641929" cy="1641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process of science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4646" y="1417726"/>
            <a:ext cx="2674708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Obtain</a:t>
            </a:r>
          </a:p>
          <a:p>
            <a:pPr algn="ctr"/>
            <a:r>
              <a:rPr lang="en-US" sz="3200" dirty="0" smtClean="0"/>
              <a:t>measurements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196808" y="3439885"/>
            <a:ext cx="230210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smtClean="0"/>
              <a:t>Analyze data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665101" y="4969599"/>
            <a:ext cx="3813798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Conclude</a:t>
            </a:r>
          </a:p>
          <a:p>
            <a:pPr algn="ctr"/>
            <a:r>
              <a:rPr lang="en-US" sz="3200" dirty="0" smtClean="0"/>
              <a:t>(test hypothesis,</a:t>
            </a:r>
          </a:p>
          <a:p>
            <a:pPr algn="ctr"/>
            <a:r>
              <a:rPr lang="en-US" sz="3200" dirty="0" smtClean="0"/>
              <a:t>change probabilities)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59941" y="3439884"/>
            <a:ext cx="314733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Design </a:t>
            </a:r>
            <a:r>
              <a:rPr lang="en-US" sz="3200" smtClean="0"/>
              <a:t>a question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08914" y="1956335"/>
            <a:ext cx="1338946" cy="1363808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574971" y="4144402"/>
            <a:ext cx="772889" cy="1712112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839686" y="4144402"/>
            <a:ext cx="729343" cy="161002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39687" y="1814427"/>
            <a:ext cx="1295399" cy="150571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791" y="4372964"/>
            <a:ext cx="1719524" cy="172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79" y="4507258"/>
            <a:ext cx="1279991" cy="2053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4" y="1091272"/>
            <a:ext cx="1669143" cy="21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8" y="928461"/>
            <a:ext cx="7924799" cy="594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Activity: central limit theorem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Summary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8" y="1433944"/>
            <a:ext cx="809451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800" dirty="0" smtClean="0"/>
              <a:t>At the end of this class you </a:t>
            </a:r>
            <a:r>
              <a:rPr lang="en-AU" sz="2800" dirty="0" smtClean="0"/>
              <a:t>should be able to </a:t>
            </a:r>
            <a:r>
              <a:rPr lang="mr-IN" sz="2800" dirty="0" smtClean="0"/>
              <a:t>…</a:t>
            </a:r>
            <a:endParaRPr lang="en-AU" sz="2800" dirty="0" smtClean="0"/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 smtClean="0"/>
              <a:t>…</a:t>
            </a:r>
            <a:r>
              <a:rPr lang="en-AU" sz="2400" dirty="0" smtClean="0"/>
              <a:t> determine summary statistics for datasets and their errors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 smtClean="0"/>
              <a:t>…</a:t>
            </a:r>
            <a:r>
              <a:rPr lang="en-AU" sz="2400" dirty="0" smtClean="0"/>
              <a:t> optimally combine data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/>
              <a:t>... </a:t>
            </a:r>
            <a:r>
              <a:rPr lang="en-AU" sz="2400" dirty="0"/>
              <a:t>a</a:t>
            </a:r>
            <a:r>
              <a:rPr lang="en-AU" sz="2400" dirty="0" smtClean="0"/>
              <a:t>pply probability distributions for Gaussian, Binomial and Poisson statistics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/>
              <a:t>…</a:t>
            </a:r>
            <a:r>
              <a:rPr lang="en-AU" sz="2400" dirty="0"/>
              <a:t> compare the Frequentist and Bayesian frameworks for statistical </a:t>
            </a:r>
            <a:r>
              <a:rPr lang="en-AU" sz="2400" dirty="0" smtClean="0"/>
              <a:t>analysis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mr-IN" sz="2400" dirty="0" smtClean="0"/>
              <a:t>…</a:t>
            </a:r>
            <a:r>
              <a:rPr lang="en-AU" sz="2400" dirty="0" smtClean="0"/>
              <a:t> solve statistical problems using Monte Carlo techniques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5738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point of statistics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3345870"/>
            <a:ext cx="769966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Statistics allows </a:t>
            </a:r>
            <a:r>
              <a:rPr lang="en-AU" sz="2400" dirty="0" smtClean="0"/>
              <a:t>us to formulae the logic of </a:t>
            </a:r>
            <a:r>
              <a:rPr lang="en-AU" sz="2400" b="1" dirty="0" smtClean="0"/>
              <a:t>what</a:t>
            </a:r>
            <a:r>
              <a:rPr lang="en-AU" sz="2400" dirty="0" smtClean="0"/>
              <a:t> we are doing and </a:t>
            </a:r>
            <a:r>
              <a:rPr lang="en-AU" sz="2400" b="1" dirty="0" smtClean="0"/>
              <a:t>why</a:t>
            </a:r>
            <a:r>
              <a:rPr lang="en-AU" sz="2400" dirty="0" smtClean="0"/>
              <a:t>.  It allows us to make </a:t>
            </a:r>
            <a:r>
              <a:rPr lang="en-AU" sz="2400" b="1" dirty="0" smtClean="0"/>
              <a:t>precise statements</a:t>
            </a:r>
            <a:r>
              <a:rPr lang="en-AU" sz="2400" dirty="0" smtClean="0"/>
              <a:t>.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Statistics allows </a:t>
            </a:r>
            <a:r>
              <a:rPr lang="en-AU" sz="2400" dirty="0" smtClean="0"/>
              <a:t>us to quantify the </a:t>
            </a:r>
            <a:r>
              <a:rPr lang="en-AU" sz="2400" b="1" dirty="0" smtClean="0"/>
              <a:t>uncertainty</a:t>
            </a:r>
            <a:r>
              <a:rPr lang="en-AU" sz="2400" dirty="0" smtClean="0"/>
              <a:t> in any measurement (which should always be stated)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Statistics allows </a:t>
            </a:r>
            <a:r>
              <a:rPr lang="en-AU" sz="2400" dirty="0" smtClean="0"/>
              <a:t>us to avoid pitfalls such as </a:t>
            </a:r>
            <a:r>
              <a:rPr lang="en-AU" sz="2400" b="1" dirty="0" smtClean="0"/>
              <a:t>confirmation bias </a:t>
            </a:r>
            <a:r>
              <a:rPr lang="en-AU" sz="2400" dirty="0" smtClean="0"/>
              <a:t>(distortion of conclusions by preconceived beliefs)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930240" y="1303318"/>
            <a:ext cx="5365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7030A0"/>
                </a:solidFill>
              </a:rPr>
              <a:t>“If your experiment needs statistics, you </a:t>
            </a:r>
            <a:r>
              <a:rPr lang="en-US" sz="2000" i="1" dirty="0" smtClean="0">
                <a:solidFill>
                  <a:srgbClr val="7030A0"/>
                </a:solidFill>
              </a:rPr>
              <a:t>ought</a:t>
            </a:r>
          </a:p>
          <a:p>
            <a:pPr algn="ctr"/>
            <a:r>
              <a:rPr lang="en-US" sz="2000" i="1" dirty="0" smtClean="0">
                <a:solidFill>
                  <a:srgbClr val="7030A0"/>
                </a:solidFill>
              </a:rPr>
              <a:t>to </a:t>
            </a:r>
            <a:r>
              <a:rPr lang="en-US" sz="2000" i="1" dirty="0" smtClean="0">
                <a:solidFill>
                  <a:srgbClr val="7030A0"/>
                </a:solidFill>
              </a:rPr>
              <a:t>have done a better experiment” (</a:t>
            </a:r>
            <a:r>
              <a:rPr lang="en-US" sz="2000" i="1" dirty="0" err="1" smtClean="0">
                <a:solidFill>
                  <a:srgbClr val="7030A0"/>
                </a:solidFill>
              </a:rPr>
              <a:t>E.Rutherford</a:t>
            </a:r>
            <a:r>
              <a:rPr lang="en-US" sz="2000" i="1" dirty="0" smtClean="0">
                <a:solidFill>
                  <a:srgbClr val="7030A0"/>
                </a:solidFill>
              </a:rPr>
              <a:t>)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0240" y="2147457"/>
            <a:ext cx="5365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7030A0"/>
                </a:solidFill>
              </a:rPr>
              <a:t>“A body of methods for making </a:t>
            </a:r>
            <a:r>
              <a:rPr lang="en-US" sz="2000" i="1" smtClean="0">
                <a:solidFill>
                  <a:srgbClr val="7030A0"/>
                </a:solidFill>
              </a:rPr>
              <a:t>wise </a:t>
            </a:r>
            <a:r>
              <a:rPr lang="en-US" sz="2000" i="1" smtClean="0">
                <a:solidFill>
                  <a:srgbClr val="7030A0"/>
                </a:solidFill>
              </a:rPr>
              <a:t>decisions</a:t>
            </a:r>
          </a:p>
          <a:p>
            <a:pPr algn="ctr"/>
            <a:r>
              <a:rPr lang="en-US" sz="2000" i="1" dirty="0" smtClean="0">
                <a:solidFill>
                  <a:srgbClr val="7030A0"/>
                </a:solidFill>
              </a:rPr>
              <a:t>in </a:t>
            </a:r>
            <a:r>
              <a:rPr lang="en-US" sz="2000" i="1" dirty="0" smtClean="0">
                <a:solidFill>
                  <a:srgbClr val="7030A0"/>
                </a:solidFill>
              </a:rPr>
              <a:t>the face of uncertainty” (</a:t>
            </a:r>
            <a:r>
              <a:rPr lang="en-US" sz="2000" i="1" dirty="0" err="1" smtClean="0">
                <a:solidFill>
                  <a:srgbClr val="7030A0"/>
                </a:solidFill>
              </a:rPr>
              <a:t>W.Wallis</a:t>
            </a:r>
            <a:r>
              <a:rPr lang="en-US" sz="2000" i="1" dirty="0" smtClean="0">
                <a:solidFill>
                  <a:srgbClr val="7030A0"/>
                </a:solidFill>
              </a:rPr>
              <a:t>)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0240" y="1226127"/>
            <a:ext cx="5365995" cy="172489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64" y="1115289"/>
            <a:ext cx="1758267" cy="19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Common uses of statistics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568" y="1433944"/>
            <a:ext cx="576750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b="1" dirty="0" smtClean="0"/>
              <a:t>Measuring a quantity (“parameter estimation”): </a:t>
            </a:r>
            <a:r>
              <a:rPr lang="en-AU" sz="2400" dirty="0" smtClean="0"/>
              <a:t>given some data, what is our best estimate of a particular parameter?  What is the uncertainty in our estimate?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b="1" dirty="0" smtClean="0"/>
              <a:t>Searching for correlations</a:t>
            </a:r>
            <a:r>
              <a:rPr lang="en-AU" sz="2400" dirty="0" smtClean="0"/>
              <a:t>: are two variables we have measured correlated with each other, implying a possible physical connection?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b="1" dirty="0" smtClean="0"/>
              <a:t>Testing a model (“hypothesis testing”)</a:t>
            </a:r>
            <a:r>
              <a:rPr lang="en-AU" sz="2400" dirty="0" smtClean="0"/>
              <a:t>: given some data and one or more models, are our data consistent with the models?  Which model best describes our data?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8" y="2544305"/>
            <a:ext cx="2947288" cy="2210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16" y="4631857"/>
            <a:ext cx="3045550" cy="2218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198" y="1548923"/>
            <a:ext cx="2675496" cy="7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Summary statistics and their errors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433944"/>
            <a:ext cx="7699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400" dirty="0" smtClean="0"/>
              <a:t>A </a:t>
            </a:r>
            <a:r>
              <a:rPr lang="en-AU" sz="2400" b="1" dirty="0" smtClean="0"/>
              <a:t>statistic</a:t>
            </a:r>
            <a:r>
              <a:rPr lang="en-AU" sz="2400" dirty="0" smtClean="0"/>
              <a:t> is a quantity which summarizes our </a:t>
            </a:r>
            <a:r>
              <a:rPr lang="en-AU" sz="2400" dirty="0" smtClean="0"/>
              <a:t>data</a:t>
            </a:r>
            <a:endParaRPr lang="en-AU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71" y="2177715"/>
            <a:ext cx="5542339" cy="37101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767" y="6051883"/>
            <a:ext cx="33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</a:t>
            </a:r>
            <a:r>
              <a:rPr lang="en-US" dirty="0" err="1" smtClean="0"/>
              <a:t>pythonstatistics.net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Summary statistics and their errors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699664" cy="5184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A </a:t>
                </a:r>
                <a:r>
                  <a:rPr lang="en-AU" sz="2400" b="1" dirty="0" smtClean="0"/>
                  <a:t>statistic</a:t>
                </a:r>
                <a:r>
                  <a:rPr lang="en-AU" sz="2400" dirty="0" smtClean="0"/>
                  <a:t> is a quantity which summarizes our data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I have a sample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independent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of some quantity, how can I summarize them?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mean</a:t>
                </a:r>
                <a:r>
                  <a:rPr lang="en-US" sz="2400" dirty="0" smtClean="0"/>
                  <a:t> (typical value):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median</a:t>
                </a:r>
                <a:r>
                  <a:rPr lang="en-US" sz="2400" dirty="0" smtClean="0"/>
                  <a:t> (middle value when ranked)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standard deviation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400" b="1" dirty="0" smtClean="0"/>
                  <a:t> </a:t>
                </a:r>
                <a:r>
                  <a:rPr lang="en-US" sz="2400" dirty="0" smtClean="0"/>
                  <a:t>(</a:t>
                </a:r>
                <a:r>
                  <a:rPr lang="en-US" sz="2400" dirty="0" smtClean="0"/>
                  <a:t>spread) or </a:t>
                </a:r>
                <a:r>
                  <a:rPr lang="en-US" sz="2400" b="1" dirty="0" smtClean="0"/>
                  <a:t>variance</a:t>
                </a:r>
                <a:r>
                  <a:rPr lang="en-US" sz="2400" dirty="0" smtClean="0"/>
                  <a:t>: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 smtClean="0"/>
                  <a:t>[Small print: </a:t>
                </a:r>
                <a:r>
                  <a:rPr lang="en-US" sz="2000" dirty="0" smtClean="0"/>
                  <a:t>Watch </a:t>
                </a:r>
                <a:r>
                  <a:rPr lang="en-US" sz="2000" dirty="0" smtClean="0"/>
                  <a:t>out for factor of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𝑁</m:t>
                    </m:r>
                    <m:r>
                      <a:rPr lang="en-AU" sz="2000" b="0" i="1" smtClean="0"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2000" dirty="0" smtClean="0"/>
                  <a:t>!  (see belo</a:t>
                </a:r>
                <a:r>
                  <a:rPr lang="en-US" sz="2000" dirty="0" smtClean="0"/>
                  <a:t>w)]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699664" cy="5184368"/>
              </a:xfrm>
              <a:prstGeom prst="rect">
                <a:avLst/>
              </a:prstGeom>
              <a:blipFill rotWithShape="0">
                <a:blip r:embed="rId2"/>
                <a:stretch>
                  <a:fillRect l="-1029" t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129588" y="4822369"/>
                <a:ext cx="5209673" cy="116980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588" y="4822369"/>
                <a:ext cx="5209673" cy="11698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1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Summary statistics and their errors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61109" y="1433944"/>
                <a:ext cx="7864434" cy="5238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We can quote an </a:t>
                </a:r>
                <a:r>
                  <a:rPr lang="en-AU" sz="2400" b="1" dirty="0" smtClean="0"/>
                  <a:t>error</a:t>
                </a:r>
                <a:r>
                  <a:rPr lang="en-AU" sz="2400" dirty="0" smtClean="0"/>
                  <a:t> in each of these statistics: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 smtClean="0"/>
                  <a:t>Error in the mean is </a:t>
                </a:r>
                <a:r>
                  <a:rPr lang="en-AU" sz="2400" b="1" dirty="0" smtClean="0"/>
                  <a:t>standard </a:t>
                </a:r>
                <a:r>
                  <a:rPr lang="en-AU" sz="2400" b="1" dirty="0" smtClean="0"/>
                  <a:t>deviation divided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sz="2400" b="1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AU" sz="2400" b="1" i="1" smtClean="0">
                            <a:latin typeface="Cambria Math" charset="0"/>
                          </a:rPr>
                          <m:t>𝑵</m:t>
                        </m:r>
                      </m:e>
                    </m:rad>
                  </m:oMath>
                </a14:m>
                <a:r>
                  <a:rPr lang="en-US" sz="2400" dirty="0" smtClean="0"/>
                  <a:t> (as I increase the sample size, the error in the mean improves)</a:t>
                </a:r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Error in the median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=1.25 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24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US" sz="2400" dirty="0" smtClean="0"/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dirty="0" smtClean="0"/>
                  <a:t>Error in the variance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AU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AU" sz="2400" b="0" i="1" smtClean="0">
                                <a:latin typeface="Cambria Math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AU" sz="2400" b="0" i="1" smtClean="0">
                                <a:latin typeface="Cambria Math" charset="0"/>
                              </a:rPr>
                              <m:t>𝑁</m:t>
                            </m:r>
                            <m:r>
                              <a:rPr lang="en-AU" sz="2400" b="0" i="1" smtClean="0">
                                <a:latin typeface="Cambria Math" charset="0"/>
                              </a:rPr>
                              <m:t>−1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 smtClean="0"/>
                  <a:t> 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000" dirty="0" smtClean="0"/>
                  <a:t>[Small print: the </a:t>
                </a:r>
                <a:r>
                  <a:rPr lang="en-US" sz="2000" dirty="0" smtClean="0"/>
                  <a:t>error in the mean holds for all probability distributions.  The other two relations assume a Gaussian distribution.]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433944"/>
                <a:ext cx="7864434" cy="5238229"/>
              </a:xfrm>
              <a:prstGeom prst="rect">
                <a:avLst/>
              </a:prstGeom>
              <a:blipFill rotWithShape="0">
                <a:blip r:embed="rId2"/>
                <a:stretch>
                  <a:fillRect l="-1008" t="-930" r="-1318" b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127661" y="3114801"/>
                <a:ext cx="3169227" cy="79143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Error</m:t>
                      </m:r>
                      <m: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in</m:t>
                      </m:r>
                      <m: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mean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661" y="3114801"/>
                <a:ext cx="3169227" cy="7914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62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3039</Words>
  <Application>Microsoft Macintosh PowerPoint</Application>
  <PresentationFormat>On-screen Show (4:3)</PresentationFormat>
  <Paragraphs>209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Calibri</vt:lpstr>
      <vt:lpstr>Calibri Light</vt:lpstr>
      <vt:lpstr>Cambria Math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Blake</cp:lastModifiedBy>
  <cp:revision>120</cp:revision>
  <cp:lastPrinted>2020-03-08T04:29:54Z</cp:lastPrinted>
  <dcterms:created xsi:type="dcterms:W3CDTF">2018-02-26T07:07:22Z</dcterms:created>
  <dcterms:modified xsi:type="dcterms:W3CDTF">2020-03-08T04:52:31Z</dcterms:modified>
</cp:coreProperties>
</file>