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38.xml" ContentType="application/vnd.openxmlformats-officedocument.presentationml.tags+xml"/>
  <Override PartName="/ppt/notesSlides/notesSlide2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ppt/notesSlides/notesSlide30.xml" ContentType="application/vnd.openxmlformats-officedocument.presentationml.notesSlide+xml"/>
  <Override PartName="/ppt/tags/tag42.xml" ContentType="application/vnd.openxmlformats-officedocument.presentationml.tags+xml"/>
  <Override PartName="/ppt/notesSlides/notesSlide31.xml" ContentType="application/vnd.openxmlformats-officedocument.presentationml.notesSlide+xml"/>
  <Override PartName="/ppt/tags/tag43.xml" ContentType="application/vnd.openxmlformats-officedocument.presentationml.tags+xml"/>
  <Override PartName="/ppt/notesSlides/notesSlide32.xml" ContentType="application/vnd.openxmlformats-officedocument.presentationml.notesSlide+xml"/>
  <Override PartName="/ppt/tags/tag44.xml" ContentType="application/vnd.openxmlformats-officedocument.presentationml.tags+xml"/>
  <Override PartName="/ppt/notesSlides/notesSlide33.xml" ContentType="application/vnd.openxmlformats-officedocument.presentationml.notesSlide+xml"/>
  <Override PartName="/ppt/tags/tag45.xml" ContentType="application/vnd.openxmlformats-officedocument.presentationml.tags+xml"/>
  <Override PartName="/ppt/notesSlides/notesSlide34.xml" ContentType="application/vnd.openxmlformats-officedocument.presentationml.notesSlide+xml"/>
  <Override PartName="/ppt/tags/tag46.xml" ContentType="application/vnd.openxmlformats-officedocument.presentationml.tags+xml"/>
  <Override PartName="/ppt/notesSlides/notesSlide35.xml" ContentType="application/vnd.openxmlformats-officedocument.presentationml.notesSlide+xml"/>
  <Override PartName="/ppt/tags/tag47.xml" ContentType="application/vnd.openxmlformats-officedocument.presentationml.tags+xml"/>
  <Override PartName="/ppt/notesSlides/notesSlide36.xml" ContentType="application/vnd.openxmlformats-officedocument.presentationml.notesSlide+xml"/>
  <Override PartName="/ppt/tags/tag48.xml" ContentType="application/vnd.openxmlformats-officedocument.presentationml.tags+xml"/>
  <Override PartName="/ppt/notesSlides/notesSlide3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8.xml" ContentType="application/vnd.openxmlformats-officedocument.presentationml.notesSlide+xml"/>
  <Override PartName="/ppt/tags/tag58.xml" ContentType="application/vnd.openxmlformats-officedocument.presentationml.tags+xml"/>
  <Override PartName="/ppt/notesSlides/notesSlide39.xml" ContentType="application/vnd.openxmlformats-officedocument.presentationml.notesSlide+xml"/>
  <Override PartName="/ppt/tags/tag59.xml" ContentType="application/vnd.openxmlformats-officedocument.presentationml.tags+xml"/>
  <Override PartName="/ppt/notesSlides/notesSlide40.xml" ContentType="application/vnd.openxmlformats-officedocument.presentationml.notesSlide+xml"/>
  <Override PartName="/ppt/tags/tag60.xml" ContentType="application/vnd.openxmlformats-officedocument.presentationml.tags+xml"/>
  <Override PartName="/ppt/notesSlides/notesSlide41.xml" ContentType="application/vnd.openxmlformats-officedocument.presentationml.notesSlide+xml"/>
  <Override PartName="/ppt/tags/tag61.xml" ContentType="application/vnd.openxmlformats-officedocument.presentationml.tags+xml"/>
  <Override PartName="/ppt/notesSlides/notesSlide42.xml" ContentType="application/vnd.openxmlformats-officedocument.presentationml.notesSlide+xml"/>
  <Override PartName="/ppt/tags/tag62.xml" ContentType="application/vnd.openxmlformats-officedocument.presentationml.tags+xml"/>
  <Override PartName="/ppt/notesSlides/notesSlide43.xml" ContentType="application/vnd.openxmlformats-officedocument.presentationml.notesSlide+xml"/>
  <Override PartName="/ppt/tags/tag63.xml" ContentType="application/vnd.openxmlformats-officedocument.presentationml.tags+xml"/>
  <Override PartName="/ppt/notesSlides/notesSlide44.xml" ContentType="application/vnd.openxmlformats-officedocument.presentationml.notesSlide+xml"/>
  <Override PartName="/ppt/tags/tag64.xml" ContentType="application/vnd.openxmlformats-officedocument.presentationml.tags+xml"/>
  <Override PartName="/ppt/notesSlides/notesSlide45.xml" ContentType="application/vnd.openxmlformats-officedocument.presentationml.notesSlide+xml"/>
  <Override PartName="/ppt/tags/tag65.xml" ContentType="application/vnd.openxmlformats-officedocument.presentationml.tags+xml"/>
  <Override PartName="/ppt/notesSlides/notesSlide46.xml" ContentType="application/vnd.openxmlformats-officedocument.presentationml.notesSlide+xml"/>
  <Override PartName="/ppt/tags/tag66.xml" ContentType="application/vnd.openxmlformats-officedocument.presentationml.tags+xml"/>
  <Override PartName="/ppt/notesSlides/notesSlide47.xml" ContentType="application/vnd.openxmlformats-officedocument.presentationml.notesSlide+xml"/>
  <Override PartName="/ppt/tags/tag67.xml" ContentType="application/vnd.openxmlformats-officedocument.presentationml.tags+xml"/>
  <Override PartName="/ppt/notesSlides/notesSlide4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08" r:id="rId2"/>
    <p:sldId id="410" r:id="rId3"/>
    <p:sldId id="411" r:id="rId4"/>
    <p:sldId id="446" r:id="rId5"/>
    <p:sldId id="412" r:id="rId6"/>
    <p:sldId id="413" r:id="rId7"/>
    <p:sldId id="415" r:id="rId8"/>
    <p:sldId id="414" r:id="rId9"/>
    <p:sldId id="385" r:id="rId10"/>
    <p:sldId id="448" r:id="rId11"/>
    <p:sldId id="376" r:id="rId12"/>
    <p:sldId id="416" r:id="rId13"/>
    <p:sldId id="447" r:id="rId14"/>
    <p:sldId id="417" r:id="rId15"/>
    <p:sldId id="421" r:id="rId16"/>
    <p:sldId id="418" r:id="rId17"/>
    <p:sldId id="449" r:id="rId18"/>
    <p:sldId id="419" r:id="rId19"/>
    <p:sldId id="422" r:id="rId20"/>
    <p:sldId id="420" r:id="rId21"/>
    <p:sldId id="390" r:id="rId22"/>
    <p:sldId id="395" r:id="rId23"/>
    <p:sldId id="393" r:id="rId24"/>
    <p:sldId id="401" r:id="rId25"/>
    <p:sldId id="402" r:id="rId26"/>
    <p:sldId id="423" r:id="rId27"/>
    <p:sldId id="424" r:id="rId28"/>
    <p:sldId id="425" r:id="rId29"/>
    <p:sldId id="441" r:id="rId30"/>
    <p:sldId id="444" r:id="rId31"/>
    <p:sldId id="443" r:id="rId32"/>
    <p:sldId id="442" r:id="rId33"/>
    <p:sldId id="445" r:id="rId34"/>
    <p:sldId id="426" r:id="rId35"/>
    <p:sldId id="427" r:id="rId36"/>
    <p:sldId id="428" r:id="rId37"/>
    <p:sldId id="429" r:id="rId38"/>
    <p:sldId id="407" r:id="rId39"/>
    <p:sldId id="450" r:id="rId40"/>
    <p:sldId id="406" r:id="rId41"/>
    <p:sldId id="451" r:id="rId42"/>
    <p:sldId id="430" r:id="rId43"/>
    <p:sldId id="431" r:id="rId44"/>
    <p:sldId id="384" r:id="rId45"/>
    <p:sldId id="433" r:id="rId46"/>
    <p:sldId id="437" r:id="rId47"/>
    <p:sldId id="438" r:id="rId48"/>
    <p:sldId id="434" r:id="rId49"/>
    <p:sldId id="440" r:id="rId50"/>
    <p:sldId id="439" r:id="rId51"/>
    <p:sldId id="435" r:id="rId52"/>
    <p:sldId id="436" r:id="rId53"/>
    <p:sldId id="388" r:id="rId54"/>
    <p:sldId id="409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03" autoAdjust="0"/>
  </p:normalViewPr>
  <p:slideViewPr>
    <p:cSldViewPr snapToGrid="0">
      <p:cViewPr varScale="1">
        <p:scale>
          <a:sx n="68" d="100"/>
          <a:sy n="68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5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A046-D89C-4F3D-917D-436090E79FC5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920D-ED48-4CEB-9FCA-FD9D13AF4F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1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097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36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6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34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413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88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57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8848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89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2343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615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737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511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045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72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R1/(6 + R1) = 1/6, so R1 = 1.2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557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8219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959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965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33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191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7918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263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067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684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1299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2655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5265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23981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511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10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7829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6847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2310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2901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617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7301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1016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10324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4016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984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626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080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350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21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9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2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6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3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1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4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82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9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3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4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8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6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83CB-9329-4DA9-8847-515EE559F06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4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5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19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27.xml"/><Relationship Id="rId7" Type="http://schemas.openxmlformats.org/officeDocument/2006/relationships/oleObject" Target="../embeddings/oleObject3.bin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9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0.png"/><Relationship Id="rId4" Type="http://schemas.openxmlformats.org/officeDocument/2006/relationships/tags" Target="../tags/tag28.xml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0.xml"/><Relationship Id="rId7" Type="http://schemas.openxmlformats.org/officeDocument/2006/relationships/oleObject" Target="../embeddings/oleObject4.bin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35.xml"/><Relationship Id="rId7" Type="http://schemas.openxmlformats.org/officeDocument/2006/relationships/oleObject" Target="../embeddings/oleObject5.bin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8.png"/><Relationship Id="rId4" Type="http://schemas.openxmlformats.org/officeDocument/2006/relationships/tags" Target="../tags/tag36.xml"/><Relationship Id="rId9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54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5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5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5" Type="http://schemas.openxmlformats.org/officeDocument/2006/relationships/image" Target="../media/image57.gif"/><Relationship Id="rId4" Type="http://schemas.openxmlformats.org/officeDocument/2006/relationships/image" Target="../media/image55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0.xml"/><Relationship Id="rId7" Type="http://schemas.openxmlformats.org/officeDocument/2006/relationships/image" Target="../media/image58.emf"/><Relationship Id="rId2" Type="http://schemas.openxmlformats.org/officeDocument/2006/relationships/tags" Target="../tags/tag4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4.png"/><Relationship Id="rId4" Type="http://schemas.openxmlformats.org/officeDocument/2006/relationships/tags" Target="../tags/tag51.xml"/><Relationship Id="rId9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tags" Target="../tags/tag54.xml"/><Relationship Id="rId7" Type="http://schemas.openxmlformats.org/officeDocument/2006/relationships/image" Target="../media/image6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0.png"/><Relationship Id="rId4" Type="http://schemas.openxmlformats.org/officeDocument/2006/relationships/tags" Target="../tags/tag55.xml"/><Relationship Id="rId9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106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5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4.png"/><Relationship Id="rId12" Type="http://schemas.openxmlformats.org/officeDocument/2006/relationships/image" Target="../media/image1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7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9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24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2.png"/><Relationship Id="rId1" Type="http://schemas.openxmlformats.org/officeDocument/2006/relationships/tags" Target="../tags/tag6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41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9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24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2.png"/><Relationship Id="rId1" Type="http://schemas.openxmlformats.org/officeDocument/2006/relationships/tags" Target="../tags/tag6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41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24.png"/><Relationship Id="rId12" Type="http://schemas.openxmlformats.org/officeDocument/2006/relationships/image" Target="../media/image1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24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9.png"/><Relationship Id="rId1" Type="http://schemas.openxmlformats.org/officeDocument/2006/relationships/tags" Target="../tags/tag6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48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4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tags" Target="../tags/tag69.xml"/><Relationship Id="rId7" Type="http://schemas.openxmlformats.org/officeDocument/2006/relationships/image" Target="../media/image63.emf"/><Relationship Id="rId2" Type="http://schemas.openxmlformats.org/officeDocument/2006/relationships/tags" Target="../tags/tag6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30.png"/><Relationship Id="rId4" Type="http://schemas.openxmlformats.org/officeDocument/2006/relationships/tags" Target="../tags/tag70.xml"/><Relationship Id="rId9" Type="http://schemas.openxmlformats.org/officeDocument/2006/relationships/tags" Target="../tags/tag7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1.xml"/><Relationship Id="rId7" Type="http://schemas.openxmlformats.org/officeDocument/2006/relationships/oleObject" Target="../embeddings/oleObject1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25 : 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1" y="1535288"/>
            <a:ext cx="39962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Voltage and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S</a:t>
            </a:r>
            <a:r>
              <a:rPr lang="en-AU" sz="3200" dirty="0" smtClean="0"/>
              <a:t>eries and parallel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Resistors and capacitors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err="1" smtClean="0"/>
              <a:t>Kirchoff’s</a:t>
            </a:r>
            <a:r>
              <a:rPr lang="en-AU" sz="3200" dirty="0" smtClean="0"/>
              <a:t> rules for analysing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11" y="2104170"/>
            <a:ext cx="4056857" cy="3574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7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51520" y="620688"/>
            <a:ext cx="4491818" cy="2218258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Consider the currents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1</a:t>
            </a:r>
            <a:r>
              <a:rPr lang="en-AU" sz="2800" dirty="0" smtClean="0"/>
              <a:t>,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3</a:t>
            </a:r>
            <a:r>
              <a:rPr lang="en-AU" sz="2800" dirty="0" smtClean="0"/>
              <a:t> as indicated on the circuit diagram. If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dirty="0" smtClean="0"/>
              <a:t> = 2.5 A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 = 4 A, what is the value of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3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04" y="404664"/>
            <a:ext cx="3922463" cy="237626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948264" y="1988840"/>
            <a:ext cx="18000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7496720" y="2312865"/>
            <a:ext cx="21600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6408240" y="2312888"/>
            <a:ext cx="216000" cy="43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9668" y="18283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A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8716" y="19888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2380" y="19888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48264" y="2492912"/>
            <a:ext cx="143984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82619" y="3747912"/>
                <a:ext cx="20710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19" y="3747912"/>
                <a:ext cx="207108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88267" y="4453469"/>
                <a:ext cx="20597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67" y="4453469"/>
                <a:ext cx="20597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85155" y="5159025"/>
                <a:ext cx="42840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=2.5−4=−1.5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55" y="5159025"/>
                <a:ext cx="4284085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264356" y="5892800"/>
            <a:ext cx="655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(Negative sign means opposite direction to arrow.)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2264" y="3035974"/>
            <a:ext cx="420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</a:rPr>
              <a:t>c</a:t>
            </a:r>
            <a:r>
              <a:rPr lang="en-AU" sz="3200" dirty="0" smtClean="0">
                <a:solidFill>
                  <a:srgbClr val="FF0000"/>
                </a:solidFill>
              </a:rPr>
              <a:t>urrent in = current out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4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51520" y="548680"/>
            <a:ext cx="5112566" cy="2448272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A 9.0 V battery is connected to a 3 </a:t>
            </a:r>
            <a:r>
              <a:rPr lang="en-AU" sz="2800" dirty="0" smtClean="0">
                <a:latin typeface="Symbol" pitchFamily="18" charset="2"/>
              </a:rPr>
              <a:t>W</a:t>
            </a:r>
            <a:r>
              <a:rPr lang="en-AU" sz="2800" dirty="0" smtClean="0"/>
              <a:t> resistor. Which is the </a:t>
            </a:r>
            <a:r>
              <a:rPr lang="en-AU" sz="2800" b="1" dirty="0" smtClean="0"/>
              <a:t>incorrect </a:t>
            </a:r>
            <a:r>
              <a:rPr lang="en-AU" sz="2800" dirty="0" smtClean="0"/>
              <a:t>statement about potential differences (voltages)?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58258241"/>
              </p:ext>
            </p:extLst>
          </p:nvPr>
        </p:nvGraphicFramePr>
        <p:xfrm>
          <a:off x="5716588" y="3429000"/>
          <a:ext cx="317976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6588" y="3429000"/>
                        <a:ext cx="3179762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764704"/>
            <a:ext cx="3384377" cy="2166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69269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a</a:t>
            </a:r>
            <a:endParaRPr lang="en-A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6890" y="69312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7607" y="213285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214308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d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959611"/>
            <a:ext cx="4114800" cy="248113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b</a:t>
            </a:r>
            <a:r>
              <a:rPr lang="en-AU" b="1" dirty="0" smtClean="0">
                <a:solidFill>
                  <a:srgbClr val="FF0000"/>
                </a:solidFill>
              </a:rPr>
              <a:t> – </a:t>
            </a: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AU" b="1" dirty="0" smtClean="0">
                <a:solidFill>
                  <a:srgbClr val="FF0000"/>
                </a:solidFill>
              </a:rPr>
              <a:t> = 9.0 V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err="1">
                <a:solidFill>
                  <a:srgbClr val="FF0000"/>
                </a:solidFill>
              </a:rPr>
              <a:t>V</a:t>
            </a:r>
            <a:r>
              <a:rPr lang="en-AU" b="1" baseline="-25000" dirty="0" err="1">
                <a:solidFill>
                  <a:srgbClr val="FF0000"/>
                </a:solidFill>
              </a:rPr>
              <a:t>b</a:t>
            </a:r>
            <a:r>
              <a:rPr lang="en-AU" b="1" dirty="0">
                <a:solidFill>
                  <a:srgbClr val="FF0000"/>
                </a:solidFill>
              </a:rPr>
              <a:t> – </a:t>
            </a: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0 V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AU" b="1" dirty="0" smtClean="0">
                <a:solidFill>
                  <a:srgbClr val="FF0000"/>
                </a:solidFill>
              </a:rPr>
              <a:t> – </a:t>
            </a: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d</a:t>
            </a:r>
            <a:r>
              <a:rPr lang="en-AU" b="1" dirty="0" smtClean="0">
                <a:solidFill>
                  <a:srgbClr val="FF0000"/>
                </a:solidFill>
              </a:rPr>
              <a:t> = 9.0 V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d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– </a:t>
            </a:r>
            <a:r>
              <a:rPr lang="en-AU" b="1" dirty="0" err="1" smtClean="0">
                <a:solidFill>
                  <a:srgbClr val="FF0000"/>
                </a:solidFill>
              </a:rPr>
              <a:t>V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9.0 V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92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Resistors </a:t>
            </a:r>
            <a:r>
              <a:rPr lang="en-AU" sz="2800" dirty="0" smtClean="0"/>
              <a:t>are the basic components of a circuit that determine current flow : </a:t>
            </a:r>
            <a:r>
              <a:rPr lang="en-AU" sz="2800" dirty="0" smtClean="0">
                <a:solidFill>
                  <a:srgbClr val="0070C0"/>
                </a:solidFill>
              </a:rPr>
              <a:t>Ohm’s law I = V/R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3" y="2970671"/>
            <a:ext cx="6361409" cy="2989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0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resistors are connected in series, what is the total resistance?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517422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33511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686756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002844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318932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623733" y="3217336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43954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54397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398890" y="3471333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59196" y="3471333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28794" y="3471333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130802" y="321168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46891" y="321168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300136" y="321168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616224" y="321168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932312" y="321168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237113" y="3211690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757334" y="321168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67777" y="321168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012270" y="3465687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372576" y="3465687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289778" y="3465687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884311" y="2602085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11" y="2602085"/>
                <a:ext cx="52796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41243" y="2607728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43" y="2607728"/>
                <a:ext cx="53745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2980265" y="3860797"/>
            <a:ext cx="2269066" cy="519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201333" y="4188175"/>
            <a:ext cx="1580445" cy="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843869" y="3939817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869" y="3939817"/>
                <a:ext cx="26148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V="1">
            <a:off x="4859865" y="4193818"/>
            <a:ext cx="1580445" cy="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502401" y="3945460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3945460"/>
                <a:ext cx="26148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38578" y="4605865"/>
                <a:ext cx="3386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Potential drop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78" y="4605865"/>
                <a:ext cx="338666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698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11510" y="4600219"/>
                <a:ext cx="335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Potential drop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10" y="4600219"/>
                <a:ext cx="335280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727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313267" y="3945463"/>
            <a:ext cx="260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same current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0264" y="5350931"/>
                <a:ext cx="8139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Total potential drop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4" y="5350931"/>
                <a:ext cx="8139289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124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39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  <p:bldP spid="71" grpId="0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resistors are connected in series, what is the total resistance?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Total resistance increases in series!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51112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67201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20446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36534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752622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057423" y="3217336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77644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88087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832580" y="3471333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92888" y="3471333"/>
            <a:ext cx="1817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32000" y="3471333"/>
            <a:ext cx="18175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77733" y="2602085"/>
                <a:ext cx="110716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733" y="2602085"/>
                <a:ext cx="1107163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1603022" y="4594570"/>
                <a:ext cx="5644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Potential drop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3022" y="4594570"/>
                <a:ext cx="564444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28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3618089" y="4193818"/>
            <a:ext cx="1580445" cy="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60625" y="3945460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25" y="3945460"/>
                <a:ext cx="26148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8490" y="5266267"/>
                <a:ext cx="3009350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90" y="5266267"/>
                <a:ext cx="300935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24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Total resistance increases in series!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3" y="2464506"/>
            <a:ext cx="847725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5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resistors are connected in parallel, what is the total resistance?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47911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64000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17245" y="2912531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233333" y="2912531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549421" y="2912531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854222" y="2912533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74443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84886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629379" y="3132663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989685" y="3166530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02843" y="313266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3867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159956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013201" y="4171244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329289" y="4171244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645377" y="4171244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950178" y="4171246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70399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780842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725335" y="4425243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085641" y="4425243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002843" y="4425243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14800" y="2297282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97282"/>
                <a:ext cx="52796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54308" y="3589862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08" y="3589862"/>
                <a:ext cx="53745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 flipV="1">
            <a:off x="3011309" y="3143953"/>
            <a:ext cx="2824" cy="1281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644441" y="3172173"/>
            <a:ext cx="5645" cy="1258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952978" y="3702753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633164" y="3719685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00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resistors are connected in parallel, what is the total resistance?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47911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64000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17245" y="2912531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233333" y="2912531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549421" y="2912531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854222" y="2912533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74443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84886" y="291253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629379" y="3132663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989685" y="3166530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02843" y="313266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3867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159956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013201" y="4171244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329289" y="4171244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645377" y="4171244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950178" y="4171246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70399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780842" y="417124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725335" y="4425243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085641" y="4425243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002843" y="4425243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14800" y="2297282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97282"/>
                <a:ext cx="52796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54308" y="3589862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08" y="3589862"/>
                <a:ext cx="53745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 flipV="1">
            <a:off x="3011309" y="3143953"/>
            <a:ext cx="2824" cy="1281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644441" y="3172173"/>
            <a:ext cx="5645" cy="1258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952978" y="3702753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633164" y="3719685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415820" y="2746522"/>
            <a:ext cx="850470" cy="179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288868" y="2500300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68" y="2500300"/>
                <a:ext cx="261482" cy="492443"/>
              </a:xfrm>
              <a:prstGeom prst="rect">
                <a:avLst/>
              </a:prstGeom>
              <a:blipFill rotWithShape="0">
                <a:blip r:embed="rId6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V="1">
            <a:off x="2444041" y="4705143"/>
            <a:ext cx="850470" cy="179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318933" y="4458921"/>
                <a:ext cx="2596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33" y="4458921"/>
                <a:ext cx="259638" cy="492443"/>
              </a:xfrm>
              <a:prstGeom prst="rect">
                <a:avLst/>
              </a:prstGeom>
              <a:blipFill rotWithShape="0">
                <a:blip r:embed="rId7"/>
                <a:stretch>
                  <a:fillRect r="-6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 flipV="1">
            <a:off x="874887" y="3689148"/>
            <a:ext cx="850470" cy="179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06306" y="3787414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06" y="3787414"/>
                <a:ext cx="261482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flipV="1">
            <a:off x="6965247" y="3672213"/>
            <a:ext cx="850470" cy="179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196666" y="3770479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66" y="3770479"/>
                <a:ext cx="26148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75644" y="5678311"/>
                <a:ext cx="6540073" cy="6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Total current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44" y="5678311"/>
                <a:ext cx="6540073" cy="679673"/>
              </a:xfrm>
              <a:prstGeom prst="rect">
                <a:avLst/>
              </a:prstGeom>
              <a:blipFill rotWithShape="0">
                <a:blip r:embed="rId10"/>
                <a:stretch>
                  <a:fillRect l="-1398" b="-17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122313" y="5305778"/>
            <a:ext cx="44704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27690" y="4792130"/>
                <a:ext cx="3624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90" y="4792130"/>
                <a:ext cx="362472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8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resistors are connected in parallel, what is the total resistance?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Total resistance decreases in parallel!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51112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67201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20446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36534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752622" y="321733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057423" y="3217336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77644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88087" y="321733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832580" y="3471333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92888" y="3471333"/>
            <a:ext cx="1817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32000" y="3471333"/>
            <a:ext cx="18175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77733" y="2602085"/>
                <a:ext cx="110716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733" y="2602085"/>
                <a:ext cx="1107163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3618089" y="4193818"/>
            <a:ext cx="1580445" cy="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60625" y="3945460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25" y="3945460"/>
                <a:ext cx="261482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2172" y="4916305"/>
                <a:ext cx="4255915" cy="68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Current I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A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2" y="4916305"/>
                <a:ext cx="4255915" cy="682559"/>
              </a:xfrm>
              <a:prstGeom prst="rect">
                <a:avLst/>
              </a:prstGeom>
              <a:blipFill rotWithShape="0">
                <a:blip r:embed="rId6"/>
                <a:stretch>
                  <a:fillRect l="-2292" b="-17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1366" y="4811602"/>
                <a:ext cx="3007567" cy="10083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366" y="4811602"/>
                <a:ext cx="3007567" cy="10083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502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Total resistance decreases in parallel!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61" y="2210526"/>
            <a:ext cx="5630556" cy="423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2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8" y="1365953"/>
            <a:ext cx="79925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Closed loop of electrical components around which </a:t>
            </a:r>
            <a:r>
              <a:rPr lang="en-AU" sz="2800" dirty="0" smtClean="0">
                <a:solidFill>
                  <a:srgbClr val="FF0000"/>
                </a:solidFill>
              </a:rPr>
              <a:t>current</a:t>
            </a:r>
            <a:r>
              <a:rPr lang="en-AU" sz="2800" dirty="0" smtClean="0"/>
              <a:t> can flow, driven by a </a:t>
            </a:r>
            <a:r>
              <a:rPr lang="en-AU" sz="2800" dirty="0" smtClean="0">
                <a:solidFill>
                  <a:srgbClr val="FF0000"/>
                </a:solidFill>
              </a:rPr>
              <a:t>potential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Current (in Amperes A) is the rate of flow of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Potential difference (in volts V) is the work done on charge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35" y="2641413"/>
            <a:ext cx="2931700" cy="2408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3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What’s the current flowing?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3" y="2472266"/>
            <a:ext cx="5675917" cy="24835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330222" y="2077156"/>
            <a:ext cx="1715911" cy="30028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960535" y="2257775"/>
            <a:ext cx="270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(1) Combine these 2 resistors in parallel: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7778" y="3335895"/>
                <a:ext cx="2204321" cy="796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𝑝𝑎𝑖𝑟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778" y="3335895"/>
                <a:ext cx="2204321" cy="7968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67776" y="4334933"/>
                <a:ext cx="2176493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𝑝𝑎𝑖𝑟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=18.75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776" y="4334933"/>
                <a:ext cx="2176493" cy="397866"/>
              </a:xfrm>
              <a:prstGeom prst="rect">
                <a:avLst/>
              </a:prstGeom>
              <a:blipFill rotWithShape="0">
                <a:blip r:embed="rId6"/>
                <a:stretch>
                  <a:fillRect l="-2801" r="-3361" b="-261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3819" y="5478427"/>
            <a:ext cx="258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B050"/>
                </a:solidFill>
              </a:rPr>
              <a:t>(2) Combine all the resistors in series:</a:t>
            </a:r>
            <a:endParaRPr lang="en-AU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1997" y="5418663"/>
                <a:ext cx="48033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=20+18.75+20=58.75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97" y="5418663"/>
                <a:ext cx="48033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42" r="-1015" b="-1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31819" y="5988435"/>
                <a:ext cx="5339648" cy="6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(3) Current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58.75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=0.17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819" y="5988435"/>
                <a:ext cx="5339648" cy="663515"/>
              </a:xfrm>
              <a:prstGeom prst="rect">
                <a:avLst/>
              </a:prstGeom>
              <a:blipFill rotWithShape="0">
                <a:blip r:embed="rId8"/>
                <a:stretch>
                  <a:fillRect l="-1826" b="-18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90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8836" y="507546"/>
            <a:ext cx="4797188" cy="2331188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If an additional resistor, R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, is added in series to the circuit, what happens to the </a:t>
            </a:r>
            <a:r>
              <a:rPr lang="en-AU" sz="2800" b="1" dirty="0" smtClean="0"/>
              <a:t>power dissipated</a:t>
            </a:r>
            <a:r>
              <a:rPr lang="en-AU" sz="2800" dirty="0" smtClean="0"/>
              <a:t> by R</a:t>
            </a:r>
            <a:r>
              <a:rPr lang="en-AU" sz="2800" baseline="-25000" dirty="0" smtClean="0"/>
              <a:t>1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33896"/>
              </p:ext>
            </p:extLst>
          </p:nvPr>
        </p:nvGraphicFramePr>
        <p:xfrm>
          <a:off x="5870575" y="2786063"/>
          <a:ext cx="3036888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0575" y="2786063"/>
                        <a:ext cx="3036888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764704"/>
            <a:ext cx="3623614" cy="231969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39469" y="2797792"/>
            <a:ext cx="4114800" cy="24685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Increases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Decreases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Stays the same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358" y="2071435"/>
            <a:ext cx="65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R</a:t>
            </a:r>
            <a:r>
              <a:rPr lang="en-AU" sz="2000" baseline="-25000" dirty="0" smtClean="0"/>
              <a:t>1</a:t>
            </a:r>
            <a:endParaRPr lang="en-AU" sz="20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85209" y="5816470"/>
            <a:ext cx="8938121" cy="924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4269" y="5754946"/>
                <a:ext cx="3237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𝑃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r>
                        <a:rPr lang="en-AU" sz="2800" b="0" i="1" smtClean="0">
                          <a:latin typeface="Cambria Math"/>
                        </a:rPr>
                        <m:t>𝑉𝐼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/>
                        </a:rPr>
                        <m:t>𝑅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69" y="5754946"/>
                <a:ext cx="3237809" cy="9541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2467" y="6017309"/>
                <a:ext cx="13454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𝑉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r>
                        <a:rPr lang="en-AU" sz="2800" b="0" i="1" smtClean="0">
                          <a:latin typeface="Cambria Math"/>
                        </a:rPr>
                        <m:t>𝐼𝑅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67" y="6017309"/>
                <a:ext cx="134549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9414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6483" y="548509"/>
            <a:ext cx="4556234" cy="2636125"/>
          </a:xfrm>
        </p:spPr>
        <p:txBody>
          <a:bodyPr>
            <a:normAutofit/>
          </a:bodyPr>
          <a:lstStyle/>
          <a:p>
            <a:pPr algn="l"/>
            <a:r>
              <a:rPr lang="en-AU" sz="3200" dirty="0"/>
              <a:t>If an additional resistor, </a:t>
            </a:r>
            <a:r>
              <a:rPr lang="en-AU" sz="3200" dirty="0" smtClean="0"/>
              <a:t>R</a:t>
            </a:r>
            <a:r>
              <a:rPr lang="en-AU" sz="3200" baseline="-25000" dirty="0" smtClean="0"/>
              <a:t>3</a:t>
            </a:r>
            <a:r>
              <a:rPr lang="en-AU" sz="3200" dirty="0" smtClean="0"/>
              <a:t>, </a:t>
            </a:r>
            <a:r>
              <a:rPr lang="en-AU" sz="3200" dirty="0"/>
              <a:t>is added in </a:t>
            </a:r>
            <a:r>
              <a:rPr lang="en-AU" sz="3200" dirty="0" smtClean="0"/>
              <a:t>parallel </a:t>
            </a:r>
            <a:r>
              <a:rPr lang="en-AU" sz="3200" dirty="0"/>
              <a:t>to the circuit, what happens to </a:t>
            </a:r>
            <a:r>
              <a:rPr lang="en-AU" sz="3200" dirty="0" smtClean="0"/>
              <a:t>the </a:t>
            </a:r>
            <a:r>
              <a:rPr lang="en-AU" sz="3200" b="1" dirty="0" smtClean="0"/>
              <a:t>total</a:t>
            </a:r>
            <a:r>
              <a:rPr lang="en-AU" sz="3200" dirty="0" smtClean="0"/>
              <a:t> </a:t>
            </a:r>
            <a:r>
              <a:rPr lang="en-AU" sz="3200" b="1" dirty="0" smtClean="0"/>
              <a:t>current, 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3200" dirty="0" smtClean="0"/>
              <a:t>?</a:t>
            </a:r>
            <a:endParaRPr lang="en-AU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9433209"/>
              </p:ext>
            </p:extLst>
          </p:nvPr>
        </p:nvGraphicFramePr>
        <p:xfrm>
          <a:off x="5767388" y="2762250"/>
          <a:ext cx="2874962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7388" y="2762250"/>
                        <a:ext cx="2874962" cy="323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37696"/>
            <a:ext cx="3279228" cy="21851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23792" y="993228"/>
            <a:ext cx="54226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4926" y="993228"/>
            <a:ext cx="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A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261" y="1536382"/>
            <a:ext cx="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77268" y="3153103"/>
            <a:ext cx="4879254" cy="221631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Decreases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Stays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Depends on R values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209" y="5870913"/>
            <a:ext cx="8938121" cy="870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01093" y="5952197"/>
            <a:ext cx="472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Parallel resistors: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 reciprocal effective resistance is sum of reciprocal resistances</a:t>
            </a:r>
            <a:endParaRPr lang="en-AU" sz="2000" baseline="300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55737" y="5886768"/>
                <a:ext cx="3768659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37" y="5886768"/>
                <a:ext cx="3768659" cy="8486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945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85209" y="5870913"/>
            <a:ext cx="8938121" cy="870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vs. 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1207" y="5952197"/>
            <a:ext cx="5908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String of Christmas lights – connected in </a:t>
            </a:r>
            <a:r>
              <a:rPr lang="en-AU" sz="2000" i="1" dirty="0" smtClean="0">
                <a:latin typeface="Cambria Math" pitchFamily="18" charset="0"/>
                <a:ea typeface="Cambria Math" pitchFamily="18" charset="0"/>
              </a:rPr>
              <a:t>series</a:t>
            </a:r>
          </a:p>
          <a:p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Power outlets in house – connected in </a:t>
            </a:r>
            <a:r>
              <a:rPr lang="en-AU" sz="2000" i="1" dirty="0" smtClean="0">
                <a:latin typeface="Cambria Math" pitchFamily="18" charset="0"/>
                <a:ea typeface="Cambria Math" pitchFamily="18" charset="0"/>
              </a:rPr>
              <a:t>parallel</a:t>
            </a:r>
            <a:endParaRPr lang="en-AU" sz="20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1207" y="3074845"/>
            <a:ext cx="318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Same current through all series elements</a:t>
            </a:r>
            <a:endParaRPr lang="en-AU" sz="2400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817" y="3126309"/>
            <a:ext cx="173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CURRENT</a:t>
            </a:r>
            <a:endParaRPr lang="en-A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5" b="32343"/>
          <a:stretch/>
        </p:blipFill>
        <p:spPr>
          <a:xfrm>
            <a:off x="5582775" y="1272874"/>
            <a:ext cx="3561225" cy="1772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1607846" y="1272873"/>
            <a:ext cx="3414530" cy="1650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8751" y="3074845"/>
            <a:ext cx="362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Current “splits up” through parallel branches</a:t>
            </a:r>
            <a:endParaRPr lang="en-AU" sz="2400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7415" y="4058244"/>
            <a:ext cx="341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Voltages add to total circuit voltage</a:t>
            </a:r>
            <a:endParaRPr lang="en-AU" sz="2400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17" y="4109707"/>
            <a:ext cx="173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VOLTAGE</a:t>
            </a:r>
            <a:endParaRPr lang="en-A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751" y="4058243"/>
            <a:ext cx="362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Same voltage across all parallel branches</a:t>
            </a:r>
            <a:endParaRPr lang="en-AU" sz="2400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7415" y="4965867"/>
            <a:ext cx="2949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Adding resistance increases total R</a:t>
            </a:r>
            <a:endParaRPr lang="en-AU" sz="2400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10" y="4956515"/>
            <a:ext cx="18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RESISTANCE</a:t>
            </a:r>
            <a:endParaRPr lang="en-A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8751" y="4942583"/>
            <a:ext cx="3354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Adding resistance reduces total R</a:t>
            </a:r>
            <a:endParaRPr lang="en-AU" sz="2400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4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2" grpId="0"/>
      <p:bldP spid="39" grpId="0"/>
      <p:bldP spid="14" grpId="0"/>
      <p:bldP spid="15" grpId="0"/>
      <p:bldP spid="16" grpId="0"/>
      <p:bldP spid="18" grpId="0"/>
      <p:bldP spid="19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85209" y="5732059"/>
            <a:ext cx="8938121" cy="1009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divider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313" y="5811425"/>
            <a:ext cx="849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The fraction of the total voltage that appears across a resistor in series is the ratio of the given resistance to the total resistance.</a:t>
            </a:r>
            <a:endParaRPr lang="en-AU" sz="24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601" y="1417189"/>
            <a:ext cx="458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Consider a circuit with several resistors in series with a battery.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394" y="4435406"/>
            <a:ext cx="4244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The potential difference across one of the resistors (e.g. R</a:t>
            </a:r>
            <a:r>
              <a:rPr lang="en-AU" sz="2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33" y="1047656"/>
            <a:ext cx="3314700" cy="204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2855" y="4718928"/>
                <a:ext cx="13933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latin typeface="Cambria Math"/>
                        </a:rPr>
                        <m:t>=</m:t>
                      </m:r>
                      <m:r>
                        <a:rPr lang="en-AU" sz="2400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55" y="4718928"/>
                <a:ext cx="139333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4890" y="3359920"/>
            <a:ext cx="25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Current in circuit: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7019" y="3159037"/>
                <a:ext cx="3886192" cy="89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  <m:r>
                            <a:rPr lang="en-AU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19" y="3159037"/>
                <a:ext cx="3886192" cy="8942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50673" y="4526728"/>
                <a:ext cx="2545440" cy="84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/>
                        </a:rPr>
                        <m:t>=</m:t>
                      </m:r>
                      <m:r>
                        <a:rPr lang="en-AU" sz="2400" b="0" i="1" smtClean="0">
                          <a:latin typeface="Cambria Math"/>
                        </a:rPr>
                        <m:t>𝑉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73" y="4526728"/>
                <a:ext cx="2545440" cy="8460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35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17" grpId="0"/>
      <p:bldP spid="10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319" y="873288"/>
            <a:ext cx="4790366" cy="2031834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/>
              <a:t>What must be the resistance R</a:t>
            </a:r>
            <a:r>
              <a:rPr lang="en-AU" sz="3600" baseline="-25000" dirty="0" smtClean="0"/>
              <a:t>1</a:t>
            </a:r>
            <a:r>
              <a:rPr lang="en-AU" sz="3600" dirty="0" smtClean="0"/>
              <a:t> so that </a:t>
            </a:r>
            <a:br>
              <a:rPr lang="en-AU" sz="3600" dirty="0" smtClean="0"/>
            </a:br>
            <a:r>
              <a:rPr lang="en-AU" sz="3600" dirty="0" smtClean="0"/>
              <a:t>V</a:t>
            </a:r>
            <a:r>
              <a:rPr lang="en-AU" sz="3600" baseline="-25000" dirty="0" smtClean="0"/>
              <a:t>1</a:t>
            </a:r>
            <a:r>
              <a:rPr lang="en-AU" sz="3600" dirty="0" smtClean="0"/>
              <a:t> = 2.0 V?</a:t>
            </a:r>
            <a:endParaRPr lang="en-AU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441294"/>
              </p:ext>
            </p:extLst>
          </p:nvPr>
        </p:nvGraphicFramePr>
        <p:xfrm>
          <a:off x="6138863" y="3470275"/>
          <a:ext cx="287972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8863" y="3470275"/>
                        <a:ext cx="2879725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991367" y="696036"/>
            <a:ext cx="1937982" cy="25794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5127" y="1651288"/>
            <a:ext cx="1379775" cy="532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9242" y="1043376"/>
            <a:ext cx="360213" cy="75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6275" y="1298002"/>
            <a:ext cx="1080778" cy="2413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51925" y="2182616"/>
            <a:ext cx="360213" cy="75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8958" y="2437242"/>
            <a:ext cx="1080778" cy="241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1474" y="1689150"/>
            <a:ext cx="78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12 V</a:t>
            </a:r>
            <a:endParaRPr lang="en-A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50403" y="118785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</a:t>
            </a:r>
            <a:r>
              <a:rPr lang="en-AU" sz="2400" baseline="-25000" dirty="0" smtClean="0"/>
              <a:t>1</a:t>
            </a:r>
            <a:endParaRPr lang="en-AU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55961" y="2357873"/>
            <a:ext cx="78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6.0 </a:t>
            </a:r>
            <a:r>
              <a:rPr lang="en-AU" sz="2000" dirty="0">
                <a:latin typeface="Symbol" pitchFamily="18" charset="2"/>
              </a:rPr>
              <a:t>W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52985" y="2933243"/>
            <a:ext cx="4114800" cy="3247891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0.80 </a:t>
            </a:r>
            <a:r>
              <a:rPr lang="en-AU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1.2 </a:t>
            </a:r>
            <a:r>
              <a:rPr lang="en-AU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6</a:t>
            </a:r>
            <a:r>
              <a:rPr lang="en-AU" b="1" dirty="0" smtClean="0">
                <a:solidFill>
                  <a:srgbClr val="FF0000"/>
                </a:solidFill>
              </a:rPr>
              <a:t>.0 </a:t>
            </a:r>
            <a:r>
              <a:rPr lang="en-AU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30 </a:t>
            </a:r>
            <a:r>
              <a:rPr lang="en-AU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AU" b="1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42489" y="873288"/>
            <a:ext cx="11289" cy="9207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flipH="1">
                <a:off x="8404593" y="1118201"/>
                <a:ext cx="4356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04593" y="1118201"/>
                <a:ext cx="43562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7480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8" y="1365953"/>
            <a:ext cx="7992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 </a:t>
            </a:r>
            <a:r>
              <a:rPr lang="en-AU" sz="2800" dirty="0" smtClean="0">
                <a:solidFill>
                  <a:srgbClr val="FF0000"/>
                </a:solidFill>
              </a:rPr>
              <a:t>capacitor</a:t>
            </a:r>
            <a:r>
              <a:rPr lang="en-AU" sz="2800" dirty="0" smtClean="0"/>
              <a:t> is a device in a circuit which </a:t>
            </a:r>
            <a:r>
              <a:rPr lang="en-AU" sz="2800" dirty="0" smtClean="0">
                <a:solidFill>
                  <a:srgbClr val="FF0000"/>
                </a:solidFill>
              </a:rPr>
              <a:t>can be used to store charge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485" y="3654595"/>
            <a:ext cx="2694183" cy="216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3" y="3296355"/>
            <a:ext cx="3572010" cy="3296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44" y="2739164"/>
            <a:ext cx="303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A capacitor consists of two charged plates …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311" y="5904087"/>
            <a:ext cx="204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B050"/>
                </a:solidFill>
              </a:rPr>
              <a:t>Electric field E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955" y="2270671"/>
            <a:ext cx="3493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It’s charged by connecting it to a battery …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6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8" y="1365953"/>
            <a:ext cx="7992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 </a:t>
            </a:r>
            <a:r>
              <a:rPr lang="en-AU" sz="2800" dirty="0" smtClean="0">
                <a:solidFill>
                  <a:srgbClr val="FF0000"/>
                </a:solidFill>
              </a:rPr>
              <a:t>capacitor</a:t>
            </a:r>
            <a:r>
              <a:rPr lang="en-AU" sz="2800" dirty="0" smtClean="0"/>
              <a:t> is a device in a circuit which </a:t>
            </a:r>
            <a:r>
              <a:rPr lang="en-AU" sz="2800" dirty="0" smtClean="0">
                <a:solidFill>
                  <a:srgbClr val="FF0000"/>
                </a:solidFill>
              </a:rPr>
              <a:t>can be used to store charge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43" y="3374671"/>
            <a:ext cx="4852459" cy="3062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245" y="2671430"/>
            <a:ext cx="503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Example : store and release energy …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7" y="1365953"/>
            <a:ext cx="81844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</a:t>
            </a:r>
            <a:r>
              <a:rPr lang="en-AU" sz="2800" dirty="0" smtClean="0">
                <a:solidFill>
                  <a:srgbClr val="FF0000"/>
                </a:solidFill>
              </a:rPr>
              <a:t>capacitance C </a:t>
            </a:r>
            <a:r>
              <a:rPr lang="en-AU" sz="2800" dirty="0" smtClean="0"/>
              <a:t>measures the amount of charge Q which can be stored for given potential difference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U</a:t>
            </a:r>
            <a:r>
              <a:rPr lang="en-AU" sz="2800" dirty="0" smtClean="0"/>
              <a:t>nit of capacitance is </a:t>
            </a:r>
            <a:r>
              <a:rPr lang="en-AU" sz="2800" dirty="0" smtClean="0">
                <a:solidFill>
                  <a:srgbClr val="FF0000"/>
                </a:solidFill>
              </a:rPr>
              <a:t>Farads [F]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94844" y="284479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8180" y="285043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47245" y="4622794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3512" y="4820350"/>
            <a:ext cx="0" cy="3330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8089" y="3206040"/>
            <a:ext cx="5645" cy="1761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6224" y="3214504"/>
            <a:ext cx="5645" cy="1761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66800" y="3217328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23821" y="3234260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83734" y="4950175"/>
            <a:ext cx="1583267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844800" y="4967107"/>
            <a:ext cx="1512710" cy="56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27196" y="2415818"/>
            <a:ext cx="68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+Q</a:t>
            </a:r>
            <a:endParaRPr lang="en-A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929463" y="2421461"/>
            <a:ext cx="68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-</a:t>
            </a:r>
            <a:r>
              <a:rPr lang="en-AU" sz="3200" dirty="0" smtClean="0"/>
              <a:t>Q</a:t>
            </a:r>
            <a:endParaRPr lang="en-A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1283" y="5362221"/>
            <a:ext cx="34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V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19514" y="2596690"/>
                <a:ext cx="1179810" cy="925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14" y="2596690"/>
                <a:ext cx="1179810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95320" y="2824353"/>
                <a:ext cx="1539076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20" y="2824353"/>
                <a:ext cx="153907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72" y="4775189"/>
            <a:ext cx="2718180" cy="18121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90363" y="3826930"/>
            <a:ext cx="268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(Value of C depends on geometry…)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0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Resistor-capacitor circuit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7" y="1365953"/>
            <a:ext cx="818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Consider the following circuit with a resistor and a capacitor in 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35" y="2658534"/>
            <a:ext cx="6191897" cy="2534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7436" y="3358446"/>
            <a:ext cx="964142" cy="1597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735693" y="3099980"/>
            <a:ext cx="1467557" cy="194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41098" y="3886158"/>
            <a:ext cx="3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V</a:t>
            </a:r>
            <a:endParaRPr lang="en-A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399" y="5667020"/>
            <a:ext cx="348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What happens when we connect the circuit?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0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57" y="2505919"/>
            <a:ext cx="4750622" cy="304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6" y="2747218"/>
            <a:ext cx="3416300" cy="2806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0889" y="1365953"/>
                <a:ext cx="6592712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May be represented by a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circuit diagram</a:t>
                </a:r>
                <a:r>
                  <a:rPr lang="en-AU" sz="2800" dirty="0" smtClean="0"/>
                  <a:t>. 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Here is a simple case: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R is the resistance (in Ohms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) to current flow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9" y="1365953"/>
                <a:ext cx="6592712" cy="5201424"/>
              </a:xfrm>
              <a:prstGeom prst="rect">
                <a:avLst/>
              </a:prstGeom>
              <a:blipFill rotWithShape="0">
                <a:blip r:embed="rId6"/>
                <a:stretch>
                  <a:fillRect l="-1665" t="-1055" r="-1018" b="-1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09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Resistor-capacitor circuit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7" y="1365953"/>
            <a:ext cx="818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When the switch is connected, the battery charges up the capacitor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35" y="2658534"/>
            <a:ext cx="6191897" cy="2534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7436" y="3358446"/>
            <a:ext cx="964142" cy="1597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735693" y="3099980"/>
            <a:ext cx="1467557" cy="194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091289" y="2122307"/>
            <a:ext cx="39172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Move the switch to point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Initial current flow I=V/R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Charge Q flows from battery onto the capacitor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Potential across the capacitor V</a:t>
            </a:r>
            <a:r>
              <a:rPr lang="en-AU" sz="2400" baseline="-25000" dirty="0"/>
              <a:t>C</a:t>
            </a:r>
            <a:r>
              <a:rPr lang="en-AU" sz="2400" dirty="0" smtClean="0"/>
              <a:t>=Q/C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Potential across the resistor V</a:t>
            </a:r>
            <a:r>
              <a:rPr lang="en-AU" sz="2400" baseline="-25000" dirty="0" smtClean="0"/>
              <a:t>R</a:t>
            </a:r>
            <a:r>
              <a:rPr lang="en-AU" sz="2400" dirty="0" smtClean="0"/>
              <a:t> decreases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Current decreases to zero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098" y="3886158"/>
            <a:ext cx="3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V</a:t>
            </a:r>
            <a:endParaRPr lang="en-AU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919111" y="3183466"/>
            <a:ext cx="440267" cy="36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896533" y="3239911"/>
            <a:ext cx="4402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17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Resistor-capacitor circuit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35" y="2658534"/>
            <a:ext cx="6191897" cy="2534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7436" y="3358446"/>
            <a:ext cx="964142" cy="1597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735693" y="3099980"/>
            <a:ext cx="1467557" cy="194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41098" y="3886158"/>
            <a:ext cx="3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V</a:t>
            </a:r>
            <a:endParaRPr lang="en-AU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11" y="2650272"/>
            <a:ext cx="4547829" cy="31635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19111" y="3183466"/>
            <a:ext cx="440267" cy="36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96533" y="3239911"/>
            <a:ext cx="4402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0887" y="1365953"/>
            <a:ext cx="818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When the switch is connected, the battery charges up the capacitor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7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Resistor-capacitor circuit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87" y="1365953"/>
            <a:ext cx="818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When the battery is disconnected, the capacitor pushes charge around the circuit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35" y="2658534"/>
            <a:ext cx="6191897" cy="2534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7436" y="3358446"/>
            <a:ext cx="964142" cy="1597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735693" y="3099980"/>
            <a:ext cx="1467557" cy="194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091289" y="2686753"/>
            <a:ext cx="3917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Move the switch to point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Initial current flow I=V</a:t>
            </a:r>
            <a:r>
              <a:rPr lang="en-AU" sz="2400" baseline="-25000" dirty="0" smtClean="0"/>
              <a:t>C</a:t>
            </a:r>
            <a:r>
              <a:rPr lang="en-AU" sz="2400" dirty="0" smtClean="0"/>
              <a:t>/R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Charge flows from one plate of capacitor to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Potential across the capacitor V</a:t>
            </a:r>
            <a:r>
              <a:rPr lang="en-AU" sz="2400" baseline="-25000" dirty="0"/>
              <a:t>C</a:t>
            </a:r>
            <a:r>
              <a:rPr lang="en-AU" sz="2400" dirty="0" smtClean="0"/>
              <a:t>=Q/C decreases</a:t>
            </a:r>
            <a:endParaRPr lang="en-AU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Current decreases to zero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098" y="3886158"/>
            <a:ext cx="3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V</a:t>
            </a:r>
            <a:endParaRPr lang="en-AU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919111" y="3183466"/>
            <a:ext cx="440267" cy="36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56178" y="3239912"/>
            <a:ext cx="191911" cy="3838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37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Resistor-capacitor circuit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35" y="2658534"/>
            <a:ext cx="6191897" cy="2534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7436" y="3358446"/>
            <a:ext cx="964142" cy="1597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735693" y="3099980"/>
            <a:ext cx="1467557" cy="194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41098" y="3886158"/>
            <a:ext cx="3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V</a:t>
            </a:r>
            <a:endParaRPr lang="en-AU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919111" y="3183466"/>
            <a:ext cx="440267" cy="36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56178" y="3239912"/>
            <a:ext cx="191911" cy="3838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23" y="2643187"/>
            <a:ext cx="4559118" cy="3159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887" y="1365953"/>
            <a:ext cx="818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When the battery is disconnected, the capacitor pushes charge around the circuit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4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capacitors are connected in series, what is the total capacitance?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72442" y="4605865"/>
                <a:ext cx="3539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Potential drop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42" y="4605865"/>
                <a:ext cx="353906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59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11509" y="4600219"/>
                <a:ext cx="3448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Potential drop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09" y="4600219"/>
                <a:ext cx="344875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650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0264" y="5350931"/>
                <a:ext cx="8139289" cy="6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Total potential drop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4" y="5350931"/>
                <a:ext cx="8139289" cy="679673"/>
              </a:xfrm>
              <a:prstGeom prst="rect">
                <a:avLst/>
              </a:prstGeom>
              <a:blipFill rotWithShape="0">
                <a:blip r:embed="rId6"/>
                <a:stretch>
                  <a:fillRect l="-1124" b="-27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3307645" y="284479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30981" y="285043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09335" y="3234260"/>
            <a:ext cx="59831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736622" y="3234260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64667" y="285043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88003" y="2856082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71067" y="3239903"/>
            <a:ext cx="59831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82710" y="2568218"/>
                <a:ext cx="515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10" y="2568218"/>
                <a:ext cx="51559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765" r="-16471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39732" y="2562572"/>
                <a:ext cx="515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732" y="2562572"/>
                <a:ext cx="51559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765" r="-16471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1868" y="2579504"/>
                <a:ext cx="4284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68" y="2579504"/>
                <a:ext cx="42846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5493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753557" y="2551280"/>
                <a:ext cx="4284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57" y="2551280"/>
                <a:ext cx="4284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714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3288" y="3618093"/>
                <a:ext cx="4948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88" y="3618093"/>
                <a:ext cx="494879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136442" y="3623736"/>
                <a:ext cx="50436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42" y="3623736"/>
                <a:ext cx="504369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flipH="1">
            <a:off x="130384" y="2852881"/>
            <a:ext cx="248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Same charge must be on every plate!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6888" y="3008489"/>
                <a:ext cx="1625601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888" y="3008489"/>
                <a:ext cx="162560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962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10" grpId="0"/>
      <p:bldP spid="60" grpId="0"/>
      <p:bldP spid="61" grpId="0"/>
      <p:bldP spid="62" grpId="0"/>
      <p:bldP spid="1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capacitors are connected in series, what is the total capacitance?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Total capacitance decreases in series!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244626" y="284479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67962" y="285043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841975" y="3226597"/>
            <a:ext cx="1402651" cy="7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673603" y="3234260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9691" y="2568218"/>
                <a:ext cx="515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91" y="2568218"/>
                <a:ext cx="5155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765" r="-16471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90538" y="2551280"/>
                <a:ext cx="4284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538" y="2551280"/>
                <a:ext cx="42846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549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11599" y="3674538"/>
                <a:ext cx="1074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99" y="3674538"/>
                <a:ext cx="1074077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6888" y="3008489"/>
                <a:ext cx="1625601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888" y="3008489"/>
                <a:ext cx="162560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237053" y="4673593"/>
                <a:ext cx="5283214" cy="677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chemeClr val="tx1"/>
                    </a:solidFill>
                  </a:rPr>
                  <a:t>Potential drop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7053" y="4673593"/>
                <a:ext cx="5283214" cy="677301"/>
              </a:xfrm>
              <a:prstGeom prst="rect">
                <a:avLst/>
              </a:prstGeom>
              <a:blipFill rotWithShape="0">
                <a:blip r:embed="rId8"/>
                <a:stretch>
                  <a:fillRect l="-1845" b="-27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7770" y="4506799"/>
                <a:ext cx="2910092" cy="10083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70" y="4506799"/>
                <a:ext cx="2910092" cy="10083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25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13" grpId="0" animBg="1"/>
      <p:bldP spid="24" grpId="0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capacitors are connected in parallel, what is the total capacitance?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88179" y="261901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11515" y="262465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617156" y="2991549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3822" y="3392313"/>
                <a:ext cx="4948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22" y="3392313"/>
                <a:ext cx="49487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>
            <a:off x="3268133" y="2997192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93822" y="402448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7158" y="403012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22799" y="4397019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6887" y="4752627"/>
                <a:ext cx="50436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87" y="4752627"/>
                <a:ext cx="50436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3273776" y="4402662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70953" y="2991549"/>
            <a:ext cx="8467" cy="1428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23087" y="2985903"/>
            <a:ext cx="8467" cy="1428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70666" y="3680170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14623" y="3697097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7775" y="2500484"/>
                <a:ext cx="632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75" y="2500484"/>
                <a:ext cx="63228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709" r="-3883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51023" y="2506127"/>
                <a:ext cx="632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23" y="2506127"/>
                <a:ext cx="632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85" r="-2885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>
            <a:off x="4622799" y="4408307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73776" y="4413950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33418" y="3917242"/>
                <a:ext cx="6394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18" y="3917242"/>
                <a:ext cx="63940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524" r="-2857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56666" y="3922885"/>
                <a:ext cx="6394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66" y="3922885"/>
                <a:ext cx="63940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57" r="-2857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2144891" y="5542846"/>
            <a:ext cx="44704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00554" y="5266267"/>
                <a:ext cx="41733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54" y="5266267"/>
                <a:ext cx="417337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57952" y="5960536"/>
                <a:ext cx="7168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Total charge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52" y="5960536"/>
                <a:ext cx="7168445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361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55558" y="3403603"/>
                <a:ext cx="1625601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558" y="3403603"/>
                <a:ext cx="162560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83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2" grpId="0"/>
      <p:bldP spid="45" grpId="0"/>
      <p:bldP spid="46" grpId="0"/>
      <p:bldP spid="49" grpId="0"/>
      <p:bldP spid="50" grpId="0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in series/parallel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If two capacitors are connected in parallel, what is the total capacitance?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Total capacitance increases in parallel!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244626" y="284479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67962" y="285043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841975" y="3226597"/>
            <a:ext cx="1402651" cy="7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673603" y="3234260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9691" y="2568218"/>
                <a:ext cx="515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91" y="2568218"/>
                <a:ext cx="5155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765" r="-16471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90538" y="2551280"/>
                <a:ext cx="4284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538" y="2551280"/>
                <a:ext cx="42846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549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11599" y="3674538"/>
                <a:ext cx="1074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99" y="3674538"/>
                <a:ext cx="1074077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6888" y="3008489"/>
                <a:ext cx="1625601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888" y="3008489"/>
                <a:ext cx="162560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643" y="4797777"/>
                <a:ext cx="5306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Total charge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3" y="4797777"/>
                <a:ext cx="530640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83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9425" y="4780840"/>
                <a:ext cx="3009350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425" y="4780840"/>
                <a:ext cx="300935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70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13" grpId="0" animBg="1"/>
      <p:bldP spid="2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8836" y="629480"/>
            <a:ext cx="5547815" cy="2141016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Two 5.0 F capacitors are in </a:t>
            </a:r>
            <a:r>
              <a:rPr lang="en-AU" sz="2800" dirty="0" smtClean="0"/>
              <a:t>series with </a:t>
            </a:r>
            <a:r>
              <a:rPr lang="en-AU" sz="2800" dirty="0"/>
              <a:t>each other and a 1.0 V battery. Calculate the charge on each capacitor (Q) and the total charge drawn from the battery (</a:t>
            </a:r>
            <a:r>
              <a:rPr lang="en-AU" sz="2800" dirty="0" err="1" smtClean="0"/>
              <a:t>Q</a:t>
            </a:r>
            <a:r>
              <a:rPr lang="en-AU" sz="2800" baseline="-25000" dirty="0" err="1" smtClean="0"/>
              <a:t>total</a:t>
            </a:r>
            <a:r>
              <a:rPr lang="en-AU" sz="2800" dirty="0" smtClean="0"/>
              <a:t>).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0856868"/>
              </p:ext>
            </p:extLst>
          </p:nvPr>
        </p:nvGraphicFramePr>
        <p:xfrm>
          <a:off x="6100763" y="2755900"/>
          <a:ext cx="2801937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Chart" r:id="rId6" imgW="5715000" imgH="6429375" progId="MSGraph.Chart.8">
                  <p:embed followColorScheme="full"/>
                </p:oleObj>
              </mc:Choice>
              <mc:Fallback>
                <p:oleObj name="Chart" r:id="rId6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0763" y="2755900"/>
                        <a:ext cx="2801937" cy="315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4890" y="841834"/>
            <a:ext cx="3066238" cy="1778536"/>
            <a:chOff x="5854890" y="841834"/>
            <a:chExt cx="3066238" cy="17785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17311" b="17625"/>
            <a:stretch/>
          </p:blipFill>
          <p:spPr>
            <a:xfrm>
              <a:off x="5854890" y="1009933"/>
              <a:ext cx="3066238" cy="16104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79393" y="1615096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/>
                <a:t>1 V</a:t>
              </a:r>
              <a:endParaRPr lang="en-A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1727" y="841834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/>
                <a:t>5 F</a:t>
              </a:r>
              <a:endParaRPr lang="en-A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1727" y="1833121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/>
                <a:t>5 F</a:t>
              </a:r>
              <a:endParaRPr lang="en-AU" sz="2000" b="1" dirty="0"/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199" y="2947917"/>
            <a:ext cx="4892723" cy="278414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5.0 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5.0 </a:t>
            </a:r>
            <a:r>
              <a:rPr lang="en-AU" b="1" dirty="0" smtClean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</a:t>
            </a:r>
            <a:r>
              <a:rPr lang="en-AU" b="1" dirty="0" smtClean="0">
                <a:solidFill>
                  <a:srgbClr val="FF0000"/>
                </a:solidFill>
              </a:rPr>
              <a:t>0.25 </a:t>
            </a:r>
            <a:r>
              <a:rPr lang="en-AU" b="1" dirty="0">
                <a:solidFill>
                  <a:srgbClr val="FF0000"/>
                </a:solidFill>
              </a:rPr>
              <a:t>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0.50 </a:t>
            </a:r>
            <a:r>
              <a:rPr lang="en-AU" b="1" dirty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</a:t>
            </a:r>
            <a:r>
              <a:rPr lang="en-AU" b="1" dirty="0" smtClean="0">
                <a:solidFill>
                  <a:srgbClr val="FF0000"/>
                </a:solidFill>
              </a:rPr>
              <a:t>2.5 </a:t>
            </a:r>
            <a:r>
              <a:rPr lang="en-AU" b="1" dirty="0">
                <a:solidFill>
                  <a:srgbClr val="FF0000"/>
                </a:solidFill>
              </a:rPr>
              <a:t>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2.5 </a:t>
            </a:r>
            <a:r>
              <a:rPr lang="en-AU" b="1" dirty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</a:t>
            </a:r>
            <a:r>
              <a:rPr lang="en-AU" b="1" dirty="0" smtClean="0">
                <a:solidFill>
                  <a:srgbClr val="FF0000"/>
                </a:solidFill>
              </a:rPr>
              <a:t>2.5 </a:t>
            </a:r>
            <a:r>
              <a:rPr lang="en-AU" b="1" dirty="0">
                <a:solidFill>
                  <a:srgbClr val="FF0000"/>
                </a:solidFill>
              </a:rPr>
              <a:t>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5.0 C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209" y="5870913"/>
            <a:ext cx="8938121" cy="870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8263" y="6013751"/>
                <a:ext cx="161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latin typeface="Cambria Math"/>
                        </a:rPr>
                        <m:t>𝑄</m:t>
                      </m:r>
                      <m:r>
                        <a:rPr lang="en-AU" sz="3200" b="0" i="1" smtClean="0">
                          <a:latin typeface="Cambria Math"/>
                        </a:rPr>
                        <m:t>=</m:t>
                      </m:r>
                      <m:r>
                        <a:rPr lang="en-AU" sz="3200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63" y="6013751"/>
                <a:ext cx="161595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11436" y="5851060"/>
                <a:ext cx="3672736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36" y="5851060"/>
                <a:ext cx="3672736" cy="8486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4125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8836" y="629480"/>
            <a:ext cx="5547815" cy="2141016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Two 5.0 F capacitors are in </a:t>
            </a:r>
            <a:r>
              <a:rPr lang="en-AU" sz="2800" dirty="0" smtClean="0"/>
              <a:t>series with </a:t>
            </a:r>
            <a:r>
              <a:rPr lang="en-AU" sz="2800" dirty="0"/>
              <a:t>each other and a 1.0 V battery. Calculate the charge on each capacitor (Q) and the total charge drawn from the battery (</a:t>
            </a:r>
            <a:r>
              <a:rPr lang="en-AU" sz="2800" dirty="0" err="1" smtClean="0"/>
              <a:t>Q</a:t>
            </a:r>
            <a:r>
              <a:rPr lang="en-AU" sz="2800" baseline="-25000" dirty="0" err="1" smtClean="0"/>
              <a:t>total</a:t>
            </a:r>
            <a:r>
              <a:rPr lang="en-AU" sz="2800" dirty="0" smtClean="0"/>
              <a:t>).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4890" y="841834"/>
            <a:ext cx="3066238" cy="1778536"/>
            <a:chOff x="5854890" y="841834"/>
            <a:chExt cx="3066238" cy="17785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17311" b="17625"/>
            <a:stretch/>
          </p:blipFill>
          <p:spPr>
            <a:xfrm>
              <a:off x="5854890" y="1009933"/>
              <a:ext cx="3066238" cy="16104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79393" y="1615096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/>
                <a:t>1 V</a:t>
              </a:r>
              <a:endParaRPr lang="en-A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1727" y="841834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/>
                <a:t>5 F</a:t>
              </a:r>
              <a:endParaRPr lang="en-A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1727" y="1833121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/>
                <a:t>5 F</a:t>
              </a:r>
              <a:endParaRPr lang="en-AU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0891" y="4519394"/>
                <a:ext cx="7766755" cy="756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 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91" y="4519394"/>
                <a:ext cx="7766755" cy="7562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71600" y="313084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Potential difference across each capacitor = 0.5 V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1779" y="3804355"/>
                <a:ext cx="7195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Charge on each capacitor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=5×0.5=2.5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779" y="3804355"/>
                <a:ext cx="71958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5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93244" y="5734756"/>
                <a:ext cx="4660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=2.5×1=2.5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44" y="5734756"/>
                <a:ext cx="46608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40" r="-654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86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73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Same principles apply in more complicated cases!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97" y="2256362"/>
            <a:ext cx="5266268" cy="3949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3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8834" y="533943"/>
            <a:ext cx="5806227" cy="2373029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Two 5.0 F capacitors are in parallel with each other and a 1.0 V battery. Calculate the charge on each capacitor (Q) and the total charge drawn from the battery (</a:t>
            </a:r>
            <a:r>
              <a:rPr lang="en-AU" sz="2800" dirty="0" err="1" smtClean="0"/>
              <a:t>Q</a:t>
            </a:r>
            <a:r>
              <a:rPr lang="en-AU" sz="2800" baseline="-25000" dirty="0" err="1" smtClean="0"/>
              <a:t>total</a:t>
            </a:r>
            <a:r>
              <a:rPr lang="en-AU" sz="2800" dirty="0" smtClean="0"/>
              <a:t>).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348253"/>
              </p:ext>
            </p:extLst>
          </p:nvPr>
        </p:nvGraphicFramePr>
        <p:xfrm>
          <a:off x="6516688" y="2982913"/>
          <a:ext cx="2608262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Chart" r:id="rId6" imgW="5715000" imgH="6429375" progId="MSGraph.Chart.8">
                  <p:embed followColorScheme="full"/>
                </p:oleObj>
              </mc:Choice>
              <mc:Fallback>
                <p:oleObj name="Chart" r:id="rId6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6688" y="2982913"/>
                        <a:ext cx="2608262" cy="293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5062" y="489017"/>
            <a:ext cx="2935165" cy="2230863"/>
            <a:chOff x="6045062" y="489017"/>
            <a:chExt cx="2935165" cy="22308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56"/>
            <a:stretch/>
          </p:blipFill>
          <p:spPr>
            <a:xfrm>
              <a:off x="6045062" y="489017"/>
              <a:ext cx="2375607" cy="22308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3564" y="1050878"/>
              <a:ext cx="5732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5 F</a:t>
              </a:r>
              <a:endParaRPr lang="en-AU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07021" y="1050878"/>
              <a:ext cx="5732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5 F</a:t>
              </a:r>
              <a:endParaRPr lang="en-AU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3181" y="1033181"/>
              <a:ext cx="5732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1 V</a:t>
              </a:r>
              <a:endParaRPr lang="en-AU" sz="20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85209" y="5870913"/>
            <a:ext cx="8938121" cy="870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8263" y="6013751"/>
                <a:ext cx="161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latin typeface="Cambria Math"/>
                        </a:rPr>
                        <m:t>𝑄</m:t>
                      </m:r>
                      <m:r>
                        <a:rPr lang="en-AU" sz="3200" b="0" i="1" smtClean="0">
                          <a:latin typeface="Cambria Math"/>
                        </a:rPr>
                        <m:t>=</m:t>
                      </m:r>
                      <m:r>
                        <a:rPr lang="en-AU" sz="3200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63" y="6013751"/>
                <a:ext cx="161595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0760" y="6013751"/>
                <a:ext cx="42564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760" y="6013751"/>
                <a:ext cx="425642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21354" y="3088370"/>
            <a:ext cx="4828567" cy="222290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Q = 5.0 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= 5.0 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</a:t>
            </a:r>
            <a:r>
              <a:rPr lang="en-AU" b="1" dirty="0" smtClean="0">
                <a:solidFill>
                  <a:srgbClr val="FF0000"/>
                </a:solidFill>
              </a:rPr>
              <a:t>0.2 </a:t>
            </a:r>
            <a:r>
              <a:rPr lang="en-AU" b="1" dirty="0">
                <a:solidFill>
                  <a:srgbClr val="FF0000"/>
                </a:solidFill>
              </a:rPr>
              <a:t>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0.4 </a:t>
            </a:r>
            <a:r>
              <a:rPr lang="en-AU" b="1" dirty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5.0 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10 </a:t>
            </a:r>
            <a:r>
              <a:rPr lang="en-AU" b="1" dirty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</a:rPr>
              <a:t>Q = </a:t>
            </a:r>
            <a:r>
              <a:rPr lang="en-AU" b="1" dirty="0" smtClean="0">
                <a:solidFill>
                  <a:srgbClr val="FF0000"/>
                </a:solidFill>
              </a:rPr>
              <a:t>2.5 </a:t>
            </a:r>
            <a:r>
              <a:rPr lang="en-AU" b="1" dirty="0">
                <a:solidFill>
                  <a:srgbClr val="FF0000"/>
                </a:solidFill>
              </a:rPr>
              <a:t>C, </a:t>
            </a:r>
            <a:r>
              <a:rPr lang="en-AU" b="1" dirty="0" err="1" smtClean="0">
                <a:solidFill>
                  <a:srgbClr val="FF0000"/>
                </a:solidFill>
              </a:rPr>
              <a:t>Q</a:t>
            </a:r>
            <a:r>
              <a:rPr lang="en-AU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= </a:t>
            </a:r>
            <a:r>
              <a:rPr lang="en-AU" b="1" dirty="0" smtClean="0">
                <a:solidFill>
                  <a:srgbClr val="FF0000"/>
                </a:solidFill>
              </a:rPr>
              <a:t>2.5 C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79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8834" y="533943"/>
            <a:ext cx="5806227" cy="2373029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Two 5.0 F capacitors are in parallel with each other and a 1.0 V battery. Calculate the charge on each capacitor (Q) and the total charge drawn from the battery (</a:t>
            </a:r>
            <a:r>
              <a:rPr lang="en-AU" sz="2800" dirty="0" err="1" smtClean="0"/>
              <a:t>Q</a:t>
            </a:r>
            <a:r>
              <a:rPr lang="en-AU" sz="2800" baseline="-25000" dirty="0" err="1" smtClean="0"/>
              <a:t>total</a:t>
            </a:r>
            <a:r>
              <a:rPr lang="en-AU" sz="2800" dirty="0" smtClean="0"/>
              <a:t>).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5062" y="489017"/>
            <a:ext cx="2935165" cy="2230863"/>
            <a:chOff x="6045062" y="489017"/>
            <a:chExt cx="2935165" cy="22308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56"/>
            <a:stretch/>
          </p:blipFill>
          <p:spPr>
            <a:xfrm>
              <a:off x="6045062" y="489017"/>
              <a:ext cx="2375607" cy="22308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3564" y="1050878"/>
              <a:ext cx="5732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5 F</a:t>
              </a:r>
              <a:endParaRPr lang="en-AU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07021" y="1050878"/>
              <a:ext cx="5732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5 F</a:t>
              </a:r>
              <a:endParaRPr lang="en-AU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3181" y="1033181"/>
              <a:ext cx="5732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1 V</a:t>
              </a:r>
              <a:endParaRPr lang="en-AU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1600" y="313084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Potential difference across each capacitor = 1 V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41779" y="3804355"/>
                <a:ext cx="7195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Charge on each capacitor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=5×1=5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779" y="3804355"/>
                <a:ext cx="719586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35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93244" y="4617156"/>
                <a:ext cx="4660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44" y="4617156"/>
                <a:ext cx="466083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4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vs. Capacitors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27285" y="241581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43374" y="241581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96619" y="2415815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512707" y="2415815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828795" y="2415815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133596" y="2415817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53817" y="241581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64260" y="241581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908753" y="2669814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69059" y="2669814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8657" y="2669814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40665" y="2410169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6754" y="2410169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809999" y="2410169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126087" y="2410169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442175" y="2410169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746976" y="2410171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267197" y="2410169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77640" y="2410169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522133" y="2664168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882439" y="2664168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799641" y="2664168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94174" y="1800566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174" y="1800566"/>
                <a:ext cx="52796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51106" y="1806209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06" y="1806209"/>
                <a:ext cx="53745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761066" y="4199460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84402" y="4205103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162756" y="4588924"/>
            <a:ext cx="59831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0043" y="4588924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18088" y="4205103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41424" y="421074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024488" y="4594567"/>
            <a:ext cx="59831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66709" y="4972757"/>
                <a:ext cx="4948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09" y="4972757"/>
                <a:ext cx="4948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89863" y="4978400"/>
                <a:ext cx="50436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63" y="4978400"/>
                <a:ext cx="50436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54215" y="4337464"/>
                <a:ext cx="2910092" cy="10083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15" y="4337464"/>
                <a:ext cx="2910092" cy="10083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796848" y="2342435"/>
                <a:ext cx="3009350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48" y="2342435"/>
                <a:ext cx="300935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1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6445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Resistors vs. Capacitors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2223911" y="18626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540000" y="18626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93245" y="1862655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709333" y="1862655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3025421" y="1862655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330222" y="1862657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2850443" y="18626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160886" y="18626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2105379" y="2082787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3465685" y="2116654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478843" y="2082787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319867" y="312136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2635956" y="312136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489201" y="312136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805289" y="312136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121377" y="312136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426178" y="3121370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946399" y="312136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256842" y="312136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2201335" y="3375367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561641" y="3375367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1478843" y="3375367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590800" y="1247406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247406"/>
                <a:ext cx="52796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630308" y="2539986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08" y="2539986"/>
                <a:ext cx="53745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/>
          <p:cNvCxnSpPr/>
          <p:nvPr/>
        </p:nvCxnSpPr>
        <p:spPr>
          <a:xfrm flipH="1" flipV="1">
            <a:off x="1487309" y="2094077"/>
            <a:ext cx="2824" cy="1281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120441" y="2122297"/>
            <a:ext cx="5645" cy="1258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428978" y="2652877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4109164" y="2669809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641604" y="4063993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64940" y="406963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3070581" y="4436526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647247" y="4837290"/>
                <a:ext cx="4948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47" y="4837290"/>
                <a:ext cx="4948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/>
          <p:nvPr/>
        </p:nvCxnSpPr>
        <p:spPr>
          <a:xfrm flipH="1">
            <a:off x="1721558" y="4442169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647247" y="5469463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070583" y="547510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076224" y="5841996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630312" y="6197604"/>
                <a:ext cx="50436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12" y="6197604"/>
                <a:ext cx="50436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/>
          <p:cNvCxnSpPr/>
          <p:nvPr/>
        </p:nvCxnSpPr>
        <p:spPr>
          <a:xfrm flipH="1">
            <a:off x="1727201" y="5847639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724378" y="4436526"/>
            <a:ext cx="8467" cy="1428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976512" y="4430880"/>
            <a:ext cx="8467" cy="1428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824091" y="5125147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3968048" y="5142074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076224" y="5853284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1727201" y="5858927"/>
            <a:ext cx="914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5616223" y="4916308"/>
                <a:ext cx="3009350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223" y="4916308"/>
                <a:ext cx="300935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617146" y="2147398"/>
                <a:ext cx="3007567" cy="10083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46" y="2147398"/>
                <a:ext cx="3007567" cy="10083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480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888" y="1365953"/>
            <a:ext cx="79925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Sometimes we might need to analyse more complicated circuits, for example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err="1" smtClean="0">
                <a:solidFill>
                  <a:srgbClr val="0070C0"/>
                </a:solidFill>
              </a:rPr>
              <a:t>Kirchoff’s</a:t>
            </a:r>
            <a:r>
              <a:rPr lang="en-AU" sz="2800" dirty="0" smtClean="0">
                <a:solidFill>
                  <a:srgbClr val="0070C0"/>
                </a:solidFill>
              </a:rPr>
              <a:t> rules give us a systematic method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093161" y="285607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409250" y="285607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262495" y="285607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78583" y="285607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894671" y="285607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199472" y="2856076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719693" y="285607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030136" y="285607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974629" y="3076206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334935" y="3110073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348093" y="3076206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189117" y="411478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505206" y="411478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358451" y="4114787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674539" y="4114787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990627" y="4114787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295428" y="4114789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15649" y="411478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126092" y="411478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070585" y="4368786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430891" y="4368786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2348093" y="4368786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59292" y="2376293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92" y="2376293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27" r="-4327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2355150" y="3087500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989693" y="3115717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217338" y="536221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33427" y="536221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3386672" y="5362212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702760" y="5362212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018848" y="5362212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323649" y="5362214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843870" y="536221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154313" y="536221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098806" y="5616211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459112" y="5616211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376314" y="5616211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037646" y="3612432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2167472" y="3797283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043289" y="5096924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173115" y="4897950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372082" y="5102566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360793" y="3793058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127026" y="3657583"/>
                <a:ext cx="1247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26" y="3657583"/>
                <a:ext cx="124764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854" r="-5366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32669" y="4927586"/>
                <a:ext cx="1247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69" y="4927586"/>
                <a:ext cx="124764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854" r="-5366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77338" y="3510841"/>
                <a:ext cx="12575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8" y="3510841"/>
                <a:ext cx="125754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27" r="-2427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2981" y="4825999"/>
                <a:ext cx="12575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81" y="4825999"/>
                <a:ext cx="12575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913" r="-2913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655736" y="3443105"/>
            <a:ext cx="275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</a:rPr>
              <a:t>Q</a:t>
            </a:r>
            <a:r>
              <a:rPr lang="en-AU" sz="2800" dirty="0" smtClean="0">
                <a:solidFill>
                  <a:srgbClr val="00B050"/>
                </a:solidFill>
              </a:rPr>
              <a:t>) What are the currents flowing in the 3 resistors?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7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0" grpId="0"/>
      <p:bldP spid="91" grpId="0"/>
      <p:bldP spid="92" grpId="0"/>
      <p:bldP spid="93" grpId="0"/>
      <p:bldP spid="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5908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1997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885242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201330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17418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22219" y="2641585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42440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883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97376" y="2861715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57682" y="2895582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70840" y="286171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811864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7953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981198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297286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613374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8175" y="3900298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8396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48839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3332" y="4154295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53638" y="415429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970840" y="4154295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977897" y="2873009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12440" y="2901226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40085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56174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09419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325507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641595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946396" y="514772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66617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77060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21553" y="540172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081859" y="540172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99061" y="540172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60393" y="3397941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90219" y="3582792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6036" y="488243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95862" y="4683459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94829" y="4888075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3540" y="3578567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41" r="-14118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082" r="-306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0888" y="1365953"/>
            <a:ext cx="79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What are the currents flowing in the 3 resistors?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14127" y="276858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64926" y="4004718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115725" y="524085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65130" y="2529873"/>
            <a:ext cx="36434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junction rule : </a:t>
            </a:r>
            <a:r>
              <a:rPr lang="en-AU" sz="2800" dirty="0" smtClean="0"/>
              <a:t>the sum of currents at any junction is zero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0888" y="1365953"/>
            <a:ext cx="7992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The sum of currents at any junction is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Watch out for directions : into a junction is positive, out of a junction is negative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072445" y="4944536"/>
            <a:ext cx="2133600" cy="22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206045" y="3725335"/>
            <a:ext cx="1873955" cy="1219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206045" y="4967112"/>
            <a:ext cx="1907822" cy="11175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7821" y="4684891"/>
                <a:ext cx="4051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1" y="4684891"/>
                <a:ext cx="40511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181602" y="3414889"/>
                <a:ext cx="414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2" y="3414889"/>
                <a:ext cx="41460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53378" y="5768620"/>
                <a:ext cx="4797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78" y="5768620"/>
                <a:ext cx="47977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067779" y="5204180"/>
                <a:ext cx="2071080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779" y="5204180"/>
                <a:ext cx="207108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700888" y="4238978"/>
                <a:ext cx="2764660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88" y="4238978"/>
                <a:ext cx="276466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601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 animBg="1"/>
      <p:bldP spid="10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5908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1997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885242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201330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17418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22219" y="2641585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42440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883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97376" y="2861715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57682" y="2895582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70840" y="286171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811864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7953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981198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297286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613374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8175" y="3900298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8396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48839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3332" y="4154295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53638" y="415429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970840" y="4154295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977897" y="2873009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12440" y="2901226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40085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56174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09419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325507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641595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946396" y="514772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66617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77060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21553" y="540172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081859" y="540172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99061" y="540172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60393" y="3397941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90219" y="3582792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6036" y="488243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95862" y="4683459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94829" y="4888075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3540" y="3578567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41" r="-14118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082" r="-306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0888" y="1365953"/>
            <a:ext cx="79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What are the currents flowing in the 3 resistors?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14127" y="276858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64926" y="4004718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115725" y="524085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65130" y="2529873"/>
            <a:ext cx="36434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junction rule : </a:t>
            </a:r>
            <a:r>
              <a:rPr lang="en-AU" sz="2800" dirty="0" smtClean="0"/>
              <a:t>the sum of currents at any junction is zero</a:t>
            </a:r>
            <a:endParaRPr lang="en-AU" sz="2800" dirty="0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698998" y="5418666"/>
            <a:ext cx="10357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731857" y="4622783"/>
            <a:ext cx="14185" cy="1653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944525" y="5590805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984043" y="5644448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3" y="5644448"/>
                <a:ext cx="36413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>
            <a:off x="5889899" y="4509911"/>
            <a:ext cx="2902" cy="5728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960535" y="4509911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535" y="4509911"/>
                <a:ext cx="355867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/>
          <p:nvPr/>
        </p:nvCxnSpPr>
        <p:spPr>
          <a:xfrm flipH="1" flipV="1">
            <a:off x="5892800" y="5731028"/>
            <a:ext cx="2818" cy="5455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977467" y="5779916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67" y="5779916"/>
                <a:ext cx="355867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3829686" y="4151473"/>
            <a:ext cx="1715976" cy="108938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51600" y="5181600"/>
                <a:ext cx="244111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5181600"/>
                <a:ext cx="2441117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11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6" grpId="0"/>
      <p:bldP spid="98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5908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1997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885242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201330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17418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22219" y="2641585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42440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883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97376" y="2861715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57682" y="2895582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70840" y="286171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811864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7953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981198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297286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613374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8175" y="3900298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8396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48839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3332" y="4154295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53638" y="415429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970840" y="4154295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977897" y="2873009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12440" y="2901226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40085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56174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09419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325507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641595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946396" y="514772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66617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77060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21553" y="540172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081859" y="540172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99061" y="540172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60393" y="3397941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90219" y="3582792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6036" y="488243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95862" y="4683459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94829" y="4888075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3540" y="3578567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41" r="-14118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082" r="-306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0888" y="1365953"/>
            <a:ext cx="79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What are the currents flowing in the 3 resistors?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14127" y="276858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64926" y="4004718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115725" y="524085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94194" y="2191203"/>
            <a:ext cx="42530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loop rule : </a:t>
            </a:r>
            <a:r>
              <a:rPr lang="en-AU" sz="2800" dirty="0" smtClean="0"/>
              <a:t>the sum of voltage changes around a closed loop is zero</a:t>
            </a:r>
            <a:endParaRPr lang="en-AU" sz="2800" dirty="0"/>
          </a:p>
        </p:txBody>
      </p:sp>
      <p:sp>
        <p:nvSpPr>
          <p:cNvPr id="2" name="Oval 1"/>
          <p:cNvSpPr/>
          <p:nvPr/>
        </p:nvSpPr>
        <p:spPr>
          <a:xfrm>
            <a:off x="1123236" y="2959536"/>
            <a:ext cx="2300258" cy="106154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774266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090355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943600" y="4058342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6259688" y="4058342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575776" y="4058342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6880577" y="4058344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400798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711241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655734" y="4278474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016040" y="4312341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029198" y="4278474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870222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186311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6039556" y="5317055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6355644" y="5317055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6671732" y="5317055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6976533" y="5317057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496754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807197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5751690" y="5571054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100707" y="555976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5029198" y="5571054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5036255" y="4289768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4718751" y="4814700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848577" y="4999551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5032019" y="4995327"/>
            <a:ext cx="4939" cy="575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158090" y="4938874"/>
                <a:ext cx="5145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90" y="4938874"/>
                <a:ext cx="51456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941" r="-14118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385737" y="4385728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37" y="4385728"/>
                <a:ext cx="58419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208" r="-4167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/>
          <p:nvPr/>
        </p:nvCxnSpPr>
        <p:spPr>
          <a:xfrm>
            <a:off x="7072485" y="4185342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7123284" y="5421477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106357" y="4888095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357" y="4888095"/>
                <a:ext cx="364138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Connector 128"/>
          <p:cNvCxnSpPr/>
          <p:nvPr/>
        </p:nvCxnSpPr>
        <p:spPr>
          <a:xfrm flipH="1" flipV="1">
            <a:off x="7670796" y="4316367"/>
            <a:ext cx="5648" cy="1237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751687" y="3680158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687" y="3680158"/>
                <a:ext cx="126875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7112003" y="3663243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3" y="3663243"/>
                <a:ext cx="355867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/>
          <p:cNvCxnSpPr/>
          <p:nvPr/>
        </p:nvCxnSpPr>
        <p:spPr>
          <a:xfrm>
            <a:off x="3366981" y="3686780"/>
            <a:ext cx="1396896" cy="42236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902706" y="3051330"/>
            <a:ext cx="340017" cy="14203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9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23" grpId="0"/>
      <p:bldP spid="124" grpId="0"/>
      <p:bldP spid="127" grpId="0"/>
      <p:bldP spid="130" grpId="0"/>
      <p:bldP spid="1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0887" y="1365953"/>
            <a:ext cx="80489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00"/>
                </a:solidFill>
              </a:rPr>
              <a:t>S</a:t>
            </a:r>
            <a:r>
              <a:rPr lang="en-AU" sz="2800" dirty="0" smtClean="0">
                <a:solidFill>
                  <a:srgbClr val="FF0000"/>
                </a:solidFill>
              </a:rPr>
              <a:t>um of voltage changes around a closed loop is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Consider a unit charge (Q=1 Coulomb) going around this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It gains energy from the battery (voltage change +V)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It loses energy in the resistor (voltage change - I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Conservation of energy : V - I R = 0 (or as we know, V = I R)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3934179" y="207149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250268" y="207149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103513" y="2071498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419601" y="2071498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4735689" y="2071498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5040490" y="2071500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560711" y="207149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871154" y="207149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815647" y="2291630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5175953" y="2325497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189111" y="2291630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030135" y="333021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346224" y="333021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4199469" y="333021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4515557" y="333021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4831645" y="333021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5136446" y="333021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4656667" y="333021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967110" y="333021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911603" y="358421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5260620" y="3572921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189111" y="358421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3196168" y="2302924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2878664" y="2827856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008490" y="3012707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191932" y="3008483"/>
            <a:ext cx="4939" cy="575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5830709" y="2329523"/>
            <a:ext cx="5648" cy="1237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3403524" y="2440827"/>
            <a:ext cx="2300258" cy="106154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5126620" y="2509465"/>
            <a:ext cx="340017" cy="14203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60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How do we deal with a more complicated case?</a:t>
            </a:r>
            <a:r>
              <a:rPr lang="en-AU" sz="2800" dirty="0"/>
              <a:t> </a:t>
            </a:r>
            <a:r>
              <a:rPr lang="en-AU" sz="2800" dirty="0" smtClean="0"/>
              <a:t> </a:t>
            </a:r>
            <a:r>
              <a:rPr lang="en-AU" sz="2800" dirty="0" smtClean="0">
                <a:solidFill>
                  <a:srgbClr val="0070C0"/>
                </a:solidFill>
              </a:rPr>
              <a:t>What is the current flowing from the battery?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0" y="2935110"/>
            <a:ext cx="7933379" cy="3471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5908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1997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885242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201330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17418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22219" y="2641585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42440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883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97376" y="2861715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57682" y="2895582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70840" y="286171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811864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7953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981198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297286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613374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8175" y="3900298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8396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48839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3332" y="4154295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53638" y="415429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970840" y="4154295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977897" y="2873009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12440" y="2901226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40085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56174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09419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325507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641595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946396" y="514772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66617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77060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21553" y="540172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081859" y="540172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99061" y="540172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60393" y="3397941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90219" y="3582792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6036" y="488243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95862" y="4683459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94829" y="4888075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3540" y="3578567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41" r="-14118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082" r="-306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0888" y="1365953"/>
            <a:ext cx="79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What are the currents flowing in the 3 resistors?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14127" y="276858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64926" y="4004718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115725" y="524085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94194" y="2191203"/>
            <a:ext cx="42530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loop rule : </a:t>
            </a:r>
            <a:r>
              <a:rPr lang="en-AU" sz="2800" dirty="0" smtClean="0"/>
              <a:t>the sum of voltage changes around a closed loop is zero</a:t>
            </a:r>
            <a:endParaRPr lang="en-AU" sz="2800" dirty="0"/>
          </a:p>
        </p:txBody>
      </p:sp>
      <p:sp>
        <p:nvSpPr>
          <p:cNvPr id="2" name="Oval 1"/>
          <p:cNvSpPr/>
          <p:nvPr/>
        </p:nvSpPr>
        <p:spPr>
          <a:xfrm>
            <a:off x="1123166" y="2960113"/>
            <a:ext cx="2300258" cy="106154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774266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090355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943600" y="4058342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6259688" y="4058342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575776" y="4058342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6880577" y="4058344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400798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711241" y="4058342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655734" y="4278474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016040" y="4312341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029198" y="4278474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870222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186311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6039556" y="5317055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6355644" y="5317055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6671732" y="5317055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6976533" y="5317057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496754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807197" y="5317055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5751690" y="5571054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100707" y="555976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5029198" y="5571054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5036255" y="4289768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4718751" y="4814700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848577" y="4999551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5032019" y="4995327"/>
            <a:ext cx="4939" cy="575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158090" y="4938874"/>
                <a:ext cx="5145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90" y="4938874"/>
                <a:ext cx="51456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941" r="-14118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385737" y="4385728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37" y="4385728"/>
                <a:ext cx="58419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208" r="-4167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/>
          <p:nvPr/>
        </p:nvCxnSpPr>
        <p:spPr>
          <a:xfrm>
            <a:off x="7072485" y="4185342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7123284" y="5421477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106357" y="4888095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357" y="4888095"/>
                <a:ext cx="364138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Connector 128"/>
          <p:cNvCxnSpPr/>
          <p:nvPr/>
        </p:nvCxnSpPr>
        <p:spPr>
          <a:xfrm flipH="1" flipV="1">
            <a:off x="7670796" y="4316367"/>
            <a:ext cx="5648" cy="1237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751687" y="3680158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687" y="3680158"/>
                <a:ext cx="126875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7112003" y="3663243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3" y="3663243"/>
                <a:ext cx="355867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/>
          <p:cNvCxnSpPr/>
          <p:nvPr/>
        </p:nvCxnSpPr>
        <p:spPr>
          <a:xfrm>
            <a:off x="3366981" y="3686780"/>
            <a:ext cx="1396896" cy="42236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74354" y="6073423"/>
                <a:ext cx="2912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9−4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+1 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354" y="6073423"/>
                <a:ext cx="2912144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/>
          <p:nvPr/>
        </p:nvCxnSpPr>
        <p:spPr>
          <a:xfrm>
            <a:off x="2902706" y="3051330"/>
            <a:ext cx="340017" cy="14203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06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5908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1997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885242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201330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17418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22219" y="2641585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42440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883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97376" y="2861715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57682" y="2895582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70840" y="286171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811864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7953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981198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297286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613374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8175" y="3900298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8396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48839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3332" y="4154295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53638" y="415429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970840" y="4154295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977897" y="2873009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12440" y="2901226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40085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56174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09419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325507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641595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946396" y="514772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66617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77060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21553" y="540172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081859" y="540172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99061" y="540172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60393" y="3397941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90219" y="3582792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6036" y="488243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95862" y="4683459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94829" y="4888075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3540" y="3578567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41" r="-14118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082" r="-306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0888" y="1365953"/>
            <a:ext cx="79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What are the currents flowing in the 3 resistors?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14127" y="276858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64926" y="4004718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115725" y="524085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94194" y="2191203"/>
            <a:ext cx="42530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loop rule : </a:t>
            </a:r>
            <a:r>
              <a:rPr lang="en-AU" sz="2800" dirty="0" smtClean="0"/>
              <a:t>the sum of voltage changes around a closed loop is zero</a:t>
            </a:r>
            <a:endParaRPr lang="en-AU" sz="2800" dirty="0"/>
          </a:p>
        </p:txBody>
      </p:sp>
      <p:sp>
        <p:nvSpPr>
          <p:cNvPr id="2" name="Oval 1"/>
          <p:cNvSpPr/>
          <p:nvPr/>
        </p:nvSpPr>
        <p:spPr>
          <a:xfrm>
            <a:off x="1144604" y="4258530"/>
            <a:ext cx="2300258" cy="106154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3423428" y="4750286"/>
            <a:ext cx="1330406" cy="10026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29198" y="4628446"/>
                <a:ext cx="3188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−6−1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8" y="4628446"/>
                <a:ext cx="318811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/>
          <p:nvPr/>
        </p:nvCxnSpPr>
        <p:spPr>
          <a:xfrm>
            <a:off x="2912526" y="4338580"/>
            <a:ext cx="340017" cy="14203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28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Kirchoff’s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15908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1997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885242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201330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517418" y="2641583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22219" y="2641585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42440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883" y="2641583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97376" y="2861715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57682" y="2895582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70840" y="286171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811864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7953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981198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297286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613374" y="3900296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8175" y="3900298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8396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48839" y="3900296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3332" y="4154295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53638" y="4154295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970840" y="4154295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9" y="2218247"/>
                <a:ext cx="1268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977897" y="2873009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612440" y="2901226"/>
            <a:ext cx="28224" cy="250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40085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56174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09419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325507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641595" y="514772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946396" y="514772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66617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77060" y="514772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21553" y="540172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081859" y="540172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99061" y="540172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60393" y="3397941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90219" y="3582792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6036" y="4882433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95862" y="4683459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994829" y="4888075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3540" y="3578567"/>
            <a:ext cx="1410" cy="1099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2" y="3443092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41" r="-14118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41" y="4735673"/>
                <a:ext cx="5145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2968969"/>
                <a:ext cx="584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12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61467"/>
                <a:ext cx="595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082" r="-3061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0888" y="1365953"/>
            <a:ext cx="79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What are the currents flowing in the 3 resistors?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14127" y="276858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64926" y="4004718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115725" y="5240853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67" y="2223910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471336"/>
                <a:ext cx="36413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87" y="4718761"/>
                <a:ext cx="36413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5822" y="3431824"/>
                <a:ext cx="31711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 (3)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22" y="3431824"/>
                <a:ext cx="3171179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154" b="-327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164666" y="3014132"/>
                <a:ext cx="29859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9−4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 (2)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6" y="3014132"/>
                <a:ext cx="2985912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612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13864" y="2596446"/>
                <a:ext cx="31834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 (1)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64" y="2596446"/>
                <a:ext cx="3183467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91378" y="2077155"/>
            <a:ext cx="352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We now have 3 equations: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419599" y="3934178"/>
                <a:ext cx="40809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we can use algebra to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: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3934178"/>
                <a:ext cx="4080934" cy="830997"/>
              </a:xfrm>
              <a:prstGeom prst="rect">
                <a:avLst/>
              </a:prstGeom>
              <a:blipFill rotWithShape="0">
                <a:blip r:embed="rId15"/>
                <a:stretch>
                  <a:fillRect l="-2242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2445" y="4865512"/>
                <a:ext cx="28384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45" y="4865512"/>
                <a:ext cx="2838469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29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4048" y="5379140"/>
                <a:ext cx="5212764" cy="433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=−2−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48" y="5379140"/>
                <a:ext cx="5212764" cy="43338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719691" y="5949233"/>
                <a:ext cx="52127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 </m:t>
                      </m:r>
                      <m:r>
                        <a:rPr lang="en-AU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91" y="5949233"/>
                <a:ext cx="5212764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39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0" grpId="0"/>
      <p:bldP spid="83" grpId="0"/>
      <p:bldP spid="84" grpId="0"/>
      <p:bldP spid="9" grpId="0"/>
      <p:bldP spid="10" grpId="0"/>
      <p:bldP spid="8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39640" y="836712"/>
            <a:ext cx="3531777" cy="2362274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Consider the </a:t>
            </a:r>
            <a:r>
              <a:rPr lang="en-AU" sz="2800" dirty="0" smtClean="0"/>
              <a:t>loop shown in the circuit. The correct </a:t>
            </a:r>
            <a:r>
              <a:rPr lang="en-AU" sz="2800" dirty="0" err="1" smtClean="0"/>
              <a:t>Kirchoff</a:t>
            </a:r>
            <a:r>
              <a:rPr lang="en-AU" sz="2800" dirty="0" smtClean="0"/>
              <a:t> loop equation, starting at “a” is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66472735"/>
              </p:ext>
            </p:extLst>
          </p:nvPr>
        </p:nvGraphicFramePr>
        <p:xfrm>
          <a:off x="6372225" y="3344863"/>
          <a:ext cx="2881313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Chart" r:id="rId6" imgW="5715000" imgH="6429375" progId="MSGraph.Chart.8">
                  <p:embed followColorScheme="full"/>
                </p:oleObj>
              </mc:Choice>
              <mc:Fallback>
                <p:oleObj name="Chart" r:id="rId6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25" y="3344863"/>
                        <a:ext cx="2881313" cy="299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5" y="692696"/>
            <a:ext cx="5288695" cy="266429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806069" y="1261238"/>
            <a:ext cx="3355935" cy="1663706"/>
          </a:xfrm>
          <a:custGeom>
            <a:avLst/>
            <a:gdLst>
              <a:gd name="connsiteX0" fmla="*/ 2183035 w 3658892"/>
              <a:gd name="connsiteY0" fmla="*/ 27295 h 1476532"/>
              <a:gd name="connsiteX1" fmla="*/ 2960958 w 3658892"/>
              <a:gd name="connsiteY1" fmla="*/ 109182 h 1476532"/>
              <a:gd name="connsiteX2" fmla="*/ 3438629 w 3658892"/>
              <a:gd name="connsiteY2" fmla="*/ 395785 h 1476532"/>
              <a:gd name="connsiteX3" fmla="*/ 3656994 w 3658892"/>
              <a:gd name="connsiteY3" fmla="*/ 805218 h 1476532"/>
              <a:gd name="connsiteX4" fmla="*/ 3520516 w 3658892"/>
              <a:gd name="connsiteY4" fmla="*/ 1241946 h 1476532"/>
              <a:gd name="connsiteX5" fmla="*/ 3124731 w 3658892"/>
              <a:gd name="connsiteY5" fmla="*/ 1405719 h 1476532"/>
              <a:gd name="connsiteX6" fmla="*/ 1596182 w 3658892"/>
              <a:gd name="connsiteY6" fmla="*/ 1473958 h 1476532"/>
              <a:gd name="connsiteX7" fmla="*/ 381531 w 3658892"/>
              <a:gd name="connsiteY7" fmla="*/ 1323833 h 1476532"/>
              <a:gd name="connsiteX8" fmla="*/ 40337 w 3658892"/>
              <a:gd name="connsiteY8" fmla="*/ 900752 h 1476532"/>
              <a:gd name="connsiteX9" fmla="*/ 81280 w 3658892"/>
              <a:gd name="connsiteY9" fmla="*/ 368489 h 1476532"/>
              <a:gd name="connsiteX10" fmla="*/ 709077 w 3658892"/>
              <a:gd name="connsiteY10" fmla="*/ 81886 h 1476532"/>
              <a:gd name="connsiteX11" fmla="*/ 1432408 w 3658892"/>
              <a:gd name="connsiteY11" fmla="*/ 0 h 14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58892" h="1476532">
                <a:moveTo>
                  <a:pt x="2183035" y="27295"/>
                </a:moveTo>
                <a:cubicBezTo>
                  <a:pt x="2467363" y="37531"/>
                  <a:pt x="2751692" y="47767"/>
                  <a:pt x="2960958" y="109182"/>
                </a:cubicBezTo>
                <a:cubicBezTo>
                  <a:pt x="3170224" y="170597"/>
                  <a:pt x="3322623" y="279779"/>
                  <a:pt x="3438629" y="395785"/>
                </a:cubicBezTo>
                <a:cubicBezTo>
                  <a:pt x="3554635" y="511791"/>
                  <a:pt x="3643346" y="664191"/>
                  <a:pt x="3656994" y="805218"/>
                </a:cubicBezTo>
                <a:cubicBezTo>
                  <a:pt x="3670642" y="946245"/>
                  <a:pt x="3609226" y="1141863"/>
                  <a:pt x="3520516" y="1241946"/>
                </a:cubicBezTo>
                <a:cubicBezTo>
                  <a:pt x="3431806" y="1342029"/>
                  <a:pt x="3445453" y="1367050"/>
                  <a:pt x="3124731" y="1405719"/>
                </a:cubicBezTo>
                <a:cubicBezTo>
                  <a:pt x="2804009" y="1444388"/>
                  <a:pt x="2053382" y="1487606"/>
                  <a:pt x="1596182" y="1473958"/>
                </a:cubicBezTo>
                <a:cubicBezTo>
                  <a:pt x="1138982" y="1460310"/>
                  <a:pt x="640838" y="1419367"/>
                  <a:pt x="381531" y="1323833"/>
                </a:cubicBezTo>
                <a:cubicBezTo>
                  <a:pt x="122223" y="1228299"/>
                  <a:pt x="90379" y="1059976"/>
                  <a:pt x="40337" y="900752"/>
                </a:cubicBezTo>
                <a:cubicBezTo>
                  <a:pt x="-9705" y="741528"/>
                  <a:pt x="-30177" y="504967"/>
                  <a:pt x="81280" y="368489"/>
                </a:cubicBezTo>
                <a:cubicBezTo>
                  <a:pt x="192737" y="232011"/>
                  <a:pt x="483889" y="143301"/>
                  <a:pt x="709077" y="81886"/>
                </a:cubicBezTo>
                <a:cubicBezTo>
                  <a:pt x="934265" y="20471"/>
                  <a:pt x="1309578" y="9099"/>
                  <a:pt x="1432408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PAnswers"/>
              <p:cNvSpPr>
                <a:spLocks noGrp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14160" y="3212976"/>
                <a:ext cx="6490088" cy="3096344"/>
              </a:xfrm>
            </p:spPr>
            <p:txBody>
              <a:bodyPr>
                <a:noAutofit/>
              </a:bodyPr>
              <a:lstStyle/>
              <a:p>
                <a:pPr marL="514350" indent="-514350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AU" sz="28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14350" indent="-514350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AU" sz="28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14350" indent="-514350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A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A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A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AU" sz="28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AU" sz="28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PAnswers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xfrm>
                <a:off x="314160" y="3212976"/>
                <a:ext cx="6490088" cy="3096344"/>
              </a:xfr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1285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25 summary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580444"/>
            <a:ext cx="75861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Components in a </a:t>
            </a:r>
            <a:r>
              <a:rPr lang="en-AU" sz="2800" dirty="0" smtClean="0">
                <a:solidFill>
                  <a:srgbClr val="FF0000"/>
                </a:solidFill>
              </a:rPr>
              <a:t>series</a:t>
            </a:r>
            <a:r>
              <a:rPr lang="en-AU" sz="2800" dirty="0" smtClean="0"/>
              <a:t> circuit all carry the </a:t>
            </a:r>
            <a:r>
              <a:rPr lang="en-AU" sz="2800" dirty="0" smtClean="0">
                <a:solidFill>
                  <a:srgbClr val="0070C0"/>
                </a:solidFill>
              </a:rPr>
              <a:t>same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Components in a </a:t>
            </a:r>
            <a:r>
              <a:rPr lang="en-AU" sz="2800" dirty="0" smtClean="0">
                <a:solidFill>
                  <a:srgbClr val="FF0000"/>
                </a:solidFill>
              </a:rPr>
              <a:t>parallel</a:t>
            </a:r>
            <a:r>
              <a:rPr lang="en-AU" sz="2800" dirty="0" smtClean="0"/>
              <a:t> circuit all experience the </a:t>
            </a:r>
            <a:r>
              <a:rPr lang="en-AU" sz="2800" dirty="0" smtClean="0">
                <a:solidFill>
                  <a:srgbClr val="0070C0"/>
                </a:solidFill>
              </a:rPr>
              <a:t>same potential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Capacitors </a:t>
            </a:r>
            <a:r>
              <a:rPr lang="en-AU" sz="2800" dirty="0" smtClean="0"/>
              <a:t>are parallel plates which store equal &amp; opposite charge </a:t>
            </a:r>
            <a:r>
              <a:rPr lang="en-AU" sz="2800" dirty="0" smtClean="0">
                <a:solidFill>
                  <a:srgbClr val="0070C0"/>
                </a:solidFill>
              </a:rPr>
              <a:t>Q = C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junction rule </a:t>
            </a:r>
            <a:r>
              <a:rPr lang="en-AU" sz="2800" dirty="0" smtClean="0"/>
              <a:t>and </a:t>
            </a:r>
            <a:r>
              <a:rPr lang="en-AU" sz="2800" dirty="0" smtClean="0">
                <a:solidFill>
                  <a:srgbClr val="FF0000"/>
                </a:solidFill>
              </a:rPr>
              <a:t>loop rule </a:t>
            </a:r>
            <a:r>
              <a:rPr lang="en-AU" sz="2800" dirty="0" smtClean="0"/>
              <a:t>provide a systematic method for analysing circuits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When components are connected </a:t>
            </a:r>
            <a:r>
              <a:rPr lang="en-AU" sz="2800" dirty="0" smtClean="0">
                <a:solidFill>
                  <a:srgbClr val="FF0000"/>
                </a:solidFill>
              </a:rPr>
              <a:t>in series</a:t>
            </a:r>
            <a:r>
              <a:rPr lang="en-AU" sz="2800" dirty="0" smtClean="0"/>
              <a:t>, the </a:t>
            </a:r>
            <a:r>
              <a:rPr lang="en-AU" sz="2800" dirty="0" smtClean="0">
                <a:solidFill>
                  <a:srgbClr val="FF0000"/>
                </a:solidFill>
              </a:rPr>
              <a:t>same electric current </a:t>
            </a:r>
            <a:r>
              <a:rPr lang="en-AU" sz="2800" dirty="0" smtClean="0"/>
              <a:t>flows through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Charge conservation : current cannot disappear!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7" y="2551287"/>
            <a:ext cx="3584244" cy="30548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92" y="2291454"/>
            <a:ext cx="4469236" cy="29624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92888" y="2415819"/>
            <a:ext cx="2269066" cy="519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96090" y="2743197"/>
            <a:ext cx="244968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07870" y="2494839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870" y="2494839"/>
                <a:ext cx="26148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5576711" y="5575272"/>
            <a:ext cx="226906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60629" y="5333998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29" y="5333998"/>
                <a:ext cx="26148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76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80363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When components are connected </a:t>
            </a:r>
            <a:r>
              <a:rPr lang="en-AU" sz="2800" dirty="0" smtClean="0">
                <a:solidFill>
                  <a:srgbClr val="FF0000"/>
                </a:solidFill>
              </a:rPr>
              <a:t>in parallel</a:t>
            </a:r>
            <a:r>
              <a:rPr lang="en-AU" sz="2800" dirty="0" smtClean="0"/>
              <a:t>, the </a:t>
            </a:r>
            <a:r>
              <a:rPr lang="en-AU" sz="2800" dirty="0" smtClean="0">
                <a:solidFill>
                  <a:srgbClr val="FF0000"/>
                </a:solidFill>
              </a:rPr>
              <a:t>same potential difference </a:t>
            </a:r>
            <a:r>
              <a:rPr lang="en-AU" sz="2800" dirty="0" smtClean="0"/>
              <a:t>drops across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70C0"/>
                </a:solidFill>
              </a:rPr>
              <a:t>P</a:t>
            </a:r>
            <a:r>
              <a:rPr lang="en-AU" sz="2800" dirty="0" smtClean="0">
                <a:solidFill>
                  <a:srgbClr val="0070C0"/>
                </a:solidFill>
              </a:rPr>
              <a:t>oints connected by a wire are at the same voltage!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3" y="2745315"/>
            <a:ext cx="4265848" cy="268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8" y="3023958"/>
            <a:ext cx="4757621" cy="24059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037690" y="3341510"/>
            <a:ext cx="0" cy="172720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70886" y="3347153"/>
            <a:ext cx="0" cy="172720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04082" y="3352796"/>
            <a:ext cx="0" cy="172720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15957" y="3296353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57" y="3296353"/>
                <a:ext cx="26148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15289" y="3290707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289" y="3290707"/>
                <a:ext cx="26148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37199" y="3290706"/>
                <a:ext cx="2614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99" y="3290706"/>
                <a:ext cx="261482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23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circuits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When there is a junction in the circuit, </a:t>
            </a:r>
            <a:r>
              <a:rPr lang="en-AU" sz="2800" dirty="0" smtClean="0">
                <a:solidFill>
                  <a:srgbClr val="0070C0"/>
                </a:solidFill>
              </a:rPr>
              <a:t>the inward and outward currents to the junction are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Charge conservation : current cannot disappear!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3422" y="4097868"/>
            <a:ext cx="2133600" cy="22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7022" y="2878667"/>
            <a:ext cx="1873955" cy="1219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7022" y="4120444"/>
            <a:ext cx="1907822" cy="11175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8798" y="3838223"/>
                <a:ext cx="4051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8" y="3838223"/>
                <a:ext cx="40511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02579" y="2568221"/>
                <a:ext cx="414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579" y="2568221"/>
                <a:ext cx="41460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4355" y="4921952"/>
                <a:ext cx="4797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355" y="4921952"/>
                <a:ext cx="47977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88756" y="3714043"/>
                <a:ext cx="2071080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756" y="3714043"/>
                <a:ext cx="207108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20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51520" y="620688"/>
            <a:ext cx="4491818" cy="2218258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Consider the currents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1</a:t>
            </a:r>
            <a:r>
              <a:rPr lang="en-AU" sz="2800" dirty="0" smtClean="0"/>
              <a:t>,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3</a:t>
            </a:r>
            <a:r>
              <a:rPr lang="en-AU" sz="2800" dirty="0" smtClean="0"/>
              <a:t> as indicated on the circuit diagram. If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dirty="0" smtClean="0"/>
              <a:t> = 2.5 A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 = 4 A, what is the value of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3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53686238"/>
              </p:ext>
            </p:extLst>
          </p:nvPr>
        </p:nvGraphicFramePr>
        <p:xfrm>
          <a:off x="5722938" y="2781300"/>
          <a:ext cx="333216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2938" y="2781300"/>
                        <a:ext cx="3332162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04" y="404664"/>
            <a:ext cx="3922463" cy="237626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948264" y="1988840"/>
            <a:ext cx="18000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7496720" y="2312865"/>
            <a:ext cx="21600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6408240" y="2312888"/>
            <a:ext cx="216000" cy="43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9668" y="18283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AU" sz="2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8716" y="19888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2380" y="19888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48264" y="2492912"/>
            <a:ext cx="143984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23528" y="2996952"/>
            <a:ext cx="5554960" cy="298519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6.5 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1.5 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−1.5 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0 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The situation is not possible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08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559d0d74-4e4b-44c4-8588-cd2101f2c9da"/>
  <p:tag name="INCLUDESESSION" val="True"/>
  <p:tag name="LUIDIAENABLED" val="False"/>
  <p:tag name="EXPANDSHOWBAR" val="True"/>
  <p:tag name="WASPOLLED" val="73AAE7DAB91A401B81FB34EAC0577498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62F81B6F2A49CAAEE8B1481F40686B"/>
  <p:tag name="SLIDEID" val="8B62F81B6F2A49CAAEE8B1481F40686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onsider the currents I1, I2 and I3 as indicated on the circuit diagram. If I1 = 2.5 A and I2 = 4 A, what is the value of I3?"/>
  <p:tag name="ANSWERSALIAS" val="6.5 A|smicln|1.5 A|smicln|−1.5 A|smicln|0 A|smicln|The situation is not possible"/>
  <p:tag name="RESPONSESGATHERED" val="True"/>
  <p:tag name="TOTALRESPONSES" val="76"/>
  <p:tag name="RESPONSECOUNT" val="76"/>
  <p:tag name="SLICED" val="False"/>
  <p:tag name="RESPONSES" val="5;5;5;5;5;3;5;5;5;5;5;5;5;5;5;5;5;5;3;3;3;5;3;5;3;3;-;5;3;3;5;3;5;2;3;5;3;-;5;3;5;5;3;5;5;5;5;1;1;5;1;5;-;3;5;3;3;5;5;3;-;-;-;3;-;3;5;3;2;3;3;3;3;5;-;5;5;3;2;3;3;1;3;3;"/>
  <p:tag name="CHARTSTRINGSTD" val="4 3 30 0 39"/>
  <p:tag name="CHARTSTRINGREV" val="39 0 30 3 4"/>
  <p:tag name="CHARTSTRINGSTDPER" val="0.0526315789473684 0.0394736842105263 0.394736842105263 0 0.513157894736842"/>
  <p:tag name="CHARTSTRINGREVPER" val="0.513157894736842 0 0.394736842105263 0.0394736842105263 0.0526315789473684"/>
  <p:tag name="ANONYMOUSTEMP" val="False"/>
  <p:tag name="VALUES" val="No Value|smicln|No Value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9CD8C3CE43344F55B40E7A9E2F697FA2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D2CED3BCA94DF9BC386E94F88FD1BD&lt;/guid&gt;&#10;            &lt;repollguid&gt;66883097DB0241A88A63CB360902A088&lt;/repollguid&gt;&#10;            &lt;sourceid&gt;D5347611DAEC424AB61191F1756279D1&lt;/sourceid&gt;&#10;            &lt;questiontext&gt;Consider the currents I1, I2 and I3 as indicated on the circuit diagram. If I1 = 2.5 A and I2 = 4 A, what is the value of I3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A115069414A43A798FF1B2ABC266791&lt;/guid&gt;&#10;                    &lt;answertext&gt;6.5 A &lt;/answertext&gt;&#10;                    &lt;valuetype&gt;0&lt;/valuetype&gt;&#10;                &lt;/answer&gt;&#10;                &lt;answer&gt;&#10;                    &lt;guid&gt;9DEEF6E90BCC403980181DF4311A2A5A&lt;/guid&gt;&#10;                    &lt;answertext&gt;1.5 A &lt;/answertext&gt;&#10;                    &lt;valuetype&gt;0&lt;/valuetype&gt;&#10;                &lt;/answer&gt;&#10;                &lt;answer&gt;&#10;                    &lt;guid&gt;3F95840EEFE141A38AEA344B825D473D&lt;/guid&gt;&#10;                    &lt;answertext&gt;−1.5 A &lt;/answertext&gt;&#10;                    &lt;valuetype&gt;0&lt;/valuetype&gt;&#10;                &lt;/answer&gt;&#10;                &lt;answer&gt;&#10;                    &lt;guid&gt;E24D74D1FAE948ACAA5EB3F85D92DD69&lt;/guid&gt;&#10;                    &lt;answertext&gt;0 A &lt;/answertext&gt;&#10;                    &lt;valuetype&gt;0&lt;/valuetype&gt;&#10;                &lt;/answer&gt;&#10;                &lt;answer&gt;&#10;                    &lt;guid&gt;DAA1D5EF6A6C447194DA01591DC2E6D8&lt;/guid&gt;&#10;                    &lt;answertext&gt;The situation is not possibl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52"/>
  <p:tag name="FONTSIZE" val="32"/>
  <p:tag name="BULLETTYPE" val="ppBulletArabicPeriod"/>
  <p:tag name="ANSWERTEXT" val="6.5 A&#10;1.5 A&#10;−1.5 A&#10;0 A&#10;The situation is not possib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62F81B6F2A49CAAEE8B1481F40686B"/>
  <p:tag name="SLIDEID" val="8B62F81B6F2A49CAAEE8B1481F40686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onsider the currents I1, I2 and I3 as indicated on the circuit diagram. If I1 = 2.5 A and I2 = 4 A, what is the value of I3?"/>
  <p:tag name="ANSWERSALIAS" val="6.5 A|smicln|1.5 A|smicln|−1.5 A|smicln|0 A|smicln|The situation is not possible"/>
  <p:tag name="RESPONSESGATHERED" val="True"/>
  <p:tag name="TOTALRESPONSES" val="76"/>
  <p:tag name="RESPONSECOUNT" val="76"/>
  <p:tag name="SLICED" val="False"/>
  <p:tag name="RESPONSES" val="5;5;5;5;5;3;5;5;5;5;5;5;5;5;5;5;5;5;3;3;3;5;3;5;3;3;-;5;3;3;5;3;5;2;3;5;3;-;5;3;5;5;3;5;5;5;5;1;1;5;1;5;-;3;5;3;3;5;5;3;-;-;-;3;-;3;5;3;2;3;3;3;3;5;-;5;5;3;2;3;3;1;3;3;"/>
  <p:tag name="CHARTSTRINGSTD" val="4 3 30 0 39"/>
  <p:tag name="CHARTSTRINGREV" val="39 0 30 3 4"/>
  <p:tag name="CHARTSTRINGSTDPER" val="0.0526315789473684 0.0394736842105263 0.394736842105263 0 0.513157894736842"/>
  <p:tag name="CHARTSTRINGREVPER" val="0.513157894736842 0 0.394736842105263 0.0394736842105263 0.0526315789473684"/>
  <p:tag name="ANONYMOUSTEMP" val="False"/>
  <p:tag name="VALUES" val="No Value|smicln|No Value|smicln|No Value|smicln|No Value|smicln|No Value"/>
  <p:tag name="LIVECHARTING" val="False"/>
  <p:tag name="AUTOOPENPOLL" val="True"/>
  <p:tag name="AUTOFORMATCHAR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A6322C7167F4FBD80DD47DD9123490A"/>
  <p:tag name="SLIDEID" val="5A6322C7167F4FBD80DD47DD9123490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 9.0 V battery is connected to a 3 W resistor. Which is the incorrect statement about potential differences (voltages)?"/>
  <p:tag name="ANSWERSALIAS" val="Vb – Va = 9.0 V|smicln|Vb – Vc = 0 V|smicln|Vc – Vd = 9.0 V|smicln|Vd – Va = 9.0 V"/>
  <p:tag name="RESPONSESGATHERED" val="True"/>
  <p:tag name="TOTALRESPONSES" val="75"/>
  <p:tag name="RESPONSECOUNT" val="75"/>
  <p:tag name="SLICED" val="False"/>
  <p:tag name="RESPONSES" val="1;1;1;1;1;4;1;1;1;1;1;1;1;1;1;1;1;1;4;4;4;2;2;2;2;4;4;2;4;4;4;4;3;2;4;3;3;2;4;4;2;4;4;2;4;3;2;4;2;2;4;4;4;4;2;4;1;2;2;4;2;4;4;4;4;4;3;3;3;3;2;4;3;2;2;"/>
  <p:tag name="CHARTSTRINGSTD" val="18 19 9 29"/>
  <p:tag name="CHARTSTRINGREV" val="29 9 19 18"/>
  <p:tag name="CHARTSTRINGSTDPER" val="0.24 0.253333333333333 0.12 0.386666666666667"/>
  <p:tag name="CHARTSTRINGREVPER" val="0.386666666666667 0.12 0.253333333333333 0.24"/>
  <p:tag name="ANONYMOUSTEMP" val="False"/>
  <p:tag name="VALUES" val="No Value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5FC91FF6DFE40E8A45870034217D7FE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8BC51A9B9454121925A1D4FEC190A2C&lt;/guid&gt;&#10;            &lt;repollguid&gt;847EC69D109A436582863A81B5189FCC&lt;/repollguid&gt;&#10;            &lt;sourceid&gt;DDCA7103EF50418BBC42C5500B163DE2&lt;/sourceid&gt;&#10;            &lt;questiontext&gt;A 9.0 V battery is connected to a 3 W resistor. Which is the incorrect statement about potential differences (voltages)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76820701409400F87595B4CDC599610&lt;/guid&gt;&#10;                    &lt;answertext&gt;Vb – Va = 9.0 V &lt;/answertext&gt;&#10;                    &lt;valuetype&gt;0&lt;/valuetype&gt;&#10;                &lt;/answer&gt;&#10;                &lt;answer&gt;&#10;                    &lt;guid&gt;92E157AE5B0C441E8A15D2CE3F679C88&lt;/guid&gt;&#10;                    &lt;answertext&gt;Vb – Vc = 0 V &lt;/answertext&gt;&#10;                    &lt;valuetype&gt;0&lt;/valuetype&gt;&#10;                &lt;/answer&gt;&#10;                &lt;answer&gt;&#10;                    &lt;guid&gt;6C55BACFEF3A4E4997A83D6E6546A5CE&lt;/guid&gt;&#10;                    &lt;answertext&gt;Vc – Vd = 9.0 V &lt;/answertext&gt;&#10;                    &lt;valuetype&gt;0&lt;/valuetype&gt;&#10;                &lt;/answer&gt;&#10;                &lt;answer&gt;&#10;                    &lt;guid&gt;E4EC0726DBED492CB630F9A0E86944E7&lt;/guid&gt;&#10;                    &lt;answertext&gt;Vd – Va = 9.0 V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1"/>
  <p:tag name="FONTSIZE" val="32"/>
  <p:tag name="BULLETTYPE" val="ppBulletArabicPeriod"/>
  <p:tag name="ANSWERTEXT" val="Vb – Va = 9.0 V&#10;Vb – Vc = 0 V&#10;Vc – Vd = 9.0 V&#10;Vd – Va = 9.0 V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029CDFAC1CF4E3AA891E7A262EDCD4E"/>
  <p:tag name="SLIDEID" val="3029CDFAC1CF4E3AA891E7A262EDCD4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If an additional resistor, R2, is added in series to the circuit, what happens to the power dissipated by R1?"/>
  <p:tag name="ANSWERSALIAS" val="Increases|smicln|Decreases|smicln|Stays the same"/>
  <p:tag name="RESPONSESGATHERED" val="True"/>
  <p:tag name="TOTALRESPONSES" val="78"/>
  <p:tag name="RESPONSECOUNT" val="78"/>
  <p:tag name="SLICED" val="False"/>
  <p:tag name="RESPONSES" val="2;2;-;2;2;2;2;2;-;-;2;2;2;2;2;2;2;2;2;2;2;2;3;3;3;2;2;2;2;2;3;3;3;3;2;3;-;2;2;2;3;3;2;1;1;3;3;2;3;3;3;2;1;2;3;2;2;3;3;2;2;2;2;1;2;2;2;2;2;2;1;2;2;2;-;3;-;2;2;2;-;2;2;2;-;-;3;"/>
  <p:tag name="CHARTSTRINGSTD" val="5 53 20"/>
  <p:tag name="CHARTSTRINGREV" val="20 53 5"/>
  <p:tag name="CHARTSTRINGSTDPER" val="0.0641025641025641 0.67948717948718 0.256410256410256"/>
  <p:tag name="CHARTSTRINGREVPER" val="0.256410256410256 0.67948717948718 0.0641025641025641"/>
  <p:tag name="ANONYMOUSTEMP" val="False"/>
  <p:tag name="VALUES" val="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618E8A4BC524C1FB415758AACF8B695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F7D0F8F01C4F3691190DA0956FA820&lt;/guid&gt;&#10;            &lt;repollguid&gt;43DC8136751F4B14926560348201442E&lt;/repollguid&gt;&#10;            &lt;sourceid&gt;017C890A7515488BACE57CDEFC8AA54B&lt;/sourceid&gt;&#10;            &lt;questiontext&gt;If an additional resistor, R2, is added in series to the circuit, what happens to the power dissipated by R1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09088B9B94043CAA2297E34C859B25F&lt;/guid&gt;&#10;                    &lt;answertext&gt;Increases &lt;/answertext&gt;&#10;                    &lt;valuetype&gt;0&lt;/valuetype&gt;&#10;                &lt;/answer&gt;&#10;                &lt;answer&gt;&#10;                    &lt;guid&gt;61B54AC0F40A41319E99A6EEFBB39F15&lt;/guid&gt;&#10;                    &lt;answertext&gt;Decreases &lt;/answertext&gt;&#10;                    &lt;valuetype&gt;0&lt;/valuetype&gt;&#10;                &lt;/answer&gt;&#10;                &lt;answer&gt;&#10;                    &lt;guid&gt;D8AC615A5B6448C2AB011C0F194FDF8F&lt;/guid&gt;&#10;                    &lt;answertext&gt;Stays the sam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4"/>
  <p:tag name="FONTSIZE" val="32"/>
  <p:tag name="BULLETTYPE" val="ppBulletArabicPeriod"/>
  <p:tag name="ANSWERTEXT" val="Increases&#10;Decreases&#10;Stays the s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CE2A8EE43C942F2BD4165B8AFAF8A6E"/>
  <p:tag name="SLIDEID" val="8CE2A8EE43C942F2BD4165B8AFAF8A6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If an additional resistor, R3, is added in parallel to the circuit, what happens to the total  current, I?"/>
  <p:tag name="ANSWERSALIAS" val="Increases|smicln|Decreases|smicln|Stays the same|smicln|Depends on R values"/>
  <p:tag name="RESPONSESGATHERED" val="True"/>
  <p:tag name="TOTALRESPONSES" val="50"/>
  <p:tag name="RESPONSECOUNT" val="50"/>
  <p:tag name="SLICED" val="False"/>
  <p:tag name="RESPONSES" val="-;-;-;-;-;4;2;-;-;1;-;4;1;4;-;-;-;2;3;3;2;2;2;-;3;3;-;-;2;2;4;2;1;-;2;-;4;-;-;3;3;-;2;3;3;3;1;3;4;3;3;3;-;3;-;-;-;4;-;-;4;-;-;2;-;-;-;2;4;-;-;2;3;-;-;-;-;-;3;-;3;4;3;-;1;-;-;3;3;2;3;"/>
  <p:tag name="CHARTSTRINGSTD" val="5 14 21 10"/>
  <p:tag name="CHARTSTRINGREV" val="10 21 14 5"/>
  <p:tag name="CHARTSTRINGSTDPER" val="0.1 0.28 0.42 0.2"/>
  <p:tag name="CHARTSTRINGREVPER" val="0.2 0.42 0.28 0.1"/>
  <p:tag name="ANONYMOUSTEMP" val="False"/>
  <p:tag name="VALUES" val="No Value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11E6A900A5FA4AAAAD19C9D92DBF41B8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363372EF44443BA07971F66DCF3F24&lt;/guid&gt;&#10;            &lt;repollguid&gt;23A44B1A8DA74F568DD22A2F99AD4058&lt;/repollguid&gt;&#10;            &lt;sourceid&gt;A69674D42D20430CABCEB0305BE144C4&lt;/sourceid&gt;&#10;            &lt;questiontext&gt;If an additional resistor, R3, is added in parallel to the circuit, what happens to the total current, I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0EF9D2F822B4D5AA751E053042D0F8A&lt;/guid&gt;&#10;                    &lt;answertext&gt;Increases &lt;/answertext&gt;&#10;                    &lt;valuetype&gt;0&lt;/valuetype&gt;&#10;                &lt;/answer&gt;&#10;                &lt;answer&gt;&#10;                    &lt;guid&gt;11959EAD91C6498E8C08C0A27922F3C7&lt;/guid&gt;&#10;                    &lt;answertext&gt;Decreases &lt;/answertext&gt;&#10;                    &lt;valuetype&gt;0&lt;/valuetype&gt;&#10;                &lt;/answer&gt;&#10;                &lt;answer&gt;&#10;                    &lt;guid&gt;0FC06A15927849088B97E1D5CEDEE2A2&lt;/guid&gt;&#10;                    &lt;answertext&gt;Stays the same &lt;/answertext&gt;&#10;                    &lt;valuetype&gt;0&lt;/valuetype&gt;&#10;                &lt;/answer&gt;&#10;                &lt;answer&gt;&#10;                    &lt;guid&gt;4E6E8DA48969423783B47A2E42385F08&lt;/guid&gt;&#10;                    &lt;answertext&gt;Depends on R values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4"/>
  <p:tag name="FONTSIZE" val="32"/>
  <p:tag name="BULLETTYPE" val="ppBulletArabicPeriod"/>
  <p:tag name="ANSWERTEXT" val="Increases&#10;Decreases&#10;Stays the same&#10;Depends on R valu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B2D80DAA89041879C9AFCB84C9015E8"/>
  <p:tag name="SLIDEID" val="1B2D80DAA89041879C9AFCB84C9015E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0.80 W|smicln|1.2 W|smicln|6.0 W|smicln|30 W"/>
  <p:tag name="QUESTIONALIAS" val="What must be the resistance R1 so that  V1 = 2.0 V?"/>
  <p:tag name="RESPONSESGATHERED" val="True"/>
  <p:tag name="TOTALRESPONSES" val="43"/>
  <p:tag name="RESPONSECOUNT" val="43"/>
  <p:tag name="SLICED" val="False"/>
  <p:tag name="RESPONSES" val="-;-;-;-;-;2;2;-;-;2;-;2;2;2;-;-;-;2;2;2;4;1;2;-;-;2;-;-;-;2;2;2;2;-;2;-;2;-;-;2;2;-;2;2;-;2;-;4;2;2;2;-;-;2;-;-;-;4;-;-;2;-;-;2;-;-;-;2;2;-;-;2;-;-;-;-;-;-;2;-;2;2;-;-;2;-;-;2;2;-;2;2;"/>
  <p:tag name="CHARTSTRINGSTD" val="1 39 0 3"/>
  <p:tag name="CHARTSTRINGREV" val="3 0 39 1"/>
  <p:tag name="CHARTSTRINGSTDPER" val="0.0232558139534884 0.906976744186046 0 0.0697674418604651"/>
  <p:tag name="CHARTSTRINGREVPER" val="0.0697674418604651 0 0.906976744186046 0.0232558139534884"/>
  <p:tag name="ANONYMOUSTEMP" val="False"/>
  <p:tag name="VALUES" val="No Value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CB003F1B50744AB9A5CE73928D74A48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FC2A2302374030A3A13F7E0DFA10D8&lt;/guid&gt;&#10;            &lt;repollguid&gt;80618020A1E74C838D668A9DB6A3F53F&lt;/repollguid&gt;&#10;            &lt;sourceid&gt;80A8E0DC1AA14FE38506A9377B664852&lt;/sourceid&gt;&#10;            &lt;questiontext&gt;What must be the resistance R1 so that V1 = 2.0 V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7E40549A9714711B5B2E318E40A8BA7&lt;/guid&gt;&#10;                    &lt;answertext&gt;0.80 W &lt;/answertext&gt;&#10;                    &lt;valuetype&gt;0&lt;/valuetype&gt;&#10;                &lt;/answer&gt;&#10;                &lt;answer&gt;&#10;                    &lt;guid&gt;BFF323AB39664755A79FDFAC8E2ACB1F&lt;/guid&gt;&#10;                    &lt;answertext&gt;1.2 W &lt;/answertext&gt;&#10;                    &lt;valuetype&gt;0&lt;/valuetype&gt;&#10;                &lt;/answer&gt;&#10;                &lt;answer&gt;&#10;                    &lt;guid&gt;24BFC1C618D24F88AA273D8173B4ABB5&lt;/guid&gt;&#10;                    &lt;answertext&gt;6.0 W &lt;/answertext&gt;&#10;                    &lt;valuetype&gt;0&lt;/valuetype&gt;&#10;                &lt;/answer&gt;&#10;                &lt;answer&gt;&#10;                    &lt;guid&gt;0E974E95E7D14AD493CAC063FD0CDA47&lt;/guid&gt;&#10;                    &lt;answertext&gt;30 W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3"/>
  <p:tag name="FONTSIZE" val="32"/>
  <p:tag name="BULLETTYPE" val="ppBulletArabicPeriod"/>
  <p:tag name="ANSWERTEXT" val="0.80 W&#10;1.2 W&#10;6.0 W&#10;30 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25CD4FA4DE648C599E52BCDE455579D"/>
  <p:tag name="SLIDEID" val="625CD4FA4DE648C599E52BCDE455579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wo 5.0 F capacitors are in series with each other and a 1.0 V battery. Calculate the charge on each capacitor (Q) and the total charge drawn from the battery (Qtot)."/>
  <p:tag name="ANSWERSALIAS" val="Q = 5.0 C, Qtot = 5.0 C|smicln|Q = 0.25 C, Qtot = 0.50 C|smicln|Q = 2.5 C, Qtot = 2.5 C|smicln|Q = 2.5 C, Qtot = 5.0 C"/>
  <p:tag name="TOTALRESPONSES" val="0"/>
  <p:tag name="ANONYMOUSTEMP" val="False"/>
  <p:tag name="VALUES" val="No Value|smicln|No Value|smicln|No Value|smicln|No Value"/>
  <p:tag name="AUTOFORMATCHART" val="True"/>
  <p:tag name="AUTOOPENPOLL" val="True"/>
  <p:tag name="TPQUESTIONXML" val="﻿&lt;?xml version=&quot;1.0&quot; encoding=&quot;utf-8&quot;?&gt;&#10;&lt;questionlist&gt;&#10;    &lt;properties&gt;&#10;        &lt;guid&gt;9B8626CD73B14244BB95623154BE475F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3BD82A63AE49FFA808CCCC4C0CD8A8&lt;/guid&gt;&#10;            &lt;repollguid&gt;7C162B827240445887744DF6921ED5D6&lt;/repollguid&gt;&#10;            &lt;sourceid&gt;8414D0D7E5BE40D2A4F828AFCD27CF49&lt;/sourceid&gt;&#10;            &lt;questiontext&gt;Two 5.0 F capacitors are in series with each other and a 1.0 V battery. Calculate the charge on each capacitor (Q) and the total charge drawn from the battery (Qtotal)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798F0659844994860F3C83B2F16F4C&lt;/guid&gt;&#10;                    &lt;answertext&gt;Q = 5.0 C, Qtotal = 5.0 C&lt;/answertext&gt;&#10;                    &lt;valuetype&gt;0&lt;/valuetype&gt;&#10;                &lt;/answer&gt;&#10;                &lt;answer&gt;&#10;                    &lt;guid&gt;636941F265584B5CADBB15CEA540DF1D&lt;/guid&gt;&#10;                    &lt;answertext&gt;Q = 0.25 C, Qtotal = 0.50 C&lt;/answertext&gt;&#10;                    &lt;valuetype&gt;0&lt;/valuetype&gt;&#10;                &lt;/answer&gt;&#10;                &lt;answer&gt;&#10;                    &lt;guid&gt;07AEDDC33FE644839E78A8B9E76A9C1B&lt;/guid&gt;&#10;                    &lt;answertext&gt;Q = 2.5 C, Qtotal = 2.5 C&lt;/answertext&gt;&#10;                    &lt;valuetype&gt;0&lt;/valuetype&gt;&#10;                &lt;/answer&gt;&#10;                &lt;answer&gt;&#10;                    &lt;guid&gt;78ACC5451C914F9A8A6AF78799085767&lt;/guid&gt;&#10;                    &lt;answertext&gt;Q = 2.5 C, Qtotal = 5.0 C&lt;/answertext&gt;&#10;                    &lt;valuetype&gt;0&lt;/valuetype&gt;&#10;                &lt;/answer&gt;&#10;            &lt;/answers&gt;&#10;        &lt;/multichoice&gt;&#10;    &lt;/questions&gt;&#10;&lt;/questionlist&gt;"/>
  <p:tag name="TYPE" val="MultiChoiceSlide"/>
  <p:tag name="LIVECHARTING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7"/>
  <p:tag name="FONTSIZE" val="32"/>
  <p:tag name="BULLETTYPE" val="ppBulletArabicPeriod"/>
  <p:tag name="ANSWERTEXT" val="Q = 5.0 C, Qtot = 5.0 C&#10;Q = 0.25 C, Qtot = 0.50 C&#10;Q = 2.5 C, Qtot = 2.5 C&#10;Q = 2.5 C, Qtot = 5.0 C"/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25CD4FA4DE648C599E52BCDE455579D"/>
  <p:tag name="SLIDEID" val="625CD4FA4DE648C599E52BCDE455579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wo 5.0 F capacitors are in series with each other and a 1.0 V battery. Calculate the charge on each capacitor (Q) and the total charge drawn from the battery (Qtot)."/>
  <p:tag name="ANSWERSALIAS" val="Q = 5.0 C, Qtot = 5.0 C|smicln|Q = 0.25 C, Qtot = 0.50 C|smicln|Q = 2.5 C, Qtot = 2.5 C|smicln|Q = 2.5 C, Qtot = 5.0 C"/>
  <p:tag name="TOTALRESPONSES" val="0"/>
  <p:tag name="ANONYMOUSTEMP" val="False"/>
  <p:tag name="VALUES" val="No Value|smicln|No Value|smicln|No Value|smicln|No Value"/>
  <p:tag name="LIVECHARTING" val="False"/>
  <p:tag name="AUTOOPENPOLL" val="True"/>
  <p:tag name="AUTOFORMATCHAR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4E2522174C347BA8AE702EEA331C5D1"/>
  <p:tag name="SLIDEID" val="B4E2522174C347BA8AE702EEA331C5D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wo 5.0 F capacitors are in parallel with each other and a 1.0 V battery. Calculate the charge on each capacitor (Q) and the total charge drawn from the battery (Qtot)."/>
  <p:tag name="ANSWERSALIAS" val="Q = 5.0 C, Qtot = 5.0 C|smicln|Q = 0.2 C, Qtot = 0.4 C|smicln|Q = 5.0 C, Qtot = 10 C|smicln|Q = 2.5 C, Qtot = 2.5 C"/>
  <p:tag name="TOTALRESPONSES" val="0"/>
  <p:tag name="ANONYMOUSTEMP" val="False"/>
  <p:tag name="VALUES" val="No Value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1F4B642070F43A4873803F4E26B479F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0F91D0E12145F788B12C1C50FCF414&lt;/guid&gt;&#10;            &lt;repollguid&gt;D031D4D3760745ABA49F394ED564F3E8&lt;/repollguid&gt;&#10;            &lt;sourceid&gt;D9968B9781CD41CFA48E268C455A5EE7&lt;/sourceid&gt;&#10;            &lt;questiontext&gt;Two 5.0 F capacitors are in parallel with each other and a 1.0 V battery. Calculate the charge on each capacitor (Q) and the total charge drawn from the battery (Qtotal)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C1CB4D9BB2D4841993FA7C3BC1E0116&lt;/guid&gt;&#10;                    &lt;answertext&gt;Q = 5.0 C, Qtotal = 5.0 C&lt;/answertext&gt;&#10;                    &lt;valuetype&gt;0&lt;/valuetype&gt;&#10;                &lt;/answer&gt;&#10;                &lt;answer&gt;&#10;                    &lt;guid&gt;87B5AABF61E3432A947E61EBEF5B9F02&lt;/guid&gt;&#10;                    &lt;answertext&gt;Q = 0.2 C, Qtotal = 0.4 C&lt;/answertext&gt;&#10;                    &lt;valuetype&gt;0&lt;/valuetype&gt;&#10;                &lt;/answer&gt;&#10;                &lt;answer&gt;&#10;                    &lt;guid&gt;D50D07CAAD2649B48458F778257CB233&lt;/guid&gt;&#10;                    &lt;answertext&gt;Q = 5.0 C, Qtotal = 10 C&lt;/answertext&gt;&#10;                    &lt;valuetype&gt;0&lt;/valuetype&gt;&#10;                &lt;/answer&gt;&#10;                &lt;answer&gt;&#10;                    &lt;guid&gt;0266751569F044BA97A62A4EAB5098D9&lt;/guid&gt;&#10;                    &lt;answertext&gt;Q = 2.5 C, Qtotal = 2.5 C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4"/>
  <p:tag name="FONTSIZE" val="32"/>
  <p:tag name="BULLETTYPE" val="ppBulletArabicPeriod"/>
  <p:tag name="ANSWERTEXT" val="Q = 5.0 C, Qtot = 5.0 C&#10;Q = 0.2 C, Qtot = 0.4 C&#10;Q = 5.0 C, Qtot = 10 C&#10;Q = 2.5 C, Qtot = 2.5 C"/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4E2522174C347BA8AE702EEA331C5D1"/>
  <p:tag name="SLIDEID" val="B4E2522174C347BA8AE702EEA331C5D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wo 5.0 F capacitors are in parallel with each other and a 1.0 V battery. Calculate the charge on each capacitor (Q) and the total charge drawn from the battery (Qtot)."/>
  <p:tag name="ANSWERSALIAS" val="Q = 5.0 C, Qtot = 5.0 C|smicln|Q = 0.2 C, Qtot = 0.4 C|smicln|Q = 5.0 C, Qtot = 10 C|smicln|Q = 2.5 C, Qtot = 2.5 C"/>
  <p:tag name="TOTALRESPONSES" val="0"/>
  <p:tag name="ANONYMOUSTEMP" val="False"/>
  <p:tag name="VALUES" val="No Value|smicln|No Value|smicln|No Value|smicln|No Value"/>
  <p:tag name="LIVECHARTING" val="False"/>
  <p:tag name="AUTOOPENPOLL" val="True"/>
  <p:tag name="AUTOFORMATCHAR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13F589E25C4763BA0D717D7C57F166"/>
  <p:tag name="SLIDEID" val="5213F589E25C4763BA0D717D7C57F16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onsider the loop shown in the circuit. The correct Kirchoff loop equation, starting at “a” is"/>
  <p:tag name="ANSWERSALIAS" val=" 𝑰 𝟏  𝑹 𝟏 + 𝜺 𝟏 + 𝑰 𝟏  𝑹 𝟐 + 𝜺 𝟐 + 𝑰 𝟐  𝑹 𝟑 =𝟎|smicln| −𝑰 𝟏  𝑹 𝟏 − 𝜺 𝟏 − 𝑰 𝟏  𝑹 𝟐 − 𝜺 𝟑 − 𝑰 𝟑  𝑹 𝟒 =𝟎|smicln| 𝑰 𝟏  𝑹 𝟏 − 𝜺 𝟏 + 𝑰 𝟏  𝑹 𝟐 − 𝜺 𝟐 − 𝑰 𝟐  𝑹 𝟑 =𝟎|smicln| 𝑰 𝟏  𝑹 𝟏 − 𝜺 𝟏 + 𝑰 𝟏  𝑹 𝟐 + 𝜺 𝟐 + 𝑰 𝟐  𝑹 𝟑 =𝟎"/>
  <p:tag name="RESPONSESGATHERED" val="True"/>
  <p:tag name="TOTALRESPONSES" val="72"/>
  <p:tag name="RESPONSECOUNT" val="72"/>
  <p:tag name="SLICED" val="False"/>
  <p:tag name="RESPONSES" val="1;1;1;1;1;4;1;1;1;1;1;1;1;1;1;1;1;1;4;4;4;2;2;2;2;-;-;1;4;4;3;4;1;3;4;1;4;4;-;3;-;3;4;1;1;1;-;4;-;-;2;4;4;2;-;2;4;-;-;2;3;1;1;4;1;3;2;4;3;4;4;4;2;4;2;4;-;3;2;-;-;2;3;-;2;2;"/>
  <p:tag name="CHARTSTRINGSTD" val="26 15 9 22"/>
  <p:tag name="CHARTSTRINGREV" val="22 9 15 26"/>
  <p:tag name="CHARTSTRINGSTDPER" val="0.361111111111111 0.208333333333333 0.125 0.305555555555556"/>
  <p:tag name="CHARTSTRINGREVPER" val="0.305555555555556 0.125 0.208333333333333 0.361111111111111"/>
  <p:tag name="ANONYMOUSTEMP" val="False"/>
  <p:tag name="VALUES" val="No Value|smicln|No Value|smicln|No Value|smicln|No Value"/>
  <p:tag name="AUTOFORMATCHART" val="True"/>
  <p:tag name="AUTOOPENPOLL" val="True"/>
  <p:tag name="TPQUESTIONXML" val="﻿&lt;?xml version=&quot;1.0&quot; encoding=&quot;utf-8&quot;?&gt;&#10;&lt;questionlist&gt;&#10;    &lt;properties&gt;&#10;        &lt;guid&gt;B1B5729419C84281A20343A22771F22F&lt;/guid&gt;&#10;        &lt;description /&gt;&#10;        &lt;date&gt;5/10/2016 6:25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CD073DD3A849AF81BAD68B8FA485AF&lt;/guid&gt;&#10;            &lt;repollguid&gt;F476D9564D2041649326350FAFC7FFBC&lt;/repollguid&gt;&#10;            &lt;sourceid&gt;83C5D0F231D24082BBE55F9D4AC48223&lt;/sourceid&gt;&#10;            &lt;questiontext&gt;Consider the loop shown in the circuit. The correct Kirchoff loop equation, starting at “a” is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AFFE52FCB2843A3ADDCC9A946836150&lt;/guid&gt;&#10;                    &lt;answertext&gt; $$ $$  $$ $$ + $$ $$ + $$ $$  $$ $$ + $$ $$ + $$ $$  $$ $$ =$$ &lt;/answertext&gt;&#10;                    &lt;valuetype&gt;0&lt;/valuetype&gt;&#10;                &lt;/answer&gt;&#10;                &lt;answer&gt;&#10;                    &lt;guid&gt;169E9A3695BA40FA88FD0F9CC3552970&lt;/guid&gt;&#10;                    &lt;answertext&gt; −$$ $$  $$ $$ − $$ $$ − $$ $$  $$ $$ − $$ $$ − $$ $$  $$ $$ =$$ &lt;/answertext&gt;&#10;                    &lt;valuetype&gt;0&lt;/valuetype&gt;&#10;                &lt;/answer&gt;&#10;                &lt;answer&gt;&#10;                    &lt;guid&gt;F3224EB38CF14255AAB1FDADEA7A7D83&lt;/guid&gt;&#10;                    &lt;answertext&gt; $$ $$  $$ $$ − $$ $$ + $$ $$  $$ $$ − $$ $$ − $$ $$  $$ $$ =$$ &lt;/answertext&gt;&#10;                    &lt;valuetype&gt;0&lt;/valuetype&gt;&#10;                &lt;/answer&gt;&#10;                &lt;answer&gt;&#10;                    &lt;guid&gt;55BFACD9DC5045FE87BE99898ACBB036&lt;/guid&gt;&#10;                    &lt;answertext&gt; $$ $$  $$ $$ − $$ $$ + $$ $$  $$ $$ + $$ $$ + $$ $$  $$ $$ =$$&lt;/answertext&gt;&#10;                    &lt;valuetype&gt;0&lt;/valuetype&gt;&#10;                &lt;/answer&gt;&#10;            &lt;/answers&gt;&#10;        &lt;/multichoice&gt;&#10;    &lt;/questions&gt;&#10;&lt;/questionlist&gt;"/>
  <p:tag name="TYPE" val="MultiChoiceSlide"/>
  <p:tag name="LIVECHARTING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56"/>
  <p:tag name="FONTSIZE" val="28"/>
  <p:tag name="BULLETTYPE" val="ppBulletArabicPeriod"/>
  <p:tag name="ANSWERTEXT" val=" 𝑰 𝟏  𝑹 𝟏 + 𝜺 𝟏 + 𝑰 𝟏  𝑹 𝟐 + 𝜺 𝟐 + 𝑰 𝟐  𝑹 𝟑 =𝟎&#10; −𝑰 𝟏  𝑹 𝟏 − 𝜺 𝟏 − 𝑰 𝟏  𝑹 𝟐 − 𝜺 𝟑 − 𝑰 𝟑  𝑹 𝟒 =𝟎&#10; 𝑰 𝟏  𝑹 𝟏 − 𝜺 𝟏 + 𝑰 𝟏  𝑹 𝟐 − 𝜺 𝟐 − 𝑰 𝟐  𝑹 𝟑 =𝟎&#10; 𝑰 𝟏  𝑹 𝟏 − 𝜺 𝟏 + 𝑰 𝟏  𝑹 𝟐 + 𝜺 𝟐 + 𝑰 𝟐  𝑹 𝟑 =𝟎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47235</TotalTime>
  <Words>2001</Words>
  <Application>Microsoft Office PowerPoint</Application>
  <PresentationFormat>On-screen Show (4:3)</PresentationFormat>
  <Paragraphs>588</Paragraphs>
  <Slides>54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Symbol</vt:lpstr>
      <vt:lpstr>Times New Roman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currents I1, I2 and I3 as indicated on the circuit diagram. If I1 = 2.5 A and I2 = 4 A, what is the value of I3?</vt:lpstr>
      <vt:lpstr>Consider the currents I1, I2 and I3 as indicated on the circuit diagram. If I1 = 2.5 A and I2 = 4 A, what is the value of I3?</vt:lpstr>
      <vt:lpstr>A 9.0 V battery is connected to a 3 W resistor. Which is the incorrect statement about potential differences (voltages)?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an additional resistor, R2, is added in series to the circuit, what happens to the power dissipated by R1?</vt:lpstr>
      <vt:lpstr>If an additional resistor, R3, is added in parallel to the circuit, what happens to the total current, I?</vt:lpstr>
      <vt:lpstr>PowerPoint Presentation</vt:lpstr>
      <vt:lpstr>PowerPoint Presentation</vt:lpstr>
      <vt:lpstr>What must be the resistance R1 so that  V1 = 2.0 V?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5.0 F capacitors are in series with each other and a 1.0 V battery. Calculate the charge on each capacitor (Q) and the total charge drawn from the battery (Qtotal).</vt:lpstr>
      <vt:lpstr>Two 5.0 F capacitors are in series with each other and a 1.0 V battery. Calculate the charge on each capacitor (Q) and the total charge drawn from the battery (Qtotal).</vt:lpstr>
      <vt:lpstr>Two 5.0 F capacitors are in parallel with each other and a 1.0 V battery. Calculate the charge on each capacitor (Q) and the total charge drawn from the battery (Qtotal).</vt:lpstr>
      <vt:lpstr>Two 5.0 F capacitors are in parallel with each other and a 1.0 V battery. Calculate the charge on each capacitor (Q) and the total charge drawn from the battery (Qtotal).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loop shown in the circuit. The correct Kirchoff loop equation, starting at “a” is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Swinburne University of Technology</dc:creator>
  <cp:lastModifiedBy>Chris Blake</cp:lastModifiedBy>
  <cp:revision>516</cp:revision>
  <dcterms:created xsi:type="dcterms:W3CDTF">2012-01-25T05:42:10Z</dcterms:created>
  <dcterms:modified xsi:type="dcterms:W3CDTF">2016-05-11T04:53:56Z</dcterms:modified>
</cp:coreProperties>
</file>