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ppt/tags/tag20.xml" ContentType="application/vnd.openxmlformats-officedocument.presentationml.tags+xml"/>
  <Override PartName="/ppt/notesSlides/notesSlide17.xml" ContentType="application/vnd.openxmlformats-officedocument.presentationml.notesSlide+xml"/>
  <Override PartName="/ppt/tags/tag21.xml" ContentType="application/vnd.openxmlformats-officedocument.presentationml.tags+xml"/>
  <Override PartName="/ppt/notesSlides/notesSlide18.xml" ContentType="application/vnd.openxmlformats-officedocument.presentationml.notesSlide+xml"/>
  <Override PartName="/ppt/tags/tag22.xml" ContentType="application/vnd.openxmlformats-officedocument.presentationml.tags+xml"/>
  <Override PartName="/ppt/notesSlides/notesSlide19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0.xml" ContentType="application/vnd.openxmlformats-officedocument.presentationml.notesSlide+xml"/>
  <Override PartName="/ppt/tags/tag26.xml" ContentType="application/vnd.openxmlformats-officedocument.presentationml.tags+xml"/>
  <Override PartName="/ppt/notesSlides/notesSlide21.xml" ContentType="application/vnd.openxmlformats-officedocument.presentationml.notesSlide+xml"/>
  <Override PartName="/ppt/tags/tag27.xml" ContentType="application/vnd.openxmlformats-officedocument.presentationml.tags+xml"/>
  <Override PartName="/ppt/notesSlides/notesSlide22.xml" ContentType="application/vnd.openxmlformats-officedocument.presentationml.notesSlide+xml"/>
  <Override PartName="/ppt/tags/tag28.xml" ContentType="application/vnd.openxmlformats-officedocument.presentationml.tags+xml"/>
  <Override PartName="/ppt/notesSlides/notesSlide23.xml" ContentType="application/vnd.openxmlformats-officedocument.presentationml.notesSlide+xml"/>
  <Override PartName="/ppt/tags/tag29.xml" ContentType="application/vnd.openxmlformats-officedocument.presentationml.tags+xml"/>
  <Override PartName="/ppt/notesSlides/notesSlide24.xml" ContentType="application/vnd.openxmlformats-officedocument.presentationml.notesSlide+xml"/>
  <Override PartName="/ppt/tags/tag30.xml" ContentType="application/vnd.openxmlformats-officedocument.presentationml.tags+xml"/>
  <Override PartName="/ppt/notesSlides/notesSlide25.xml" ContentType="application/vnd.openxmlformats-officedocument.presentationml.notesSlide+xml"/>
  <Override PartName="/ppt/tags/tag31.xml" ContentType="application/vnd.openxmlformats-officedocument.presentationml.tags+xml"/>
  <Override PartName="/ppt/notesSlides/notesSlide26.xml" ContentType="application/vnd.openxmlformats-officedocument.presentationml.notesSlide+xml"/>
  <Override PartName="/ppt/tags/tag32.xml" ContentType="application/vnd.openxmlformats-officedocument.presentationml.tags+xml"/>
  <Override PartName="/ppt/notesSlides/notesSlide27.xml" ContentType="application/vnd.openxmlformats-officedocument.presentationml.notesSlide+xml"/>
  <Override PartName="/ppt/tags/tag33.xml" ContentType="application/vnd.openxmlformats-officedocument.presentationml.tags+xml"/>
  <Override PartName="/ppt/notesSlides/notesSlide28.xml" ContentType="application/vnd.openxmlformats-officedocument.presentationml.notesSlide+xml"/>
  <Override PartName="/ppt/tags/tag34.xml" ContentType="application/vnd.openxmlformats-officedocument.presentationml.tags+xml"/>
  <Override PartName="/ppt/notesSlides/notesSlide29.xml" ContentType="application/vnd.openxmlformats-officedocument.presentationml.notesSlide+xml"/>
  <Override PartName="/ppt/tags/tag35.xml" ContentType="application/vnd.openxmlformats-officedocument.presentationml.tags+xml"/>
  <Override PartName="/ppt/notesSlides/notesSlide30.xml" ContentType="application/vnd.openxmlformats-officedocument.presentationml.notesSlide+xml"/>
  <Override PartName="/ppt/tags/tag36.xml" ContentType="application/vnd.openxmlformats-officedocument.presentationml.tags+xml"/>
  <Override PartName="/ppt/notesSlides/notesSlide31.xml" ContentType="application/vnd.openxmlformats-officedocument.presentationml.notesSlide+xml"/>
  <Override PartName="/ppt/tags/tag37.xml" ContentType="application/vnd.openxmlformats-officedocument.presentationml.tags+xml"/>
  <Override PartName="/ppt/notesSlides/notesSlide32.xml" ContentType="application/vnd.openxmlformats-officedocument.presentationml.notesSlide+xml"/>
  <Override PartName="/ppt/tags/tag38.xml" ContentType="application/vnd.openxmlformats-officedocument.presentationml.tags+xml"/>
  <Override PartName="/ppt/notesSlides/notesSlide33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34.xml" ContentType="application/vnd.openxmlformats-officedocument.presentationml.notesSlide+xml"/>
  <Override PartName="/ppt/tags/tag42.xml" ContentType="application/vnd.openxmlformats-officedocument.presentationml.tags+xml"/>
  <Override PartName="/ppt/notesSlides/notesSlide35.xml" ContentType="application/vnd.openxmlformats-officedocument.presentationml.notesSlide+xml"/>
  <Override PartName="/ppt/tags/tag43.xml" ContentType="application/vnd.openxmlformats-officedocument.presentationml.tags+xml"/>
  <Override PartName="/ppt/notesSlides/notesSlide36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37.xml" ContentType="application/vnd.openxmlformats-officedocument.presentationml.notesSlide+xml"/>
  <Override PartName="/ppt/tags/tag47.xml" ContentType="application/vnd.openxmlformats-officedocument.presentationml.tags+xml"/>
  <Override PartName="/ppt/notesSlides/notesSlide38.xml" ContentType="application/vnd.openxmlformats-officedocument.presentationml.notesSlide+xml"/>
  <Override PartName="/ppt/tags/tag48.xml" ContentType="application/vnd.openxmlformats-officedocument.presentationml.tags+xml"/>
  <Override PartName="/ppt/notesSlides/notesSlide39.xml" ContentType="application/vnd.openxmlformats-officedocument.presentationml.notesSlide+xml"/>
  <Override PartName="/ppt/tags/tag49.xml" ContentType="application/vnd.openxmlformats-officedocument.presentationml.tags+xml"/>
  <Override PartName="/ppt/notesSlides/notesSlide40.xml" ContentType="application/vnd.openxmlformats-officedocument.presentationml.notesSlide+xml"/>
  <Override PartName="/ppt/tags/tag50.xml" ContentType="application/vnd.openxmlformats-officedocument.presentationml.tags+xml"/>
  <Override PartName="/ppt/notesSlides/notesSlide41.xml" ContentType="application/vnd.openxmlformats-officedocument.presentationml.notesSlide+xml"/>
  <Override PartName="/ppt/tags/tag51.xml" ContentType="application/vnd.openxmlformats-officedocument.presentationml.tags+xml"/>
  <Override PartName="/ppt/notesSlides/notesSlide42.xml" ContentType="application/vnd.openxmlformats-officedocument.presentationml.notesSlide+xml"/>
  <Override PartName="/ppt/tags/tag52.xml" ContentType="application/vnd.openxmlformats-officedocument.presentationml.tags+xml"/>
  <Override PartName="/ppt/notesSlides/notesSlide43.xml" ContentType="application/vnd.openxmlformats-officedocument.presentationml.notesSlide+xml"/>
  <Override PartName="/ppt/tags/tag53.xml" ContentType="application/vnd.openxmlformats-officedocument.presentationml.tags+xml"/>
  <Override PartName="/ppt/notesSlides/notesSlide44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45.xml" ContentType="application/vnd.openxmlformats-officedocument.presentationml.notesSlide+xml"/>
  <Override PartName="/ppt/tags/tag57.xml" ContentType="application/vnd.openxmlformats-officedocument.presentationml.tags+xml"/>
  <Override PartName="/ppt/notesSlides/notesSlide46.xml" ContentType="application/vnd.openxmlformats-officedocument.presentationml.notesSlide+xml"/>
  <Override PartName="/ppt/tags/tag59.xml" ContentType="application/vnd.openxmlformats-officedocument.presentationml.tags+xml"/>
  <Override PartName="/ppt/notesSlides/notesSlide47.xml" ContentType="application/vnd.openxmlformats-officedocument.presentationml.notesSlide+xml"/>
  <Override PartName="/ppt/tags/tag60.xml" ContentType="application/vnd.openxmlformats-officedocument.presentationml.tags+xml"/>
  <Override PartName="/ppt/notesSlides/notesSlide48.xml" ContentType="application/vnd.openxmlformats-officedocument.presentationml.notesSlide+xml"/>
  <Override PartName="/ppt/tags/tag61.xml" ContentType="application/vnd.openxmlformats-officedocument.presentationml.tags+xml"/>
  <Override PartName="/ppt/notesSlides/notesSlide49.xml" ContentType="application/vnd.openxmlformats-officedocument.presentationml.notesSlide+xml"/>
  <Override PartName="/ppt/tags/tag62.xml" ContentType="application/vnd.openxmlformats-officedocument.presentationml.tags+xml"/>
  <Override PartName="/ppt/notesSlides/notesSlide50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51.xml" ContentType="application/vnd.openxmlformats-officedocument.presentationml.notesSlide+xml"/>
  <Override PartName="/ppt/tags/tag66.xml" ContentType="application/vnd.openxmlformats-officedocument.presentationml.tags+xml"/>
  <Override PartName="/ppt/notesSlides/notesSlide52.xml" ContentType="application/vnd.openxmlformats-officedocument.presentationml.notesSlide+xml"/>
  <Override PartName="/ppt/tags/tag67.xml" ContentType="application/vnd.openxmlformats-officedocument.presentationml.tags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65" r:id="rId2"/>
    <p:sldId id="343" r:id="rId3"/>
    <p:sldId id="333" r:id="rId4"/>
    <p:sldId id="334" r:id="rId5"/>
    <p:sldId id="335" r:id="rId6"/>
    <p:sldId id="336" r:id="rId7"/>
    <p:sldId id="337" r:id="rId8"/>
    <p:sldId id="266" r:id="rId9"/>
    <p:sldId id="338" r:id="rId10"/>
    <p:sldId id="271" r:id="rId11"/>
    <p:sldId id="340" r:id="rId12"/>
    <p:sldId id="269" r:id="rId13"/>
    <p:sldId id="270" r:id="rId14"/>
    <p:sldId id="339" r:id="rId15"/>
    <p:sldId id="272" r:id="rId16"/>
    <p:sldId id="275" r:id="rId17"/>
    <p:sldId id="342" r:id="rId18"/>
    <p:sldId id="273" r:id="rId19"/>
    <p:sldId id="276" r:id="rId20"/>
    <p:sldId id="278" r:id="rId21"/>
    <p:sldId id="341" r:id="rId22"/>
    <p:sldId id="282" r:id="rId23"/>
    <p:sldId id="283" r:id="rId24"/>
    <p:sldId id="284" r:id="rId25"/>
    <p:sldId id="344" r:id="rId26"/>
    <p:sldId id="345" r:id="rId27"/>
    <p:sldId id="346" r:id="rId28"/>
    <p:sldId id="294" r:id="rId29"/>
    <p:sldId id="347" r:id="rId30"/>
    <p:sldId id="348" r:id="rId31"/>
    <p:sldId id="332" r:id="rId32"/>
    <p:sldId id="349" r:id="rId33"/>
    <p:sldId id="350" r:id="rId34"/>
    <p:sldId id="305" r:id="rId35"/>
    <p:sldId id="304" r:id="rId36"/>
    <p:sldId id="352" r:id="rId37"/>
    <p:sldId id="329" r:id="rId38"/>
    <p:sldId id="299" r:id="rId39"/>
    <p:sldId id="353" r:id="rId40"/>
    <p:sldId id="310" r:id="rId41"/>
    <p:sldId id="311" r:id="rId42"/>
    <p:sldId id="312" r:id="rId43"/>
    <p:sldId id="355" r:id="rId44"/>
    <p:sldId id="354" r:id="rId45"/>
    <p:sldId id="315" r:id="rId46"/>
    <p:sldId id="316" r:id="rId47"/>
    <p:sldId id="356" r:id="rId48"/>
    <p:sldId id="357" r:id="rId49"/>
    <p:sldId id="321" r:id="rId50"/>
    <p:sldId id="359" r:id="rId51"/>
    <p:sldId id="358" r:id="rId52"/>
    <p:sldId id="323" r:id="rId53"/>
    <p:sldId id="360" r:id="rId54"/>
    <p:sldId id="361" r:id="rId55"/>
  </p:sldIdLst>
  <p:sldSz cx="9144000" cy="6858000" type="screen4x3"/>
  <p:notesSz cx="6669088" cy="9926638"/>
  <p:custDataLst>
    <p:tags r:id="rId5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88388" autoAdjust="0"/>
  </p:normalViewPr>
  <p:slideViewPr>
    <p:cSldViewPr>
      <p:cViewPr varScale="1">
        <p:scale>
          <a:sx n="68" d="100"/>
          <a:sy n="68" d="100"/>
        </p:scale>
        <p:origin x="1325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9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2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4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image" Target="../media/image9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66BE26-0E4E-42C0-B23E-0774E86C7F59}" type="datetimeFigureOut">
              <a:rPr lang="en-AU" smtClean="0"/>
              <a:t>25/04/2016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6C5B9D-24BC-4ADF-9ADA-B5C09AE6CC5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27464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2FA046-D89C-4F3D-917D-436090E79FC5}" type="datetimeFigureOut">
              <a:rPr lang="en-AU" smtClean="0"/>
              <a:pPr/>
              <a:t>25/04/2016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73920D-ED48-4CEB-9FCA-FD9D13AF4FE5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70157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920D-ED48-4CEB-9FCA-FD9D13AF4FE5}" type="slidenum">
              <a:rPr lang="en-AU" smtClean="0"/>
              <a:pPr/>
              <a:t>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98628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 smtClean="0"/>
              <a:t>Metal A since delta T is the same, a higher specific</a:t>
            </a:r>
            <a:r>
              <a:rPr lang="en-AU" baseline="0" dirty="0" smtClean="0"/>
              <a:t> heat will add more energy to the water, raising its temperature.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6FFC7-D28C-42A3-AAA8-F5930A021F1D}" type="slidenum">
              <a:rPr lang="en-AU" smtClean="0"/>
              <a:pPr/>
              <a:t>10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888141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 smtClean="0"/>
              <a:t>Metal A since delta T is the same, a higher specific</a:t>
            </a:r>
            <a:r>
              <a:rPr lang="en-AU" baseline="0" dirty="0" smtClean="0"/>
              <a:t> heat will add more energy to the water, raising its temperature.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6FFC7-D28C-42A3-AAA8-F5930A021F1D}" type="slidenum">
              <a:rPr lang="en-AU" smtClean="0"/>
              <a:pPr/>
              <a:t>11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262660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920D-ED48-4CEB-9FCA-FD9D13AF4FE5}" type="slidenum">
              <a:rPr lang="en-AU" smtClean="0"/>
              <a:pPr/>
              <a:t>12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986280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920D-ED48-4CEB-9FCA-FD9D13AF4FE5}" type="slidenum">
              <a:rPr lang="en-AU" smtClean="0"/>
              <a:pPr/>
              <a:t>13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986280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920D-ED48-4CEB-9FCA-FD9D13AF4FE5}" type="slidenum">
              <a:rPr lang="en-AU" smtClean="0"/>
              <a:pPr/>
              <a:t>14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176501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920D-ED48-4CEB-9FCA-FD9D13AF4FE5}" type="slidenum">
              <a:rPr lang="en-AU" smtClean="0"/>
              <a:pPr/>
              <a:t>15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986280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920D-ED48-4CEB-9FCA-FD9D13AF4FE5}" type="slidenum">
              <a:rPr lang="en-AU" smtClean="0"/>
              <a:pPr/>
              <a:t>16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986280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920D-ED48-4CEB-9FCA-FD9D13AF4FE5}" type="slidenum">
              <a:rPr lang="en-AU" smtClean="0"/>
              <a:pPr/>
              <a:t>17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538181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920D-ED48-4CEB-9FCA-FD9D13AF4FE5}" type="slidenum">
              <a:rPr lang="en-AU" smtClean="0"/>
              <a:pPr/>
              <a:t>18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986280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920D-ED48-4CEB-9FCA-FD9D13AF4FE5}" type="slidenum">
              <a:rPr lang="en-AU" smtClean="0"/>
              <a:pPr/>
              <a:t>19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98628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920D-ED48-4CEB-9FCA-FD9D13AF4FE5}" type="slidenum">
              <a:rPr lang="en-AU" smtClean="0"/>
              <a:pPr/>
              <a:t>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867298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Answer:</a:t>
            </a:r>
            <a:r>
              <a:rPr lang="en-AU" baseline="0" dirty="0" smtClean="0"/>
              <a:t> greatest temperature drop over the smallest thermal conductivity </a:t>
            </a:r>
            <a:r>
              <a:rPr lang="en-AU" baseline="0" dirty="0" err="1" smtClean="0"/>
              <a:t>i.e</a:t>
            </a:r>
            <a:r>
              <a:rPr lang="en-AU" baseline="0" dirty="0" smtClean="0"/>
              <a:t> gold.  So 2 is the correct answer.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920D-ED48-4CEB-9FCA-FD9D13AF4FE5}" type="slidenum">
              <a:rPr lang="en-AU" smtClean="0"/>
              <a:pPr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986443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Answer:</a:t>
            </a:r>
            <a:r>
              <a:rPr lang="en-AU" baseline="0" dirty="0" smtClean="0"/>
              <a:t> greatest temperature drop over the smallest thermal conductivity </a:t>
            </a:r>
            <a:r>
              <a:rPr lang="en-AU" baseline="0" dirty="0" err="1" smtClean="0"/>
              <a:t>i.e</a:t>
            </a:r>
            <a:r>
              <a:rPr lang="en-AU" baseline="0" dirty="0" smtClean="0"/>
              <a:t> gold.  So 2 is the correct answer.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920D-ED48-4CEB-9FCA-FD9D13AF4FE5}" type="slidenum">
              <a:rPr lang="en-AU" smtClean="0"/>
              <a:pPr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550247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920D-ED48-4CEB-9FCA-FD9D13AF4FE5}" type="slidenum">
              <a:rPr lang="en-AU" smtClean="0"/>
              <a:pPr/>
              <a:t>22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986280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920D-ED48-4CEB-9FCA-FD9D13AF4FE5}" type="slidenum">
              <a:rPr lang="en-AU" smtClean="0"/>
              <a:pPr/>
              <a:t>23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986280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920D-ED48-4CEB-9FCA-FD9D13AF4FE5}" type="slidenum">
              <a:rPr lang="en-AU" smtClean="0"/>
              <a:pPr/>
              <a:t>24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986280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920D-ED48-4CEB-9FCA-FD9D13AF4FE5}" type="slidenum">
              <a:rPr lang="en-AU" smtClean="0"/>
              <a:pPr/>
              <a:t>25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44738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920D-ED48-4CEB-9FCA-FD9D13AF4FE5}" type="slidenum">
              <a:rPr lang="en-AU" smtClean="0"/>
              <a:pPr/>
              <a:t>26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970389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920D-ED48-4CEB-9FCA-FD9D13AF4FE5}" type="slidenum">
              <a:rPr lang="en-AU" smtClean="0"/>
              <a:pPr/>
              <a:t>27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85162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920D-ED48-4CEB-9FCA-FD9D13AF4FE5}" type="slidenum">
              <a:rPr lang="en-AU" smtClean="0"/>
              <a:pPr/>
              <a:t>28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986280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920D-ED48-4CEB-9FCA-FD9D13AF4FE5}" type="slidenum">
              <a:rPr lang="en-AU" smtClean="0"/>
              <a:pPr/>
              <a:t>29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5467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920D-ED48-4CEB-9FCA-FD9D13AF4FE5}" type="slidenum">
              <a:rPr lang="en-AU" smtClean="0"/>
              <a:pPr/>
              <a:t>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554164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920D-ED48-4CEB-9FCA-FD9D13AF4FE5}" type="slidenum">
              <a:rPr lang="en-AU" smtClean="0"/>
              <a:pPr/>
              <a:t>30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254035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920D-ED48-4CEB-9FCA-FD9D13AF4FE5}" type="slidenum">
              <a:rPr lang="en-AU" smtClean="0"/>
              <a:pPr/>
              <a:t>31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569108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920D-ED48-4CEB-9FCA-FD9D13AF4FE5}" type="slidenum">
              <a:rPr lang="en-AU" smtClean="0"/>
              <a:pPr/>
              <a:t>32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34044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920D-ED48-4CEB-9FCA-FD9D13AF4FE5}" type="slidenum">
              <a:rPr lang="en-AU" smtClean="0"/>
              <a:pPr/>
              <a:t>33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15669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6FFC7-D28C-42A3-AAA8-F5930A021F1D}" type="slidenum">
              <a:rPr lang="en-AU" smtClean="0"/>
              <a:pPr/>
              <a:t>34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888141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920D-ED48-4CEB-9FCA-FD9D13AF4FE5}" type="slidenum">
              <a:rPr lang="en-AU" smtClean="0"/>
              <a:pPr/>
              <a:t>35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84894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920D-ED48-4CEB-9FCA-FD9D13AF4FE5}" type="slidenum">
              <a:rPr lang="en-AU" smtClean="0"/>
              <a:pPr/>
              <a:t>36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44664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6FFC7-D28C-42A3-AAA8-F5930A021F1D}" type="slidenum">
              <a:rPr lang="en-AU" smtClean="0"/>
              <a:pPr/>
              <a:t>38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888141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6FFC7-D28C-42A3-AAA8-F5930A021F1D}" type="slidenum">
              <a:rPr lang="en-AU" smtClean="0"/>
              <a:pPr/>
              <a:t>39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432907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920D-ED48-4CEB-9FCA-FD9D13AF4FE5}" type="slidenum">
              <a:rPr lang="en-AU" smtClean="0"/>
              <a:pPr/>
              <a:t>40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8489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920D-ED48-4CEB-9FCA-FD9D13AF4FE5}" type="slidenum">
              <a:rPr lang="en-AU" smtClean="0"/>
              <a:pPr/>
              <a:t>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366366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920D-ED48-4CEB-9FCA-FD9D13AF4FE5}" type="slidenum">
              <a:rPr lang="en-AU" smtClean="0"/>
              <a:pPr/>
              <a:t>41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84894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920D-ED48-4CEB-9FCA-FD9D13AF4FE5}" type="slidenum">
              <a:rPr lang="en-AU" smtClean="0"/>
              <a:pPr/>
              <a:t>42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848944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920D-ED48-4CEB-9FCA-FD9D13AF4FE5}" type="slidenum">
              <a:rPr lang="en-AU" smtClean="0"/>
              <a:pPr/>
              <a:t>43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2218339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920D-ED48-4CEB-9FCA-FD9D13AF4FE5}" type="slidenum">
              <a:rPr lang="en-AU" smtClean="0"/>
              <a:pPr/>
              <a:t>44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28575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920D-ED48-4CEB-9FCA-FD9D13AF4FE5}" type="slidenum">
              <a:rPr lang="en-AU" smtClean="0"/>
              <a:pPr/>
              <a:t>45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84894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6FFC7-D28C-42A3-AAA8-F5930A021F1D}" type="slidenum">
              <a:rPr lang="en-AU" smtClean="0"/>
              <a:pPr/>
              <a:t>46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8881417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6FFC7-D28C-42A3-AAA8-F5930A021F1D}" type="slidenum">
              <a:rPr lang="en-AU" smtClean="0"/>
              <a:pPr/>
              <a:t>47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177670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6FFC7-D28C-42A3-AAA8-F5930A021F1D}" type="slidenum">
              <a:rPr lang="en-AU" smtClean="0"/>
              <a:pPr/>
              <a:t>48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521830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920D-ED48-4CEB-9FCA-FD9D13AF4FE5}" type="slidenum">
              <a:rPr lang="en-AU" smtClean="0"/>
              <a:pPr/>
              <a:t>49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848944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920D-ED48-4CEB-9FCA-FD9D13AF4FE5}" type="slidenum">
              <a:rPr lang="en-AU" smtClean="0"/>
              <a:pPr/>
              <a:t>50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0110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920D-ED48-4CEB-9FCA-FD9D13AF4FE5}" type="slidenum">
              <a:rPr lang="en-AU" smtClean="0"/>
              <a:pPr/>
              <a:t>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8008996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920D-ED48-4CEB-9FCA-FD9D13AF4FE5}" type="slidenum">
              <a:rPr lang="en-AU" smtClean="0"/>
              <a:pPr/>
              <a:t>51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547565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6FFC7-D28C-42A3-AAA8-F5930A021F1D}" type="slidenum">
              <a:rPr lang="en-AU" smtClean="0"/>
              <a:pPr/>
              <a:t>52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8881417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6FFC7-D28C-42A3-AAA8-F5930A021F1D}" type="slidenum">
              <a:rPr lang="en-AU" smtClean="0"/>
              <a:pPr/>
              <a:t>53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8642490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920D-ED48-4CEB-9FCA-FD9D13AF4FE5}" type="slidenum">
              <a:rPr lang="en-AU" smtClean="0"/>
              <a:pPr/>
              <a:t>54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77191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920D-ED48-4CEB-9FCA-FD9D13AF4FE5}" type="slidenum">
              <a:rPr lang="en-AU" smtClean="0"/>
              <a:pPr/>
              <a:t>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0345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920D-ED48-4CEB-9FCA-FD9D13AF4FE5}" type="slidenum">
              <a:rPr lang="en-AU" smtClean="0"/>
              <a:pPr/>
              <a:t>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50622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920D-ED48-4CEB-9FCA-FD9D13AF4FE5}" type="slidenum">
              <a:rPr lang="en-AU" smtClean="0"/>
              <a:pPr/>
              <a:t>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98628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3920D-ED48-4CEB-9FCA-FD9D13AF4FE5}" type="slidenum">
              <a:rPr lang="en-AU" smtClean="0"/>
              <a:pPr/>
              <a:t>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43483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783CB-9329-4DA9-8847-515EE559F062}" type="datetimeFigureOut">
              <a:rPr lang="en-AU" smtClean="0"/>
              <a:pPr/>
              <a:t>25/04/2016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83126-DEA1-4255-9A78-CA165F3478EB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13252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783CB-9329-4DA9-8847-515EE559F062}" type="datetimeFigureOut">
              <a:rPr lang="en-AU" smtClean="0"/>
              <a:pPr/>
              <a:t>25/04/2016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83126-DEA1-4255-9A78-CA165F3478EB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8628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783CB-9329-4DA9-8847-515EE559F062}" type="datetimeFigureOut">
              <a:rPr lang="en-AU" smtClean="0"/>
              <a:pPr/>
              <a:t>25/04/2016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83126-DEA1-4255-9A78-CA165F3478EB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4432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783CB-9329-4DA9-8847-515EE559F062}" type="datetimeFigureOut">
              <a:rPr lang="en-AU" smtClean="0"/>
              <a:pPr/>
              <a:t>25/04/2016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83126-DEA1-4255-9A78-CA165F3478EB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6195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783CB-9329-4DA9-8847-515EE559F062}" type="datetimeFigureOut">
              <a:rPr lang="en-AU" smtClean="0"/>
              <a:pPr/>
              <a:t>25/04/2016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83126-DEA1-4255-9A78-CA165F3478EB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98447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783CB-9329-4DA9-8847-515EE559F062}" type="datetimeFigureOut">
              <a:rPr lang="en-AU" smtClean="0"/>
              <a:pPr/>
              <a:t>25/04/2016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83126-DEA1-4255-9A78-CA165F3478EB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04823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783CB-9329-4DA9-8847-515EE559F062}" type="datetimeFigureOut">
              <a:rPr lang="en-AU" smtClean="0"/>
              <a:pPr/>
              <a:t>25/04/2016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83126-DEA1-4255-9A78-CA165F3478EB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9921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783CB-9329-4DA9-8847-515EE559F062}" type="datetimeFigureOut">
              <a:rPr lang="en-AU" smtClean="0"/>
              <a:pPr/>
              <a:t>25/04/2016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83126-DEA1-4255-9A78-CA165F3478EB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2310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783CB-9329-4DA9-8847-515EE559F062}" type="datetimeFigureOut">
              <a:rPr lang="en-AU" smtClean="0"/>
              <a:pPr/>
              <a:t>25/04/2016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83126-DEA1-4255-9A78-CA165F3478EB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0400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783CB-9329-4DA9-8847-515EE559F062}" type="datetimeFigureOut">
              <a:rPr lang="en-AU" smtClean="0"/>
              <a:pPr/>
              <a:t>25/04/2016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83126-DEA1-4255-9A78-CA165F3478EB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25803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783CB-9329-4DA9-8847-515EE559F062}" type="datetimeFigureOut">
              <a:rPr lang="en-AU" smtClean="0"/>
              <a:pPr/>
              <a:t>25/04/2016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83126-DEA1-4255-9A78-CA165F3478EB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67657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783CB-9329-4DA9-8847-515EE559F062}" type="datetimeFigureOut">
              <a:rPr lang="en-AU" smtClean="0"/>
              <a:pPr/>
              <a:t>25/04/2016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83126-DEA1-4255-9A78-CA165F3478EB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017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783CB-9329-4DA9-8847-515EE559F062}" type="datetimeFigureOut">
              <a:rPr lang="en-AU" smtClean="0"/>
              <a:pPr/>
              <a:t>25/04/2016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83126-DEA1-4255-9A78-CA165F3478EB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84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tags" Target="../tags/tag12.xml"/><Relationship Id="rId7" Type="http://schemas.openxmlformats.org/officeDocument/2006/relationships/oleObject" Target="../embeddings/oleObject1.bin"/><Relationship Id="rId2" Type="http://schemas.openxmlformats.org/officeDocument/2006/relationships/tags" Target="../tags/tag11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3.xml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4.png"/><Relationship Id="rId15" Type="http://schemas.openxmlformats.org/officeDocument/2006/relationships/image" Target="../media/image29.png"/><Relationship Id="rId10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5" Type="http://schemas.openxmlformats.org/officeDocument/2006/relationships/image" Target="../media/image25.gif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30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4" Type="http://schemas.openxmlformats.org/officeDocument/2006/relationships/image" Target="../media/image33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slideLayout" Target="../slideLayouts/slideLayout1.xml"/><Relationship Id="rId7" Type="http://schemas.openxmlformats.org/officeDocument/2006/relationships/oleObject" Target="../embeddings/oleObject3.bin"/><Relationship Id="rId2" Type="http://schemas.openxmlformats.org/officeDocument/2006/relationships/tags" Target="../tags/tag2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tags" Target="../tags/tag24.xml"/><Relationship Id="rId7" Type="http://schemas.openxmlformats.org/officeDocument/2006/relationships/oleObject" Target="../embeddings/oleObject4.bin"/><Relationship Id="rId12" Type="http://schemas.openxmlformats.org/officeDocument/2006/relationships/image" Target="../media/image50.png"/><Relationship Id="rId2" Type="http://schemas.openxmlformats.org/officeDocument/2006/relationships/tags" Target="../tags/tag23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35.wmf"/><Relationship Id="rId5" Type="http://schemas.openxmlformats.org/officeDocument/2006/relationships/slideLayout" Target="../slideLayouts/slideLayout1.xml"/><Relationship Id="rId10" Type="http://schemas.openxmlformats.org/officeDocument/2006/relationships/oleObject" Target="../embeddings/oleObject5.bin"/><Relationship Id="rId4" Type="http://schemas.openxmlformats.org/officeDocument/2006/relationships/tags" Target="../tags/tag25.xml"/><Relationship Id="rId9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50.png"/><Relationship Id="rId2" Type="http://schemas.openxmlformats.org/officeDocument/2006/relationships/tags" Target="../tags/tag26.xml"/><Relationship Id="rId1" Type="http://schemas.openxmlformats.org/officeDocument/2006/relationships/vmlDrawing" Target="../drawings/vmlDrawing4.vml"/><Relationship Id="rId11" Type="http://schemas.openxmlformats.org/officeDocument/2006/relationships/image" Target="../media/image35.wmf"/><Relationship Id="rId10" Type="http://schemas.openxmlformats.org/officeDocument/2006/relationships/oleObject" Target="../embeddings/oleObject6.bin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5" Type="http://schemas.openxmlformats.org/officeDocument/2006/relationships/image" Target="../media/image43.jpg"/><Relationship Id="rId4" Type="http://schemas.openxmlformats.org/officeDocument/2006/relationships/image" Target="../media/image4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4" Type="http://schemas.openxmlformats.org/officeDocument/2006/relationships/image" Target="../media/image4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6" Type="http://schemas.openxmlformats.org/officeDocument/2006/relationships/image" Target="../media/image62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6" Type="http://schemas.openxmlformats.org/officeDocument/2006/relationships/image" Target="../media/image54.png"/><Relationship Id="rId5" Type="http://schemas.openxmlformats.org/officeDocument/2006/relationships/image" Target="../media/image64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4" Type="http://schemas.openxmlformats.org/officeDocument/2006/relationships/image" Target="../media/image1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6" Type="http://schemas.openxmlformats.org/officeDocument/2006/relationships/image" Target="../media/image61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3" Type="http://schemas.openxmlformats.org/officeDocument/2006/relationships/tags" Target="../tags/tag40.xml"/><Relationship Id="rId7" Type="http://schemas.openxmlformats.org/officeDocument/2006/relationships/oleObject" Target="../embeddings/oleObject7.bin"/><Relationship Id="rId12" Type="http://schemas.openxmlformats.org/officeDocument/2006/relationships/image" Target="../media/image73.png"/><Relationship Id="rId2" Type="http://schemas.openxmlformats.org/officeDocument/2006/relationships/tags" Target="../tags/tag39.xml"/><Relationship Id="rId1" Type="http://schemas.openxmlformats.org/officeDocument/2006/relationships/vmlDrawing" Target="../drawings/vmlDrawing5.vml"/><Relationship Id="rId6" Type="http://schemas.openxmlformats.org/officeDocument/2006/relationships/notesSlide" Target="../notesSlides/notesSlide34.xml"/><Relationship Id="rId11" Type="http://schemas.openxmlformats.org/officeDocument/2006/relationships/tags" Target="../tags/tag41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34.png"/><Relationship Id="rId4" Type="http://schemas.openxmlformats.org/officeDocument/2006/relationships/tags" Target="../tags/tag41.xml"/><Relationship Id="rId9" Type="http://schemas.openxmlformats.org/officeDocument/2006/relationships/image" Target="../media/image1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2.xml"/><Relationship Id="rId5" Type="http://schemas.openxmlformats.org/officeDocument/2006/relationships/image" Target="../media/image75.gif"/><Relationship Id="rId4" Type="http://schemas.openxmlformats.org/officeDocument/2006/relationships/image" Target="../media/image7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3" Type="http://schemas.openxmlformats.org/officeDocument/2006/relationships/tags" Target="../tags/tag45.xml"/><Relationship Id="rId7" Type="http://schemas.openxmlformats.org/officeDocument/2006/relationships/oleObject" Target="../embeddings/oleObject8.bin"/><Relationship Id="rId2" Type="http://schemas.openxmlformats.org/officeDocument/2006/relationships/tags" Target="../tags/tag44.xml"/><Relationship Id="rId1" Type="http://schemas.openxmlformats.org/officeDocument/2006/relationships/vmlDrawing" Target="../drawings/vmlDrawing6.vml"/><Relationship Id="rId6" Type="http://schemas.openxmlformats.org/officeDocument/2006/relationships/notesSlide" Target="../notesSlides/notesSlide37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83.png"/><Relationship Id="rId4" Type="http://schemas.openxmlformats.org/officeDocument/2006/relationships/tags" Target="../tags/tag46.xml"/><Relationship Id="rId9" Type="http://schemas.openxmlformats.org/officeDocument/2006/relationships/image" Target="../media/image1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7.xml"/><Relationship Id="rId11" Type="http://schemas.openxmlformats.org/officeDocument/2006/relationships/image" Target="../media/image84.png"/><Relationship Id="rId10" Type="http://schemas.openxmlformats.org/officeDocument/2006/relationships/image" Target="../media/image83.png"/><Relationship Id="rId9" Type="http://schemas.openxmlformats.org/officeDocument/2006/relationships/image" Target="../media/image1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5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450.png"/><Relationship Id="rId12" Type="http://schemas.openxmlformats.org/officeDocument/2006/relationships/image" Target="../media/image8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8.xml"/><Relationship Id="rId11" Type="http://schemas.openxmlformats.org/officeDocument/2006/relationships/image" Target="../media/image88.png"/><Relationship Id="rId10" Type="http://schemas.openxmlformats.org/officeDocument/2006/relationships/image" Target="../media/image87.png"/><Relationship Id="rId9" Type="http://schemas.openxmlformats.org/officeDocument/2006/relationships/image" Target="../media/image8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13" Type="http://schemas.openxmlformats.org/officeDocument/2006/relationships/image" Target="../media/image96.png"/><Relationship Id="rId3" Type="http://schemas.openxmlformats.org/officeDocument/2006/relationships/slideLayout" Target="../slideLayouts/slideLayout1.xml"/><Relationship Id="rId7" Type="http://schemas.openxmlformats.org/officeDocument/2006/relationships/oleObject" Target="../embeddings/Microsoft_Excel_97-2003_Worksheet1.xls"/><Relationship Id="rId12" Type="http://schemas.openxmlformats.org/officeDocument/2006/relationships/image" Target="../media/image95.png"/><Relationship Id="rId2" Type="http://schemas.openxmlformats.org/officeDocument/2006/relationships/tags" Target="../tags/tag49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0.wmf"/><Relationship Id="rId11" Type="http://schemas.openxmlformats.org/officeDocument/2006/relationships/image" Target="../media/image94.png"/><Relationship Id="rId5" Type="http://schemas.openxmlformats.org/officeDocument/2006/relationships/oleObject" Target="../embeddings/oleObject9.bin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4" Type="http://schemas.openxmlformats.org/officeDocument/2006/relationships/notesSlide" Target="../notesSlides/notesSlide40.xml"/><Relationship Id="rId9" Type="http://schemas.openxmlformats.org/officeDocument/2006/relationships/image" Target="../media/image92.png"/><Relationship Id="rId14" Type="http://schemas.openxmlformats.org/officeDocument/2006/relationships/image" Target="../media/image9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0.xml"/><Relationship Id="rId4" Type="http://schemas.openxmlformats.org/officeDocument/2006/relationships/image" Target="../media/image99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1.xml"/><Relationship Id="rId5" Type="http://schemas.openxmlformats.org/officeDocument/2006/relationships/image" Target="../media/image101.png"/><Relationship Id="rId4" Type="http://schemas.openxmlformats.org/officeDocument/2006/relationships/image" Target="../media/image100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2.xml"/><Relationship Id="rId4" Type="http://schemas.openxmlformats.org/officeDocument/2006/relationships/image" Target="../media/image17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3.xml"/><Relationship Id="rId5" Type="http://schemas.openxmlformats.org/officeDocument/2006/relationships/image" Target="../media/image179.png"/><Relationship Id="rId4" Type="http://schemas.openxmlformats.org/officeDocument/2006/relationships/image" Target="../media/image10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emf"/><Relationship Id="rId13" Type="http://schemas.openxmlformats.org/officeDocument/2006/relationships/image" Target="../media/image185.png"/><Relationship Id="rId3" Type="http://schemas.openxmlformats.org/officeDocument/2006/relationships/tags" Target="../tags/tag55.xml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184.png"/><Relationship Id="rId2" Type="http://schemas.openxmlformats.org/officeDocument/2006/relationships/tags" Target="../tags/tag54.xml"/><Relationship Id="rId16" Type="http://schemas.openxmlformats.org/officeDocument/2006/relationships/image" Target="../media/image940.png"/><Relationship Id="rId1" Type="http://schemas.openxmlformats.org/officeDocument/2006/relationships/vmlDrawing" Target="../drawings/vmlDrawing8.vml"/><Relationship Id="rId6" Type="http://schemas.openxmlformats.org/officeDocument/2006/relationships/notesSlide" Target="../notesSlides/notesSlide45.xml"/><Relationship Id="rId11" Type="http://schemas.openxmlformats.org/officeDocument/2006/relationships/image" Target="../media/image183.png"/><Relationship Id="rId5" Type="http://schemas.openxmlformats.org/officeDocument/2006/relationships/slideLayout" Target="../slideLayouts/slideLayout1.xml"/><Relationship Id="rId15" Type="http://schemas.openxmlformats.org/officeDocument/2006/relationships/tags" Target="../tags/tag56.xml"/><Relationship Id="rId10" Type="http://schemas.openxmlformats.org/officeDocument/2006/relationships/image" Target="../media/image182.png"/><Relationship Id="rId4" Type="http://schemas.openxmlformats.org/officeDocument/2006/relationships/tags" Target="../tags/tag56.xml"/><Relationship Id="rId9" Type="http://schemas.openxmlformats.org/officeDocument/2006/relationships/image" Target="../media/image181.png"/><Relationship Id="rId14" Type="http://schemas.openxmlformats.org/officeDocument/2006/relationships/image" Target="../media/image186.png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5.png"/><Relationship Id="rId3" Type="http://schemas.openxmlformats.org/officeDocument/2006/relationships/notesSlide" Target="../notesSlides/notesSlide46.xml"/><Relationship Id="rId12" Type="http://schemas.openxmlformats.org/officeDocument/2006/relationships/image" Target="../media/image18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7.xml"/><Relationship Id="rId11" Type="http://schemas.openxmlformats.org/officeDocument/2006/relationships/image" Target="../media/image183.png"/><Relationship Id="rId15" Type="http://schemas.openxmlformats.org/officeDocument/2006/relationships/image" Target="../media/image104.png"/><Relationship Id="rId10" Type="http://schemas.openxmlformats.org/officeDocument/2006/relationships/image" Target="../media/image182.png"/><Relationship Id="rId9" Type="http://schemas.openxmlformats.org/officeDocument/2006/relationships/image" Target="../media/image181.png"/><Relationship Id="rId14" Type="http://schemas.openxmlformats.org/officeDocument/2006/relationships/image" Target="../media/image18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10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Relationship Id="rId6" Type="http://schemas.openxmlformats.org/officeDocument/2006/relationships/image" Target="../media/image107.png"/><Relationship Id="rId5" Type="http://schemas.openxmlformats.org/officeDocument/2006/relationships/image" Target="../media/image106.jp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0.xml"/><Relationship Id="rId4" Type="http://schemas.openxmlformats.org/officeDocument/2006/relationships/image" Target="../media/image1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1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tags" Target="../tags/tag65.xml"/><Relationship Id="rId3" Type="http://schemas.openxmlformats.org/officeDocument/2006/relationships/tags" Target="../tags/tag64.xml"/><Relationship Id="rId7" Type="http://schemas.openxmlformats.org/officeDocument/2006/relationships/image" Target="../media/image119.jpeg"/><Relationship Id="rId12" Type="http://schemas.openxmlformats.org/officeDocument/2006/relationships/image" Target="../media/image224.png"/><Relationship Id="rId2" Type="http://schemas.openxmlformats.org/officeDocument/2006/relationships/tags" Target="../tags/tag63.xml"/><Relationship Id="rId1" Type="http://schemas.openxmlformats.org/officeDocument/2006/relationships/vmlDrawing" Target="../drawings/vmlDrawing9.vml"/><Relationship Id="rId6" Type="http://schemas.openxmlformats.org/officeDocument/2006/relationships/notesSlide" Target="../notesSlides/notesSlide51.xml"/><Relationship Id="rId11" Type="http://schemas.openxmlformats.org/officeDocument/2006/relationships/image" Target="../media/image22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20.png"/><Relationship Id="rId4" Type="http://schemas.openxmlformats.org/officeDocument/2006/relationships/tags" Target="../tags/tag65.xml"/><Relationship Id="rId9" Type="http://schemas.openxmlformats.org/officeDocument/2006/relationships/image" Target="../media/image118.emf"/><Relationship Id="rId14" Type="http://schemas.openxmlformats.org/officeDocument/2006/relationships/image" Target="../media/image101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12" Type="http://schemas.openxmlformats.org/officeDocument/2006/relationships/image" Target="../media/image2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11" Type="http://schemas.openxmlformats.org/officeDocument/2006/relationships/image" Target="../media/image223.png"/><Relationship Id="rId5" Type="http://schemas.openxmlformats.org/officeDocument/2006/relationships/image" Target="../media/image120.png"/><Relationship Id="rId4" Type="http://schemas.openxmlformats.org/officeDocument/2006/relationships/image" Target="../media/image119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notesSlide" Target="../notesSlides/notesSlide53.xml"/><Relationship Id="rId7" Type="http://schemas.openxmlformats.org/officeDocument/2006/relationships/image" Target="../media/image1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74638"/>
            <a:ext cx="9108540" cy="769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This week in the physics course</a:t>
            </a:r>
            <a:endParaRPr lang="en-A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4" name="TextBox 23"/>
          <p:cNvSpPr txBox="1"/>
          <p:nvPr/>
        </p:nvSpPr>
        <p:spPr>
          <a:xfrm>
            <a:off x="4298346" y="33887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755576" y="1415673"/>
            <a:ext cx="756084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b="1" dirty="0" smtClean="0"/>
              <a:t>Lectures</a:t>
            </a:r>
            <a:r>
              <a:rPr lang="en-AU" sz="2400" dirty="0" smtClean="0"/>
              <a:t> will cover </a:t>
            </a:r>
            <a:r>
              <a:rPr lang="en-AU" sz="2400" i="1" dirty="0" smtClean="0"/>
              <a:t>Chapter 16 (Temperature and Heat) </a:t>
            </a:r>
            <a:r>
              <a:rPr lang="en-AU" sz="2400" dirty="0" smtClean="0"/>
              <a:t>and start </a:t>
            </a:r>
            <a:r>
              <a:rPr lang="en-AU" sz="2400" i="1" dirty="0" smtClean="0"/>
              <a:t>Chapter 17 (Thermal Behaviour of Matter)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b="1" dirty="0" smtClean="0"/>
              <a:t>Tutorial class </a:t>
            </a:r>
            <a:r>
              <a:rPr lang="en-AU" sz="2400" dirty="0" smtClean="0"/>
              <a:t>will </a:t>
            </a:r>
            <a:r>
              <a:rPr lang="en-AU" sz="2400" dirty="0" smtClean="0"/>
              <a:t>practise </a:t>
            </a:r>
            <a:r>
              <a:rPr lang="en-AU" sz="2400" dirty="0" smtClean="0"/>
              <a:t>problems from last week’s lectures on </a:t>
            </a:r>
            <a:r>
              <a:rPr lang="en-AU" sz="2400" i="1" dirty="0" smtClean="0"/>
              <a:t>Chapter 15 (Fluid Motion)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b="1" dirty="0" smtClean="0"/>
              <a:t>Laboratory class </a:t>
            </a:r>
            <a:r>
              <a:rPr lang="en-AU" sz="2400" dirty="0" smtClean="0"/>
              <a:t>will perform buoyancy experiments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/>
              <a:t>Physics help available in </a:t>
            </a:r>
            <a:r>
              <a:rPr lang="en-AU" sz="2400" b="1" dirty="0" smtClean="0"/>
              <a:t>MASH centre </a:t>
            </a:r>
            <a:r>
              <a:rPr lang="en-AU" sz="2400" dirty="0" smtClean="0"/>
              <a:t>(Wayne Rowlands, Tuesday 10.30-12.30 and Thursday 2.30-4.30)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/>
              <a:t>Don’t hesitate to get in touch with any questions – </a:t>
            </a:r>
            <a:r>
              <a:rPr lang="en-AU" sz="2400" dirty="0" smtClean="0">
                <a:solidFill>
                  <a:srgbClr val="0070C0"/>
                </a:solidFill>
              </a:rPr>
              <a:t>cblake@swin.edu.au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906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450990782"/>
              </p:ext>
            </p:extLst>
          </p:nvPr>
        </p:nvGraphicFramePr>
        <p:xfrm>
          <a:off x="4922838" y="2736850"/>
          <a:ext cx="5132387" cy="457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6" name="Chart" r:id="rId7" imgW="5762863" imgH="5143500" progId="MSGraph.Chart.8">
                  <p:embed followColorScheme="full"/>
                </p:oleObj>
              </mc:Choice>
              <mc:Fallback>
                <p:oleObj name="Chart" r:id="rId7" imgW="5762863" imgH="5143500" progId="MSGraph.Chart.8">
                  <p:embed followColorScheme="full"/>
                  <p:pic>
                    <p:nvPicPr>
                      <p:cNvPr id="0" name="Picture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2838" y="2736850"/>
                        <a:ext cx="5132387" cy="4579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TPQuestion"/>
              <p:cNvSpPr>
                <a:spLocks noGrp="1"/>
              </p:cNvSpPr>
              <p:nvPr>
                <p:ph type="ctrTitle"/>
              </p:nvPr>
            </p:nvSpPr>
            <p:spPr>
              <a:xfrm>
                <a:off x="251520" y="332656"/>
                <a:ext cx="8640960" cy="2232248"/>
              </a:xfrm>
            </p:spPr>
            <p:txBody>
              <a:bodyPr>
                <a:noAutofit/>
              </a:bodyPr>
              <a:lstStyle/>
              <a:p>
                <a:pPr algn="just"/>
                <a:r>
                  <a:rPr lang="en-AU" sz="2800" dirty="0" smtClean="0"/>
                  <a:t>Two identical mass metals at </a:t>
                </a:r>
                <a14:m>
                  <m:oMath xmlns:m="http://schemas.openxmlformats.org/officeDocument/2006/math">
                    <m:r>
                      <a:rPr lang="en-AU" sz="2800" b="0" i="1" smtClean="0">
                        <a:latin typeface="Cambria Math"/>
                      </a:rPr>
                      <m:t>95</m:t>
                    </m:r>
                    <m:r>
                      <a:rPr lang="en-AU" sz="2800" b="0" i="1" smtClean="0">
                        <a:latin typeface="Cambria Math"/>
                        <a:ea typeface="Cambria Math"/>
                      </a:rPr>
                      <m:t>℃</m:t>
                    </m:r>
                  </m:oMath>
                </a14:m>
                <a:r>
                  <a:rPr lang="en-AU" sz="2800" dirty="0" smtClean="0"/>
                  <a:t> are placed in separate identical beakers of water at </a:t>
                </a:r>
                <a14:m>
                  <m:oMath xmlns:m="http://schemas.openxmlformats.org/officeDocument/2006/math">
                    <m:r>
                      <a:rPr lang="en-AU" sz="2800" i="1" dirty="0" smtClean="0">
                        <a:latin typeface="Cambria Math"/>
                      </a:rPr>
                      <m:t>2</m:t>
                    </m:r>
                    <m:r>
                      <a:rPr lang="en-AU" sz="2800" i="1">
                        <a:latin typeface="Cambria Math"/>
                      </a:rPr>
                      <m:t>5</m:t>
                    </m:r>
                    <m:r>
                      <a:rPr lang="en-AU" sz="2800" i="1" smtClean="0">
                        <a:latin typeface="Cambria Math"/>
                        <a:ea typeface="Cambria Math"/>
                      </a:rPr>
                      <m:t>℃</m:t>
                    </m:r>
                  </m:oMath>
                </a14:m>
                <a:r>
                  <a:rPr lang="en-AU" sz="2800" dirty="0" smtClean="0"/>
                  <a:t>.  You measure the temperature of the water after each metal has cooled by </a:t>
                </a:r>
                <a14:m>
                  <m:oMath xmlns:m="http://schemas.openxmlformats.org/officeDocument/2006/math">
                    <m:r>
                      <a:rPr lang="en-AU" sz="2800" i="1" dirty="0" smtClean="0">
                        <a:latin typeface="Cambria Math"/>
                      </a:rPr>
                      <m:t>1</m:t>
                    </m:r>
                    <m:r>
                      <a:rPr lang="en-AU" sz="2800" b="0" i="1" dirty="0" smtClean="0">
                        <a:latin typeface="Cambria Math"/>
                      </a:rPr>
                      <m:t>0</m:t>
                    </m:r>
                    <m:r>
                      <a:rPr lang="en-AU" sz="2800" i="1">
                        <a:latin typeface="Cambria Math"/>
                        <a:ea typeface="Cambria Math"/>
                      </a:rPr>
                      <m:t>℃</m:t>
                    </m:r>
                  </m:oMath>
                </a14:m>
                <a:r>
                  <a:rPr lang="en-AU" sz="2800" dirty="0" smtClean="0"/>
                  <a:t> and find that the water in A is hotter than the water in B.  Which metal has the higher specific heat ?</a:t>
                </a:r>
                <a:endParaRPr lang="en-AU" sz="2800" dirty="0"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2" name="TPQuestion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251520" y="332656"/>
                <a:ext cx="8640960" cy="2232248"/>
              </a:xfrm>
              <a:blipFill rotWithShape="1">
                <a:blip r:embed="rId9"/>
                <a:stretch>
                  <a:fillRect l="-1410" t="-2459" r="-1410" b="-765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5" name="Trapezoid 14"/>
          <p:cNvSpPr/>
          <p:nvPr/>
        </p:nvSpPr>
        <p:spPr>
          <a:xfrm flipV="1">
            <a:off x="3059832" y="3284984"/>
            <a:ext cx="864096" cy="864096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7" name="Rectangle 16"/>
          <p:cNvSpPr/>
          <p:nvPr/>
        </p:nvSpPr>
        <p:spPr>
          <a:xfrm>
            <a:off x="3289504" y="2796041"/>
            <a:ext cx="432048" cy="36004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8" name="Trapezoid 17"/>
          <p:cNvSpPr/>
          <p:nvPr/>
        </p:nvSpPr>
        <p:spPr>
          <a:xfrm flipV="1">
            <a:off x="4959336" y="3283519"/>
            <a:ext cx="864096" cy="864096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9" name="Rectangle 18"/>
          <p:cNvSpPr/>
          <p:nvPr/>
        </p:nvSpPr>
        <p:spPr>
          <a:xfrm>
            <a:off x="5189008" y="2794576"/>
            <a:ext cx="432048" cy="36004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2627784" y="3356992"/>
            <a:ext cx="42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 smtClean="0"/>
              <a:t>A</a:t>
            </a:r>
            <a:endParaRPr lang="en-AU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4582138" y="3348281"/>
            <a:ext cx="42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 smtClean="0"/>
              <a:t>B</a:t>
            </a:r>
            <a:endParaRPr lang="en-AU" sz="3200" dirty="0"/>
          </a:p>
        </p:txBody>
      </p:sp>
      <p:sp>
        <p:nvSpPr>
          <p:cNvPr id="3" name="TPAnswers"/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18722" y="4221088"/>
            <a:ext cx="6497494" cy="1872208"/>
          </a:xfrm>
        </p:spPr>
        <p:txBody>
          <a:bodyPr>
            <a:noAutofit/>
          </a:bodyPr>
          <a:lstStyle/>
          <a:p>
            <a:pPr marL="514350" indent="-514350" algn="just">
              <a:buFont typeface="Arial" pitchFamily="34" charset="0"/>
              <a:buAutoNum type="arabicPeriod"/>
            </a:pPr>
            <a:r>
              <a:rPr lang="en-AU" b="1" dirty="0" smtClean="0">
                <a:solidFill>
                  <a:srgbClr val="FF0000"/>
                </a:solidFill>
              </a:rPr>
              <a:t>Metal A</a:t>
            </a:r>
          </a:p>
          <a:p>
            <a:pPr marL="514350" indent="-514350" algn="just">
              <a:buFont typeface="Arial" pitchFamily="34" charset="0"/>
              <a:buAutoNum type="arabicPeriod"/>
            </a:pPr>
            <a:r>
              <a:rPr lang="en-AU" b="1" dirty="0" smtClean="0">
                <a:solidFill>
                  <a:srgbClr val="FF0000"/>
                </a:solidFill>
              </a:rPr>
              <a:t>Metal B</a:t>
            </a:r>
          </a:p>
          <a:p>
            <a:pPr marL="514350" indent="-514350" algn="just">
              <a:buFont typeface="Arial" pitchFamily="34" charset="0"/>
              <a:buAutoNum type="arabicPeriod"/>
            </a:pPr>
            <a:r>
              <a:rPr lang="en-AU" b="1" dirty="0" smtClean="0">
                <a:solidFill>
                  <a:srgbClr val="FF0000"/>
                </a:solidFill>
              </a:rPr>
              <a:t>They are the same</a:t>
            </a:r>
          </a:p>
          <a:p>
            <a:pPr marL="514350" indent="-514350" algn="just">
              <a:buFont typeface="Arial" pitchFamily="34" charset="0"/>
              <a:buAutoNum type="arabicPeriod"/>
            </a:pPr>
            <a:r>
              <a:rPr lang="en-AU" b="1" dirty="0" smtClean="0">
                <a:solidFill>
                  <a:srgbClr val="FF0000"/>
                </a:solidFill>
              </a:rPr>
              <a:t>Can’t tell since not in equilibrium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94252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PQuestion"/>
              <p:cNvSpPr>
                <a:spLocks noGrp="1"/>
              </p:cNvSpPr>
              <p:nvPr>
                <p:ph type="ctrTitle"/>
              </p:nvPr>
            </p:nvSpPr>
            <p:spPr>
              <a:xfrm>
                <a:off x="251520" y="332656"/>
                <a:ext cx="8640960" cy="2232248"/>
              </a:xfrm>
            </p:spPr>
            <p:txBody>
              <a:bodyPr>
                <a:noAutofit/>
              </a:bodyPr>
              <a:lstStyle/>
              <a:p>
                <a:pPr algn="just"/>
                <a:r>
                  <a:rPr lang="en-AU" sz="2800" dirty="0" smtClean="0"/>
                  <a:t>Two identical mass metals at </a:t>
                </a:r>
                <a14:m>
                  <m:oMath xmlns:m="http://schemas.openxmlformats.org/officeDocument/2006/math">
                    <m:r>
                      <a:rPr lang="en-AU" sz="2800" b="0" i="1" smtClean="0">
                        <a:latin typeface="Cambria Math"/>
                      </a:rPr>
                      <m:t>95</m:t>
                    </m:r>
                    <m:r>
                      <a:rPr lang="en-AU" sz="2800" b="0" i="1" smtClean="0">
                        <a:latin typeface="Cambria Math"/>
                        <a:ea typeface="Cambria Math"/>
                      </a:rPr>
                      <m:t>℃</m:t>
                    </m:r>
                  </m:oMath>
                </a14:m>
                <a:r>
                  <a:rPr lang="en-AU" sz="2800" dirty="0" smtClean="0"/>
                  <a:t> are placed in separate identical beakers of water at </a:t>
                </a:r>
                <a14:m>
                  <m:oMath xmlns:m="http://schemas.openxmlformats.org/officeDocument/2006/math">
                    <m:r>
                      <a:rPr lang="en-AU" sz="2800" i="1" dirty="0" smtClean="0">
                        <a:latin typeface="Cambria Math"/>
                      </a:rPr>
                      <m:t>2</m:t>
                    </m:r>
                    <m:r>
                      <a:rPr lang="en-AU" sz="2800" i="1">
                        <a:latin typeface="Cambria Math"/>
                      </a:rPr>
                      <m:t>5</m:t>
                    </m:r>
                    <m:r>
                      <a:rPr lang="en-AU" sz="2800" i="1" smtClean="0">
                        <a:latin typeface="Cambria Math"/>
                        <a:ea typeface="Cambria Math"/>
                      </a:rPr>
                      <m:t>℃</m:t>
                    </m:r>
                  </m:oMath>
                </a14:m>
                <a:r>
                  <a:rPr lang="en-AU" sz="2800" dirty="0" smtClean="0"/>
                  <a:t>.  You measure the temperature of the water after each metal has cooled by </a:t>
                </a:r>
                <a14:m>
                  <m:oMath xmlns:m="http://schemas.openxmlformats.org/officeDocument/2006/math">
                    <m:r>
                      <a:rPr lang="en-AU" sz="2800" i="1" dirty="0" smtClean="0">
                        <a:latin typeface="Cambria Math"/>
                      </a:rPr>
                      <m:t>1</m:t>
                    </m:r>
                    <m:r>
                      <a:rPr lang="en-AU" sz="2800" b="0" i="1" dirty="0" smtClean="0">
                        <a:latin typeface="Cambria Math"/>
                      </a:rPr>
                      <m:t>0</m:t>
                    </m:r>
                    <m:r>
                      <a:rPr lang="en-AU" sz="2800" i="1">
                        <a:latin typeface="Cambria Math"/>
                        <a:ea typeface="Cambria Math"/>
                      </a:rPr>
                      <m:t>℃</m:t>
                    </m:r>
                  </m:oMath>
                </a14:m>
                <a:r>
                  <a:rPr lang="en-AU" sz="2800" dirty="0" smtClean="0"/>
                  <a:t> and find that the water in A is hotter than the water in B.  Which metal has the higher specific heat ?</a:t>
                </a:r>
                <a:endParaRPr lang="en-AU" sz="2800" dirty="0"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2" name="TPQuestion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251520" y="332656"/>
                <a:ext cx="8640960" cy="2232248"/>
              </a:xfrm>
              <a:blipFill rotWithShape="1">
                <a:blip r:embed="rId9"/>
                <a:stretch>
                  <a:fillRect l="-1410" t="-2459" r="-1410" b="-765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5" name="Trapezoid 14"/>
          <p:cNvSpPr/>
          <p:nvPr/>
        </p:nvSpPr>
        <p:spPr>
          <a:xfrm flipV="1">
            <a:off x="3059832" y="3284984"/>
            <a:ext cx="864096" cy="864096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7" name="Rectangle 16"/>
          <p:cNvSpPr/>
          <p:nvPr/>
        </p:nvSpPr>
        <p:spPr>
          <a:xfrm>
            <a:off x="3289504" y="2796041"/>
            <a:ext cx="432048" cy="36004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8" name="Trapezoid 17"/>
          <p:cNvSpPr/>
          <p:nvPr/>
        </p:nvSpPr>
        <p:spPr>
          <a:xfrm flipV="1">
            <a:off x="4959336" y="3283519"/>
            <a:ext cx="864096" cy="864096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9" name="Rectangle 18"/>
          <p:cNvSpPr/>
          <p:nvPr/>
        </p:nvSpPr>
        <p:spPr>
          <a:xfrm>
            <a:off x="5189008" y="2794576"/>
            <a:ext cx="432048" cy="36004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2627784" y="3356992"/>
            <a:ext cx="42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 smtClean="0"/>
              <a:t>A</a:t>
            </a:r>
            <a:endParaRPr lang="en-AU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4582138" y="3348281"/>
            <a:ext cx="42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 smtClean="0"/>
              <a:t>B</a:t>
            </a:r>
            <a:endParaRPr lang="en-AU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39552" y="5147900"/>
                <a:ext cx="792088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𝑀𝑒𝑡𝑎𝑙</m:t>
                      </m:r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:</m:t>
                      </m:r>
                      <m:sSub>
                        <m:sSubPr>
                          <m:ctrlP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𝑚𝑒𝑡𝑎𝑙</m:t>
                          </m:r>
                        </m:sub>
                      </m:sSub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𝑚𝑒𝑡𝑎𝑙</m:t>
                          </m:r>
                        </m:sub>
                      </m:sSub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𝑤𝑎𝑡𝑒𝑟</m:t>
                          </m:r>
                        </m:sub>
                      </m:sSub>
                      <m:sSub>
                        <m:sSubPr>
                          <m:ctrlP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𝑤𝑎𝑡𝑒𝑟</m:t>
                          </m:r>
                        </m:sub>
                      </m:sSub>
                      <m:sSub>
                        <m:sSubPr>
                          <m:ctrlP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AU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AU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5147900"/>
                <a:ext cx="7920880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899592" y="4581128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rgbClr val="FF0000"/>
                </a:solidFill>
              </a:rPr>
              <a:t>Heat energy lost by metal = heat energy gained by water</a:t>
            </a:r>
            <a:endParaRPr lang="en-AU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987824" y="6228020"/>
                <a:ext cx="290400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&gt; </m:t>
                      </m:r>
                      <m:sSub>
                        <m:sSubPr>
                          <m:ctrlP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→</m:t>
                      </m:r>
                      <m:sSub>
                        <m:sSubPr>
                          <m:ctrlP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en-AU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7824" y="6228020"/>
                <a:ext cx="2904000" cy="369332"/>
              </a:xfrm>
              <a:prstGeom prst="rect">
                <a:avLst/>
              </a:prstGeom>
              <a:blipFill rotWithShape="0">
                <a:blip r:embed="rId11"/>
                <a:stretch>
                  <a:fillRect l="-1887" r="-210" b="-150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39552" y="5651956"/>
                <a:ext cx="792088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𝑀𝑒𝑡𝑎𝑙</m:t>
                      </m:r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:</m:t>
                      </m:r>
                      <m:sSub>
                        <m:sSubPr>
                          <m:ctrlP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𝑚𝑒𝑡𝑎𝑙</m:t>
                          </m:r>
                        </m:sub>
                      </m:sSub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𝑚𝑒𝑡𝑎𝑙</m:t>
                          </m:r>
                        </m:sub>
                      </m:sSub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𝑤𝑎𝑡𝑒𝑟</m:t>
                          </m:r>
                        </m:sub>
                      </m:sSub>
                      <m:sSub>
                        <m:sSubPr>
                          <m:ctrlP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𝑤𝑎𝑡𝑒𝑟</m:t>
                          </m:r>
                        </m:sub>
                      </m:sSub>
                      <m:sSub>
                        <m:sSubPr>
                          <m:ctrlP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AU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en-AU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5651956"/>
                <a:ext cx="7920880" cy="369332"/>
              </a:xfrm>
              <a:prstGeom prst="rect">
                <a:avLst/>
              </a:prstGeom>
              <a:blipFill rotWithShape="0">
                <a:blip r:embed="rId12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73850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74638"/>
            <a:ext cx="9108540" cy="769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Heat Capacity and Specific Heat</a:t>
            </a:r>
            <a:endParaRPr lang="en-A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Rounded Rectangle 6"/>
          <p:cNvSpPr/>
          <p:nvPr/>
        </p:nvSpPr>
        <p:spPr>
          <a:xfrm>
            <a:off x="251520" y="5930696"/>
            <a:ext cx="8446898" cy="8106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4" name="TextBox 23"/>
          <p:cNvSpPr txBox="1"/>
          <p:nvPr/>
        </p:nvSpPr>
        <p:spPr>
          <a:xfrm>
            <a:off x="1720960" y="41088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69676" y="980728"/>
                <a:ext cx="8378788" cy="1231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AU" sz="2400" dirty="0" smtClean="0"/>
                  <a:t>(a) How much heat does it take to bring a </a:t>
                </a:r>
                <a14:m>
                  <m:oMath xmlns:m="http://schemas.openxmlformats.org/officeDocument/2006/math">
                    <m:r>
                      <a:rPr lang="en-AU" sz="2400" i="1" dirty="0" smtClean="0">
                        <a:latin typeface="Cambria Math"/>
                      </a:rPr>
                      <m:t>3.5 </m:t>
                    </m:r>
                    <m:r>
                      <a:rPr lang="en-AU" sz="2400" i="1" dirty="0" smtClean="0">
                        <a:latin typeface="Cambria Math"/>
                      </a:rPr>
                      <m:t>𝑘𝑔</m:t>
                    </m:r>
                    <m:r>
                      <a:rPr lang="en-AU" sz="2400" i="1" dirty="0" smtClean="0">
                        <a:latin typeface="Cambria Math"/>
                      </a:rPr>
                      <m:t>  </m:t>
                    </m:r>
                  </m:oMath>
                </a14:m>
                <a:r>
                  <a:rPr lang="en-AU" sz="2400" dirty="0" smtClean="0"/>
                  <a:t>iron frypan from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/>
                      </a:rPr>
                      <m:t>20</m:t>
                    </m:r>
                    <m:r>
                      <a:rPr lang="en-AU" sz="2400" b="0" i="1" smtClean="0">
                        <a:latin typeface="Cambria Math"/>
                        <a:ea typeface="Cambria Math"/>
                      </a:rPr>
                      <m:t>℃</m:t>
                    </m:r>
                  </m:oMath>
                </a14:m>
                <a:r>
                  <a:rPr lang="en-AU" sz="2400" dirty="0" smtClean="0"/>
                  <a:t> to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/>
                      </a:rPr>
                      <m:t>120</m:t>
                    </m:r>
                    <m:r>
                      <a:rPr lang="en-AU" sz="2400" b="0" i="1" smtClean="0">
                        <a:latin typeface="Cambria Math"/>
                        <a:ea typeface="Cambria Math"/>
                      </a:rPr>
                      <m:t>℃</m:t>
                    </m:r>
                    <m:r>
                      <a:rPr lang="en-AU" sz="2400" b="0" i="0" smtClean="0">
                        <a:latin typeface="Cambria Math" panose="02040503050406030204" pitchFamily="18" charset="0"/>
                        <a:ea typeface="Cambria Math"/>
                      </a:rPr>
                      <m:t> ?</m:t>
                    </m:r>
                  </m:oMath>
                </a14:m>
                <a:r>
                  <a:rPr lang="en-AU" sz="2400" dirty="0" smtClean="0"/>
                  <a:t>  (b) If a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/>
                      </a:rPr>
                      <m:t>2</m:t>
                    </m:r>
                    <m:r>
                      <a:rPr lang="en-AU" sz="2400" b="0" i="1" smtClean="0">
                        <a:latin typeface="Cambria Math"/>
                      </a:rPr>
                      <m:t>𝑘𝑊</m:t>
                    </m:r>
                  </m:oMath>
                </a14:m>
                <a:r>
                  <a:rPr lang="en-AU" sz="2400" dirty="0" smtClean="0"/>
                  <a:t>stovetop heats the pan, how long will this take?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400" b="0" i="1" smtClean="0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AU" sz="2400" b="0" i="1" smtClean="0">
                            <a:latin typeface="Cambria Math"/>
                          </a:rPr>
                          <m:t>𝑖𝑟𝑜𝑛</m:t>
                        </m:r>
                      </m:sub>
                    </m:sSub>
                    <m:r>
                      <a:rPr lang="en-AU" sz="2400" b="0" i="1" smtClean="0">
                        <a:latin typeface="Cambria Math"/>
                      </a:rPr>
                      <m:t>=447 </m:t>
                    </m:r>
                    <m:r>
                      <a:rPr lang="en-AU" sz="2400" b="0" i="1" smtClean="0">
                        <a:latin typeface="Cambria Math"/>
                      </a:rPr>
                      <m:t>𝐽</m:t>
                    </m:r>
                    <m:r>
                      <a:rPr lang="en-AU" sz="2400" b="0" i="1" smtClean="0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AU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400" b="0" i="1" smtClean="0">
                            <a:latin typeface="Cambria Math"/>
                          </a:rPr>
                          <m:t>𝑘𝑔</m:t>
                        </m:r>
                      </m:e>
                      <m:sup>
                        <m:r>
                          <a:rPr lang="en-AU" sz="2400" b="0" i="1" smtClean="0">
                            <a:latin typeface="Cambria Math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AU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400" b="0" i="1" smtClean="0">
                            <a:latin typeface="Cambria Math"/>
                          </a:rPr>
                          <m:t>𝐾</m:t>
                        </m:r>
                      </m:e>
                      <m:sup>
                        <m:r>
                          <a:rPr lang="en-AU" sz="2400" b="0" i="1" smtClean="0">
                            <a:latin typeface="Cambria Math"/>
                          </a:rPr>
                          <m:t>−1</m:t>
                        </m:r>
                      </m:sup>
                    </m:sSup>
                    <m:r>
                      <a:rPr lang="en-AU" sz="2400" b="0" i="1" smtClean="0">
                        <a:latin typeface="Cambria Math"/>
                      </a:rPr>
                      <m:t>)</m:t>
                    </m:r>
                  </m:oMath>
                </a14:m>
                <a:endParaRPr lang="en-AU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676" y="980728"/>
                <a:ext cx="8378788" cy="1231940"/>
              </a:xfrm>
              <a:prstGeom prst="rect">
                <a:avLst/>
              </a:prstGeom>
              <a:blipFill rotWithShape="0">
                <a:blip r:embed="rId4"/>
                <a:stretch>
                  <a:fillRect l="-1164" t="-3960" r="-1092" b="-792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21393" y="5949280"/>
                <a:ext cx="8323368" cy="7386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AU" b="1" dirty="0" smtClean="0">
                    <a:latin typeface="Cambria Math" pitchFamily="18" charset="0"/>
                    <a:ea typeface="Cambria Math" pitchFamily="18" charset="0"/>
                  </a:rPr>
                  <a:t>Specific heat capacity </a:t>
                </a:r>
                <a:r>
                  <a:rPr lang="en-AU" dirty="0" smtClean="0">
                    <a:latin typeface="Cambria Math" pitchFamily="18" charset="0"/>
                    <a:ea typeface="Cambria Math" pitchFamily="18" charset="0"/>
                  </a:rPr>
                  <a:t>determines the heat energy needed to raise the temperature: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b="1" i="1" smtClean="0">
                          <a:latin typeface="Cambria Math"/>
                          <a:ea typeface="Cambria Math" pitchFamily="18" charset="0"/>
                        </a:rPr>
                        <m:t>𝑸</m:t>
                      </m:r>
                      <m:r>
                        <a:rPr lang="en-AU" sz="2400" b="1" i="1" smtClean="0">
                          <a:latin typeface="Cambria Math"/>
                          <a:ea typeface="Cambria Math" pitchFamily="18" charset="0"/>
                        </a:rPr>
                        <m:t>=</m:t>
                      </m:r>
                      <m:r>
                        <a:rPr lang="en-AU" sz="2400" b="1" i="1" smtClean="0">
                          <a:latin typeface="Cambria Math"/>
                          <a:ea typeface="Cambria Math" pitchFamily="18" charset="0"/>
                        </a:rPr>
                        <m:t>𝒎𝒄</m:t>
                      </m:r>
                      <m:r>
                        <a:rPr lang="en-AU" sz="2400" b="1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AU" sz="2400" b="1" i="1" smtClean="0">
                          <a:latin typeface="Cambria Math"/>
                          <a:ea typeface="Cambria Math"/>
                        </a:rPr>
                        <m:t>𝑻</m:t>
                      </m:r>
                    </m:oMath>
                  </m:oMathPara>
                </a14:m>
                <a:endParaRPr lang="en-AU" sz="2400" b="1" dirty="0" smtClean="0"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393" y="5949280"/>
                <a:ext cx="8323368" cy="738664"/>
              </a:xfrm>
              <a:prstGeom prst="rect">
                <a:avLst/>
              </a:prstGeom>
              <a:blipFill rotWithShape="0">
                <a:blip r:embed="rId5"/>
                <a:stretch>
                  <a:fillRect l="-659" t="-5785" b="-90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39552" y="2636912"/>
                <a:ext cx="230425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AU" sz="2400" b="0" dirty="0" smtClean="0">
                    <a:solidFill>
                      <a:srgbClr val="FF0000"/>
                    </a:solidFill>
                  </a:rPr>
                  <a:t>(a) 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AU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AU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AU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AU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∆</m:t>
                    </m:r>
                    <m:r>
                      <a:rPr lang="en-AU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endParaRPr lang="en-AU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2636912"/>
                <a:ext cx="2304256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8201" t="-26667" b="-500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99592" y="3347700"/>
                <a:ext cx="157411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=3.5 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𝑘𝑔</m:t>
                      </m:r>
                    </m:oMath>
                  </m:oMathPara>
                </a14:m>
                <a:endParaRPr lang="en-AU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3347700"/>
                <a:ext cx="1574110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1938" r="-6202" b="-3442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914494" y="3789040"/>
                <a:ext cx="259314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=447 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𝐽</m:t>
                      </m:r>
                      <m:sSup>
                        <m:sSupPr>
                          <m:ctrlPr>
                            <a:rPr lang="en-AU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AU" sz="2400" i="1">
                              <a:latin typeface="Cambria Math"/>
                            </a:rPr>
                            <m:t>𝑘𝑔</m:t>
                          </m:r>
                        </m:e>
                        <m:sup>
                          <m:r>
                            <a:rPr lang="en-AU" sz="2400" i="1">
                              <a:latin typeface="Cambria Math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AU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400" i="1">
                              <a:latin typeface="Cambria Math"/>
                            </a:rPr>
                            <m:t>𝐾</m:t>
                          </m:r>
                        </m:e>
                        <m:sup>
                          <m:r>
                            <a:rPr lang="en-AU" sz="2400" i="1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AU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94" y="3789040"/>
                <a:ext cx="2593146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941" t="-1667" r="-941" b="-350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14494" y="4283804"/>
                <a:ext cx="164250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=100 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AU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94" y="4283804"/>
                <a:ext cx="1642501" cy="369332"/>
              </a:xfrm>
              <a:prstGeom prst="rect">
                <a:avLst/>
              </a:prstGeom>
              <a:blipFill rotWithShape="0">
                <a:blip r:embed="rId9"/>
                <a:stretch>
                  <a:fillRect l="-3717" r="-4089" b="-666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323528" y="5075892"/>
                <a:ext cx="428233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AU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=3.5×447×100</m:t>
                      </m:r>
                      <m:r>
                        <a:rPr lang="en-AU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=0.16 </m:t>
                      </m:r>
                      <m:r>
                        <a:rPr lang="en-AU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𝑀𝐽</m:t>
                      </m:r>
                    </m:oMath>
                  </m:oMathPara>
                </a14:m>
                <a:endParaRPr lang="en-AU" sz="2400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5075892"/>
                <a:ext cx="4282339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1422" r="-1280" b="-300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716016" y="2636912"/>
                <a:ext cx="403244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AU" sz="2400" b="0" dirty="0" smtClean="0">
                    <a:solidFill>
                      <a:srgbClr val="FF0000"/>
                    </a:solidFill>
                  </a:rPr>
                  <a:t>(b) 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𝑃𝑜𝑤𝑒𝑟</m:t>
                    </m:r>
                    <m:r>
                      <a:rPr lang="en-AU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𝐸𝑛𝑒𝑟𝑔𝑦</m:t>
                    </m:r>
                    <m:r>
                      <a:rPr lang="en-AU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𝑇𝑖𝑚𝑒</m:t>
                    </m:r>
                  </m:oMath>
                </a14:m>
                <a:endParaRPr lang="en-AU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2636912"/>
                <a:ext cx="4032448" cy="369332"/>
              </a:xfrm>
              <a:prstGeom prst="rect">
                <a:avLst/>
              </a:prstGeom>
              <a:blipFill rotWithShape="0">
                <a:blip r:embed="rId11"/>
                <a:stretch>
                  <a:fillRect l="-4690" t="-26667" b="-500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854223" y="3212976"/>
                <a:ext cx="324617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𝑇𝑖𝑚𝑒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𝐸𝑛𝑒𝑟𝑔𝑦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𝑃𝑜𝑤𝑒𝑟</m:t>
                      </m:r>
                    </m:oMath>
                  </m:oMathPara>
                </a14:m>
                <a:endParaRPr lang="en-AU" sz="2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4223" y="3212976"/>
                <a:ext cx="3246170" cy="369332"/>
              </a:xfrm>
              <a:prstGeom prst="rect">
                <a:avLst/>
              </a:prstGeom>
              <a:blipFill rotWithShape="0">
                <a:blip r:embed="rId12"/>
                <a:stretch>
                  <a:fillRect l="-1501" r="-1501" b="-3442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5076056" y="4887894"/>
                <a:ext cx="3096344" cy="7463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AU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1.6</m:t>
                          </m:r>
                          <m: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</m:num>
                        <m:den>
                          <m: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AU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=78 </m:t>
                      </m:r>
                      <m:r>
                        <a:rPr lang="en-AU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AU" sz="2400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056" y="4887894"/>
                <a:ext cx="3096344" cy="746358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323644" y="3851756"/>
                <a:ext cx="4352812" cy="3735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𝐸𝑛𝑒𝑟𝑔𝑦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=0.16 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𝑀𝐽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=1.6×</m:t>
                      </m:r>
                      <m:sSup>
                        <m:sSupPr>
                          <m:ctrlPr>
                            <a:rPr lang="en-A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A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𝐽</m:t>
                      </m:r>
                    </m:oMath>
                  </m:oMathPara>
                </a14:m>
                <a:endParaRPr lang="en-AU" sz="2400" b="0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3644" y="3851756"/>
                <a:ext cx="4352812" cy="373500"/>
              </a:xfrm>
              <a:prstGeom prst="rect">
                <a:avLst/>
              </a:prstGeom>
              <a:blipFill rotWithShape="0">
                <a:blip r:embed="rId14"/>
                <a:stretch>
                  <a:fillRect l="-1961" t="-1639" r="-1821" b="-3442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427984" y="4283804"/>
                <a:ext cx="4148214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𝑃𝑜𝑤𝑒𝑟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=2 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𝑘𝑊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=2×</m:t>
                      </m:r>
                      <m:sSup>
                        <m:sSupPr>
                          <m:ctrlPr>
                            <a:rPr lang="en-A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A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AU" sz="24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984" y="4283804"/>
                <a:ext cx="4148214" cy="369332"/>
              </a:xfrm>
              <a:prstGeom prst="rect">
                <a:avLst/>
              </a:prstGeom>
              <a:blipFill rotWithShape="0">
                <a:blip r:embed="rId15"/>
                <a:stretch>
                  <a:fillRect t="-1667" b="-833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2388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/>
      <p:bldP spid="6" grpId="0"/>
      <p:bldP spid="10" grpId="0"/>
      <p:bldP spid="12" grpId="0"/>
      <p:bldP spid="13" grpId="0"/>
      <p:bldP spid="15" grpId="0"/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07504" y="347172"/>
                <a:ext cx="892899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AU" sz="2400" dirty="0" smtClean="0"/>
                  <a:t>(c) The same </a:t>
                </a:r>
                <a14:m>
                  <m:oMath xmlns:m="http://schemas.openxmlformats.org/officeDocument/2006/math">
                    <m:r>
                      <a:rPr lang="en-AU" sz="2400" i="1" dirty="0" smtClean="0">
                        <a:latin typeface="Cambria Math"/>
                      </a:rPr>
                      <m:t>3.5 </m:t>
                    </m:r>
                    <m:r>
                      <a:rPr lang="en-AU" sz="2400" i="1" dirty="0" smtClean="0">
                        <a:latin typeface="Cambria Math"/>
                      </a:rPr>
                      <m:t>𝑘𝑔</m:t>
                    </m:r>
                    <m:r>
                      <a:rPr lang="en-AU" sz="2400" i="1" dirty="0" smtClean="0">
                        <a:latin typeface="Cambria Math"/>
                      </a:rPr>
                      <m:t>  </m:t>
                    </m:r>
                  </m:oMath>
                </a14:m>
                <a:r>
                  <a:rPr lang="en-AU" sz="2400" dirty="0" smtClean="0"/>
                  <a:t>iron frypan at </a:t>
                </a:r>
                <a14:m>
                  <m:oMath xmlns:m="http://schemas.openxmlformats.org/officeDocument/2006/math">
                    <m:r>
                      <a:rPr lang="en-AU" sz="2400" b="0" i="0" smtClean="0">
                        <a:latin typeface="Cambria Math"/>
                      </a:rPr>
                      <m:t>1</m:t>
                    </m:r>
                    <m:r>
                      <a:rPr lang="en-AU" sz="2400" b="0" i="1" smtClean="0">
                        <a:latin typeface="Cambria Math"/>
                      </a:rPr>
                      <m:t>20</m:t>
                    </m:r>
                    <m:r>
                      <a:rPr lang="en-AU" sz="2400" b="0" i="1" smtClean="0">
                        <a:latin typeface="Cambria Math"/>
                        <a:ea typeface="Cambria Math"/>
                      </a:rPr>
                      <m:t>℃</m:t>
                    </m:r>
                  </m:oMath>
                </a14:m>
                <a:r>
                  <a:rPr lang="en-AU" sz="2400" dirty="0" smtClean="0"/>
                  <a:t> is plunged into a sink filled with </a:t>
                </a:r>
                <a14:m>
                  <m:oMath xmlns:m="http://schemas.openxmlformats.org/officeDocument/2006/math">
                    <m:r>
                      <a:rPr lang="en-AU" sz="2400" i="1" dirty="0" smtClean="0">
                        <a:latin typeface="Cambria Math"/>
                      </a:rPr>
                      <m:t>2 </m:t>
                    </m:r>
                    <m:r>
                      <a:rPr lang="en-AU" sz="2400" i="1" dirty="0" smtClean="0">
                        <a:latin typeface="Cambria Math"/>
                      </a:rPr>
                      <m:t>𝑙𝑖𝑡𝑟𝑒𝑠</m:t>
                    </m:r>
                  </m:oMath>
                </a14:m>
                <a:r>
                  <a:rPr lang="en-AU" sz="2400" dirty="0" smtClean="0"/>
                  <a:t> of water at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/>
                      </a:rPr>
                      <m:t>20</m:t>
                    </m:r>
                    <m:r>
                      <a:rPr lang="en-AU" sz="2400" b="0" i="1" smtClean="0">
                        <a:latin typeface="Cambria Math"/>
                        <a:ea typeface="Cambria Math"/>
                      </a:rPr>
                      <m:t>℃</m:t>
                    </m:r>
                  </m:oMath>
                </a14:m>
                <a:r>
                  <a:rPr lang="en-AU" sz="2400" dirty="0" smtClean="0"/>
                  <a:t>. What is the equilibrium temperature? 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400" b="0" i="1" smtClean="0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AU" sz="2400" b="0" i="1" smtClean="0">
                            <a:latin typeface="Cambria Math"/>
                          </a:rPr>
                          <m:t>𝑖𝑟𝑜𝑛</m:t>
                        </m:r>
                      </m:sub>
                    </m:sSub>
                    <m:r>
                      <a:rPr lang="en-AU" sz="2400" b="0" i="1" smtClean="0">
                        <a:latin typeface="Cambria Math"/>
                      </a:rPr>
                      <m:t>=447 </m:t>
                    </m:r>
                    <m:r>
                      <a:rPr lang="en-AU" sz="2400" i="1">
                        <a:latin typeface="Cambria Math"/>
                      </a:rPr>
                      <m:t>𝐽</m:t>
                    </m:r>
                    <m:r>
                      <a:rPr lang="en-AU" sz="2400" i="1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AU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400" i="1">
                            <a:latin typeface="Cambria Math"/>
                          </a:rPr>
                          <m:t>𝑘𝑔</m:t>
                        </m:r>
                      </m:e>
                      <m:sup>
                        <m:r>
                          <a:rPr lang="en-AU" sz="2400" i="1">
                            <a:latin typeface="Cambria Math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AU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400" i="1">
                            <a:latin typeface="Cambria Math"/>
                          </a:rPr>
                          <m:t>𝐾</m:t>
                        </m:r>
                      </m:e>
                      <m:sup>
                        <m:r>
                          <a:rPr lang="en-AU" sz="2400" i="1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AU" sz="24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400" i="1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AU" sz="2400" b="0" i="1" smtClean="0">
                            <a:latin typeface="Cambria Math"/>
                          </a:rPr>
                          <m:t>𝑤𝑎𝑡𝑒𝑟</m:t>
                        </m:r>
                      </m:sub>
                    </m:sSub>
                    <m:r>
                      <a:rPr lang="en-AU" sz="2400" i="1">
                        <a:latin typeface="Cambria Math"/>
                      </a:rPr>
                      <m:t>=</m:t>
                    </m:r>
                    <m:r>
                      <a:rPr lang="en-AU" sz="2400" b="0" i="1" smtClean="0">
                        <a:latin typeface="Cambria Math"/>
                      </a:rPr>
                      <m:t>4184</m:t>
                    </m:r>
                    <m:r>
                      <a:rPr lang="en-AU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AU" sz="2400" i="1">
                        <a:latin typeface="Cambria Math"/>
                      </a:rPr>
                      <m:t>𝐽</m:t>
                    </m:r>
                    <m:r>
                      <a:rPr lang="en-AU" sz="2400" i="1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AU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400" i="1">
                            <a:latin typeface="Cambria Math"/>
                          </a:rPr>
                          <m:t>𝑘𝑔</m:t>
                        </m:r>
                      </m:e>
                      <m:sup>
                        <m:r>
                          <a:rPr lang="en-AU" sz="2400" i="1">
                            <a:latin typeface="Cambria Math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AU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400" i="1">
                            <a:latin typeface="Cambria Math"/>
                          </a:rPr>
                          <m:t>𝐾</m:t>
                        </m:r>
                      </m:e>
                      <m:sup>
                        <m:r>
                          <a:rPr lang="en-AU" sz="2400" i="1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AU" sz="2400" dirty="0" smtClean="0"/>
                  <a:t>)</a:t>
                </a:r>
                <a:endParaRPr lang="en-AU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347172"/>
                <a:ext cx="8928992" cy="1200329"/>
              </a:xfrm>
              <a:prstGeom prst="rect">
                <a:avLst/>
              </a:prstGeom>
              <a:blipFill rotWithShape="0">
                <a:blip r:embed="rId4"/>
                <a:stretch>
                  <a:fillRect l="-1093" t="-4061" r="-1093" b="-1066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8496944" cy="28323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4653136"/>
            <a:ext cx="84969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Heat energy flows until equilibrium is reached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Heat energy lost by frypan = Heat energy gained by water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Total heat energy change = 0  </a:t>
            </a:r>
            <a:r>
              <a:rPr lang="en-AU" sz="2400" b="1" dirty="0" smtClean="0"/>
              <a:t>(conservation of energy)</a:t>
            </a:r>
            <a:endParaRPr lang="en-AU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286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4" name="TextBox 23"/>
          <p:cNvSpPr txBox="1"/>
          <p:nvPr/>
        </p:nvSpPr>
        <p:spPr>
          <a:xfrm>
            <a:off x="4514370" y="38589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07504" y="347172"/>
                <a:ext cx="892899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AU" sz="2400" dirty="0" smtClean="0"/>
                  <a:t>(c) The same </a:t>
                </a:r>
                <a14:m>
                  <m:oMath xmlns:m="http://schemas.openxmlformats.org/officeDocument/2006/math">
                    <m:r>
                      <a:rPr lang="en-AU" sz="2400" i="1" dirty="0" smtClean="0">
                        <a:latin typeface="Cambria Math"/>
                      </a:rPr>
                      <m:t>3.5 </m:t>
                    </m:r>
                    <m:r>
                      <a:rPr lang="en-AU" sz="2400" i="1" dirty="0" smtClean="0">
                        <a:latin typeface="Cambria Math"/>
                      </a:rPr>
                      <m:t>𝑘𝑔</m:t>
                    </m:r>
                    <m:r>
                      <a:rPr lang="en-AU" sz="2400" i="1" dirty="0" smtClean="0">
                        <a:latin typeface="Cambria Math"/>
                      </a:rPr>
                      <m:t>  </m:t>
                    </m:r>
                  </m:oMath>
                </a14:m>
                <a:r>
                  <a:rPr lang="en-AU" sz="2400" dirty="0" smtClean="0"/>
                  <a:t>iron frypan at </a:t>
                </a:r>
                <a14:m>
                  <m:oMath xmlns:m="http://schemas.openxmlformats.org/officeDocument/2006/math">
                    <m:r>
                      <a:rPr lang="en-AU" sz="2400" b="0" i="0" smtClean="0">
                        <a:latin typeface="Cambria Math"/>
                      </a:rPr>
                      <m:t>1</m:t>
                    </m:r>
                    <m:r>
                      <a:rPr lang="en-AU" sz="2400" b="0" i="1" smtClean="0">
                        <a:latin typeface="Cambria Math"/>
                      </a:rPr>
                      <m:t>20</m:t>
                    </m:r>
                    <m:r>
                      <a:rPr lang="en-AU" sz="2400" b="0" i="1" smtClean="0">
                        <a:latin typeface="Cambria Math"/>
                        <a:ea typeface="Cambria Math"/>
                      </a:rPr>
                      <m:t>℃</m:t>
                    </m:r>
                  </m:oMath>
                </a14:m>
                <a:r>
                  <a:rPr lang="en-AU" sz="2400" dirty="0" smtClean="0"/>
                  <a:t> is plunged into a sink filled with </a:t>
                </a:r>
                <a14:m>
                  <m:oMath xmlns:m="http://schemas.openxmlformats.org/officeDocument/2006/math">
                    <m:r>
                      <a:rPr lang="en-AU" sz="2400" i="1" dirty="0" smtClean="0">
                        <a:latin typeface="Cambria Math"/>
                      </a:rPr>
                      <m:t>2 </m:t>
                    </m:r>
                    <m:r>
                      <a:rPr lang="en-AU" sz="2400" i="1" dirty="0" smtClean="0">
                        <a:latin typeface="Cambria Math"/>
                      </a:rPr>
                      <m:t>𝑙𝑖𝑡𝑟𝑒𝑠</m:t>
                    </m:r>
                  </m:oMath>
                </a14:m>
                <a:r>
                  <a:rPr lang="en-AU" sz="2400" dirty="0" smtClean="0"/>
                  <a:t> of water at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/>
                      </a:rPr>
                      <m:t>20</m:t>
                    </m:r>
                    <m:r>
                      <a:rPr lang="en-AU" sz="2400" b="0" i="1" smtClean="0">
                        <a:latin typeface="Cambria Math"/>
                        <a:ea typeface="Cambria Math"/>
                      </a:rPr>
                      <m:t>℃</m:t>
                    </m:r>
                  </m:oMath>
                </a14:m>
                <a:r>
                  <a:rPr lang="en-AU" sz="2400" dirty="0" smtClean="0"/>
                  <a:t>. What is the equilibrium temperature? 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400" b="0" i="1" smtClean="0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AU" sz="2400" b="0" i="1" smtClean="0">
                            <a:latin typeface="Cambria Math"/>
                          </a:rPr>
                          <m:t>𝑖𝑟𝑜𝑛</m:t>
                        </m:r>
                      </m:sub>
                    </m:sSub>
                    <m:r>
                      <a:rPr lang="en-AU" sz="2400" b="0" i="1" smtClean="0">
                        <a:latin typeface="Cambria Math"/>
                      </a:rPr>
                      <m:t>=447 </m:t>
                    </m:r>
                    <m:r>
                      <a:rPr lang="en-AU" sz="2400" i="1">
                        <a:latin typeface="Cambria Math"/>
                      </a:rPr>
                      <m:t>𝐽</m:t>
                    </m:r>
                    <m:r>
                      <a:rPr lang="en-AU" sz="2400" i="1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AU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400" i="1">
                            <a:latin typeface="Cambria Math"/>
                          </a:rPr>
                          <m:t>𝑘𝑔</m:t>
                        </m:r>
                      </m:e>
                      <m:sup>
                        <m:r>
                          <a:rPr lang="en-AU" sz="2400" i="1">
                            <a:latin typeface="Cambria Math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AU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400" i="1">
                            <a:latin typeface="Cambria Math"/>
                          </a:rPr>
                          <m:t>𝐾</m:t>
                        </m:r>
                      </m:e>
                      <m:sup>
                        <m:r>
                          <a:rPr lang="en-AU" sz="2400" i="1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AU" sz="24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400" i="1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AU" sz="2400" b="0" i="1" smtClean="0">
                            <a:latin typeface="Cambria Math"/>
                          </a:rPr>
                          <m:t>𝑤𝑎𝑡𝑒𝑟</m:t>
                        </m:r>
                      </m:sub>
                    </m:sSub>
                    <m:r>
                      <a:rPr lang="en-AU" sz="2400" i="1">
                        <a:latin typeface="Cambria Math"/>
                      </a:rPr>
                      <m:t>=</m:t>
                    </m:r>
                    <m:r>
                      <a:rPr lang="en-AU" sz="2400" b="0" i="1" smtClean="0">
                        <a:latin typeface="Cambria Math"/>
                      </a:rPr>
                      <m:t>4184</m:t>
                    </m:r>
                    <m:r>
                      <a:rPr lang="en-AU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AU" sz="2400" i="1">
                        <a:latin typeface="Cambria Math"/>
                      </a:rPr>
                      <m:t>𝐽</m:t>
                    </m:r>
                    <m:r>
                      <a:rPr lang="en-AU" sz="2400" i="1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AU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400" i="1">
                            <a:latin typeface="Cambria Math"/>
                          </a:rPr>
                          <m:t>𝑘𝑔</m:t>
                        </m:r>
                      </m:e>
                      <m:sup>
                        <m:r>
                          <a:rPr lang="en-AU" sz="2400" i="1">
                            <a:latin typeface="Cambria Math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AU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400" i="1">
                            <a:latin typeface="Cambria Math"/>
                          </a:rPr>
                          <m:t>𝐾</m:t>
                        </m:r>
                      </m:e>
                      <m:sup>
                        <m:r>
                          <a:rPr lang="en-AU" sz="2400" i="1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AU" sz="2400" dirty="0" smtClean="0"/>
                  <a:t>)</a:t>
                </a:r>
                <a:endParaRPr lang="en-AU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347172"/>
                <a:ext cx="8928992" cy="1200329"/>
              </a:xfrm>
              <a:prstGeom prst="rect">
                <a:avLst/>
              </a:prstGeom>
              <a:blipFill rotWithShape="0">
                <a:blip r:embed="rId4"/>
                <a:stretch>
                  <a:fillRect l="-1093" t="-4061" r="-1093" b="-1066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39552" y="2111714"/>
                <a:ext cx="5215595" cy="837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b="0" i="1" smtClean="0">
                          <a:latin typeface="Cambria Math"/>
                        </a:rPr>
                        <m:t>𝑄</m:t>
                      </m:r>
                      <m:r>
                        <a:rPr lang="en-AU" sz="2000" b="0" i="1" smtClean="0">
                          <a:latin typeface="Cambria Math"/>
                        </a:rPr>
                        <m:t>=</m:t>
                      </m:r>
                      <m:r>
                        <a:rPr lang="en-AU" sz="2000" b="0" i="1" smtClean="0">
                          <a:latin typeface="Cambria Math"/>
                        </a:rPr>
                        <m:t>𝑚𝑐</m:t>
                      </m:r>
                      <m:r>
                        <a:rPr lang="en-AU" sz="2000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AU" sz="2000" b="0" i="1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AU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AU" sz="2000" b="0" i="1" smtClean="0">
                          <a:latin typeface="Cambria Math"/>
                          <a:ea typeface="Cambria Math"/>
                        </a:rPr>
                        <m:t>𝑚𝑐</m:t>
                      </m:r>
                      <m:d>
                        <m:dPr>
                          <m:ctrlPr>
                            <a:rPr lang="en-AU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AU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AU" sz="2000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AU" sz="2000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sub>
                          </m:sSub>
                          <m:r>
                            <a:rPr lang="en-AU" sz="20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AU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AU" sz="2000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AU" sz="2000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AU" sz="2000" b="0" i="1" smtClean="0">
                          <a:latin typeface="Cambria Math"/>
                          <a:ea typeface="Cambria Math"/>
                        </a:rPr>
                        <m:t>      </m:t>
                      </m:r>
                      <m:r>
                        <a:rPr lang="en-AU" sz="2000" b="0" i="1" smtClean="0">
                          <a:latin typeface="Cambria Math"/>
                          <a:ea typeface="Cambria Math"/>
                        </a:rPr>
                        <m:t>𝑎𝑛𝑑</m:t>
                      </m:r>
                      <m:r>
                        <a:rPr lang="en-AU" sz="2000" b="0" i="1" smtClean="0">
                          <a:latin typeface="Cambria Math"/>
                          <a:ea typeface="Cambria Math"/>
                        </a:rPr>
                        <m:t>     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AU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AU" sz="2000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  <m:r>
                            <a:rPr lang="en-AU" sz="2000" b="0" i="1" smtClean="0">
                              <a:latin typeface="Cambria Math"/>
                              <a:ea typeface="Cambria Math"/>
                            </a:rPr>
                            <m:t>=0</m:t>
                          </m:r>
                        </m:e>
                      </m:nary>
                    </m:oMath>
                  </m:oMathPara>
                </a14:m>
                <a:endParaRPr lang="en-AU" sz="2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2111714"/>
                <a:ext cx="5215595" cy="8376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39552" y="3021207"/>
                <a:ext cx="4396973" cy="4458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000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AU" sz="20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AU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000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AU" sz="20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AU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AU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AU" sz="2000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AU" sz="2000" b="0" i="1" smtClean="0">
                                  <a:latin typeface="Cambria Math"/>
                                  <a:ea typeface="Cambria Math"/>
                                </a:rPr>
                                <m:t>𝑒𝑞</m:t>
                              </m:r>
                            </m:sub>
                          </m:sSub>
                          <m:r>
                            <a:rPr lang="en-AU" sz="20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AU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AU" sz="2000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AU" sz="2000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AU" sz="2000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AU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0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AU" sz="20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AU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000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AU" sz="20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AU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AU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AU" sz="2000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AU" sz="2000" i="1">
                                  <a:latin typeface="Cambria Math"/>
                                  <a:ea typeface="Cambria Math"/>
                                </a:rPr>
                                <m:t>𝑒𝑞</m:t>
                              </m:r>
                            </m:sub>
                          </m:sSub>
                          <m:r>
                            <a:rPr lang="en-AU" sz="2000" i="1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AU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AU" sz="2000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AU" sz="20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AU" sz="2000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AU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3021207"/>
                <a:ext cx="4396973" cy="445891"/>
              </a:xfrm>
              <a:prstGeom prst="rect">
                <a:avLst/>
              </a:prstGeom>
              <a:blipFill rotWithShape="0">
                <a:blip r:embed="rId6"/>
                <a:stretch>
                  <a:fillRect b="-411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39552" y="3785399"/>
                <a:ext cx="4474174" cy="423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AU" sz="2000" i="1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AU" sz="2000" i="1">
                              <a:latin typeface="Cambria Math"/>
                              <a:ea typeface="Cambria Math"/>
                            </a:rPr>
                            <m:t>𝑒𝑞</m:t>
                          </m:r>
                        </m:sub>
                      </m:sSub>
                      <m:d>
                        <m:dPr>
                          <m:ctrlPr>
                            <a:rPr lang="en-AU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AU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0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AU" sz="20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AU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000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AU" sz="20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AU" sz="2000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AU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000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AU" sz="20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AU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000" i="1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AU" sz="20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AU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AU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0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AU" sz="2000" i="1"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AU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000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AU" sz="2000" i="1"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AU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AU" sz="2000" i="1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AU" sz="2000" i="1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AU" sz="2000" b="0" i="1" smtClean="0"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AU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0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AU" sz="20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AU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000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AU" sz="20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AU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AU" sz="2000" i="1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AU" sz="20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AU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3785399"/>
                <a:ext cx="4474174" cy="423770"/>
              </a:xfrm>
              <a:prstGeom prst="rect">
                <a:avLst/>
              </a:prstGeom>
              <a:blipFill rotWithShape="0">
                <a:blip r:embed="rId7"/>
                <a:stretch>
                  <a:fillRect b="-579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39552" y="4414813"/>
                <a:ext cx="2833981" cy="7188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AU" sz="2000" i="1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AU" sz="2000" i="1">
                              <a:latin typeface="Cambria Math"/>
                              <a:ea typeface="Cambria Math"/>
                            </a:rPr>
                            <m:t>𝑒𝑞</m:t>
                          </m:r>
                        </m:sub>
                      </m:sSub>
                      <m:r>
                        <a:rPr lang="en-AU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AU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AU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000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AU" sz="20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AU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000" i="1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AU" sz="20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AU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AU" sz="2000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AU" sz="2000" i="1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AU" sz="2000" i="1"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AU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000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AU" sz="20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AU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000" i="1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AU" sz="20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AU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AU" sz="2000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AU" sz="20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AU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000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AU" sz="20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AU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000" i="1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AU" sz="20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AU" sz="20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AU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000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AU" sz="20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AU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000" i="1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AU" sz="20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AU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4414813"/>
                <a:ext cx="2833981" cy="71885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39552" y="5339306"/>
                <a:ext cx="4752840" cy="6819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AU" sz="2000" i="1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AU" sz="2000" i="1">
                              <a:latin typeface="Cambria Math"/>
                              <a:ea typeface="Cambria Math"/>
                            </a:rPr>
                            <m:t>𝑒𝑞</m:t>
                          </m:r>
                        </m:sub>
                      </m:sSub>
                      <m:r>
                        <a:rPr lang="en-AU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AU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2000" b="0" i="1" smtClean="0">
                              <a:latin typeface="Cambria Math"/>
                            </a:rPr>
                            <m:t>3.5</m:t>
                          </m:r>
                          <m:r>
                            <a:rPr lang="en-AU" sz="2000" b="0" i="1" smtClean="0">
                              <a:latin typeface="Cambria Math"/>
                              <a:ea typeface="Cambria Math"/>
                            </a:rPr>
                            <m:t>×447×393</m:t>
                          </m:r>
                          <m:r>
                            <a:rPr lang="en-AU" sz="2000" i="1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AU" sz="2000" b="0" i="1" smtClean="0">
                              <a:latin typeface="Cambria Math"/>
                              <a:ea typeface="Cambria Math"/>
                            </a:rPr>
                            <m:t>2×4184×293</m:t>
                          </m:r>
                        </m:num>
                        <m:den>
                          <m:r>
                            <a:rPr lang="en-AU" sz="2000" i="1">
                              <a:latin typeface="Cambria Math"/>
                            </a:rPr>
                            <m:t>3.5</m:t>
                          </m:r>
                          <m:r>
                            <a:rPr lang="en-AU" sz="2000" i="1">
                              <a:latin typeface="Cambria Math"/>
                              <a:ea typeface="Cambria Math"/>
                            </a:rPr>
                            <m:t>×447</m:t>
                          </m:r>
                          <m:r>
                            <a:rPr lang="en-AU" sz="2000" i="1">
                              <a:latin typeface="Cambria Math"/>
                            </a:rPr>
                            <m:t>+</m:t>
                          </m:r>
                          <m:r>
                            <a:rPr lang="en-AU" sz="2000" i="1">
                              <a:latin typeface="Cambria Math"/>
                              <a:ea typeface="Cambria Math"/>
                            </a:rPr>
                            <m:t>2×4184</m:t>
                          </m:r>
                        </m:den>
                      </m:f>
                    </m:oMath>
                  </m:oMathPara>
                </a14:m>
                <a:endParaRPr lang="en-AU" sz="20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5339306"/>
                <a:ext cx="4752840" cy="68198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5706218" y="5419592"/>
                <a:ext cx="2826222" cy="423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AU" sz="2000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AU" sz="2000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𝑒𝑞</m:t>
                          </m:r>
                        </m:sub>
                      </m:sSub>
                      <m:r>
                        <a:rPr lang="en-AU" sz="2000" b="0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=308.75</m:t>
                      </m:r>
                      <m:r>
                        <a:rPr lang="en-AU" sz="2000" b="0" i="1" smtClean="0">
                          <a:solidFill>
                            <a:srgbClr val="0070C0"/>
                          </a:solidFill>
                          <a:latin typeface="Cambria Math"/>
                          <a:ea typeface="Cambria Math"/>
                        </a:rPr>
                        <m:t>°</m:t>
                      </m:r>
                      <m:r>
                        <a:rPr lang="en-AU" sz="2000" b="0" i="1" smtClean="0">
                          <a:solidFill>
                            <a:srgbClr val="0070C0"/>
                          </a:solidFill>
                          <a:latin typeface="Cambria Math"/>
                          <a:ea typeface="Cambria Math"/>
                        </a:rPr>
                        <m:t>𝐾</m:t>
                      </m:r>
                      <m:r>
                        <a:rPr lang="en-AU" sz="2000" b="0" i="1" smtClean="0">
                          <a:solidFill>
                            <a:srgbClr val="0070C0"/>
                          </a:solidFill>
                          <a:latin typeface="Cambria Math"/>
                          <a:ea typeface="Cambria Math"/>
                        </a:rPr>
                        <m:t>=36℃</m:t>
                      </m:r>
                    </m:oMath>
                  </m:oMathPara>
                </a14:m>
                <a:endParaRPr lang="en-AU" sz="2000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6218" y="5419592"/>
                <a:ext cx="2826222" cy="423770"/>
              </a:xfrm>
              <a:prstGeom prst="rect">
                <a:avLst/>
              </a:prstGeom>
              <a:blipFill rotWithShape="0">
                <a:blip r:embed="rId10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23528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74638"/>
            <a:ext cx="9108540" cy="769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Heat Transfer</a:t>
            </a:r>
            <a:endParaRPr lang="en-A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Rounded Rectangle 6"/>
          <p:cNvSpPr/>
          <p:nvPr/>
        </p:nvSpPr>
        <p:spPr>
          <a:xfrm>
            <a:off x="251520" y="5930696"/>
            <a:ext cx="8446898" cy="8106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323528" y="5949280"/>
            <a:ext cx="832336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AU" sz="2000" b="1" dirty="0">
                <a:latin typeface="Cambria Math" pitchFamily="18" charset="0"/>
                <a:ea typeface="Cambria Math" pitchFamily="18" charset="0"/>
              </a:rPr>
              <a:t>Usually</a:t>
            </a:r>
            <a:r>
              <a:rPr lang="en-AU" sz="2000" dirty="0">
                <a:latin typeface="Cambria Math" pitchFamily="18" charset="0"/>
                <a:ea typeface="Cambria Math" pitchFamily="18" charset="0"/>
              </a:rPr>
              <a:t> for a given situation </a:t>
            </a:r>
            <a:r>
              <a:rPr lang="en-AU" sz="2000" b="1" dirty="0">
                <a:latin typeface="Cambria Math" pitchFamily="18" charset="0"/>
                <a:ea typeface="Cambria Math" pitchFamily="18" charset="0"/>
              </a:rPr>
              <a:t>one mechanism will dominate </a:t>
            </a:r>
            <a:r>
              <a:rPr lang="en-AU" sz="2000" dirty="0">
                <a:latin typeface="Cambria Math" pitchFamily="18" charset="0"/>
                <a:ea typeface="Cambria Math" pitchFamily="18" charset="0"/>
              </a:rPr>
              <a:t>however in some cases all three need to be considered </a:t>
            </a:r>
            <a:r>
              <a:rPr lang="en-AU" sz="2000" dirty="0" smtClean="0">
                <a:latin typeface="Cambria Math" pitchFamily="18" charset="0"/>
                <a:ea typeface="Cambria Math" pitchFamily="18" charset="0"/>
              </a:rPr>
              <a:t>simultaneously.</a:t>
            </a:r>
            <a:endParaRPr lang="en-AU" sz="2000" b="1" dirty="0" smtClean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67043" y="41976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171897" y="2395447"/>
            <a:ext cx="2552700" cy="3068637"/>
            <a:chOff x="203200" y="2751627"/>
            <a:chExt cx="2552700" cy="3068723"/>
          </a:xfrm>
        </p:grpSpPr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415925" y="5235575"/>
              <a:ext cx="1996059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AU" sz="3200" b="1" dirty="0">
                  <a:latin typeface="Arial Narrow" pitchFamily="34" charset="0"/>
                </a:rPr>
                <a:t>conduction</a:t>
              </a:r>
            </a:p>
          </p:txBody>
        </p:sp>
        <p:pic>
          <p:nvPicPr>
            <p:cNvPr id="11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417"/>
            <a:stretch>
              <a:fillRect/>
            </a:stretch>
          </p:blipFill>
          <p:spPr bwMode="auto">
            <a:xfrm>
              <a:off x="203200" y="2751627"/>
              <a:ext cx="2552700" cy="2290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9"/>
          <p:cNvGrpSpPr>
            <a:grpSpLocks/>
          </p:cNvGrpSpPr>
          <p:nvPr/>
        </p:nvGrpSpPr>
        <p:grpSpPr bwMode="auto">
          <a:xfrm>
            <a:off x="3473897" y="2385922"/>
            <a:ext cx="1970088" cy="3078162"/>
            <a:chOff x="3505200" y="2742024"/>
            <a:chExt cx="1970488" cy="3078326"/>
          </a:xfrm>
        </p:grpSpPr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3514895" y="5235575"/>
              <a:ext cx="196079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AU" sz="3200" b="1">
                  <a:latin typeface="Arial Narrow" pitchFamily="34" charset="0"/>
                </a:rPr>
                <a:t>convection</a:t>
              </a:r>
            </a:p>
          </p:txBody>
        </p:sp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2742024"/>
              <a:ext cx="1955800" cy="2299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20"/>
          <p:cNvGrpSpPr>
            <a:grpSpLocks/>
          </p:cNvGrpSpPr>
          <p:nvPr/>
        </p:nvGrpSpPr>
        <p:grpSpPr bwMode="auto">
          <a:xfrm>
            <a:off x="6178997" y="2641509"/>
            <a:ext cx="2508250" cy="2822575"/>
            <a:chOff x="6210300" y="2997200"/>
            <a:chExt cx="2508584" cy="2823150"/>
          </a:xfrm>
        </p:grpSpPr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6578600" y="5235575"/>
              <a:ext cx="160492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AU" sz="3200" b="1">
                  <a:latin typeface="Arial Narrow" pitchFamily="34" charset="0"/>
                </a:rPr>
                <a:t>radiation</a:t>
              </a:r>
            </a:p>
          </p:txBody>
        </p:sp>
        <p:pic>
          <p:nvPicPr>
            <p:cNvPr id="17" name="Picture 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0300" y="2997200"/>
              <a:ext cx="2508584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467544" y="1196752"/>
            <a:ext cx="83237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3200" dirty="0" smtClean="0"/>
              <a:t>How is heat energy transferred from one place to another?</a:t>
            </a:r>
            <a:endParaRPr lang="en-AU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224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74638"/>
            <a:ext cx="9108540" cy="769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Conduction</a:t>
            </a:r>
            <a:endParaRPr lang="en-A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4" name="TextBox 23"/>
          <p:cNvSpPr txBox="1"/>
          <p:nvPr/>
        </p:nvSpPr>
        <p:spPr>
          <a:xfrm>
            <a:off x="4295725" y="43258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595" y="2636912"/>
            <a:ext cx="4814296" cy="3194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 descr="http://t3.gstatic.com/images?q=tbn:ANd9GcQv1MeEmgzB9JlDmv_FJxvgSKz-M63SqBeqwNKkDVYdESiVjq8bF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1" y="2636912"/>
            <a:ext cx="4485212" cy="319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2844" y="1404065"/>
            <a:ext cx="8328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3200" dirty="0" smtClean="0"/>
              <a:t>Heat transfer by </a:t>
            </a:r>
            <a:r>
              <a:rPr lang="en-AU" sz="3200" b="1" dirty="0" smtClean="0"/>
              <a:t>direct molecular contact</a:t>
            </a:r>
            <a:endParaRPr lang="en-AU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72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74638"/>
            <a:ext cx="9108540" cy="769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Conduction</a:t>
            </a:r>
            <a:endParaRPr lang="en-A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4" name="TextBox 23"/>
          <p:cNvSpPr txBox="1"/>
          <p:nvPr/>
        </p:nvSpPr>
        <p:spPr>
          <a:xfrm>
            <a:off x="4295725" y="43258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04864"/>
            <a:ext cx="8263468" cy="39882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2844" y="1404065"/>
            <a:ext cx="8328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3200" dirty="0" smtClean="0"/>
              <a:t>Heat transfer by </a:t>
            </a:r>
            <a:r>
              <a:rPr lang="en-AU" sz="3200" b="1" dirty="0" smtClean="0"/>
              <a:t>direct molecular contact</a:t>
            </a:r>
            <a:endParaRPr lang="en-AU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57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74638"/>
            <a:ext cx="9108540" cy="769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Conduction</a:t>
            </a:r>
            <a:endParaRPr lang="en-A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Rounded Rectangle 6"/>
          <p:cNvSpPr/>
          <p:nvPr/>
        </p:nvSpPr>
        <p:spPr>
          <a:xfrm>
            <a:off x="251520" y="5373216"/>
            <a:ext cx="8446898" cy="136815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323528" y="5417929"/>
            <a:ext cx="8323368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AU" sz="2000" b="1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Heat flow </a:t>
            </a:r>
            <a:r>
              <a:rPr lang="en-AU" sz="2000" dirty="0" smtClean="0">
                <a:latin typeface="Cambria Math" pitchFamily="18" charset="0"/>
                <a:ea typeface="Cambria Math" pitchFamily="18" charset="0"/>
              </a:rPr>
              <a:t>is the rate of heat transfer by conduction.  The larger the </a:t>
            </a:r>
            <a:r>
              <a:rPr lang="en-AU" sz="2000" b="1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area</a:t>
            </a:r>
            <a:r>
              <a:rPr lang="en-AU" sz="2000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en-AU" sz="2000" dirty="0" smtClean="0">
                <a:latin typeface="Cambria Math" pitchFamily="18" charset="0"/>
                <a:ea typeface="Cambria Math" pitchFamily="18" charset="0"/>
              </a:rPr>
              <a:t>the greater the heat flow.  The higher the </a:t>
            </a:r>
            <a:r>
              <a:rPr lang="en-AU" sz="2000" b="1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thermal conductivity </a:t>
            </a:r>
            <a:r>
              <a:rPr lang="en-AU" sz="2000" dirty="0" smtClean="0">
                <a:latin typeface="Cambria Math" pitchFamily="18" charset="0"/>
                <a:ea typeface="Cambria Math" pitchFamily="18" charset="0"/>
              </a:rPr>
              <a:t>the greater the heat flow.  Heat flow is driven by a </a:t>
            </a:r>
            <a:r>
              <a:rPr lang="en-AU" sz="2000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t</a:t>
            </a:r>
            <a:r>
              <a:rPr lang="en-AU" sz="2000" b="1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emperature gradient</a:t>
            </a:r>
            <a:r>
              <a:rPr lang="en-AU" sz="2000" dirty="0" smtClean="0">
                <a:latin typeface="Cambria Math" pitchFamily="18" charset="0"/>
                <a:ea typeface="Cambria Math" pitchFamily="18" charset="0"/>
              </a:rPr>
              <a:t>, so the larger the temperature difference the greater the heat flow.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298346" y="15587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  <p:graphicFrame>
        <p:nvGraphicFramePr>
          <p:cNvPr id="2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0181143"/>
              </p:ext>
            </p:extLst>
          </p:nvPr>
        </p:nvGraphicFramePr>
        <p:xfrm>
          <a:off x="1812925" y="1845320"/>
          <a:ext cx="236855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13" name="Equation" r:id="rId5" imgW="1079032" imgH="393529" progId="Equation.3">
                  <p:embed/>
                </p:oleObj>
              </mc:Choice>
              <mc:Fallback>
                <p:oleObj name="Equation" r:id="rId5" imgW="1079032" imgH="393529" progId="Equation.3">
                  <p:embed/>
                  <p:pic>
                    <p:nvPicPr>
                      <p:cNvPr id="0" name="Picture 1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2925" y="1845320"/>
                        <a:ext cx="2368550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8065470"/>
              </p:ext>
            </p:extLst>
          </p:nvPr>
        </p:nvGraphicFramePr>
        <p:xfrm>
          <a:off x="1853803" y="3516610"/>
          <a:ext cx="1727200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14" name="Equation" r:id="rId7" imgW="787400" imgH="355600" progId="Equation.3">
                  <p:embed/>
                </p:oleObj>
              </mc:Choice>
              <mc:Fallback>
                <p:oleObj name="Equation" r:id="rId7" imgW="787400" imgH="355600" progId="Equation.3">
                  <p:embed/>
                  <p:pic>
                    <p:nvPicPr>
                      <p:cNvPr id="0" name="Picture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3803" y="3516610"/>
                        <a:ext cx="1727200" cy="781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" t="3857" r="4199"/>
          <a:stretch>
            <a:fillRect/>
          </a:stretch>
        </p:blipFill>
        <p:spPr bwMode="auto">
          <a:xfrm>
            <a:off x="5543947" y="1607475"/>
            <a:ext cx="3276525" cy="369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22176" y="2636912"/>
            <a:ext cx="2184102" cy="1232123"/>
            <a:chOff x="422176" y="2276872"/>
            <a:chExt cx="2184102" cy="1232123"/>
          </a:xfrm>
        </p:grpSpPr>
        <p:sp>
          <p:nvSpPr>
            <p:cNvPr id="25" name="Line 34"/>
            <p:cNvSpPr>
              <a:spLocks noChangeShapeType="1"/>
            </p:cNvSpPr>
            <p:nvPr/>
          </p:nvSpPr>
          <p:spPr bwMode="auto">
            <a:xfrm>
              <a:off x="2241104" y="2708920"/>
              <a:ext cx="365174" cy="800075"/>
            </a:xfrm>
            <a:prstGeom prst="line">
              <a:avLst/>
            </a:prstGeom>
            <a:no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AU">
                <a:latin typeface="Arial Narrow" pitchFamily="34" charset="0"/>
              </a:endParaRPr>
            </a:p>
          </p:txBody>
        </p:sp>
        <p:sp>
          <p:nvSpPr>
            <p:cNvPr id="23" name="Text Box 33"/>
            <p:cNvSpPr txBox="1">
              <a:spLocks noChangeArrowheads="1"/>
            </p:cNvSpPr>
            <p:nvPr/>
          </p:nvSpPr>
          <p:spPr bwMode="auto">
            <a:xfrm>
              <a:off x="422176" y="2276872"/>
              <a:ext cx="21336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AU" i="1" dirty="0">
                  <a:solidFill>
                    <a:srgbClr val="0070C0"/>
                  </a:solidFill>
                  <a:latin typeface="Arial Narrow" pitchFamily="34" charset="0"/>
                </a:rPr>
                <a:t>heat flows from high T to low T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568303" y="3567410"/>
            <a:ext cx="2387022" cy="830997"/>
            <a:chOff x="3568303" y="3207370"/>
            <a:chExt cx="2387022" cy="830997"/>
          </a:xfrm>
        </p:grpSpPr>
        <p:sp>
          <p:nvSpPr>
            <p:cNvPr id="27" name="Line 36"/>
            <p:cNvSpPr>
              <a:spLocks noChangeShapeType="1"/>
            </p:cNvSpPr>
            <p:nvPr/>
          </p:nvSpPr>
          <p:spPr bwMode="auto">
            <a:xfrm flipH="1">
              <a:off x="3568303" y="3486770"/>
              <a:ext cx="711200" cy="1270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26" name="Text Box 35"/>
            <p:cNvSpPr txBox="1">
              <a:spLocks noChangeArrowheads="1"/>
            </p:cNvSpPr>
            <p:nvPr/>
          </p:nvSpPr>
          <p:spPr bwMode="auto">
            <a:xfrm>
              <a:off x="4406503" y="3207370"/>
              <a:ext cx="1548822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AU" i="1">
                  <a:solidFill>
                    <a:srgbClr val="CC0000"/>
                  </a:solidFill>
                  <a:latin typeface="Arial Narrow" pitchFamily="34" charset="0"/>
                </a:rPr>
                <a:t>temperature</a:t>
              </a:r>
            </a:p>
            <a:p>
              <a:r>
                <a:rPr lang="en-AU" i="1">
                  <a:solidFill>
                    <a:srgbClr val="CC0000"/>
                  </a:solidFill>
                  <a:latin typeface="Arial Narrow" pitchFamily="34" charset="0"/>
                </a:rPr>
                <a:t>gradient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55203" y="4044774"/>
            <a:ext cx="3515706" cy="1256434"/>
            <a:chOff x="355203" y="3684734"/>
            <a:chExt cx="3515706" cy="1256434"/>
          </a:xfrm>
        </p:grpSpPr>
        <p:sp>
          <p:nvSpPr>
            <p:cNvPr id="22" name="Text Box 30"/>
            <p:cNvSpPr txBox="1">
              <a:spLocks noChangeArrowheads="1"/>
            </p:cNvSpPr>
            <p:nvPr/>
          </p:nvSpPr>
          <p:spPr bwMode="auto">
            <a:xfrm>
              <a:off x="355203" y="4479503"/>
              <a:ext cx="351570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AU" i="1" dirty="0">
                  <a:solidFill>
                    <a:srgbClr val="008040"/>
                  </a:solidFill>
                  <a:latin typeface="Arial Narrow" pitchFamily="34" charset="0"/>
                </a:rPr>
                <a:t>thermal conductivity (</a:t>
              </a:r>
              <a:r>
                <a:rPr lang="en-AU" i="1" dirty="0" smtClean="0">
                  <a:solidFill>
                    <a:srgbClr val="008040"/>
                  </a:solidFill>
                  <a:latin typeface="Arial Narrow" pitchFamily="34" charset="0"/>
                </a:rPr>
                <a:t>W/m </a:t>
              </a:r>
              <a:r>
                <a:rPr lang="en-AU" i="1" dirty="0">
                  <a:solidFill>
                    <a:srgbClr val="008040"/>
                  </a:solidFill>
                  <a:latin typeface="Arial Narrow" pitchFamily="34" charset="0"/>
                </a:rPr>
                <a:t>˚C)</a:t>
              </a:r>
            </a:p>
          </p:txBody>
        </p:sp>
        <p:sp>
          <p:nvSpPr>
            <p:cNvPr id="29" name="Line 34"/>
            <p:cNvSpPr>
              <a:spLocks noChangeShapeType="1"/>
            </p:cNvSpPr>
            <p:nvPr/>
          </p:nvSpPr>
          <p:spPr bwMode="auto">
            <a:xfrm flipV="1">
              <a:off x="2357967" y="3684734"/>
              <a:ext cx="346918" cy="818108"/>
            </a:xfrm>
            <a:prstGeom prst="line">
              <a:avLst/>
            </a:prstGeom>
            <a:noFill/>
            <a:ln w="9525">
              <a:solidFill>
                <a:srgbClr val="00B05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AU">
                <a:latin typeface="Arial Narrow" pitchFamily="34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467544" y="1124744"/>
            <a:ext cx="8323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Heat flow rate (H) increases with </a:t>
            </a:r>
            <a:r>
              <a:rPr lang="en-AU" sz="2400" b="1" dirty="0" smtClean="0"/>
              <a:t>area</a:t>
            </a:r>
            <a:r>
              <a:rPr lang="en-AU" sz="2400" dirty="0" smtClean="0"/>
              <a:t> and </a:t>
            </a:r>
            <a:r>
              <a:rPr lang="en-AU" sz="2400" b="1" dirty="0" smtClean="0"/>
              <a:t>temperature drop</a:t>
            </a:r>
            <a:endParaRPr lang="en-AU" sz="2400" b="1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01287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52" y="2420888"/>
            <a:ext cx="7578172" cy="4257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274638"/>
            <a:ext cx="9108540" cy="769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Conduction</a:t>
            </a:r>
            <a:endParaRPr lang="en-A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Rounded Rectangle 6"/>
          <p:cNvSpPr/>
          <p:nvPr/>
        </p:nvSpPr>
        <p:spPr>
          <a:xfrm>
            <a:off x="251520" y="1196752"/>
            <a:ext cx="8446898" cy="8106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323528" y="1215336"/>
                <a:ext cx="8323368" cy="7342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AU" sz="2000" b="1" dirty="0" smtClean="0">
                    <a:latin typeface="Cambria Math" pitchFamily="18" charset="0"/>
                    <a:ea typeface="Cambria Math" pitchFamily="18" charset="0"/>
                  </a:rPr>
                  <a:t>Conduction </a:t>
                </a:r>
                <a:r>
                  <a:rPr lang="en-AU" sz="2000" dirty="0" smtClean="0">
                    <a:latin typeface="Cambria Math" pitchFamily="18" charset="0"/>
                    <a:ea typeface="Cambria Math" pitchFamily="18" charset="0"/>
                  </a:rPr>
                  <a:t>is heat transfer through </a:t>
                </a:r>
                <a:r>
                  <a:rPr lang="en-AU" sz="2000" b="1" dirty="0" smtClean="0">
                    <a:latin typeface="Cambria Math" pitchFamily="18" charset="0"/>
                    <a:ea typeface="Cambria Math" pitchFamily="18" charset="0"/>
                  </a:rPr>
                  <a:t>direct physical contact</a:t>
                </a:r>
                <a:r>
                  <a:rPr lang="en-AU" sz="2000" dirty="0" smtClean="0">
                    <a:latin typeface="Cambria Math" pitchFamily="18" charset="0"/>
                    <a:ea typeface="Cambria Math" pitchFamily="18" charset="0"/>
                  </a:rPr>
                  <a:t>.  Materials are quantified by their </a:t>
                </a:r>
                <a:r>
                  <a:rPr lang="en-AU" sz="2000" b="1" dirty="0" smtClean="0">
                    <a:latin typeface="Cambria Math" pitchFamily="18" charset="0"/>
                    <a:ea typeface="Cambria Math" pitchFamily="18" charset="0"/>
                  </a:rPr>
                  <a:t>thermal conductivity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/>
                        <a:ea typeface="Cambria Math" pitchFamily="18" charset="0"/>
                      </a:rPr>
                      <m:t>𝑘</m:t>
                    </m:r>
                    <m:r>
                      <a:rPr lang="en-AU" sz="2000" b="0" i="1" smtClean="0">
                        <a:latin typeface="Cambria Math"/>
                        <a:ea typeface="Cambria Math" pitchFamily="18" charset="0"/>
                      </a:rPr>
                      <m:t> (</m:t>
                    </m:r>
                    <m:r>
                      <a:rPr lang="en-AU" sz="2000" b="0" i="1" smtClean="0">
                        <a:latin typeface="Cambria Math"/>
                        <a:ea typeface="Cambria Math" pitchFamily="18" charset="0"/>
                      </a:rPr>
                      <m:t>𝑊</m:t>
                    </m:r>
                    <m:r>
                      <a:rPr lang="en-AU" sz="2000" b="0" i="1" smtClean="0">
                        <a:latin typeface="Cambria Math"/>
                        <a:ea typeface="Cambria Math" pitchFamily="18" charset="0"/>
                      </a:rPr>
                      <m:t> </m:t>
                    </m:r>
                    <m:sSup>
                      <m:sSupPr>
                        <m:ctrlPr>
                          <a:rPr lang="en-AU" sz="2000" b="0" i="1" smtClean="0">
                            <a:latin typeface="Cambria Math" panose="02040503050406030204" pitchFamily="18" charset="0"/>
                            <a:ea typeface="Cambria Math" pitchFamily="18" charset="0"/>
                          </a:rPr>
                        </m:ctrlPr>
                      </m:sSupPr>
                      <m:e>
                        <m:r>
                          <a:rPr lang="en-AU" sz="2000" b="0" i="1" smtClean="0">
                            <a:latin typeface="Cambria Math"/>
                            <a:ea typeface="Cambria Math" pitchFamily="18" charset="0"/>
                          </a:rPr>
                          <m:t>𝑚</m:t>
                        </m:r>
                      </m:e>
                      <m:sup>
                        <m:r>
                          <a:rPr lang="en-AU" sz="2000" b="0" i="1" smtClean="0">
                            <a:latin typeface="Cambria Math"/>
                            <a:ea typeface="Cambria Math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AU" sz="2000" b="0" i="1" smtClean="0">
                            <a:latin typeface="Cambria Math" panose="02040503050406030204" pitchFamily="18" charset="0"/>
                            <a:ea typeface="Cambria Math" pitchFamily="18" charset="0"/>
                          </a:rPr>
                        </m:ctrlPr>
                      </m:sSupPr>
                      <m:e>
                        <m:r>
                          <a:rPr lang="en-AU" sz="2000" b="0" i="1" smtClean="0">
                            <a:latin typeface="Cambria Math"/>
                            <a:ea typeface="Cambria Math" pitchFamily="18" charset="0"/>
                          </a:rPr>
                          <m:t>𝐾</m:t>
                        </m:r>
                      </m:e>
                      <m:sup>
                        <m:r>
                          <a:rPr lang="en-AU" sz="2000" b="0" i="1" smtClean="0">
                            <a:latin typeface="Cambria Math"/>
                            <a:ea typeface="Cambria Math" pitchFamily="18" charset="0"/>
                          </a:rPr>
                          <m:t>−1</m:t>
                        </m:r>
                      </m:sup>
                    </m:sSup>
                    <m:r>
                      <a:rPr lang="en-AU" sz="2000" b="0" i="1" smtClean="0">
                        <a:latin typeface="Cambria Math"/>
                        <a:ea typeface="Cambria Math" pitchFamily="18" charset="0"/>
                      </a:rPr>
                      <m:t>)</m:t>
                    </m:r>
                  </m:oMath>
                </a14:m>
                <a:r>
                  <a:rPr lang="en-AU" sz="2000" dirty="0" smtClean="0">
                    <a:latin typeface="Cambria Math" pitchFamily="18" charset="0"/>
                    <a:ea typeface="Cambria Math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215336"/>
                <a:ext cx="8323368" cy="734240"/>
              </a:xfrm>
              <a:prstGeom prst="rect">
                <a:avLst/>
              </a:prstGeom>
              <a:blipFill rotWithShape="0">
                <a:blip r:embed="rId5"/>
                <a:stretch>
                  <a:fillRect l="-733" t="-4132" r="-806" b="-99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4298346" y="33887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417689" y="2103239"/>
            <a:ext cx="8402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Values given in Table 16.2 of the textbook (page 308 of 3</a:t>
            </a:r>
            <a:r>
              <a:rPr lang="en-AU" sz="2400" baseline="30000" dirty="0" smtClean="0"/>
              <a:t>rd</a:t>
            </a:r>
            <a:r>
              <a:rPr lang="en-AU" sz="2400" dirty="0" smtClean="0"/>
              <a:t> ed.)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453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74638"/>
            <a:ext cx="9108540" cy="769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Chapter 16 : Temperature and Heat</a:t>
            </a:r>
            <a:endParaRPr lang="en-A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4" name="TextBox 23"/>
          <p:cNvSpPr txBox="1"/>
          <p:nvPr/>
        </p:nvSpPr>
        <p:spPr>
          <a:xfrm>
            <a:off x="4298346" y="33887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755576" y="1124744"/>
            <a:ext cx="75608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/>
              <a:t>Difference in </a:t>
            </a:r>
            <a:r>
              <a:rPr lang="en-AU" sz="2400" b="1" dirty="0" smtClean="0"/>
              <a:t>temperature</a:t>
            </a:r>
            <a:r>
              <a:rPr lang="en-AU" sz="2400" dirty="0" smtClean="0"/>
              <a:t> causes </a:t>
            </a:r>
            <a:r>
              <a:rPr lang="en-AU" sz="2400" b="1" dirty="0" smtClean="0"/>
              <a:t>heat energy </a:t>
            </a:r>
            <a:r>
              <a:rPr lang="en-AU" sz="2400" dirty="0" smtClean="0"/>
              <a:t>to 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/>
              <a:t>Measuring temperature with </a:t>
            </a:r>
            <a:r>
              <a:rPr lang="en-AU" sz="2400" b="1" dirty="0" smtClean="0"/>
              <a:t>thermometers</a:t>
            </a:r>
            <a:endParaRPr lang="en-AU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b="1" dirty="0" smtClean="0"/>
              <a:t>Heat capacity </a:t>
            </a:r>
            <a:r>
              <a:rPr lang="en-AU" sz="2400" dirty="0" smtClean="0"/>
              <a:t>of a </a:t>
            </a:r>
            <a:r>
              <a:rPr lang="en-AU" sz="2400" dirty="0" smtClean="0"/>
              <a:t>material determines temperature rise</a:t>
            </a:r>
            <a:endParaRPr lang="en-A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/>
              <a:t>Heat transfer by </a:t>
            </a:r>
            <a:r>
              <a:rPr lang="en-AU" sz="2400" b="1" dirty="0" smtClean="0"/>
              <a:t>conduction</a:t>
            </a:r>
            <a:r>
              <a:rPr lang="en-AU" sz="2400" dirty="0" smtClean="0"/>
              <a:t>, </a:t>
            </a:r>
            <a:r>
              <a:rPr lang="en-AU" sz="2400" b="1" dirty="0" smtClean="0"/>
              <a:t>convection</a:t>
            </a:r>
            <a:r>
              <a:rPr lang="en-AU" sz="2400" dirty="0" smtClean="0"/>
              <a:t> and </a:t>
            </a:r>
            <a:r>
              <a:rPr lang="en-AU" sz="2400" b="1" dirty="0" smtClean="0"/>
              <a:t>radiation</a:t>
            </a:r>
            <a:endParaRPr lang="en-AU" sz="2400" b="1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96" y="4160694"/>
            <a:ext cx="4000304" cy="250866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160694"/>
            <a:ext cx="3456384" cy="25086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019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177790693"/>
              </p:ext>
            </p:extLst>
          </p:nvPr>
        </p:nvGraphicFramePr>
        <p:xfrm>
          <a:off x="4997450" y="1844675"/>
          <a:ext cx="4841875" cy="431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12" name="Chart" r:id="rId7" imgW="5762863" imgH="5143500" progId="MSGraph.Chart.8">
                  <p:embed followColorScheme="full"/>
                </p:oleObj>
              </mc:Choice>
              <mc:Fallback>
                <p:oleObj name="Chart" r:id="rId7" imgW="5762863" imgH="5143500" progId="MSGraph.Chart.8">
                  <p:embed followColorScheme="full"/>
                  <p:pic>
                    <p:nvPicPr>
                      <p:cNvPr id="0" name="Picture 1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7450" y="1844675"/>
                        <a:ext cx="4841875" cy="4319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TPQuestion"/>
              <p:cNvSpPr>
                <a:spLocks noGrp="1"/>
              </p:cNvSpPr>
              <p:nvPr>
                <p:ph type="ctrTitle"/>
              </p:nvPr>
            </p:nvSpPr>
            <p:spPr>
              <a:xfrm>
                <a:off x="266070" y="-171400"/>
                <a:ext cx="8698418" cy="2394564"/>
              </a:xfrm>
            </p:spPr>
            <p:txBody>
              <a:bodyPr>
                <a:noAutofit/>
              </a:bodyPr>
              <a:lstStyle/>
              <a:p>
                <a:pPr algn="just"/>
                <a:r>
                  <a:rPr lang="en-AU" sz="2800" dirty="0" smtClean="0"/>
                  <a:t>A </a:t>
                </a:r>
                <a14:m>
                  <m:oMath xmlns:m="http://schemas.openxmlformats.org/officeDocument/2006/math">
                    <m:r>
                      <a:rPr lang="en-AU" sz="2800" b="0" i="1" smtClean="0">
                        <a:latin typeface="Cambria Math"/>
                      </a:rPr>
                      <m:t>1 </m:t>
                    </m:r>
                    <m:r>
                      <a:rPr lang="en-AU" sz="2800" b="0" i="1" smtClean="0">
                        <a:latin typeface="Cambria Math"/>
                      </a:rPr>
                      <m:t>𝑚</m:t>
                    </m:r>
                  </m:oMath>
                </a14:m>
                <a:r>
                  <a:rPr lang="en-AU" sz="2800" dirty="0" smtClean="0"/>
                  <a:t> rod of gold  is connected to a </a:t>
                </a:r>
                <a14:m>
                  <m:oMath xmlns:m="http://schemas.openxmlformats.org/officeDocument/2006/math">
                    <m:r>
                      <a:rPr lang="en-AU" sz="2800" b="0" i="1" smtClean="0">
                        <a:latin typeface="Cambria Math"/>
                      </a:rPr>
                      <m:t>1 </m:t>
                    </m:r>
                    <m:r>
                      <a:rPr lang="en-AU" sz="2800" b="0" i="1" smtClean="0">
                        <a:latin typeface="Cambria Math"/>
                      </a:rPr>
                      <m:t>𝑚</m:t>
                    </m:r>
                  </m:oMath>
                </a14:m>
                <a:r>
                  <a:rPr lang="en-AU" sz="2800" dirty="0" smtClean="0"/>
                  <a:t> rod of silver.  The gold end is placed in boiling water and the silver end is placed in ice water.  Where is it </a:t>
                </a:r>
                <a14:m>
                  <m:oMath xmlns:m="http://schemas.openxmlformats.org/officeDocument/2006/math">
                    <m:r>
                      <a:rPr lang="en-AU" sz="2800" b="0" i="1" smtClean="0">
                        <a:latin typeface="Cambria Math"/>
                      </a:rPr>
                      <m:t>50</m:t>
                    </m:r>
                    <m:r>
                      <a:rPr lang="en-AU" sz="2800" b="0" i="1" smtClean="0">
                        <a:latin typeface="Cambria Math"/>
                        <a:ea typeface="Cambria Math"/>
                      </a:rPr>
                      <m:t>℃</m:t>
                    </m:r>
                  </m:oMath>
                </a14:m>
                <a:r>
                  <a:rPr lang="en-AU" sz="2800" dirty="0" smtClean="0"/>
                  <a:t> ? </a:t>
                </a:r>
                <a:endParaRPr lang="en-AU" sz="2800" dirty="0"/>
              </a:p>
            </p:txBody>
          </p:sp>
        </mc:Choice>
        <mc:Fallback xmlns="">
          <p:sp>
            <p:nvSpPr>
              <p:cNvPr id="2" name="TPQuestion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266070" y="-171400"/>
                <a:ext cx="8698418" cy="2394564"/>
              </a:xfrm>
              <a:blipFill rotWithShape="1">
                <a:blip r:embed="rId9"/>
                <a:stretch>
                  <a:fillRect l="-1472" r="-140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" name="TPAnswers"/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10294" y="2636912"/>
            <a:ext cx="5137770" cy="2664296"/>
          </a:xfrm>
        </p:spPr>
        <p:txBody>
          <a:bodyPr>
            <a:noAutofit/>
          </a:bodyPr>
          <a:lstStyle/>
          <a:p>
            <a:pPr marL="514350" indent="-514350" algn="just">
              <a:spcBef>
                <a:spcPts val="1800"/>
              </a:spcBef>
              <a:buFont typeface="Arial" pitchFamily="34" charset="0"/>
              <a:buAutoNum type="arabicPeriod"/>
            </a:pPr>
            <a:r>
              <a:rPr lang="en-AU" sz="2800" b="1" dirty="0" smtClean="0">
                <a:solidFill>
                  <a:srgbClr val="FF0000"/>
                </a:solidFill>
              </a:rPr>
              <a:t>At the midpoint</a:t>
            </a:r>
          </a:p>
          <a:p>
            <a:pPr marL="514350" indent="-514350" algn="just">
              <a:spcBef>
                <a:spcPts val="1800"/>
              </a:spcBef>
              <a:buFont typeface="Arial" pitchFamily="34" charset="0"/>
              <a:buAutoNum type="arabicPeriod"/>
            </a:pPr>
            <a:r>
              <a:rPr lang="en-AU" sz="2800" b="1" dirty="0" smtClean="0">
                <a:solidFill>
                  <a:srgbClr val="FF0000"/>
                </a:solidFill>
              </a:rPr>
              <a:t>Near the midpoint but closer to the gold end</a:t>
            </a:r>
            <a:endParaRPr lang="en-AU" sz="2800" b="1" dirty="0">
              <a:solidFill>
                <a:srgbClr val="FF0000"/>
              </a:solidFill>
            </a:endParaRPr>
          </a:p>
          <a:p>
            <a:pPr marL="514350" indent="-514350" algn="just">
              <a:spcBef>
                <a:spcPts val="1800"/>
              </a:spcBef>
              <a:buFont typeface="Arial" pitchFamily="34" charset="0"/>
              <a:buAutoNum type="arabicPeriod"/>
            </a:pPr>
            <a:r>
              <a:rPr lang="en-AU" sz="2800" b="1" dirty="0">
                <a:solidFill>
                  <a:srgbClr val="FF0000"/>
                </a:solidFill>
              </a:rPr>
              <a:t>Near the midpoint but closer to the </a:t>
            </a:r>
            <a:r>
              <a:rPr lang="en-AU" sz="2800" b="1" dirty="0" smtClean="0">
                <a:solidFill>
                  <a:srgbClr val="FF0000"/>
                </a:solidFill>
              </a:rPr>
              <a:t>silver end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51520" y="5877272"/>
            <a:ext cx="8446898" cy="8640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9" name="TextBox 28"/>
          <p:cNvSpPr txBox="1"/>
          <p:nvPr/>
        </p:nvSpPr>
        <p:spPr>
          <a:xfrm>
            <a:off x="323528" y="6125234"/>
            <a:ext cx="832336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AU" sz="2000" b="1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Heat flow</a:t>
            </a:r>
            <a:endParaRPr lang="en-AU" sz="2000" dirty="0" smtClean="0">
              <a:latin typeface="Cambria Math" pitchFamily="18" charset="0"/>
              <a:ea typeface="Cambria Math" pitchFamily="18" charset="0"/>
            </a:endParaRPr>
          </a:p>
        </p:txBody>
      </p:sp>
      <p:graphicFrame>
        <p:nvGraphicFramePr>
          <p:cNvPr id="3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3312722"/>
              </p:ext>
            </p:extLst>
          </p:nvPr>
        </p:nvGraphicFramePr>
        <p:xfrm>
          <a:off x="1768598" y="5947371"/>
          <a:ext cx="1727200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13" name="Equation" r:id="rId10" imgW="787400" imgH="355600" progId="Equation.3">
                  <p:embed/>
                </p:oleObj>
              </mc:Choice>
              <mc:Fallback>
                <p:oleObj name="Equation" r:id="rId10" imgW="787400" imgH="355600" progId="Equation.3">
                  <p:embed/>
                  <p:pic>
                    <p:nvPicPr>
                      <p:cNvPr id="0" name="Picture 1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8598" y="5947371"/>
                        <a:ext cx="1727200" cy="781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2051720" y="1844824"/>
            <a:ext cx="2520280" cy="43204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Rectangle 37"/>
          <p:cNvSpPr/>
          <p:nvPr/>
        </p:nvSpPr>
        <p:spPr>
          <a:xfrm>
            <a:off x="4579441" y="1844824"/>
            <a:ext cx="2520280" cy="4320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138687" y="5877272"/>
                <a:ext cx="353699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AU" sz="2400" b="0" i="1" smtClean="0">
                              <a:latin typeface="Cambria Math" panose="02040503050406030204" pitchFamily="18" charset="0"/>
                            </a:rPr>
                            <m:t>𝐺𝑜𝑙𝑑</m:t>
                          </m:r>
                        </m:sub>
                      </m:sSub>
                      <m:r>
                        <a:rPr lang="en-AU" sz="2400" b="0" i="1" smtClean="0">
                          <a:latin typeface="Cambria Math"/>
                        </a:rPr>
                        <m:t>=310 </m:t>
                      </m:r>
                      <m:r>
                        <a:rPr lang="en-AU" sz="2400" b="0" i="1" smtClean="0">
                          <a:latin typeface="Cambria Math"/>
                        </a:rPr>
                        <m:t>𝑊</m:t>
                      </m:r>
                      <m:r>
                        <a:rPr lang="en-AU" sz="2400" b="0" i="1" smtClean="0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AU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400" b="0" i="1" smtClean="0"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en-AU" sz="2400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AU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400" b="0" i="1" smtClean="0">
                              <a:latin typeface="Cambria Math"/>
                            </a:rPr>
                            <m:t>𝐾</m:t>
                          </m:r>
                        </m:e>
                        <m:sup>
                          <m:r>
                            <a:rPr lang="en-AU" sz="2400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AU" sz="24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400" i="1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AU" sz="2400" b="0" i="1" smtClean="0">
                              <a:latin typeface="Cambria Math" panose="02040503050406030204" pitchFamily="18" charset="0"/>
                            </a:rPr>
                            <m:t>𝑆𝑖𝑙𝑣𝑒𝑟</m:t>
                          </m:r>
                        </m:sub>
                      </m:sSub>
                      <m:r>
                        <a:rPr lang="en-AU" sz="2400" i="1">
                          <a:latin typeface="Cambria Math"/>
                        </a:rPr>
                        <m:t>=</m:t>
                      </m:r>
                      <m:r>
                        <a:rPr lang="en-AU" sz="2400" b="0" i="1" smtClean="0">
                          <a:latin typeface="Cambria Math"/>
                        </a:rPr>
                        <m:t>418</m:t>
                      </m:r>
                      <m:r>
                        <a:rPr lang="en-AU" sz="2400" i="1">
                          <a:latin typeface="Cambria Math"/>
                        </a:rPr>
                        <m:t> </m:t>
                      </m:r>
                      <m:r>
                        <a:rPr lang="en-AU" sz="2400" i="1">
                          <a:latin typeface="Cambria Math"/>
                        </a:rPr>
                        <m:t>𝑊</m:t>
                      </m:r>
                      <m:r>
                        <a:rPr lang="en-AU" sz="2400" i="1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AU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400" i="1"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en-AU" sz="2400" i="1">
                              <a:latin typeface="Cambria Math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AU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400" i="1">
                              <a:latin typeface="Cambria Math"/>
                            </a:rPr>
                            <m:t>𝐾</m:t>
                          </m:r>
                        </m:e>
                        <m:sup>
                          <m:r>
                            <a:rPr lang="en-AU" sz="2400" i="1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AU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8687" y="5877272"/>
                <a:ext cx="3536994" cy="830997"/>
              </a:xfrm>
              <a:prstGeom prst="rect">
                <a:avLst/>
              </a:prstGeom>
              <a:blipFill rotWithShape="0">
                <a:blip r:embed="rId12"/>
                <a:stretch>
                  <a:fillRect b="-147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2"/>
    </p:custDataLst>
    <p:extLst>
      <p:ext uri="{BB962C8B-B14F-4D97-AF65-F5344CB8AC3E}">
        <p14:creationId xmlns:p14="http://schemas.microsoft.com/office/powerpoint/2010/main" val="369889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PQuestion"/>
              <p:cNvSpPr>
                <a:spLocks noGrp="1"/>
              </p:cNvSpPr>
              <p:nvPr>
                <p:ph type="ctrTitle"/>
              </p:nvPr>
            </p:nvSpPr>
            <p:spPr>
              <a:xfrm>
                <a:off x="266070" y="-171400"/>
                <a:ext cx="8698418" cy="2394564"/>
              </a:xfrm>
            </p:spPr>
            <p:txBody>
              <a:bodyPr>
                <a:noAutofit/>
              </a:bodyPr>
              <a:lstStyle/>
              <a:p>
                <a:pPr algn="just"/>
                <a:r>
                  <a:rPr lang="en-AU" sz="2800" dirty="0" smtClean="0"/>
                  <a:t>A </a:t>
                </a:r>
                <a14:m>
                  <m:oMath xmlns:m="http://schemas.openxmlformats.org/officeDocument/2006/math">
                    <m:r>
                      <a:rPr lang="en-AU" sz="2800" b="0" i="1" smtClean="0">
                        <a:latin typeface="Cambria Math"/>
                      </a:rPr>
                      <m:t>1 </m:t>
                    </m:r>
                    <m:r>
                      <a:rPr lang="en-AU" sz="2800" b="0" i="1" smtClean="0">
                        <a:latin typeface="Cambria Math"/>
                      </a:rPr>
                      <m:t>𝑚</m:t>
                    </m:r>
                  </m:oMath>
                </a14:m>
                <a:r>
                  <a:rPr lang="en-AU" sz="2800" dirty="0" smtClean="0"/>
                  <a:t> rod of gold  is connected to a </a:t>
                </a:r>
                <a14:m>
                  <m:oMath xmlns:m="http://schemas.openxmlformats.org/officeDocument/2006/math">
                    <m:r>
                      <a:rPr lang="en-AU" sz="2800" b="0" i="1" smtClean="0">
                        <a:latin typeface="Cambria Math"/>
                      </a:rPr>
                      <m:t>1 </m:t>
                    </m:r>
                    <m:r>
                      <a:rPr lang="en-AU" sz="2800" b="0" i="1" smtClean="0">
                        <a:latin typeface="Cambria Math"/>
                      </a:rPr>
                      <m:t>𝑚</m:t>
                    </m:r>
                  </m:oMath>
                </a14:m>
                <a:r>
                  <a:rPr lang="en-AU" sz="2800" dirty="0" smtClean="0"/>
                  <a:t> rod of silver.  The gold end is placed in boiling water and the silver end is placed in ice water.  Where is it </a:t>
                </a:r>
                <a14:m>
                  <m:oMath xmlns:m="http://schemas.openxmlformats.org/officeDocument/2006/math">
                    <m:r>
                      <a:rPr lang="en-AU" sz="2800" b="0" i="1" smtClean="0">
                        <a:latin typeface="Cambria Math"/>
                      </a:rPr>
                      <m:t>50</m:t>
                    </m:r>
                    <m:r>
                      <a:rPr lang="en-AU" sz="2800" b="0" i="1" smtClean="0">
                        <a:latin typeface="Cambria Math"/>
                        <a:ea typeface="Cambria Math"/>
                      </a:rPr>
                      <m:t>℃</m:t>
                    </m:r>
                  </m:oMath>
                </a14:m>
                <a:r>
                  <a:rPr lang="en-AU" sz="2800" dirty="0" smtClean="0"/>
                  <a:t> ? </a:t>
                </a:r>
                <a:endParaRPr lang="en-AU" sz="2800" dirty="0"/>
              </a:p>
            </p:txBody>
          </p:sp>
        </mc:Choice>
        <mc:Fallback xmlns="">
          <p:sp>
            <p:nvSpPr>
              <p:cNvPr id="2" name="TPQuestion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266070" y="-171400"/>
                <a:ext cx="8698418" cy="2394564"/>
              </a:xfrm>
              <a:blipFill rotWithShape="1">
                <a:blip r:embed="rId9"/>
                <a:stretch>
                  <a:fillRect l="-1472" r="-140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8" name="Rounded Rectangle 27"/>
          <p:cNvSpPr/>
          <p:nvPr/>
        </p:nvSpPr>
        <p:spPr>
          <a:xfrm>
            <a:off x="251520" y="5877272"/>
            <a:ext cx="8446898" cy="8640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9" name="TextBox 28"/>
          <p:cNvSpPr txBox="1"/>
          <p:nvPr/>
        </p:nvSpPr>
        <p:spPr>
          <a:xfrm>
            <a:off x="323528" y="6125234"/>
            <a:ext cx="832336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AU" sz="2000" b="1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Heat flow</a:t>
            </a:r>
            <a:endParaRPr lang="en-AU" sz="2000" dirty="0" smtClean="0">
              <a:latin typeface="Cambria Math" pitchFamily="18" charset="0"/>
              <a:ea typeface="Cambria Math" pitchFamily="18" charset="0"/>
            </a:endParaRPr>
          </a:p>
        </p:txBody>
      </p:sp>
      <p:graphicFrame>
        <p:nvGraphicFramePr>
          <p:cNvPr id="3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3312722"/>
              </p:ext>
            </p:extLst>
          </p:nvPr>
        </p:nvGraphicFramePr>
        <p:xfrm>
          <a:off x="1768598" y="5947371"/>
          <a:ext cx="1727200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32" name="Equation" r:id="rId10" imgW="787400" imgH="355600" progId="Equation.3">
                  <p:embed/>
                </p:oleObj>
              </mc:Choice>
              <mc:Fallback>
                <p:oleObj name="Equation" r:id="rId10" imgW="7874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8598" y="5947371"/>
                        <a:ext cx="1727200" cy="781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2051720" y="1844824"/>
            <a:ext cx="2520280" cy="43204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Rectangle 37"/>
          <p:cNvSpPr/>
          <p:nvPr/>
        </p:nvSpPr>
        <p:spPr>
          <a:xfrm>
            <a:off x="4579441" y="1844824"/>
            <a:ext cx="2520280" cy="4320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138687" y="5877272"/>
                <a:ext cx="353699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AU" sz="2400" b="0" i="1" smtClean="0">
                              <a:latin typeface="Cambria Math" panose="02040503050406030204" pitchFamily="18" charset="0"/>
                            </a:rPr>
                            <m:t>𝐺𝑜𝑙𝑑</m:t>
                          </m:r>
                        </m:sub>
                      </m:sSub>
                      <m:r>
                        <a:rPr lang="en-AU" sz="2400" b="0" i="1" smtClean="0">
                          <a:latin typeface="Cambria Math"/>
                        </a:rPr>
                        <m:t>=310 </m:t>
                      </m:r>
                      <m:r>
                        <a:rPr lang="en-AU" sz="2400" b="0" i="1" smtClean="0">
                          <a:latin typeface="Cambria Math"/>
                        </a:rPr>
                        <m:t>𝑊</m:t>
                      </m:r>
                      <m:r>
                        <a:rPr lang="en-AU" sz="2400" b="0" i="1" smtClean="0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AU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400" b="0" i="1" smtClean="0"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en-AU" sz="2400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AU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400" b="0" i="1" smtClean="0">
                              <a:latin typeface="Cambria Math"/>
                            </a:rPr>
                            <m:t>𝐾</m:t>
                          </m:r>
                        </m:e>
                        <m:sup>
                          <m:r>
                            <a:rPr lang="en-AU" sz="2400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AU" sz="24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400" i="1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AU" sz="240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AU" sz="2400" b="0" i="1" smtClean="0">
                              <a:latin typeface="Cambria Math" panose="02040503050406030204" pitchFamily="18" charset="0"/>
                            </a:rPr>
                            <m:t>𝑖𝑙𝑣𝑒𝑟</m:t>
                          </m:r>
                        </m:sub>
                      </m:sSub>
                      <m:r>
                        <a:rPr lang="en-AU" sz="2400" i="1">
                          <a:latin typeface="Cambria Math"/>
                        </a:rPr>
                        <m:t>=</m:t>
                      </m:r>
                      <m:r>
                        <a:rPr lang="en-AU" sz="2400" b="0" i="1" smtClean="0">
                          <a:latin typeface="Cambria Math"/>
                        </a:rPr>
                        <m:t>418</m:t>
                      </m:r>
                      <m:r>
                        <a:rPr lang="en-AU" sz="2400" i="1">
                          <a:latin typeface="Cambria Math"/>
                        </a:rPr>
                        <m:t> </m:t>
                      </m:r>
                      <m:r>
                        <a:rPr lang="en-AU" sz="2400" i="1">
                          <a:latin typeface="Cambria Math"/>
                        </a:rPr>
                        <m:t>𝑊</m:t>
                      </m:r>
                      <m:r>
                        <a:rPr lang="en-AU" sz="2400" i="1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AU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400" i="1"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en-AU" sz="2400" i="1">
                              <a:latin typeface="Cambria Math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AU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400" i="1">
                              <a:latin typeface="Cambria Math"/>
                            </a:rPr>
                            <m:t>𝐾</m:t>
                          </m:r>
                        </m:e>
                        <m:sup>
                          <m:r>
                            <a:rPr lang="en-AU" sz="2400" i="1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AU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8687" y="5877272"/>
                <a:ext cx="3536994" cy="830997"/>
              </a:xfrm>
              <a:prstGeom prst="rect">
                <a:avLst/>
              </a:prstGeom>
              <a:blipFill rotWithShape="0">
                <a:blip r:embed="rId12"/>
                <a:stretch>
                  <a:fillRect b="-147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95536" y="2924944"/>
            <a:ext cx="8374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rgbClr val="FF0000"/>
                </a:solidFill>
              </a:rPr>
              <a:t>Heat energy is flowing from the boiling water to the ice at a rate H</a:t>
            </a:r>
            <a:endParaRPr lang="en-AU" sz="24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6400" y="3543399"/>
            <a:ext cx="8364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rgbClr val="FF0000"/>
                </a:solidFill>
              </a:rPr>
              <a:t>Larger conductivity k implies smaller temperature gradient </a:t>
            </a:r>
            <a:r>
              <a:rPr lang="en-AU" sz="2400" dirty="0" err="1" smtClean="0">
                <a:solidFill>
                  <a:srgbClr val="FF0000"/>
                </a:solidFill>
              </a:rPr>
              <a:t>dT</a:t>
            </a:r>
            <a:r>
              <a:rPr lang="en-AU" sz="2400" dirty="0" smtClean="0">
                <a:solidFill>
                  <a:srgbClr val="FF0000"/>
                </a:solidFill>
              </a:rPr>
              <a:t>/dx</a:t>
            </a:r>
            <a:endParaRPr lang="en-AU" sz="24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4438" y="4191471"/>
            <a:ext cx="8364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rgbClr val="FF0000"/>
                </a:solidFill>
              </a:rPr>
              <a:t>Temperature drop is smaller over the silver than the gold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5536" y="4839543"/>
            <a:ext cx="8364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rgbClr val="FF0000"/>
                </a:solidFill>
              </a:rPr>
              <a:t>Temperature passes 50 degrees in the gold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74659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74638"/>
            <a:ext cx="9108540" cy="769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Convection</a:t>
            </a:r>
            <a:endParaRPr lang="en-A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TextBox 9"/>
          <p:cNvSpPr txBox="1"/>
          <p:nvPr/>
        </p:nvSpPr>
        <p:spPr>
          <a:xfrm>
            <a:off x="462844" y="1404065"/>
            <a:ext cx="8328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3200" dirty="0" smtClean="0"/>
              <a:t>Heat transfer by </a:t>
            </a:r>
            <a:r>
              <a:rPr lang="en-AU" sz="3200" b="1" dirty="0" smtClean="0"/>
              <a:t>bulk motion of a fluid</a:t>
            </a:r>
            <a:endParaRPr lang="en-AU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0557"/>
            <a:ext cx="4275732" cy="2772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351293"/>
            <a:ext cx="3816999" cy="3816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509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74638"/>
            <a:ext cx="9108540" cy="769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Convection</a:t>
            </a:r>
            <a:endParaRPr lang="en-A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Rounded Rectangle 6"/>
          <p:cNvSpPr/>
          <p:nvPr/>
        </p:nvSpPr>
        <p:spPr>
          <a:xfrm>
            <a:off x="107504" y="5805264"/>
            <a:ext cx="8845996" cy="9361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939800"/>
            <a:ext cx="380047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00" y="1036638"/>
            <a:ext cx="342900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24"/>
          <p:cNvSpPr txBox="1">
            <a:spLocks noChangeArrowheads="1"/>
          </p:cNvSpPr>
          <p:nvPr/>
        </p:nvSpPr>
        <p:spPr bwMode="auto">
          <a:xfrm>
            <a:off x="292100" y="3924300"/>
            <a:ext cx="3860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en-AU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Natural convection </a:t>
            </a:r>
            <a:r>
              <a:rPr lang="en-AU" dirty="0">
                <a:latin typeface="Cambria Math" pitchFamily="18" charset="0"/>
                <a:ea typeface="Cambria Math" pitchFamily="18" charset="0"/>
              </a:rPr>
              <a:t>relies on the buoyancy effect alone to move the fluid.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788024" y="3924300"/>
            <a:ext cx="414712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en-AU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Forced convection </a:t>
            </a:r>
            <a:r>
              <a:rPr lang="en-AU" dirty="0">
                <a:latin typeface="Cambria Math" pitchFamily="18" charset="0"/>
                <a:ea typeface="Cambria Math" pitchFamily="18" charset="0"/>
              </a:rPr>
              <a:t>drastically increases the fluid movement by using a fan or pump.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24408" y="5904568"/>
            <a:ext cx="86680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en-AU" sz="2000" dirty="0">
                <a:latin typeface="Cambria Math" pitchFamily="18" charset="0"/>
                <a:ea typeface="Cambria Math" pitchFamily="18" charset="0"/>
              </a:rPr>
              <a:t>Calculations for convection are </a:t>
            </a:r>
            <a:r>
              <a:rPr lang="en-AU" sz="2000" b="1" dirty="0">
                <a:latin typeface="Cambria Math" pitchFamily="18" charset="0"/>
                <a:ea typeface="Cambria Math" pitchFamily="18" charset="0"/>
              </a:rPr>
              <a:t>extremely complicated </a:t>
            </a:r>
            <a:r>
              <a:rPr lang="en-AU" sz="2000" dirty="0">
                <a:latin typeface="Cambria Math" pitchFamily="18" charset="0"/>
                <a:ea typeface="Cambria Math" pitchFamily="18" charset="0"/>
              </a:rPr>
              <a:t>due to fluid dynamics and remains one of the important unsolved problems in science.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763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74638"/>
            <a:ext cx="9108540" cy="769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</a:t>
            </a:r>
            <a:r>
              <a:rPr lang="en-A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adiation</a:t>
            </a:r>
            <a:endParaRPr lang="en-A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462844" y="1404065"/>
            <a:ext cx="8328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3200" dirty="0" smtClean="0"/>
              <a:t>Heat transfer by </a:t>
            </a:r>
            <a:r>
              <a:rPr lang="en-AU" sz="3200" b="1" dirty="0" smtClean="0"/>
              <a:t>electromagnetic radiation</a:t>
            </a:r>
            <a:endParaRPr lang="en-AU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18208"/>
            <a:ext cx="3940426" cy="24669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618209"/>
            <a:ext cx="4819650" cy="24669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954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" t="15891" b="4880"/>
          <a:stretch>
            <a:fillRect/>
          </a:stretch>
        </p:blipFill>
        <p:spPr bwMode="auto">
          <a:xfrm>
            <a:off x="0" y="1772816"/>
            <a:ext cx="9108540" cy="484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274638"/>
            <a:ext cx="9108540" cy="769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</a:t>
            </a:r>
            <a:r>
              <a:rPr lang="en-A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adiation</a:t>
            </a:r>
            <a:endParaRPr lang="en-A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417689" y="1196752"/>
            <a:ext cx="8402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 smtClean="0">
                <a:solidFill>
                  <a:srgbClr val="FF0000"/>
                </a:solidFill>
              </a:rPr>
              <a:t>Electromagnetic radiation?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543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74638"/>
            <a:ext cx="9108540" cy="769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</a:t>
            </a:r>
            <a:r>
              <a:rPr lang="en-A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adiation</a:t>
            </a:r>
            <a:endParaRPr lang="en-A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8760"/>
            <a:ext cx="7488832" cy="56166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54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74638"/>
            <a:ext cx="9108540" cy="769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</a:t>
            </a:r>
            <a:r>
              <a:rPr lang="en-A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adiation</a:t>
            </a:r>
            <a:endParaRPr lang="en-A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417689" y="1418000"/>
            <a:ext cx="80427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b="1" dirty="0" smtClean="0"/>
              <a:t>Emissivity</a:t>
            </a:r>
            <a:r>
              <a:rPr lang="en-AU" sz="2400" dirty="0" smtClean="0"/>
              <a:t> usually assumed to be e=1 in our problems – sometimes called “black body emission”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Objects also </a:t>
            </a:r>
            <a:r>
              <a:rPr lang="en-AU" sz="2400" b="1" dirty="0" smtClean="0"/>
              <a:t>absorb energy </a:t>
            </a:r>
            <a:r>
              <a:rPr lang="en-AU" sz="2400" dirty="0" smtClean="0"/>
              <a:t>from surroundings at a rate given by the same law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2267744" y="2492896"/>
                <a:ext cx="4104456" cy="5649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AU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𝑒𝑚𝑖𝑡𝑡𝑒𝑑</m:t>
                          </m:r>
                        </m:sub>
                      </m:sSub>
                      <m:r>
                        <a:rPr lang="en-AU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AU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AU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sSubSup>
                        <m:sSubSupPr>
                          <m:ctrlPr>
                            <a:rPr lang="en-AU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AU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AU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AU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𝑏𝑜𝑑𝑦</m:t>
                          </m:r>
                        </m:sub>
                        <m:sup>
                          <m:r>
                            <a:rPr lang="en-AU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</m:oMath>
                  </m:oMathPara>
                </a14:m>
                <a:endParaRPr lang="en-AU" sz="3200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744" y="2492896"/>
                <a:ext cx="4104456" cy="56496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1979712" y="4232189"/>
                <a:ext cx="4680520" cy="5171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AU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𝑎𝑏𝑠𝑜𝑟𝑏𝑒𝑑</m:t>
                          </m:r>
                        </m:sub>
                      </m:sSub>
                      <m:r>
                        <a:rPr lang="en-AU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AU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AU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sSubSup>
                        <m:sSubSupPr>
                          <m:ctrlPr>
                            <a:rPr lang="en-AU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AU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AU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AU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𝑎𝑚𝑏𝑖𝑒𝑛𝑡</m:t>
                          </m:r>
                        </m:sub>
                        <m:sup>
                          <m:r>
                            <a:rPr lang="en-AU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</m:oMath>
                  </m:oMathPara>
                </a14:m>
                <a:endParaRPr lang="en-AU" sz="3200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12" y="4232189"/>
                <a:ext cx="4680520" cy="51712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259632" y="5445224"/>
                <a:ext cx="663111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𝑝𝑜𝑤𝑒𝑟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=5.67×</m:t>
                      </m:r>
                      <m:sSup>
                        <m:sSupPr>
                          <m:ctrlPr>
                            <a:rPr lang="en-A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A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−8</m:t>
                          </m:r>
                        </m:sup>
                      </m:sSup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sSup>
                        <m:sSupPr>
                          <m:ctrlPr>
                            <a:rPr lang="en-A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A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sSup>
                        <m:sSupPr>
                          <m:ctrlPr>
                            <a:rPr lang="en-A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A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AU" sz="2400" b="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𝑎𝑟𝑒𝑎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𝑖𝑛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A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A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𝑡𝑒𝑚𝑝𝑒𝑟𝑎𝑡𝑢𝑟𝑒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𝑖𝑛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AU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5445224"/>
                <a:ext cx="6631111" cy="738664"/>
              </a:xfrm>
              <a:prstGeom prst="rect">
                <a:avLst/>
              </a:prstGeom>
              <a:blipFill rotWithShape="0">
                <a:blip r:embed="rId6"/>
                <a:stretch>
                  <a:fillRect l="-644" b="-1487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77377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74638"/>
            <a:ext cx="9108540" cy="769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Radiation</a:t>
            </a:r>
            <a:endParaRPr lang="en-A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extBox 1"/>
          <p:cNvSpPr txBox="1"/>
          <p:nvPr/>
        </p:nvSpPr>
        <p:spPr>
          <a:xfrm>
            <a:off x="35496" y="985952"/>
            <a:ext cx="9041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AU" sz="2400" dirty="0" smtClean="0"/>
              <a:t>The Sun radiates energy at the rate P = 3.9 x 10</a:t>
            </a:r>
            <a:r>
              <a:rPr lang="en-AU" sz="2400" baseline="30000" dirty="0" smtClean="0"/>
              <a:t>26</a:t>
            </a:r>
            <a:r>
              <a:rPr lang="en-AU" sz="2400" dirty="0" smtClean="0"/>
              <a:t> W, and its radius is R = 7 x 10</a:t>
            </a:r>
            <a:r>
              <a:rPr lang="en-AU" sz="2400" baseline="30000" dirty="0" smtClean="0"/>
              <a:t>8</a:t>
            </a:r>
            <a:r>
              <a:rPr lang="en-AU" sz="2400" dirty="0" smtClean="0"/>
              <a:t> m.  Assuming the Sun is a perfect emitter (e=1), what is its surface temperature?</a:t>
            </a:r>
            <a:endParaRPr lang="en-AU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241465"/>
            <a:ext cx="3096344" cy="28055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536927" y="2504509"/>
                <a:ext cx="213141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AU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AU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AU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AU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en-AU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AU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AU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AU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6927" y="2504509"/>
                <a:ext cx="2131417" cy="49244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5580112" y="3212976"/>
                <a:ext cx="201407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AU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=4 </m:t>
                      </m:r>
                      <m:r>
                        <a:rPr lang="en-AU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AU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AU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AU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AU" sz="3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3212976"/>
                <a:ext cx="2014078" cy="49244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5292080" y="3933056"/>
                <a:ext cx="281134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AU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AU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AU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4</m:t>
                      </m:r>
                      <m:r>
                        <a:rPr lang="en-AU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AU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AU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AU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AU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AU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AU" sz="32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3933056"/>
                <a:ext cx="2811347" cy="49244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1835696" y="4941168"/>
                <a:ext cx="6226641" cy="8066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AU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AU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AU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AU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lang="en-AU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4</m:t>
                          </m:r>
                          <m:r>
                            <a:rPr lang="en-AU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AU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AU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AU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3.9</m:t>
                          </m:r>
                          <m:r>
                            <a:rPr lang="en-AU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AU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AU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26</m:t>
                              </m:r>
                            </m:sup>
                          </m:sSup>
                        </m:num>
                        <m:den>
                          <m:r>
                            <a:rPr lang="en-AU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5.67</m:t>
                          </m:r>
                          <m:r>
                            <a:rPr lang="en-AU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AU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AU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−8</m:t>
                              </m:r>
                            </m:sup>
                          </m:sSup>
                          <m:r>
                            <a:rPr lang="en-AU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×4</m:t>
                          </m:r>
                          <m:r>
                            <a:rPr lang="en-AU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AU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AU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(7×</m:t>
                              </m:r>
                              <m:sSup>
                                <m:sSupPr>
                                  <m:ctrlPr>
                                    <a:rPr lang="en-AU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AU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AU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8</m:t>
                                  </m:r>
                                </m:sup>
                              </m:sSup>
                              <m:r>
                                <a:rPr lang="en-AU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AU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AU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4941168"/>
                <a:ext cx="6226641" cy="80663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3563888" y="6084004"/>
                <a:ext cx="19732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AU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AU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=5800 </m:t>
                      </m:r>
                      <m:r>
                        <a:rPr lang="en-AU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AU" sz="2400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888" y="6084004"/>
                <a:ext cx="1973232" cy="369332"/>
              </a:xfrm>
              <a:prstGeom prst="rect">
                <a:avLst/>
              </a:prstGeom>
              <a:blipFill rotWithShape="0">
                <a:blip r:embed="rId9"/>
                <a:stretch>
                  <a:fillRect l="-1858" r="-3096" b="-819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5556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1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74638"/>
            <a:ext cx="9108540" cy="769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Thermal Energy Balance</a:t>
            </a:r>
            <a:endParaRPr lang="en-A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Rounded Rectangle 6"/>
          <p:cNvSpPr/>
          <p:nvPr/>
        </p:nvSpPr>
        <p:spPr>
          <a:xfrm>
            <a:off x="107504" y="5805264"/>
            <a:ext cx="8845996" cy="9361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24408" y="5889466"/>
            <a:ext cx="84520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en-AU" b="1" dirty="0" smtClean="0">
                <a:latin typeface="Cambria Math" pitchFamily="18" charset="0"/>
                <a:ea typeface="Cambria Math" pitchFamily="18" charset="0"/>
              </a:rPr>
              <a:t>Thermal Energy Balance </a:t>
            </a:r>
            <a:r>
              <a:rPr lang="en-AU" dirty="0" smtClean="0">
                <a:latin typeface="Cambria Math" pitchFamily="18" charset="0"/>
                <a:ea typeface="Cambria Math" pitchFamily="18" charset="0"/>
              </a:rPr>
              <a:t>is where the heat gains are equal to the heat losses and the system stays in equilibrium.</a:t>
            </a:r>
            <a:endParaRPr lang="en-AU" dirty="0">
              <a:latin typeface="Cambria Math" pitchFamily="18" charset="0"/>
              <a:ea typeface="Cambria Math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5496" y="985952"/>
                <a:ext cx="9041512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AU" sz="2400" dirty="0" smtClean="0"/>
                  <a:t>A poorly insulated water heater loses heat by conduction at the rate of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/>
                      </a:rPr>
                      <m:t>120 </m:t>
                    </m:r>
                    <m:r>
                      <a:rPr lang="en-AU" sz="2400" b="0" i="1" smtClean="0">
                        <a:latin typeface="Cambria Math"/>
                      </a:rPr>
                      <m:t>𝑊</m:t>
                    </m:r>
                  </m:oMath>
                </a14:m>
                <a:r>
                  <a:rPr lang="en-AU" sz="2400" dirty="0" smtClean="0"/>
                  <a:t> for each degree Celsius difference between the water and its surroundings.  It’s electrically heated at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/>
                      </a:rPr>
                      <m:t>2.5 </m:t>
                    </m:r>
                    <m:r>
                      <a:rPr lang="en-AU" sz="2400" b="0" i="1" smtClean="0">
                        <a:latin typeface="Cambria Math"/>
                      </a:rPr>
                      <m:t>𝑘𝑊</m:t>
                    </m:r>
                  </m:oMath>
                </a14:m>
                <a:r>
                  <a:rPr lang="en-AU" sz="2400" dirty="0" smtClean="0"/>
                  <a:t> in a basement of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/>
                      </a:rPr>
                      <m:t>15</m:t>
                    </m:r>
                    <m:r>
                      <a:rPr lang="en-AU" sz="2400" b="0" i="1" smtClean="0">
                        <a:latin typeface="Cambria Math"/>
                        <a:ea typeface="Cambria Math"/>
                      </a:rPr>
                      <m:t>℃</m:t>
                    </m:r>
                  </m:oMath>
                </a14:m>
                <a:r>
                  <a:rPr lang="en-AU" sz="2400" dirty="0" smtClean="0"/>
                  <a:t>.  What is the water temperature if the heating element operates continuously ?</a:t>
                </a:r>
                <a:endParaRPr lang="en-AU" sz="2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985952"/>
                <a:ext cx="9041512" cy="1938992"/>
              </a:xfrm>
              <a:prstGeom prst="rect">
                <a:avLst/>
              </a:prstGeom>
              <a:blipFill rotWithShape="1">
                <a:blip r:embed="rId4"/>
                <a:stretch>
                  <a:fillRect l="-1079" t="-2516" r="-1011" b="-628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 flipH="1">
            <a:off x="971600" y="3212976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rgbClr val="FF0000"/>
                </a:solidFill>
              </a:rPr>
              <a:t>Water receives energy from heating element, and loses it by conduction at the same rate</a:t>
            </a:r>
            <a:endParaRPr lang="en-AU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971600" y="4254187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rgbClr val="FF0000"/>
                </a:solidFill>
              </a:rPr>
              <a:t>Gain rate = 2500 W,   Loss rate = (T – 15) x 120 W</a:t>
            </a:r>
            <a:endParaRPr lang="en-AU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971600" y="4839543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rgbClr val="0070C0"/>
                </a:solidFill>
              </a:rPr>
              <a:t>Gain rate = Loss rate when T = 36 </a:t>
            </a:r>
            <a:r>
              <a:rPr lang="en-AU" sz="2400" baseline="30000" dirty="0" err="1" smtClean="0">
                <a:solidFill>
                  <a:srgbClr val="0070C0"/>
                </a:solidFill>
              </a:rPr>
              <a:t>o</a:t>
            </a:r>
            <a:r>
              <a:rPr lang="en-AU" sz="2400" dirty="0" err="1" smtClean="0">
                <a:solidFill>
                  <a:srgbClr val="0070C0"/>
                </a:solidFill>
              </a:rPr>
              <a:t>C</a:t>
            </a:r>
            <a:endParaRPr lang="en-AU" sz="2400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521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3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74638"/>
            <a:ext cx="9108540" cy="769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Temperature and Heat Energy</a:t>
            </a:r>
            <a:endParaRPr lang="en-A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4" name="TextBox 23"/>
          <p:cNvSpPr txBox="1"/>
          <p:nvPr/>
        </p:nvSpPr>
        <p:spPr>
          <a:xfrm>
            <a:off x="4298346" y="33887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06" y="3345730"/>
            <a:ext cx="3956892" cy="23875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970" y="2952328"/>
            <a:ext cx="4225502" cy="32129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1373867"/>
            <a:ext cx="8352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3200" dirty="0" smtClean="0"/>
              <a:t>A temperature difference causes heat energy to flow to bring systems into equilibrium</a:t>
            </a:r>
            <a:endParaRPr lang="en-AU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459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74638"/>
            <a:ext cx="9108540" cy="769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Temperature and Heat - Summary</a:t>
            </a:r>
            <a:endParaRPr lang="en-A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755576" y="1543432"/>
            <a:ext cx="770485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/>
              <a:t>Difference in </a:t>
            </a:r>
            <a:r>
              <a:rPr lang="en-AU" sz="2400" b="1" dirty="0" smtClean="0"/>
              <a:t>temperature</a:t>
            </a:r>
            <a:r>
              <a:rPr lang="en-AU" sz="2400" dirty="0" smtClean="0"/>
              <a:t> T causes </a:t>
            </a:r>
            <a:r>
              <a:rPr lang="en-AU" sz="2400" b="1" dirty="0" smtClean="0"/>
              <a:t>heat energy </a:t>
            </a:r>
            <a:r>
              <a:rPr lang="en-AU" sz="2400" dirty="0" smtClean="0"/>
              <a:t>Q to </a:t>
            </a:r>
            <a:r>
              <a:rPr lang="en-AU" sz="2400" dirty="0" smtClean="0"/>
              <a:t>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b="1" dirty="0" smtClean="0"/>
              <a:t>Specific heat </a:t>
            </a:r>
            <a:r>
              <a:rPr lang="en-AU" sz="2400" b="1" dirty="0" smtClean="0"/>
              <a:t>capacity </a:t>
            </a:r>
            <a:r>
              <a:rPr lang="en-AU" sz="2400" dirty="0" smtClean="0"/>
              <a:t>of a material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/>
              <a:t>Heat energy flow by </a:t>
            </a:r>
            <a:r>
              <a:rPr lang="en-AU" sz="2400" b="1" dirty="0" smtClean="0"/>
              <a:t>conduction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b="1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/>
              <a:t>Heat energy flow by </a:t>
            </a:r>
            <a:r>
              <a:rPr lang="en-AU" sz="2400" b="1" dirty="0" smtClean="0"/>
              <a:t>radiation</a:t>
            </a:r>
            <a:endParaRPr lang="en-AU" sz="24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3592711" y="5816877"/>
                <a:ext cx="213141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AU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AU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AU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AU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en-AU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AU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AU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AU" sz="3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2711" y="5816877"/>
                <a:ext cx="2131417" cy="49244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3504288" y="2924944"/>
                <a:ext cx="214783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AU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AU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AU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∆</m:t>
                      </m:r>
                      <m:r>
                        <a:rPr lang="en-AU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AU" sz="32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288" y="2924944"/>
                <a:ext cx="2147832" cy="49244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3491880" y="4319268"/>
                <a:ext cx="2034211" cy="6939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AU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en-AU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AU" sz="240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0" y="4319268"/>
                <a:ext cx="2034211" cy="69390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51035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74638"/>
            <a:ext cx="9108540" cy="769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Chapter 17 : Thermal Behaviour of Matter</a:t>
            </a:r>
            <a:endParaRPr lang="en-A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4" name="TextBox 23"/>
          <p:cNvSpPr txBox="1"/>
          <p:nvPr/>
        </p:nvSpPr>
        <p:spPr>
          <a:xfrm>
            <a:off x="4298346" y="33887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 flipH="1">
            <a:off x="755576" y="1196752"/>
            <a:ext cx="75608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i="1" dirty="0" smtClean="0">
                <a:solidFill>
                  <a:srgbClr val="0070C0"/>
                </a:solidFill>
              </a:rPr>
              <a:t>How does matter respond to heating?</a:t>
            </a:r>
            <a:endParaRPr lang="en-AU" sz="2400" i="1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/>
              <a:t>A gas may undergo changes in </a:t>
            </a:r>
            <a:r>
              <a:rPr lang="en-AU" sz="2400" b="1" dirty="0" smtClean="0"/>
              <a:t>pressure</a:t>
            </a:r>
            <a:r>
              <a:rPr lang="en-AU" sz="2400" dirty="0" smtClean="0"/>
              <a:t> or </a:t>
            </a:r>
            <a:r>
              <a:rPr lang="en-AU" sz="2400" b="1" dirty="0" smtClean="0"/>
              <a:t>volume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/>
              <a:t>These may be </a:t>
            </a:r>
            <a:r>
              <a:rPr lang="en-AU" sz="2400" dirty="0" smtClean="0"/>
              <a:t>understood in terms of </a:t>
            </a:r>
            <a:r>
              <a:rPr lang="en-AU" sz="2400" b="1" dirty="0" smtClean="0"/>
              <a:t>molecular motion</a:t>
            </a:r>
            <a:endParaRPr lang="en-AU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/>
              <a:t>A material may </a:t>
            </a:r>
            <a:r>
              <a:rPr lang="en-AU" sz="2400" b="1" dirty="0" smtClean="0"/>
              <a:t>change phase</a:t>
            </a:r>
            <a:r>
              <a:rPr lang="en-AU" sz="2400" dirty="0" smtClean="0"/>
              <a:t>,</a:t>
            </a:r>
            <a:r>
              <a:rPr lang="en-AU" sz="2400" b="1" dirty="0" smtClean="0"/>
              <a:t> </a:t>
            </a:r>
            <a:r>
              <a:rPr lang="en-AU" sz="2400" dirty="0" smtClean="0"/>
              <a:t>releasing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/>
              <a:t>A material may undergo </a:t>
            </a:r>
            <a:r>
              <a:rPr lang="en-AU" sz="2400" b="1" dirty="0" smtClean="0"/>
              <a:t>thermal expansion</a:t>
            </a:r>
            <a:endParaRPr lang="en-AU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688632" cy="19910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439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769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Ideal gas law</a:t>
            </a:r>
            <a:endParaRPr lang="en-A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84784"/>
            <a:ext cx="2667000" cy="4914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4761735" y="1340768"/>
            <a:ext cx="36986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dirty="0" smtClean="0"/>
              <a:t>Pressure 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dirty="0" smtClean="0"/>
              <a:t>Volume 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dirty="0" smtClean="0"/>
              <a:t>Temperature 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200" dirty="0" smtClean="0"/>
              <a:t>N molecules</a:t>
            </a:r>
            <a:endParaRPr lang="en-AU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4716016" y="4005064"/>
                <a:ext cx="3255378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4800" b="0" i="1" smtClean="0">
                          <a:latin typeface="Cambria Math" panose="02040503050406030204" pitchFamily="18" charset="0"/>
                        </a:rPr>
                        <m:t>𝑃𝑉</m:t>
                      </m:r>
                      <m:r>
                        <a:rPr lang="en-AU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4800" b="0" i="1" smtClean="0">
                          <a:latin typeface="Cambria Math" panose="02040503050406030204" pitchFamily="18" charset="0"/>
                        </a:rPr>
                        <m:t>𝑁</m:t>
                      </m:r>
                      <m:sSub>
                        <m:sSubPr>
                          <m:ctrlPr>
                            <a:rPr lang="en-AU" sz="4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4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AU" sz="4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AU" sz="48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AU" sz="4800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4005064"/>
                <a:ext cx="3255378" cy="73866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/>
          <p:nvPr/>
        </p:nvCxnSpPr>
        <p:spPr>
          <a:xfrm flipV="1">
            <a:off x="6611083" y="4869160"/>
            <a:ext cx="337181" cy="5760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004048" y="5445224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/>
              <a:t>Boltzmann’s constant</a:t>
            </a:r>
            <a:endParaRPr lang="en-AU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4854222" y="5974815"/>
                <a:ext cx="324772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AU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=1.38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A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A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−23</m:t>
                          </m:r>
                        </m:sup>
                      </m:sSup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𝐽</m:t>
                      </m:r>
                      <m:sSup>
                        <m:sSupPr>
                          <m:ctrlPr>
                            <a:rPr lang="en-A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A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AU" sz="2400" dirty="0"/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4222" y="5974815"/>
                <a:ext cx="3247723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1689" r="-375" b="-2786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08345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22" grpId="0"/>
      <p:bldP spid="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769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Ideal gas law</a:t>
            </a:r>
            <a:endParaRPr lang="en-A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755576" y="1196752"/>
            <a:ext cx="75608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/>
              <a:t>Ideal gas law with Boltzmann’s constant: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b="1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b="1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/>
              <a:t>The number of molecules N may be measured in moles n using </a:t>
            </a:r>
            <a:r>
              <a:rPr lang="en-AU" sz="2400" b="1" dirty="0" smtClean="0"/>
              <a:t>Avogadro’s number </a:t>
            </a:r>
            <a:r>
              <a:rPr lang="en-AU" sz="2400" dirty="0" smtClean="0"/>
              <a:t>N</a:t>
            </a:r>
            <a:r>
              <a:rPr lang="en-AU" sz="2400" baseline="-25000" dirty="0" smtClean="0"/>
              <a:t>A</a:t>
            </a:r>
            <a:endParaRPr lang="en-AU" sz="2400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/>
              <a:t>The ideal gas law may also be expressed in terms of number of moles n using the </a:t>
            </a:r>
            <a:r>
              <a:rPr lang="en-AU" sz="2400" b="1" dirty="0" smtClean="0"/>
              <a:t>universal gas constant </a:t>
            </a:r>
            <a:r>
              <a:rPr lang="en-AU" sz="2400" dirty="0" smtClean="0"/>
              <a:t>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1016000" y="1856437"/>
                <a:ext cx="328298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𝑃𝑉</m:t>
                      </m:r>
                      <m:r>
                        <a:rPr lang="en-AU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sSub>
                        <m:sSubPr>
                          <m:ctrlPr>
                            <a:rPr lang="en-AU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AU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AU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AU" sz="36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000" y="1856437"/>
                <a:ext cx="3282986" cy="55399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956582" y="5517232"/>
                <a:ext cx="3255378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𝑃𝑉</m:t>
                      </m:r>
                      <m:r>
                        <a:rPr lang="en-AU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𝑛𝑅𝑇</m:t>
                      </m:r>
                    </m:oMath>
                  </m:oMathPara>
                </a14:m>
                <a:endParaRPr lang="en-AU" sz="36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582" y="5517232"/>
                <a:ext cx="3255378" cy="55399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827584" y="3789040"/>
                <a:ext cx="756084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1 </m:t>
                      </m:r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𝑚𝑜𝑙𝑒</m:t>
                      </m:r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AU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AU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=6.022</m:t>
                      </m:r>
                      <m:r>
                        <a:rPr lang="en-AU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A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A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23</m:t>
                          </m:r>
                        </m:sup>
                      </m:sSup>
                      <m:r>
                        <a:rPr lang="en-AU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AU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𝑚𝑜𝑙𝑒𝑐𝑢𝑙𝑒𝑠</m:t>
                      </m:r>
                    </m:oMath>
                  </m:oMathPara>
                </a14:m>
                <a:endParaRPr lang="en-AU" sz="2800" dirty="0"/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3789040"/>
                <a:ext cx="7560840" cy="43088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4427984" y="1917993"/>
                <a:ext cx="4038258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AU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AU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=1.38</m:t>
                      </m:r>
                      <m:r>
                        <a:rPr lang="en-AU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AU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AU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−23</m:t>
                          </m:r>
                        </m:sup>
                      </m:sSup>
                      <m:r>
                        <a:rPr lang="en-AU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AU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𝐽</m:t>
                      </m:r>
                      <m:sSup>
                        <m:sSupPr>
                          <m:ctrlPr>
                            <a:rPr lang="en-AU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AU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AU" sz="2800" dirty="0"/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984" y="1917993"/>
                <a:ext cx="4038258" cy="43088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4422174" y="5590401"/>
                <a:ext cx="4038258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AU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=8.314 </m:t>
                      </m:r>
                      <m:r>
                        <a:rPr lang="en-AU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𝐽</m:t>
                      </m:r>
                      <m:sSup>
                        <m:sSupPr>
                          <m:ctrlPr>
                            <a:rPr lang="en-AU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AU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AU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𝑚𝑜𝑙</m:t>
                          </m:r>
                        </m:e>
                        <m:sup>
                          <m:r>
                            <a:rPr lang="en-AU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AU" sz="2800" dirty="0"/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2174" y="5590401"/>
                <a:ext cx="4038258" cy="43088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49127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889912184"/>
              </p:ext>
            </p:extLst>
          </p:nvPr>
        </p:nvGraphicFramePr>
        <p:xfrm>
          <a:off x="2938463" y="1262063"/>
          <a:ext cx="5129212" cy="457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32" name="Chart" r:id="rId7" imgW="5762863" imgH="5143500" progId="MSGraph.Chart.8">
                  <p:embed followColorScheme="full"/>
                </p:oleObj>
              </mc:Choice>
              <mc:Fallback>
                <p:oleObj name="Chart" r:id="rId7" imgW="5762863" imgH="5143500" progId="MSGraph.Chart.8">
                  <p:embed followColorScheme="full"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8463" y="1262063"/>
                        <a:ext cx="5129212" cy="4579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TPQuestion"/>
              <p:cNvSpPr>
                <a:spLocks noGrp="1"/>
              </p:cNvSpPr>
              <p:nvPr>
                <p:ph type="ctrTitle"/>
              </p:nvPr>
            </p:nvSpPr>
            <p:spPr>
              <a:xfrm>
                <a:off x="107504" y="674396"/>
                <a:ext cx="6912768" cy="1314444"/>
              </a:xfrm>
            </p:spPr>
            <p:txBody>
              <a:bodyPr>
                <a:noAutofit/>
              </a:bodyPr>
              <a:lstStyle/>
              <a:p>
                <a:pPr algn="just"/>
                <a:r>
                  <a:rPr lang="en-AU" sz="2800" dirty="0" smtClean="0">
                    <a:ea typeface="Cambria Math" pitchFamily="18" charset="0"/>
                  </a:rPr>
                  <a:t>I double the volume of the cylinder and reduce the absolute pressure from </a:t>
                </a:r>
                <a14:m>
                  <m:oMath xmlns:m="http://schemas.openxmlformats.org/officeDocument/2006/math">
                    <m:r>
                      <a:rPr lang="en-AU" sz="2800" b="0" i="1" smtClean="0">
                        <a:latin typeface="Cambria Math"/>
                        <a:ea typeface="Cambria Math" pitchFamily="18" charset="0"/>
                      </a:rPr>
                      <m:t>1 </m:t>
                    </m:r>
                    <m:r>
                      <a:rPr lang="en-AU" sz="2800" b="0" i="1" smtClean="0">
                        <a:latin typeface="Cambria Math"/>
                        <a:ea typeface="Cambria Math" pitchFamily="18" charset="0"/>
                      </a:rPr>
                      <m:t>𝑎𝑡𝑚</m:t>
                    </m:r>
                  </m:oMath>
                </a14:m>
                <a:r>
                  <a:rPr lang="en-AU" sz="2800" dirty="0" smtClean="0">
                    <a:ea typeface="Cambria Math" pitchFamily="18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en-AU" sz="2800" i="1" dirty="0" smtClean="0">
                        <a:latin typeface="Cambria Math"/>
                        <a:ea typeface="Cambria Math" pitchFamily="18" charset="0"/>
                      </a:rPr>
                      <m:t>0.5 </m:t>
                    </m:r>
                    <m:r>
                      <a:rPr lang="en-AU" sz="2800" i="1" dirty="0" err="1" smtClean="0">
                        <a:latin typeface="Cambria Math"/>
                        <a:ea typeface="Cambria Math" pitchFamily="18" charset="0"/>
                      </a:rPr>
                      <m:t>𝑎𝑡𝑚</m:t>
                    </m:r>
                  </m:oMath>
                </a14:m>
                <a:r>
                  <a:rPr lang="en-AU" sz="2800" dirty="0" smtClean="0">
                    <a:ea typeface="Cambria Math" pitchFamily="18" charset="0"/>
                  </a:rPr>
                  <a:t>. How does the final temperature compare to the initial ?</a:t>
                </a:r>
                <a:endParaRPr lang="en-AU" sz="2800" dirty="0"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2" name="TPQuestion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107504" y="674396"/>
                <a:ext cx="6912768" cy="1314444"/>
              </a:xfrm>
              <a:blipFill rotWithShape="1">
                <a:blip r:embed="rId9"/>
                <a:stretch>
                  <a:fillRect l="-1852" t="-22791" r="-1764" b="-3209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5" name="Rounded Rectangle 14"/>
          <p:cNvSpPr/>
          <p:nvPr/>
        </p:nvSpPr>
        <p:spPr>
          <a:xfrm>
            <a:off x="251520" y="5517232"/>
            <a:ext cx="8446898" cy="12241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9" name="Rectangle 18"/>
          <p:cNvSpPr/>
          <p:nvPr/>
        </p:nvSpPr>
        <p:spPr>
          <a:xfrm>
            <a:off x="7392552" y="1719916"/>
            <a:ext cx="1046935" cy="1295329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Freeform 19"/>
          <p:cNvSpPr/>
          <p:nvPr/>
        </p:nvSpPr>
        <p:spPr>
          <a:xfrm>
            <a:off x="7180031" y="1340768"/>
            <a:ext cx="1457865" cy="1828800"/>
          </a:xfrm>
          <a:custGeom>
            <a:avLst/>
            <a:gdLst>
              <a:gd name="connsiteX0" fmla="*/ 0 w 1457865"/>
              <a:gd name="connsiteY0" fmla="*/ 0 h 1828800"/>
              <a:gd name="connsiteX1" fmla="*/ 0 w 1457865"/>
              <a:gd name="connsiteY1" fmla="*/ 1828800 h 1828800"/>
              <a:gd name="connsiteX2" fmla="*/ 1457865 w 1457865"/>
              <a:gd name="connsiteY2" fmla="*/ 1828800 h 1828800"/>
              <a:gd name="connsiteX3" fmla="*/ 1457865 w 1457865"/>
              <a:gd name="connsiteY3" fmla="*/ 8626 h 1828800"/>
              <a:gd name="connsiteX4" fmla="*/ 1259457 w 1457865"/>
              <a:gd name="connsiteY4" fmla="*/ 25879 h 1828800"/>
              <a:gd name="connsiteX5" fmla="*/ 1268083 w 1457865"/>
              <a:gd name="connsiteY5" fmla="*/ 1639018 h 1828800"/>
              <a:gd name="connsiteX6" fmla="*/ 198408 w 1457865"/>
              <a:gd name="connsiteY6" fmla="*/ 1639018 h 1828800"/>
              <a:gd name="connsiteX7" fmla="*/ 198408 w 1457865"/>
              <a:gd name="connsiteY7" fmla="*/ 25879 h 1828800"/>
              <a:gd name="connsiteX8" fmla="*/ 0 w 1457865"/>
              <a:gd name="connsiteY8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7865" h="1828800">
                <a:moveTo>
                  <a:pt x="0" y="0"/>
                </a:moveTo>
                <a:lnTo>
                  <a:pt x="0" y="1828800"/>
                </a:lnTo>
                <a:lnTo>
                  <a:pt x="1457865" y="1828800"/>
                </a:lnTo>
                <a:lnTo>
                  <a:pt x="1457865" y="8626"/>
                </a:lnTo>
                <a:lnTo>
                  <a:pt x="1259457" y="25879"/>
                </a:lnTo>
                <a:cubicBezTo>
                  <a:pt x="1262332" y="563592"/>
                  <a:pt x="1265208" y="1101305"/>
                  <a:pt x="1268083" y="1639018"/>
                </a:cubicBezTo>
                <a:lnTo>
                  <a:pt x="198408" y="1639018"/>
                </a:lnTo>
                <a:lnTo>
                  <a:pt x="198408" y="2587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Freeform 20"/>
          <p:cNvSpPr/>
          <p:nvPr/>
        </p:nvSpPr>
        <p:spPr>
          <a:xfrm>
            <a:off x="7387064" y="503590"/>
            <a:ext cx="1052423" cy="1216326"/>
          </a:xfrm>
          <a:custGeom>
            <a:avLst/>
            <a:gdLst>
              <a:gd name="connsiteX0" fmla="*/ 422695 w 1069676"/>
              <a:gd name="connsiteY0" fmla="*/ 0 h 1224951"/>
              <a:gd name="connsiteX1" fmla="*/ 431321 w 1069676"/>
              <a:gd name="connsiteY1" fmla="*/ 1035170 h 1224951"/>
              <a:gd name="connsiteX2" fmla="*/ 0 w 1069676"/>
              <a:gd name="connsiteY2" fmla="*/ 1026543 h 1224951"/>
              <a:gd name="connsiteX3" fmla="*/ 8627 w 1069676"/>
              <a:gd name="connsiteY3" fmla="*/ 1224951 h 1224951"/>
              <a:gd name="connsiteX4" fmla="*/ 1069676 w 1069676"/>
              <a:gd name="connsiteY4" fmla="*/ 1224951 h 1224951"/>
              <a:gd name="connsiteX5" fmla="*/ 1052423 w 1069676"/>
              <a:gd name="connsiteY5" fmla="*/ 1017917 h 1224951"/>
              <a:gd name="connsiteX6" fmla="*/ 629729 w 1069676"/>
              <a:gd name="connsiteY6" fmla="*/ 1035170 h 1224951"/>
              <a:gd name="connsiteX7" fmla="*/ 612476 w 1069676"/>
              <a:gd name="connsiteY7" fmla="*/ 8626 h 1224951"/>
              <a:gd name="connsiteX8" fmla="*/ 422695 w 1069676"/>
              <a:gd name="connsiteY8" fmla="*/ 0 h 1224951"/>
              <a:gd name="connsiteX0" fmla="*/ 422695 w 1052424"/>
              <a:gd name="connsiteY0" fmla="*/ 0 h 1233577"/>
              <a:gd name="connsiteX1" fmla="*/ 431321 w 1052424"/>
              <a:gd name="connsiteY1" fmla="*/ 1035170 h 1233577"/>
              <a:gd name="connsiteX2" fmla="*/ 0 w 1052424"/>
              <a:gd name="connsiteY2" fmla="*/ 1026543 h 1233577"/>
              <a:gd name="connsiteX3" fmla="*/ 8627 w 1052424"/>
              <a:gd name="connsiteY3" fmla="*/ 1224951 h 1233577"/>
              <a:gd name="connsiteX4" fmla="*/ 1052424 w 1052424"/>
              <a:gd name="connsiteY4" fmla="*/ 1233577 h 1233577"/>
              <a:gd name="connsiteX5" fmla="*/ 1052423 w 1052424"/>
              <a:gd name="connsiteY5" fmla="*/ 1017917 h 1233577"/>
              <a:gd name="connsiteX6" fmla="*/ 629729 w 1052424"/>
              <a:gd name="connsiteY6" fmla="*/ 1035170 h 1233577"/>
              <a:gd name="connsiteX7" fmla="*/ 612476 w 1052424"/>
              <a:gd name="connsiteY7" fmla="*/ 8626 h 1233577"/>
              <a:gd name="connsiteX8" fmla="*/ 422695 w 1052424"/>
              <a:gd name="connsiteY8" fmla="*/ 0 h 1233577"/>
              <a:gd name="connsiteX0" fmla="*/ 422695 w 1052423"/>
              <a:gd name="connsiteY0" fmla="*/ 0 h 1224951"/>
              <a:gd name="connsiteX1" fmla="*/ 431321 w 1052423"/>
              <a:gd name="connsiteY1" fmla="*/ 1035170 h 1224951"/>
              <a:gd name="connsiteX2" fmla="*/ 0 w 1052423"/>
              <a:gd name="connsiteY2" fmla="*/ 1026543 h 1224951"/>
              <a:gd name="connsiteX3" fmla="*/ 8627 w 1052423"/>
              <a:gd name="connsiteY3" fmla="*/ 1224951 h 1224951"/>
              <a:gd name="connsiteX4" fmla="*/ 1043797 w 1052423"/>
              <a:gd name="connsiteY4" fmla="*/ 1224951 h 1224951"/>
              <a:gd name="connsiteX5" fmla="*/ 1052423 w 1052423"/>
              <a:gd name="connsiteY5" fmla="*/ 1017917 h 1224951"/>
              <a:gd name="connsiteX6" fmla="*/ 629729 w 1052423"/>
              <a:gd name="connsiteY6" fmla="*/ 1035170 h 1224951"/>
              <a:gd name="connsiteX7" fmla="*/ 612476 w 1052423"/>
              <a:gd name="connsiteY7" fmla="*/ 8626 h 1224951"/>
              <a:gd name="connsiteX8" fmla="*/ 422695 w 1052423"/>
              <a:gd name="connsiteY8" fmla="*/ 0 h 1224951"/>
              <a:gd name="connsiteX0" fmla="*/ 422695 w 1052423"/>
              <a:gd name="connsiteY0" fmla="*/ 0 h 1224951"/>
              <a:gd name="connsiteX1" fmla="*/ 431321 w 1052423"/>
              <a:gd name="connsiteY1" fmla="*/ 1035170 h 1224951"/>
              <a:gd name="connsiteX2" fmla="*/ 0 w 1052423"/>
              <a:gd name="connsiteY2" fmla="*/ 1026543 h 1224951"/>
              <a:gd name="connsiteX3" fmla="*/ 8627 w 1052423"/>
              <a:gd name="connsiteY3" fmla="*/ 1224951 h 1224951"/>
              <a:gd name="connsiteX4" fmla="*/ 1043797 w 1052423"/>
              <a:gd name="connsiteY4" fmla="*/ 1224951 h 1224951"/>
              <a:gd name="connsiteX5" fmla="*/ 1052423 w 1052423"/>
              <a:gd name="connsiteY5" fmla="*/ 1052423 h 1224951"/>
              <a:gd name="connsiteX6" fmla="*/ 629729 w 1052423"/>
              <a:gd name="connsiteY6" fmla="*/ 1035170 h 1224951"/>
              <a:gd name="connsiteX7" fmla="*/ 612476 w 1052423"/>
              <a:gd name="connsiteY7" fmla="*/ 8626 h 1224951"/>
              <a:gd name="connsiteX8" fmla="*/ 422695 w 1052423"/>
              <a:gd name="connsiteY8" fmla="*/ 0 h 1224951"/>
              <a:gd name="connsiteX0" fmla="*/ 422695 w 1052423"/>
              <a:gd name="connsiteY0" fmla="*/ 0 h 1224951"/>
              <a:gd name="connsiteX1" fmla="*/ 431321 w 1052423"/>
              <a:gd name="connsiteY1" fmla="*/ 1035170 h 1224951"/>
              <a:gd name="connsiteX2" fmla="*/ 0 w 1052423"/>
              <a:gd name="connsiteY2" fmla="*/ 1026543 h 1224951"/>
              <a:gd name="connsiteX3" fmla="*/ 8627 w 1052423"/>
              <a:gd name="connsiteY3" fmla="*/ 1224951 h 1224951"/>
              <a:gd name="connsiteX4" fmla="*/ 1043797 w 1052423"/>
              <a:gd name="connsiteY4" fmla="*/ 1224951 h 1224951"/>
              <a:gd name="connsiteX5" fmla="*/ 1052423 w 1052423"/>
              <a:gd name="connsiteY5" fmla="*/ 1026544 h 1224951"/>
              <a:gd name="connsiteX6" fmla="*/ 629729 w 1052423"/>
              <a:gd name="connsiteY6" fmla="*/ 1035170 h 1224951"/>
              <a:gd name="connsiteX7" fmla="*/ 612476 w 1052423"/>
              <a:gd name="connsiteY7" fmla="*/ 8626 h 1224951"/>
              <a:gd name="connsiteX8" fmla="*/ 422695 w 1052423"/>
              <a:gd name="connsiteY8" fmla="*/ 0 h 1224951"/>
              <a:gd name="connsiteX0" fmla="*/ 422695 w 1052423"/>
              <a:gd name="connsiteY0" fmla="*/ 25879 h 1216325"/>
              <a:gd name="connsiteX1" fmla="*/ 431321 w 1052423"/>
              <a:gd name="connsiteY1" fmla="*/ 1026544 h 1216325"/>
              <a:gd name="connsiteX2" fmla="*/ 0 w 1052423"/>
              <a:gd name="connsiteY2" fmla="*/ 1017917 h 1216325"/>
              <a:gd name="connsiteX3" fmla="*/ 8627 w 1052423"/>
              <a:gd name="connsiteY3" fmla="*/ 1216325 h 1216325"/>
              <a:gd name="connsiteX4" fmla="*/ 1043797 w 1052423"/>
              <a:gd name="connsiteY4" fmla="*/ 1216325 h 1216325"/>
              <a:gd name="connsiteX5" fmla="*/ 1052423 w 1052423"/>
              <a:gd name="connsiteY5" fmla="*/ 1017918 h 1216325"/>
              <a:gd name="connsiteX6" fmla="*/ 629729 w 1052423"/>
              <a:gd name="connsiteY6" fmla="*/ 1026544 h 1216325"/>
              <a:gd name="connsiteX7" fmla="*/ 612476 w 1052423"/>
              <a:gd name="connsiteY7" fmla="*/ 0 h 1216325"/>
              <a:gd name="connsiteX8" fmla="*/ 422695 w 1052423"/>
              <a:gd name="connsiteY8" fmla="*/ 25879 h 1216325"/>
              <a:gd name="connsiteX0" fmla="*/ 422695 w 1052423"/>
              <a:gd name="connsiteY0" fmla="*/ 0 h 1216326"/>
              <a:gd name="connsiteX1" fmla="*/ 431321 w 1052423"/>
              <a:gd name="connsiteY1" fmla="*/ 1026545 h 1216326"/>
              <a:gd name="connsiteX2" fmla="*/ 0 w 1052423"/>
              <a:gd name="connsiteY2" fmla="*/ 1017918 h 1216326"/>
              <a:gd name="connsiteX3" fmla="*/ 8627 w 1052423"/>
              <a:gd name="connsiteY3" fmla="*/ 1216326 h 1216326"/>
              <a:gd name="connsiteX4" fmla="*/ 1043797 w 1052423"/>
              <a:gd name="connsiteY4" fmla="*/ 1216326 h 1216326"/>
              <a:gd name="connsiteX5" fmla="*/ 1052423 w 1052423"/>
              <a:gd name="connsiteY5" fmla="*/ 1017919 h 1216326"/>
              <a:gd name="connsiteX6" fmla="*/ 629729 w 1052423"/>
              <a:gd name="connsiteY6" fmla="*/ 1026545 h 1216326"/>
              <a:gd name="connsiteX7" fmla="*/ 612476 w 1052423"/>
              <a:gd name="connsiteY7" fmla="*/ 1 h 1216326"/>
              <a:gd name="connsiteX8" fmla="*/ 422695 w 1052423"/>
              <a:gd name="connsiteY8" fmla="*/ 0 h 1216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2423" h="1216326">
                <a:moveTo>
                  <a:pt x="422695" y="0"/>
                </a:moveTo>
                <a:cubicBezTo>
                  <a:pt x="425570" y="345057"/>
                  <a:pt x="428446" y="681488"/>
                  <a:pt x="431321" y="1026545"/>
                </a:cubicBezTo>
                <a:lnTo>
                  <a:pt x="0" y="1017918"/>
                </a:lnTo>
                <a:lnTo>
                  <a:pt x="8627" y="1216326"/>
                </a:lnTo>
                <a:lnTo>
                  <a:pt x="1043797" y="1216326"/>
                </a:lnTo>
                <a:cubicBezTo>
                  <a:pt x="1043797" y="1144439"/>
                  <a:pt x="1052423" y="1089806"/>
                  <a:pt x="1052423" y="1017919"/>
                </a:cubicBezTo>
                <a:lnTo>
                  <a:pt x="629729" y="1026545"/>
                </a:lnTo>
                <a:lnTo>
                  <a:pt x="612476" y="1"/>
                </a:lnTo>
                <a:lnTo>
                  <a:pt x="422695" y="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5" name="Group 4"/>
          <p:cNvGrpSpPr/>
          <p:nvPr/>
        </p:nvGrpSpPr>
        <p:grpSpPr>
          <a:xfrm>
            <a:off x="314528" y="5541039"/>
            <a:ext cx="8361928" cy="1200329"/>
            <a:chOff x="314528" y="5541039"/>
            <a:chExt cx="8361928" cy="1200329"/>
          </a:xfrm>
        </p:grpSpPr>
        <p:sp>
          <p:nvSpPr>
            <p:cNvPr id="17" name="TextBox 16"/>
            <p:cNvSpPr txBox="1"/>
            <p:nvPr/>
          </p:nvSpPr>
          <p:spPr>
            <a:xfrm>
              <a:off x="314528" y="5541039"/>
              <a:ext cx="6057672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AU" sz="2400" dirty="0" smtClean="0">
                  <a:latin typeface="Cambria Math" pitchFamily="18" charset="0"/>
                  <a:ea typeface="Cambria Math" pitchFamily="18" charset="0"/>
                </a:rPr>
                <a:t>If quantity of gas is fixed (n, m or N constant) then the equation of state relating initial and final properties reduces to </a:t>
              </a:r>
              <a:endParaRPr lang="en-AU" sz="2400" dirty="0">
                <a:latin typeface="Cambria Math" pitchFamily="18" charset="0"/>
                <a:ea typeface="Cambria Math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6434176" y="5612972"/>
                  <a:ext cx="2242280" cy="10453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AU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AU" sz="28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sz="2800" b="1" i="1" smtClean="0">
                                    <a:latin typeface="Cambria Math"/>
                                  </a:rPr>
                                  <m:t>𝑷</m:t>
                                </m:r>
                              </m:e>
                              <m:sub>
                                <m:r>
                                  <a:rPr lang="en-AU" sz="2800" b="1" i="1" smtClean="0">
                                    <a:latin typeface="Cambria Math"/>
                                  </a:rPr>
                                  <m:t>𝒊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AU" sz="28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sz="2800" b="1" i="1" smtClean="0">
                                    <a:latin typeface="Cambria Math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en-AU" sz="2800" b="1" i="1" smtClean="0">
                                    <a:latin typeface="Cambria Math"/>
                                  </a:rPr>
                                  <m:t>𝒊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AU" sz="28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sz="2800" b="1" i="1" smtClean="0">
                                    <a:latin typeface="Cambria Math"/>
                                  </a:rPr>
                                  <m:t>𝑻</m:t>
                                </m:r>
                              </m:e>
                              <m:sub>
                                <m:r>
                                  <a:rPr lang="en-AU" sz="2800" b="1" i="1" smtClean="0">
                                    <a:latin typeface="Cambria Math"/>
                                  </a:rPr>
                                  <m:t>𝒊</m:t>
                                </m:r>
                              </m:sub>
                            </m:sSub>
                          </m:den>
                        </m:f>
                        <m:r>
                          <a:rPr lang="en-AU" sz="2800" b="1" i="1" smtClean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AU" sz="28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AU" sz="28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sz="2800" b="1" i="1">
                                    <a:latin typeface="Cambria Math"/>
                                  </a:rPr>
                                  <m:t>𝑷</m:t>
                                </m:r>
                              </m:e>
                              <m:sub>
                                <m:r>
                                  <a:rPr lang="en-AU" sz="2800" b="1" i="1" smtClean="0">
                                    <a:latin typeface="Cambria Math"/>
                                  </a:rPr>
                                  <m:t>𝒇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AU" sz="28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sz="2800" b="1" i="1">
                                    <a:latin typeface="Cambria Math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en-AU" sz="2800" b="1" i="1" smtClean="0">
                                    <a:latin typeface="Cambria Math"/>
                                  </a:rPr>
                                  <m:t>𝒇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AU" sz="28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sz="2800" b="1" i="1">
                                    <a:latin typeface="Cambria Math"/>
                                  </a:rPr>
                                  <m:t>𝑻</m:t>
                                </m:r>
                              </m:e>
                              <m:sub>
                                <m:r>
                                  <a:rPr lang="en-AU" sz="2800" b="1" i="1" smtClean="0">
                                    <a:latin typeface="Cambria Math"/>
                                  </a:rPr>
                                  <m:t>𝒇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AU" sz="2800" b="1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4176" y="5612972"/>
                  <a:ext cx="2242280" cy="1045351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PAnswers"/>
              <p:cNvSpPr>
                <a:spLocks noGrp="1"/>
              </p:cNvSpPr>
              <p:nvPr>
                <p:ph type="subTitle" idx="1"/>
                <p:custDataLst>
                  <p:tags r:id="rId4"/>
                </p:custDataLst>
              </p:nvPr>
            </p:nvSpPr>
            <p:spPr>
              <a:xfrm>
                <a:off x="179512" y="1974032"/>
                <a:ext cx="4464496" cy="3543200"/>
              </a:xfrm>
            </p:spPr>
            <p:txBody>
              <a:bodyPr>
                <a:noAutofit/>
              </a:bodyPr>
              <a:lstStyle/>
              <a:p>
                <a:pPr marL="514350" indent="-514350" algn="just">
                  <a:lnSpc>
                    <a:spcPct val="150000"/>
                  </a:lnSpc>
                  <a:buFont typeface="Arial" pitchFamily="34" charset="0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AU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AU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𝑻</m:t>
                        </m:r>
                      </m:e>
                      <m:sub>
                        <m:r>
                          <a:rPr lang="en-AU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𝒇</m:t>
                        </m:r>
                      </m:sub>
                    </m:sSub>
                    <m:r>
                      <a:rPr lang="en-AU" b="1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&gt;</m:t>
                    </m:r>
                    <m:sSub>
                      <m:sSubPr>
                        <m:ctrlPr>
                          <a:rPr lang="en-AU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AU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𝑻</m:t>
                        </m:r>
                      </m:e>
                      <m:sub>
                        <m:r>
                          <a:rPr lang="en-AU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𝒊</m:t>
                        </m:r>
                      </m:sub>
                    </m:sSub>
                  </m:oMath>
                </a14:m>
                <a:endParaRPr lang="en-AU" b="1" dirty="0" smtClean="0">
                  <a:solidFill>
                    <a:srgbClr val="FF0000"/>
                  </a:solidFill>
                  <a:ea typeface="Cambria Math"/>
                </a:endParaRPr>
              </a:p>
              <a:p>
                <a:pPr marL="514350" indent="-514350" algn="just">
                  <a:lnSpc>
                    <a:spcPct val="150000"/>
                  </a:lnSpc>
                  <a:buFont typeface="Arial" pitchFamily="34" charset="0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AU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AU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𝑻</m:t>
                        </m:r>
                      </m:e>
                      <m:sub>
                        <m:r>
                          <a:rPr lang="en-AU" b="1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𝒇</m:t>
                        </m:r>
                      </m:sub>
                    </m:sSub>
                    <m:r>
                      <a:rPr lang="en-AU" b="1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=</m:t>
                    </m:r>
                    <m:sSub>
                      <m:sSubPr>
                        <m:ctrlPr>
                          <a:rPr lang="en-AU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AU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𝑻</m:t>
                        </m:r>
                      </m:e>
                      <m:sub>
                        <m:r>
                          <a:rPr lang="en-AU" b="1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AU" b="1" dirty="0" smtClean="0">
                    <a:solidFill>
                      <a:srgbClr val="FF0000"/>
                    </a:solidFill>
                    <a:ea typeface="Cambria Math"/>
                  </a:rPr>
                  <a:t> </a:t>
                </a:r>
              </a:p>
              <a:p>
                <a:pPr marL="514350" indent="-514350" algn="just">
                  <a:lnSpc>
                    <a:spcPct val="150000"/>
                  </a:lnSpc>
                  <a:buFont typeface="Arial" pitchFamily="34" charset="0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AU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AU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𝑻</m:t>
                        </m:r>
                      </m:e>
                      <m:sub>
                        <m:r>
                          <a:rPr lang="en-AU" b="1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𝒇</m:t>
                        </m:r>
                      </m:sub>
                    </m:sSub>
                    <m:r>
                      <a:rPr lang="en-AU" b="1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&lt;</m:t>
                    </m:r>
                    <m:sSub>
                      <m:sSubPr>
                        <m:ctrlPr>
                          <a:rPr lang="en-AU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AU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𝑻</m:t>
                        </m:r>
                      </m:e>
                      <m:sub>
                        <m:r>
                          <a:rPr lang="en-AU" b="1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𝒊</m:t>
                        </m:r>
                      </m:sub>
                    </m:sSub>
                  </m:oMath>
                </a14:m>
                <a:endParaRPr lang="en-AU" b="1" dirty="0" smtClean="0">
                  <a:solidFill>
                    <a:srgbClr val="FF0000"/>
                  </a:solidFill>
                  <a:ea typeface="Cambria Math"/>
                </a:endParaRPr>
              </a:p>
              <a:p>
                <a:pPr marL="514350" indent="-514350" algn="just">
                  <a:lnSpc>
                    <a:spcPct val="150000"/>
                  </a:lnSpc>
                  <a:buFont typeface="Arial" pitchFamily="34" charset="0"/>
                  <a:buAutoNum type="arabicPeriod"/>
                </a:pPr>
                <a:r>
                  <a:rPr lang="en-AU" b="1" dirty="0" smtClean="0">
                    <a:solidFill>
                      <a:srgbClr val="FF0000"/>
                    </a:solidFill>
                    <a:ea typeface="Cambria Math"/>
                  </a:rPr>
                  <a:t>Can’t tell without </a:t>
                </a:r>
                <a:r>
                  <a:rPr lang="en-AU" b="1" i="1" dirty="0" smtClean="0">
                    <a:solidFill>
                      <a:srgbClr val="FF0000"/>
                    </a:solidFill>
                    <a:ea typeface="Cambria Math"/>
                  </a:rPr>
                  <a:t>n</a:t>
                </a:r>
                <a:r>
                  <a:rPr lang="en-AU" b="1" dirty="0" smtClean="0">
                    <a:solidFill>
                      <a:srgbClr val="FF0000"/>
                    </a:solidFill>
                    <a:ea typeface="Cambria Math"/>
                  </a:rPr>
                  <a:t> </a:t>
                </a:r>
              </a:p>
            </p:txBody>
          </p:sp>
        </mc:Choice>
        <mc:Fallback xmlns="">
          <p:sp>
            <p:nvSpPr>
              <p:cNvPr id="3" name="TPAnswers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  <p:custDataLst>
                  <p:tags r:id="rId11"/>
                </p:custDataLst>
              </p:nvPr>
            </p:nvSpPr>
            <p:spPr>
              <a:xfrm>
                <a:off x="179512" y="1974032"/>
                <a:ext cx="4464496" cy="3543200"/>
              </a:xfrm>
              <a:blipFill rotWithShape="0">
                <a:blip r:embed="rId12"/>
                <a:stretch>
                  <a:fillRect l="-3547" b="-361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2"/>
    </p:custDataLst>
    <p:extLst>
      <p:ext uri="{BB962C8B-B14F-4D97-AF65-F5344CB8AC3E}">
        <p14:creationId xmlns:p14="http://schemas.microsoft.com/office/powerpoint/2010/main" val="402362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788" y="692696"/>
            <a:ext cx="4009628" cy="400962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769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Kinetic theory of gases</a:t>
            </a:r>
            <a:endParaRPr lang="en-A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319238"/>
            <a:ext cx="3181350" cy="26860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flipH="1">
            <a:off x="683568" y="4370328"/>
            <a:ext cx="81369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/>
              <a:t>On a microscopic level, a gas consists of </a:t>
            </a:r>
            <a:r>
              <a:rPr lang="en-AU" sz="2400" i="1" dirty="0" smtClean="0"/>
              <a:t>moving molecules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b="1" dirty="0" smtClean="0"/>
              <a:t>Pressure</a:t>
            </a:r>
            <a:r>
              <a:rPr lang="en-AU" sz="2400" dirty="0" smtClean="0"/>
              <a:t> is generated by molecules </a:t>
            </a:r>
            <a:r>
              <a:rPr lang="en-AU" sz="2400" i="1" dirty="0" smtClean="0"/>
              <a:t>colliding with the walls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b="1" dirty="0" smtClean="0"/>
              <a:t>Temperature </a:t>
            </a:r>
            <a:r>
              <a:rPr lang="en-AU" sz="2400" dirty="0" smtClean="0"/>
              <a:t>is described by the molecules’ </a:t>
            </a:r>
            <a:r>
              <a:rPr lang="en-AU" sz="2400" i="1" dirty="0" smtClean="0"/>
              <a:t>kinetic energy</a:t>
            </a:r>
            <a:endParaRPr lang="en-AU" sz="2400" i="1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99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74132" y="274638"/>
            <a:ext cx="8212667" cy="769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Kinetic theory of gases</a:t>
            </a:r>
            <a:endParaRPr lang="en-A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395536" y="1124744"/>
            <a:ext cx="8212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 smtClean="0"/>
              <a:t>We can relate the pressure to the molecular velocity!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63" y="2132855"/>
            <a:ext cx="7834338" cy="42484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43608" y="1988839"/>
            <a:ext cx="3501540" cy="4464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/>
          <p:cNvSpPr/>
          <p:nvPr/>
        </p:nvSpPr>
        <p:spPr>
          <a:xfrm>
            <a:off x="4401130" y="1988840"/>
            <a:ext cx="4567126" cy="46085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467544" y="2546388"/>
                <a:ext cx="3228524" cy="102662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AU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32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en-AU" sz="3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r>
                        <a:rPr lang="en-AU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AU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3200" b="0" i="1" smtClean="0">
                              <a:latin typeface="Cambria Math" panose="02040503050406030204" pitchFamily="18" charset="0"/>
                            </a:rPr>
                            <m:t>𝑚𝑁</m:t>
                          </m:r>
                          <m:acc>
                            <m:accPr>
                              <m:chr m:val="̅"/>
                              <m:ctrlPr>
                                <a:rPr lang="en-AU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p>
                                <m:sSupPr>
                                  <m:ctrlPr>
                                    <a:rPr lang="en-AU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AU" sz="32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AU" sz="3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acc>
                        </m:num>
                        <m:den>
                          <m:r>
                            <a:rPr lang="en-AU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AU" sz="32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en-AU" sz="3200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2546388"/>
                <a:ext cx="3228524" cy="102662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07504" y="1877956"/>
            <a:ext cx="3789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rgbClr val="0070C0"/>
                </a:solidFill>
              </a:rPr>
              <a:t>(calculation in textbook)</a:t>
            </a:r>
            <a:endParaRPr lang="en-AU" sz="2400" dirty="0">
              <a:solidFill>
                <a:srgbClr val="0070C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275856" y="2132855"/>
            <a:ext cx="936104" cy="4135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462844" y="3933056"/>
                <a:ext cx="3260078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3200" b="0" i="1" smtClean="0">
                          <a:latin typeface="Cambria Math" panose="02040503050406030204" pitchFamily="18" charset="0"/>
                        </a:rPr>
                        <m:t>𝐵𝑢𝑡</m:t>
                      </m:r>
                      <m:r>
                        <a:rPr lang="en-AU" sz="3200" b="0" i="1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AU" sz="3200" b="0" i="1" smtClean="0">
                          <a:latin typeface="Cambria Math" panose="02040503050406030204" pitchFamily="18" charset="0"/>
                        </a:rPr>
                        <m:t>𝑃𝑉</m:t>
                      </m:r>
                      <m:r>
                        <a:rPr lang="en-AU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3200" b="0" i="1" smtClean="0">
                          <a:latin typeface="Cambria Math" panose="02040503050406030204" pitchFamily="18" charset="0"/>
                        </a:rPr>
                        <m:t>𝑁</m:t>
                      </m:r>
                      <m:sSub>
                        <m:sSubPr>
                          <m:ctrlPr>
                            <a:rPr lang="en-AU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3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AU" sz="32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AU" sz="32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AU" sz="3200" dirty="0"/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844" y="3933056"/>
                <a:ext cx="3260078" cy="49244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467544" y="4725144"/>
                <a:ext cx="3255378" cy="5889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𝑆𝑜</m:t>
                      </m:r>
                      <m:r>
                        <a:rPr lang="en-AU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: </m:t>
                      </m:r>
                      <m:box>
                        <m:boxPr>
                          <m:ctrlPr>
                            <a:rPr lang="en-AU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AU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AU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AU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r>
                        <a:rPr lang="en-AU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̅"/>
                          <m:ctrlPr>
                            <a:rPr lang="en-AU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AU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AU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acc>
                      <m:r>
                        <a:rPr lang="en-AU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en-AU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AU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AU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AU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sSub>
                        <m:sSubPr>
                          <m:ctrlPr>
                            <a:rPr lang="en-AU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AU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AU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AU" sz="32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4725144"/>
                <a:ext cx="3255378" cy="58894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 flipH="1">
            <a:off x="393186" y="5694347"/>
            <a:ext cx="3674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rgbClr val="FF0000"/>
                </a:solidFill>
              </a:rPr>
              <a:t>Temperature measures the average kinetic energy!</a:t>
            </a:r>
            <a:endParaRPr lang="en-AU" sz="2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617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  <p:bldP spid="16" grpId="0"/>
      <p:bldP spid="17" grpId="0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6" name="Rounded Rectangle 5"/>
          <p:cNvSpPr/>
          <p:nvPr/>
        </p:nvSpPr>
        <p:spPr>
          <a:xfrm>
            <a:off x="323528" y="1412777"/>
            <a:ext cx="8446898" cy="10801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AU" sz="2400" dirty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Temperature</a:t>
            </a:r>
            <a:r>
              <a:rPr lang="en-AU" sz="2400" dirty="0">
                <a:latin typeface="Cambria Math" pitchFamily="18" charset="0"/>
                <a:ea typeface="Cambria Math" pitchFamily="18" charset="0"/>
              </a:rPr>
              <a:t> </a:t>
            </a:r>
            <a:r>
              <a:rPr lang="en-AU" sz="2400" dirty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measures the </a:t>
            </a:r>
            <a:r>
              <a:rPr lang="en-AU" sz="2400" b="1" dirty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average kinetic energy</a:t>
            </a:r>
            <a:r>
              <a:rPr lang="en-AU" sz="2400" dirty="0">
                <a:solidFill>
                  <a:schemeClr val="tx1"/>
                </a:solidFill>
                <a:latin typeface="Cambria Math" pitchFamily="18" charset="0"/>
                <a:ea typeface="Cambria Math" pitchFamily="18" charset="0"/>
              </a:rPr>
              <a:t> associated with random translational motion of an atom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12976"/>
            <a:ext cx="4864316" cy="20162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169" y="2852936"/>
            <a:ext cx="3147295" cy="2672828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474132" y="274638"/>
            <a:ext cx="8212667" cy="769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Kinetic theory of gases</a:t>
            </a:r>
            <a:endParaRPr lang="en-A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297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684500310"/>
              </p:ext>
            </p:extLst>
          </p:nvPr>
        </p:nvGraphicFramePr>
        <p:xfrm>
          <a:off x="4851400" y="2540000"/>
          <a:ext cx="5129213" cy="457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44" name="Chart" r:id="rId7" imgW="5762863" imgH="5143500" progId="MSGraph.Chart.8">
                  <p:embed followColorScheme="full"/>
                </p:oleObj>
              </mc:Choice>
              <mc:Fallback>
                <p:oleObj name="Chart" r:id="rId7" imgW="5762863" imgH="5143500" progId="MSGraph.Chart.8">
                  <p:embed followColorScheme="full"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1400" y="2540000"/>
                        <a:ext cx="5129213" cy="4579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TPQuestion"/>
              <p:cNvSpPr>
                <a:spLocks noGrp="1"/>
              </p:cNvSpPr>
              <p:nvPr>
                <p:ph type="ctrTitle"/>
              </p:nvPr>
            </p:nvSpPr>
            <p:spPr>
              <a:xfrm>
                <a:off x="152216" y="548680"/>
                <a:ext cx="5643920" cy="2160240"/>
              </a:xfrm>
            </p:spPr>
            <p:txBody>
              <a:bodyPr>
                <a:noAutofit/>
              </a:bodyPr>
              <a:lstStyle/>
              <a:p>
                <a:pPr algn="just"/>
                <a:r>
                  <a:rPr lang="en-AU" sz="2800" dirty="0" smtClean="0">
                    <a:ea typeface="Cambria Math" pitchFamily="18" charset="0"/>
                  </a:rPr>
                  <a:t>Two identical cylinders, one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800" i="1" smtClean="0">
                            <a:latin typeface="Cambria Math" panose="02040503050406030204" pitchFamily="18" charset="0"/>
                            <a:ea typeface="Cambria Math" pitchFamily="18" charset="0"/>
                          </a:rPr>
                        </m:ctrlPr>
                      </m:sSubPr>
                      <m:e>
                        <m:r>
                          <a:rPr lang="en-AU" sz="2800" b="0" i="1" smtClean="0">
                            <a:latin typeface="Cambria Math"/>
                            <a:ea typeface="Cambria Math" pitchFamily="18" charset="0"/>
                          </a:rPr>
                          <m:t>𝐻</m:t>
                        </m:r>
                      </m:e>
                      <m:sub>
                        <m:r>
                          <a:rPr lang="en-AU" sz="2800" b="0" i="1" smtClean="0">
                            <a:latin typeface="Cambria Math"/>
                            <a:ea typeface="Cambria Math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AU" sz="2800" dirty="0" smtClean="0">
                    <a:ea typeface="Cambria Math" pitchFamily="18" charset="0"/>
                  </a:rPr>
                  <a:t> and one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800" i="1">
                            <a:latin typeface="Cambria Math" panose="02040503050406030204" pitchFamily="18" charset="0"/>
                            <a:ea typeface="Cambria Math" pitchFamily="18" charset="0"/>
                          </a:rPr>
                        </m:ctrlPr>
                      </m:sSubPr>
                      <m:e>
                        <m:r>
                          <a:rPr lang="en-AU" sz="2800" b="0" i="1" smtClean="0">
                            <a:latin typeface="Cambria Math"/>
                            <a:ea typeface="Cambria Math" pitchFamily="18" charset="0"/>
                          </a:rPr>
                          <m:t>𝑁</m:t>
                        </m:r>
                      </m:e>
                      <m:sub>
                        <m:r>
                          <a:rPr lang="en-AU" sz="2800" i="1">
                            <a:latin typeface="Cambria Math"/>
                            <a:ea typeface="Cambria Math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AU" sz="2800" dirty="0" smtClean="0">
                    <a:ea typeface="Cambria Math" pitchFamily="18" charset="0"/>
                  </a:rPr>
                  <a:t>, have </a:t>
                </a:r>
                <a:r>
                  <a:rPr lang="en-AU" sz="2800" b="1" dirty="0" smtClean="0">
                    <a:solidFill>
                      <a:srgbClr val="FF0000"/>
                    </a:solidFill>
                    <a:ea typeface="Cambria Math" pitchFamily="18" charset="0"/>
                  </a:rPr>
                  <a:t>different </a:t>
                </a:r>
                <a:r>
                  <a:rPr lang="en-AU" sz="2800" dirty="0" smtClean="0">
                    <a:ea typeface="Cambria Math" pitchFamily="18" charset="0"/>
                  </a:rPr>
                  <a:t>gauge pressures but the same temperature.  Which cylinder has the fastest molecules. </a:t>
                </a:r>
                <a:endParaRPr lang="en-AU" sz="2800" dirty="0"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2" name="TPQuestion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152216" y="548680"/>
                <a:ext cx="5643920" cy="2160240"/>
              </a:xfrm>
              <a:blipFill rotWithShape="1">
                <a:blip r:embed="rId9"/>
                <a:stretch>
                  <a:fillRect l="-2268" t="-3955" r="-2160" b="-988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44049" name="Picture 1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8" r="26314"/>
          <a:stretch/>
        </p:blipFill>
        <p:spPr bwMode="auto">
          <a:xfrm>
            <a:off x="6117020" y="844699"/>
            <a:ext cx="1087821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8" r="26314"/>
          <a:stretch/>
        </p:blipFill>
        <p:spPr bwMode="auto">
          <a:xfrm>
            <a:off x="7596336" y="853827"/>
            <a:ext cx="1087821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6408902" y="556770"/>
            <a:ext cx="504056" cy="55894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8" name="Straight Arrow Connector 7"/>
          <p:cNvCxnSpPr>
            <a:endCxn id="4" idx="7"/>
          </p:cNvCxnSpPr>
          <p:nvPr/>
        </p:nvCxnSpPr>
        <p:spPr>
          <a:xfrm flipV="1">
            <a:off x="6660930" y="638626"/>
            <a:ext cx="178211" cy="21520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7900134" y="555502"/>
            <a:ext cx="504056" cy="55894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4" name="Straight Arrow Connector 13"/>
          <p:cNvCxnSpPr>
            <a:endCxn id="13" idx="1"/>
          </p:cNvCxnSpPr>
          <p:nvPr/>
        </p:nvCxnSpPr>
        <p:spPr>
          <a:xfrm flipH="1" flipV="1">
            <a:off x="7973951" y="637358"/>
            <a:ext cx="178211" cy="21520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PAnswers"/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0" y="3140968"/>
            <a:ext cx="6117020" cy="3096344"/>
          </a:xfrm>
        </p:spPr>
        <p:txBody>
          <a:bodyPr>
            <a:noAutofit/>
          </a:bodyPr>
          <a:lstStyle/>
          <a:p>
            <a:pPr marL="514350" indent="-514350" algn="just">
              <a:buFont typeface="Arial" pitchFamily="34" charset="0"/>
              <a:buAutoNum type="arabicPeriod"/>
            </a:pPr>
            <a:r>
              <a:rPr lang="en-AU" b="1" dirty="0" smtClean="0">
                <a:solidFill>
                  <a:srgbClr val="FF0000"/>
                </a:solidFill>
              </a:rPr>
              <a:t>The high pressure vessel</a:t>
            </a:r>
          </a:p>
          <a:p>
            <a:pPr marL="514350" indent="-514350" algn="just">
              <a:buFont typeface="Arial" pitchFamily="34" charset="0"/>
              <a:buAutoNum type="arabicPeriod"/>
            </a:pPr>
            <a:r>
              <a:rPr lang="en-AU" b="1" dirty="0" smtClean="0">
                <a:solidFill>
                  <a:srgbClr val="FF0000"/>
                </a:solidFill>
              </a:rPr>
              <a:t>The low pressure vessel</a:t>
            </a:r>
          </a:p>
          <a:p>
            <a:pPr marL="514350" indent="-514350" algn="just">
              <a:buFont typeface="Arial" pitchFamily="34" charset="0"/>
              <a:buAutoNum type="arabicPeriod"/>
            </a:pPr>
            <a:r>
              <a:rPr lang="en-AU" b="1" dirty="0" smtClean="0">
                <a:solidFill>
                  <a:srgbClr val="FF0000"/>
                </a:solidFill>
              </a:rPr>
              <a:t>The one with Hydrogen</a:t>
            </a:r>
          </a:p>
          <a:p>
            <a:pPr marL="514350" indent="-514350" algn="just">
              <a:buFont typeface="Arial" pitchFamily="34" charset="0"/>
              <a:buAutoNum type="arabicPeriod"/>
            </a:pPr>
            <a:r>
              <a:rPr lang="en-AU" b="1" dirty="0" smtClean="0">
                <a:solidFill>
                  <a:srgbClr val="FF0000"/>
                </a:solidFill>
              </a:rPr>
              <a:t>The one with Nitrogen</a:t>
            </a:r>
          </a:p>
          <a:p>
            <a:pPr marL="514350" indent="-514350" algn="just">
              <a:buFont typeface="Arial" pitchFamily="34" charset="0"/>
              <a:buAutoNum type="arabicPeriod"/>
            </a:pPr>
            <a:r>
              <a:rPr lang="en-AU" b="1" dirty="0" smtClean="0">
                <a:solidFill>
                  <a:srgbClr val="FF0000"/>
                </a:solidFill>
              </a:rPr>
              <a:t>Insufficient information to tell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04916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repeatDur="0" restart="neve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PQuestion"/>
              <p:cNvSpPr>
                <a:spLocks noGrp="1"/>
              </p:cNvSpPr>
              <p:nvPr>
                <p:ph type="ctrTitle"/>
              </p:nvPr>
            </p:nvSpPr>
            <p:spPr>
              <a:xfrm>
                <a:off x="152216" y="548680"/>
                <a:ext cx="5643920" cy="2160240"/>
              </a:xfrm>
            </p:spPr>
            <p:txBody>
              <a:bodyPr>
                <a:noAutofit/>
              </a:bodyPr>
              <a:lstStyle/>
              <a:p>
                <a:pPr algn="just"/>
                <a:r>
                  <a:rPr lang="en-AU" sz="2800" dirty="0" smtClean="0">
                    <a:ea typeface="Cambria Math" pitchFamily="18" charset="0"/>
                  </a:rPr>
                  <a:t>Two identical cylinders, one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800" i="1" smtClean="0">
                            <a:latin typeface="Cambria Math" panose="02040503050406030204" pitchFamily="18" charset="0"/>
                            <a:ea typeface="Cambria Math" pitchFamily="18" charset="0"/>
                          </a:rPr>
                        </m:ctrlPr>
                      </m:sSubPr>
                      <m:e>
                        <m:r>
                          <a:rPr lang="en-AU" sz="2800" b="0" i="1" smtClean="0">
                            <a:latin typeface="Cambria Math"/>
                            <a:ea typeface="Cambria Math" pitchFamily="18" charset="0"/>
                          </a:rPr>
                          <m:t>𝐻</m:t>
                        </m:r>
                      </m:e>
                      <m:sub>
                        <m:r>
                          <a:rPr lang="en-AU" sz="2800" b="0" i="1" smtClean="0">
                            <a:latin typeface="Cambria Math"/>
                            <a:ea typeface="Cambria Math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AU" sz="2800" dirty="0" smtClean="0">
                    <a:ea typeface="Cambria Math" pitchFamily="18" charset="0"/>
                  </a:rPr>
                  <a:t> and one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800" i="1">
                            <a:latin typeface="Cambria Math" panose="02040503050406030204" pitchFamily="18" charset="0"/>
                            <a:ea typeface="Cambria Math" pitchFamily="18" charset="0"/>
                          </a:rPr>
                        </m:ctrlPr>
                      </m:sSubPr>
                      <m:e>
                        <m:r>
                          <a:rPr lang="en-AU" sz="2800" b="0" i="1" smtClean="0">
                            <a:latin typeface="Cambria Math"/>
                            <a:ea typeface="Cambria Math" pitchFamily="18" charset="0"/>
                          </a:rPr>
                          <m:t>𝑁</m:t>
                        </m:r>
                      </m:e>
                      <m:sub>
                        <m:r>
                          <a:rPr lang="en-AU" sz="2800" i="1">
                            <a:latin typeface="Cambria Math"/>
                            <a:ea typeface="Cambria Math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AU" sz="2800" dirty="0" smtClean="0">
                    <a:ea typeface="Cambria Math" pitchFamily="18" charset="0"/>
                  </a:rPr>
                  <a:t>, have </a:t>
                </a:r>
                <a:r>
                  <a:rPr lang="en-AU" sz="2800" b="1" dirty="0" smtClean="0">
                    <a:solidFill>
                      <a:srgbClr val="FF0000"/>
                    </a:solidFill>
                    <a:ea typeface="Cambria Math" pitchFamily="18" charset="0"/>
                  </a:rPr>
                  <a:t>different </a:t>
                </a:r>
                <a:r>
                  <a:rPr lang="en-AU" sz="2800" dirty="0" smtClean="0">
                    <a:ea typeface="Cambria Math" pitchFamily="18" charset="0"/>
                  </a:rPr>
                  <a:t>gauge pressures but the same temperature.  Which cylinder has the fastest molecules. </a:t>
                </a:r>
                <a:endParaRPr lang="en-AU" sz="2800" dirty="0"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2" name="TPQuestion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152216" y="548680"/>
                <a:ext cx="5643920" cy="2160240"/>
              </a:xfrm>
              <a:blipFill rotWithShape="1">
                <a:blip r:embed="rId9"/>
                <a:stretch>
                  <a:fillRect l="-2268" t="-3955" r="-2160" b="-988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44049" name="Picture 1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8" r="26314"/>
          <a:stretch/>
        </p:blipFill>
        <p:spPr bwMode="auto">
          <a:xfrm>
            <a:off x="6117020" y="844699"/>
            <a:ext cx="1087821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8" r="26314"/>
          <a:stretch/>
        </p:blipFill>
        <p:spPr bwMode="auto">
          <a:xfrm>
            <a:off x="7596336" y="853827"/>
            <a:ext cx="1087821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6408902" y="556770"/>
            <a:ext cx="504056" cy="55894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8" name="Straight Arrow Connector 7"/>
          <p:cNvCxnSpPr>
            <a:endCxn id="4" idx="7"/>
          </p:cNvCxnSpPr>
          <p:nvPr/>
        </p:nvCxnSpPr>
        <p:spPr>
          <a:xfrm flipV="1">
            <a:off x="6660930" y="638626"/>
            <a:ext cx="178211" cy="21520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7900134" y="555502"/>
            <a:ext cx="504056" cy="55894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4" name="Straight Arrow Connector 13"/>
          <p:cNvCxnSpPr>
            <a:endCxn id="13" idx="1"/>
          </p:cNvCxnSpPr>
          <p:nvPr/>
        </p:nvCxnSpPr>
        <p:spPr>
          <a:xfrm flipH="1" flipV="1">
            <a:off x="7973951" y="637358"/>
            <a:ext cx="178211" cy="21520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603131" y="3356992"/>
                <a:ext cx="3248789" cy="5889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AU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AU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AU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AU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r>
                        <a:rPr lang="en-AU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̅"/>
                          <m:ctrlPr>
                            <a:rPr lang="en-AU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AU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AU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acc>
                      <m:r>
                        <a:rPr lang="en-AU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en-AU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AU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AU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AU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sSub>
                        <m:sSubPr>
                          <m:ctrlPr>
                            <a:rPr lang="en-AU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AU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AU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AU" sz="32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131" y="3356992"/>
                <a:ext cx="3248789" cy="588944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936978" y="4293096"/>
            <a:ext cx="6097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rgbClr val="FF0000"/>
                </a:solidFill>
              </a:rPr>
              <a:t>Temperature and mass dictate velocity</a:t>
            </a:r>
            <a:endParaRPr lang="en-AU" sz="24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48267" y="4911551"/>
            <a:ext cx="6648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rgbClr val="FF0000"/>
                </a:solidFill>
              </a:rPr>
              <a:t>Temperature is the same, but mass(H</a:t>
            </a:r>
            <a:r>
              <a:rPr lang="en-AU" sz="2400" baseline="-25000" dirty="0" smtClean="0">
                <a:solidFill>
                  <a:srgbClr val="FF0000"/>
                </a:solidFill>
              </a:rPr>
              <a:t>2</a:t>
            </a:r>
            <a:r>
              <a:rPr lang="en-AU" sz="2400" dirty="0" smtClean="0">
                <a:solidFill>
                  <a:srgbClr val="FF0000"/>
                </a:solidFill>
              </a:rPr>
              <a:t>) &lt; mass(N</a:t>
            </a:r>
            <a:r>
              <a:rPr lang="en-AU" sz="2400" baseline="-25000" dirty="0" smtClean="0">
                <a:solidFill>
                  <a:srgbClr val="FF0000"/>
                </a:solidFill>
              </a:rPr>
              <a:t>2</a:t>
            </a:r>
            <a:r>
              <a:rPr lang="en-AU" sz="2400" dirty="0" smtClean="0">
                <a:solidFill>
                  <a:srgbClr val="FF0000"/>
                </a:solidFill>
              </a:rPr>
              <a:t>)</a:t>
            </a:r>
            <a:endParaRPr lang="en-AU" sz="24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1600" y="5559623"/>
            <a:ext cx="6648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rgbClr val="0070C0"/>
                </a:solidFill>
              </a:rPr>
              <a:t>So speed(H</a:t>
            </a:r>
            <a:r>
              <a:rPr lang="en-AU" sz="2400" baseline="-25000" dirty="0" smtClean="0">
                <a:solidFill>
                  <a:srgbClr val="0070C0"/>
                </a:solidFill>
              </a:rPr>
              <a:t>2</a:t>
            </a:r>
            <a:r>
              <a:rPr lang="en-AU" sz="2400" dirty="0" smtClean="0">
                <a:solidFill>
                  <a:srgbClr val="0070C0"/>
                </a:solidFill>
              </a:rPr>
              <a:t>) &gt; speed(N</a:t>
            </a:r>
            <a:r>
              <a:rPr lang="en-AU" sz="2400" baseline="-25000" dirty="0" smtClean="0">
                <a:solidFill>
                  <a:srgbClr val="0070C0"/>
                </a:solidFill>
              </a:rPr>
              <a:t>2</a:t>
            </a:r>
            <a:r>
              <a:rPr lang="en-AU" sz="2400" dirty="0" smtClean="0">
                <a:solidFill>
                  <a:srgbClr val="0070C0"/>
                </a:solidFill>
              </a:rPr>
              <a:t>)</a:t>
            </a:r>
            <a:endParaRPr lang="en-AU" sz="2400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829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74638"/>
            <a:ext cx="9108540" cy="769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Temperature and Heat Energy</a:t>
            </a:r>
            <a:endParaRPr lang="en-A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4" name="TextBox 23"/>
          <p:cNvSpPr txBox="1"/>
          <p:nvPr/>
        </p:nvSpPr>
        <p:spPr>
          <a:xfrm>
            <a:off x="4298346" y="33887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1373867"/>
            <a:ext cx="8352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3200" dirty="0" smtClean="0"/>
              <a:t>Temperature is associated with the internal molecular energy of a substance</a:t>
            </a:r>
            <a:endParaRPr lang="en-AU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790497"/>
            <a:ext cx="4824536" cy="3878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303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769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Molecular Energy and Speed</a:t>
            </a:r>
            <a:endParaRPr lang="en-A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86592" y="980728"/>
                <a:ext cx="821785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AU" sz="2400" dirty="0" smtClean="0"/>
                  <a:t>Find the average kinetic energy of a molecule of air at room temperature (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/>
                      </a:rPr>
                      <m:t>𝑇</m:t>
                    </m:r>
                    <m:r>
                      <a:rPr lang="en-AU" sz="2400" b="0" i="1" smtClean="0">
                        <a:latin typeface="Cambria Math"/>
                      </a:rPr>
                      <m:t>=20℃</m:t>
                    </m:r>
                  </m:oMath>
                </a14:m>
                <a:r>
                  <a:rPr lang="en-AU" sz="2400" dirty="0" smtClean="0"/>
                  <a:t>) and determine the speed of a nitrogen molecule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400" b="0" i="1" smtClean="0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AU" sz="2400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AU" sz="2400" dirty="0" smtClean="0"/>
                  <a:t>) with this energy.  </a:t>
                </a:r>
                <a:endParaRPr lang="en-AU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592" y="980728"/>
                <a:ext cx="8217856" cy="1200329"/>
              </a:xfrm>
              <a:prstGeom prst="rect">
                <a:avLst/>
              </a:prstGeom>
              <a:blipFill rotWithShape="1">
                <a:blip r:embed="rId7"/>
                <a:stretch>
                  <a:fillRect l="-1113" t="-4061" r="-1187" b="-1066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1115616" y="2564904"/>
                <a:ext cx="6408712" cy="4415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𝐴𝑣𝑒𝑟𝑎𝑔𝑒</m:t>
                      </m:r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𝑘𝑖𝑛𝑒𝑡𝑖𝑐</m:t>
                      </m:r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𝑒𝑛𝑒𝑟𝑔𝑦</m:t>
                      </m:r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AU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AU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AU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̅"/>
                          <m:ctrlP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AU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AU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acc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AU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AU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AU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sSub>
                        <m:sSubPr>
                          <m:ctrlP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AU" sz="2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2564904"/>
                <a:ext cx="6408712" cy="44153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-108520" y="3397073"/>
                <a:ext cx="9322873" cy="4464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=293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acc>
                        <m:accPr>
                          <m:chr m:val="̅"/>
                          <m:ctrlPr>
                            <a:rPr lang="en-A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A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𝐾𝐸</m:t>
                          </m:r>
                        </m:e>
                      </m:acc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en-A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AU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AU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AU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×1.38×</m:t>
                      </m:r>
                      <m:sSup>
                        <m:sSupPr>
                          <m:ctrlPr>
                            <a:rPr lang="en-A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A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−23</m:t>
                          </m:r>
                        </m:sup>
                      </m:sSup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×293=6.07×</m:t>
                      </m:r>
                      <m:sSup>
                        <m:sSupPr>
                          <m:ctrlPr>
                            <a:rPr lang="en-A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A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−21</m:t>
                          </m:r>
                        </m:sup>
                      </m:sSup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𝐽</m:t>
                      </m:r>
                    </m:oMath>
                  </m:oMathPara>
                </a14:m>
                <a:endParaRPr lang="en-AU" sz="240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8520" y="3397073"/>
                <a:ext cx="9322873" cy="446469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2411760" y="4116257"/>
                <a:ext cx="4202048" cy="4648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𝐾𝐸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en-AU" sz="2400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AU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AU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AU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AU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AU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A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A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2×</m:t>
                          </m:r>
                          <m:r>
                            <a:rPr lang="en-A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𝐾𝐸</m:t>
                          </m:r>
                          <m:r>
                            <a:rPr lang="en-A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A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rad>
                    </m:oMath>
                  </m:oMathPara>
                </a14:m>
                <a:endParaRPr lang="en-AU" sz="2400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760" y="4116257"/>
                <a:ext cx="4202048" cy="464871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179512" y="4941168"/>
                <a:ext cx="871296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=2×14×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1.66×</m:t>
                      </m:r>
                      <m:sSup>
                        <m:sSupPr>
                          <m:ctrlPr>
                            <a:rPr lang="en-A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A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−27</m:t>
                          </m:r>
                        </m:sup>
                      </m:sSup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𝑘𝑔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=4.65×</m:t>
                      </m:r>
                      <m:sSup>
                        <m:sSupPr>
                          <m:ctrlPr>
                            <a:rPr lang="en-A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A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−26</m:t>
                          </m:r>
                        </m:sup>
                      </m:sSup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A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𝑘𝑔</m:t>
                      </m:r>
                    </m:oMath>
                  </m:oMathPara>
                </a14:m>
                <a:endParaRPr lang="en-AU" sz="2400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4941168"/>
                <a:ext cx="8712968" cy="369332"/>
              </a:xfrm>
              <a:prstGeom prst="rect">
                <a:avLst/>
              </a:prstGeom>
              <a:blipFill rotWithShape="0">
                <a:blip r:embed="rId11"/>
                <a:stretch>
                  <a:fillRect t="-1667" b="-350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1115616" y="5718066"/>
                <a:ext cx="6843284" cy="44723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AU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AU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2×6.07×</m:t>
                          </m:r>
                          <m:sSup>
                            <m:sSupPr>
                              <m:ctrlP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−21</m:t>
                              </m:r>
                            </m:sup>
                          </m:sSup>
                          <m: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/4.65×</m:t>
                          </m:r>
                          <m:sSup>
                            <m:sSupPr>
                              <m:ctrlP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AU" sz="24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−26</m:t>
                              </m:r>
                            </m:sup>
                          </m:sSup>
                        </m:e>
                      </m:rad>
                      <m:r>
                        <a:rPr lang="en-AU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=511 </m:t>
                      </m:r>
                      <m:r>
                        <a:rPr lang="en-AU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AU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AU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AU" sz="2400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5718066"/>
                <a:ext cx="6843284" cy="447238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2491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769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Molecular Energy and Speed</a:t>
            </a:r>
            <a:endParaRPr lang="en-A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graphicFrame>
        <p:nvGraphicFramePr>
          <p:cNvPr id="31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7637818"/>
              </p:ext>
            </p:extLst>
          </p:nvPr>
        </p:nvGraphicFramePr>
        <p:xfrm>
          <a:off x="232929" y="1196752"/>
          <a:ext cx="2034815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11" name="Equation" r:id="rId5" imgW="1002960" imgH="444240" progId="Equation.3">
                  <p:embed/>
                </p:oleObj>
              </mc:Choice>
              <mc:Fallback>
                <p:oleObj name="Equation" r:id="rId5" imgW="1002960" imgH="444240" progId="Equation.3">
                  <p:embed/>
                  <p:pic>
                    <p:nvPicPr>
                      <p:cNvPr id="0" name="Picture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929" y="1196752"/>
                        <a:ext cx="2034815" cy="889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4"/>
          <p:cNvGrpSpPr>
            <a:grpSpLocks/>
          </p:cNvGrpSpPr>
          <p:nvPr/>
        </p:nvGrpSpPr>
        <p:grpSpPr bwMode="auto">
          <a:xfrm>
            <a:off x="2148980" y="1441103"/>
            <a:ext cx="6570663" cy="5343525"/>
            <a:chOff x="878" y="899"/>
            <a:chExt cx="4139" cy="3366"/>
          </a:xfrm>
        </p:grpSpPr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>
              <a:off x="2632" y="3810"/>
              <a:ext cx="107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dirty="0">
                  <a:latin typeface="Arial Narrow" pitchFamily="34" charset="0"/>
                </a:rPr>
                <a:t>Velocity (m/s)</a:t>
              </a:r>
              <a:endParaRPr lang="en-US" sz="3600" dirty="0">
                <a:latin typeface="Arial Narrow" pitchFamily="34" charset="0"/>
              </a:endParaRPr>
            </a:p>
          </p:txBody>
        </p:sp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 rot="16200000">
              <a:off x="227" y="2092"/>
              <a:ext cx="159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dirty="0">
                  <a:latin typeface="Arial Narrow" pitchFamily="34" charset="0"/>
                </a:rPr>
                <a:t>Temperature (Kelvin)</a:t>
              </a:r>
              <a:endParaRPr lang="en-US" sz="3600" dirty="0">
                <a:latin typeface="Arial Narrow" pitchFamily="34" charset="0"/>
              </a:endParaRPr>
            </a:p>
          </p:txBody>
        </p:sp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3994" y="4034"/>
              <a:ext cx="1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/>
            </a:p>
          </p:txBody>
        </p:sp>
        <p:graphicFrame>
          <p:nvGraphicFramePr>
            <p:cNvPr id="16" name="Object 8"/>
            <p:cNvGraphicFramePr>
              <a:graphicFrameLocks noChangeAspect="1"/>
            </p:cNvGraphicFramePr>
            <p:nvPr/>
          </p:nvGraphicFramePr>
          <p:xfrm>
            <a:off x="1043" y="899"/>
            <a:ext cx="3974" cy="29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412" name="Chart" r:id="rId7" imgW="5543621" imgH="3857549" progId="Excel.Sheet.8">
                    <p:embed followColorScheme="full"/>
                  </p:oleObj>
                </mc:Choice>
                <mc:Fallback>
                  <p:oleObj name="Chart" r:id="rId7" imgW="5543621" imgH="3857549" progId="Excel.Sheet.8">
                    <p:embed followColorScheme="full"/>
                    <p:pic>
                      <p:nvPicPr>
                        <p:cNvPr id="0" name="Picture 6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43" y="899"/>
                          <a:ext cx="3974" cy="296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7" name="Group 9"/>
          <p:cNvGrpSpPr>
            <a:grpSpLocks/>
          </p:cNvGrpSpPr>
          <p:nvPr/>
        </p:nvGrpSpPr>
        <p:grpSpPr bwMode="auto">
          <a:xfrm>
            <a:off x="6657479" y="980728"/>
            <a:ext cx="2193925" cy="1223963"/>
            <a:chOff x="3721" y="609"/>
            <a:chExt cx="1382" cy="771"/>
          </a:xfrm>
        </p:grpSpPr>
        <p:sp>
          <p:nvSpPr>
            <p:cNvPr id="18" name="Text Box 10"/>
            <p:cNvSpPr txBox="1">
              <a:spLocks noChangeAspect="1" noChangeArrowheads="1"/>
            </p:cNvSpPr>
            <p:nvPr/>
          </p:nvSpPr>
          <p:spPr bwMode="auto">
            <a:xfrm>
              <a:off x="4283" y="1168"/>
              <a:ext cx="82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AU" sz="1600" dirty="0">
                  <a:latin typeface="Sylfaen" pitchFamily="18" charset="0"/>
                </a:rPr>
                <a:t>Sun (</a:t>
              </a:r>
              <a:r>
                <a:rPr lang="en-AU" sz="1600" baseline="-25000" dirty="0">
                  <a:latin typeface="Sylfaen" pitchFamily="18" charset="0"/>
                </a:rPr>
                <a:t>~</a:t>
              </a:r>
              <a:r>
                <a:rPr lang="en-AU" sz="1600" dirty="0">
                  <a:latin typeface="Sylfaen" pitchFamily="18" charset="0"/>
                </a:rPr>
                <a:t>6000K)</a:t>
              </a:r>
              <a:endParaRPr lang="en-US" dirty="0"/>
            </a:p>
          </p:txBody>
        </p:sp>
        <p:pic>
          <p:nvPicPr>
            <p:cNvPr id="19" name="Picture 11" descr="Su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1" y="609"/>
              <a:ext cx="719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Oval 12"/>
            <p:cNvSpPr>
              <a:spLocks noChangeAspect="1" noChangeArrowheads="1"/>
            </p:cNvSpPr>
            <p:nvPr/>
          </p:nvSpPr>
          <p:spPr bwMode="auto">
            <a:xfrm>
              <a:off x="4330" y="1107"/>
              <a:ext cx="77" cy="7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AU"/>
            </a:p>
          </p:txBody>
        </p:sp>
      </p:grpSp>
      <p:grpSp>
        <p:nvGrpSpPr>
          <p:cNvPr id="21" name="Group 13"/>
          <p:cNvGrpSpPr>
            <a:grpSpLocks/>
          </p:cNvGrpSpPr>
          <p:nvPr/>
        </p:nvGrpSpPr>
        <p:grpSpPr bwMode="auto">
          <a:xfrm>
            <a:off x="5535117" y="1469678"/>
            <a:ext cx="2838450" cy="1039812"/>
            <a:chOff x="3002" y="899"/>
            <a:chExt cx="1788" cy="655"/>
          </a:xfrm>
        </p:grpSpPr>
        <p:sp>
          <p:nvSpPr>
            <p:cNvPr id="22" name="Text Box 14"/>
            <p:cNvSpPr txBox="1">
              <a:spLocks noChangeAspect="1" noChangeArrowheads="1"/>
            </p:cNvSpPr>
            <p:nvPr/>
          </p:nvSpPr>
          <p:spPr bwMode="auto">
            <a:xfrm>
              <a:off x="4120" y="1342"/>
              <a:ext cx="67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AU" sz="1600">
                  <a:latin typeface="Sylfaen" pitchFamily="18" charset="0"/>
                </a:rPr>
                <a:t>Ice (273K)</a:t>
              </a:r>
              <a:endParaRPr lang="en-US"/>
            </a:p>
          </p:txBody>
        </p:sp>
        <p:sp>
          <p:nvSpPr>
            <p:cNvPr id="23" name="Oval 15"/>
            <p:cNvSpPr>
              <a:spLocks noChangeAspect="1" noChangeArrowheads="1"/>
            </p:cNvSpPr>
            <p:nvPr/>
          </p:nvSpPr>
          <p:spPr bwMode="auto">
            <a:xfrm>
              <a:off x="3935" y="1408"/>
              <a:ext cx="77" cy="77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AU"/>
            </a:p>
          </p:txBody>
        </p:sp>
        <p:pic>
          <p:nvPicPr>
            <p:cNvPr id="24" name="Picture 16" descr="Ice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8" t="9024" r="19832" b="17133"/>
            <a:stretch>
              <a:fillRect/>
            </a:stretch>
          </p:blipFill>
          <p:spPr bwMode="auto">
            <a:xfrm>
              <a:off x="3002" y="899"/>
              <a:ext cx="703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oup 17"/>
          <p:cNvGrpSpPr>
            <a:grpSpLocks/>
          </p:cNvGrpSpPr>
          <p:nvPr/>
        </p:nvGrpSpPr>
        <p:grpSpPr bwMode="auto">
          <a:xfrm>
            <a:off x="6047879" y="2904778"/>
            <a:ext cx="2120900" cy="336550"/>
            <a:chOff x="3334" y="1821"/>
            <a:chExt cx="1336" cy="212"/>
          </a:xfrm>
        </p:grpSpPr>
        <p:sp>
          <p:nvSpPr>
            <p:cNvPr id="26" name="Text Box 18"/>
            <p:cNvSpPr txBox="1">
              <a:spLocks noChangeAspect="1" noChangeArrowheads="1"/>
            </p:cNvSpPr>
            <p:nvPr/>
          </p:nvSpPr>
          <p:spPr bwMode="auto">
            <a:xfrm>
              <a:off x="3504" y="1821"/>
              <a:ext cx="116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AU" sz="1600">
                  <a:latin typeface="Sylfaen" pitchFamily="18" charset="0"/>
                </a:rPr>
                <a:t>Liquid Helium (4K)</a:t>
              </a:r>
              <a:endParaRPr lang="en-US"/>
            </a:p>
          </p:txBody>
        </p:sp>
        <p:sp>
          <p:nvSpPr>
            <p:cNvPr id="27" name="Oval 19"/>
            <p:cNvSpPr>
              <a:spLocks noChangeAspect="1" noChangeArrowheads="1"/>
            </p:cNvSpPr>
            <p:nvPr/>
          </p:nvSpPr>
          <p:spPr bwMode="auto">
            <a:xfrm>
              <a:off x="3334" y="1893"/>
              <a:ext cx="77" cy="77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AU"/>
            </a:p>
          </p:txBody>
        </p:sp>
      </p:grpSp>
      <p:grpSp>
        <p:nvGrpSpPr>
          <p:cNvPr id="28" name="Group 20"/>
          <p:cNvGrpSpPr>
            <a:grpSpLocks/>
          </p:cNvGrpSpPr>
          <p:nvPr/>
        </p:nvGrpSpPr>
        <p:grpSpPr bwMode="auto">
          <a:xfrm>
            <a:off x="4431804" y="2147540"/>
            <a:ext cx="4560888" cy="898525"/>
            <a:chOff x="2280" y="1344"/>
            <a:chExt cx="2873" cy="566"/>
          </a:xfrm>
        </p:grpSpPr>
        <p:sp>
          <p:nvSpPr>
            <p:cNvPr id="29" name="Text Box 21"/>
            <p:cNvSpPr txBox="1">
              <a:spLocks noChangeAspect="1" noChangeArrowheads="1"/>
            </p:cNvSpPr>
            <p:nvPr/>
          </p:nvSpPr>
          <p:spPr bwMode="auto">
            <a:xfrm>
              <a:off x="3850" y="1531"/>
              <a:ext cx="130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AU" sz="1600">
                  <a:latin typeface="Sylfaen" pitchFamily="18" charset="0"/>
                </a:rPr>
                <a:t>Liquid Nitrogen (77K)</a:t>
              </a:r>
              <a:endParaRPr lang="en-US"/>
            </a:p>
          </p:txBody>
        </p:sp>
        <p:sp>
          <p:nvSpPr>
            <p:cNvPr id="30" name="Oval 22"/>
            <p:cNvSpPr>
              <a:spLocks noChangeAspect="1" noChangeArrowheads="1"/>
            </p:cNvSpPr>
            <p:nvPr/>
          </p:nvSpPr>
          <p:spPr bwMode="auto">
            <a:xfrm>
              <a:off x="3725" y="1576"/>
              <a:ext cx="77" cy="77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AU"/>
            </a:p>
          </p:txBody>
        </p:sp>
        <p:pic>
          <p:nvPicPr>
            <p:cNvPr id="32" name="Picture 23" descr="LiquidN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0" y="1344"/>
              <a:ext cx="698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" name="Group 24"/>
          <p:cNvGrpSpPr>
            <a:grpSpLocks/>
          </p:cNvGrpSpPr>
          <p:nvPr/>
        </p:nvGrpSpPr>
        <p:grpSpPr bwMode="auto">
          <a:xfrm>
            <a:off x="1448892" y="5314603"/>
            <a:ext cx="3092450" cy="1550987"/>
            <a:chOff x="437" y="3339"/>
            <a:chExt cx="1948" cy="977"/>
          </a:xfrm>
        </p:grpSpPr>
        <p:sp>
          <p:nvSpPr>
            <p:cNvPr id="34" name="Line 25"/>
            <p:cNvSpPr>
              <a:spLocks noChangeAspect="1" noChangeShapeType="1"/>
            </p:cNvSpPr>
            <p:nvPr/>
          </p:nvSpPr>
          <p:spPr bwMode="auto">
            <a:xfrm flipH="1">
              <a:off x="528" y="3339"/>
              <a:ext cx="1056" cy="8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  <p:grpSp>
          <p:nvGrpSpPr>
            <p:cNvPr id="35" name="Group 26"/>
            <p:cNvGrpSpPr>
              <a:grpSpLocks/>
            </p:cNvGrpSpPr>
            <p:nvPr/>
          </p:nvGrpSpPr>
          <p:grpSpPr bwMode="auto">
            <a:xfrm>
              <a:off x="437" y="4104"/>
              <a:ext cx="1948" cy="212"/>
              <a:chOff x="437" y="4104"/>
              <a:chExt cx="1948" cy="212"/>
            </a:xfrm>
          </p:grpSpPr>
          <p:sp>
            <p:nvSpPr>
              <p:cNvPr id="37" name="Oval 27"/>
              <p:cNvSpPr>
                <a:spLocks noChangeAspect="1" noChangeArrowheads="1"/>
              </p:cNvSpPr>
              <p:nvPr/>
            </p:nvSpPr>
            <p:spPr bwMode="auto">
              <a:xfrm>
                <a:off x="437" y="4151"/>
                <a:ext cx="115" cy="115"/>
              </a:xfrm>
              <a:prstGeom prst="ellipse">
                <a:avLst/>
              </a:prstGeom>
              <a:solidFill>
                <a:srgbClr val="00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AU"/>
              </a:p>
            </p:txBody>
          </p:sp>
          <p:sp>
            <p:nvSpPr>
              <p:cNvPr id="38" name="Text Box 28"/>
              <p:cNvSpPr txBox="1">
                <a:spLocks noChangeAspect="1" noChangeArrowheads="1"/>
              </p:cNvSpPr>
              <p:nvPr/>
            </p:nvSpPr>
            <p:spPr bwMode="auto">
              <a:xfrm>
                <a:off x="621" y="4104"/>
                <a:ext cx="176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sz="1600">
                    <a:latin typeface="Sylfaen" pitchFamily="18" charset="0"/>
                  </a:rPr>
                  <a:t>World record (50</a:t>
                </a:r>
                <a:r>
                  <a:rPr lang="en-US" sz="1600">
                    <a:latin typeface="Symbol" pitchFamily="18" charset="2"/>
                  </a:rPr>
                  <a:t>m</a:t>
                </a:r>
                <a:r>
                  <a:rPr lang="en-US" sz="1600">
                    <a:latin typeface="Sylfaen" pitchFamily="18" charset="0"/>
                  </a:rPr>
                  <a:t>m/s, 450pK)</a:t>
                </a:r>
                <a:endParaRPr lang="en-US"/>
              </a:p>
            </p:txBody>
          </p:sp>
        </p:grpSp>
        <p:sp>
          <p:nvSpPr>
            <p:cNvPr id="36" name="Text Box 29"/>
            <p:cNvSpPr txBox="1">
              <a:spLocks noChangeArrowheads="1"/>
            </p:cNvSpPr>
            <p:nvPr/>
          </p:nvSpPr>
          <p:spPr bwMode="auto">
            <a:xfrm>
              <a:off x="966" y="3740"/>
              <a:ext cx="754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1600">
                  <a:latin typeface="Sylfaen" pitchFamily="18" charset="0"/>
                </a:rPr>
                <a:t>Evaporative</a:t>
              </a:r>
            </a:p>
            <a:p>
              <a:pPr algn="ctr"/>
              <a:r>
                <a:rPr lang="en-US" sz="1600">
                  <a:latin typeface="Sylfaen" pitchFamily="18" charset="0"/>
                </a:rPr>
                <a:t>cooling</a:t>
              </a:r>
              <a:endParaRPr lang="en-US"/>
            </a:p>
          </p:txBody>
        </p:sp>
      </p:grpSp>
      <p:grpSp>
        <p:nvGrpSpPr>
          <p:cNvPr id="39" name="Group 30"/>
          <p:cNvGrpSpPr>
            <a:grpSpLocks/>
          </p:cNvGrpSpPr>
          <p:nvPr/>
        </p:nvGrpSpPr>
        <p:grpSpPr bwMode="auto">
          <a:xfrm>
            <a:off x="3260229" y="4643090"/>
            <a:ext cx="4537075" cy="915988"/>
            <a:chOff x="1578" y="2916"/>
            <a:chExt cx="2858" cy="577"/>
          </a:xfrm>
        </p:grpSpPr>
        <p:sp>
          <p:nvSpPr>
            <p:cNvPr id="40" name="Text Box 31"/>
            <p:cNvSpPr txBox="1">
              <a:spLocks noChangeAspect="1" noChangeArrowheads="1"/>
            </p:cNvSpPr>
            <p:nvPr/>
          </p:nvSpPr>
          <p:spPr bwMode="auto">
            <a:xfrm>
              <a:off x="1890" y="3253"/>
              <a:ext cx="122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600">
                  <a:latin typeface="Sylfaen" pitchFamily="18" charset="0"/>
                </a:rPr>
                <a:t>Laser cooling (10</a:t>
              </a:r>
              <a:r>
                <a:rPr lang="en-US" sz="1600">
                  <a:latin typeface="Symbol" pitchFamily="18" charset="2"/>
                </a:rPr>
                <a:t>m</a:t>
              </a:r>
              <a:r>
                <a:rPr lang="en-US" sz="1600">
                  <a:latin typeface="Sylfaen" pitchFamily="18" charset="0"/>
                </a:rPr>
                <a:t>K)</a:t>
              </a:r>
              <a:endParaRPr lang="en-US"/>
            </a:p>
          </p:txBody>
        </p:sp>
        <p:pic>
          <p:nvPicPr>
            <p:cNvPr id="41" name="Picture 32" descr="MOT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63"/>
            <a:stretch>
              <a:fillRect/>
            </a:stretch>
          </p:blipFill>
          <p:spPr bwMode="auto">
            <a:xfrm>
              <a:off x="3735" y="2926"/>
              <a:ext cx="701" cy="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Oval 33"/>
            <p:cNvSpPr>
              <a:spLocks noChangeAspect="1" noChangeArrowheads="1"/>
            </p:cNvSpPr>
            <p:nvPr/>
          </p:nvSpPr>
          <p:spPr bwMode="auto">
            <a:xfrm>
              <a:off x="3744" y="2916"/>
              <a:ext cx="653" cy="577"/>
            </a:xfrm>
            <a:prstGeom prst="ellips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hangingPunct="0"/>
              <a:endParaRPr lang="en-AU"/>
            </a:p>
          </p:txBody>
        </p:sp>
        <p:sp>
          <p:nvSpPr>
            <p:cNvPr id="43" name="Oval 34"/>
            <p:cNvSpPr>
              <a:spLocks noChangeAspect="1" noChangeArrowheads="1"/>
            </p:cNvSpPr>
            <p:nvPr/>
          </p:nvSpPr>
          <p:spPr bwMode="auto">
            <a:xfrm>
              <a:off x="1578" y="3245"/>
              <a:ext cx="115" cy="115"/>
            </a:xfrm>
            <a:prstGeom prst="ellipse">
              <a:avLst/>
            </a:prstGeom>
            <a:solidFill>
              <a:srgbClr val="0066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AU"/>
            </a:p>
          </p:txBody>
        </p:sp>
        <p:sp>
          <p:nvSpPr>
            <p:cNvPr id="44" name="Line 35"/>
            <p:cNvSpPr>
              <a:spLocks noChangeShapeType="1"/>
            </p:cNvSpPr>
            <p:nvPr/>
          </p:nvSpPr>
          <p:spPr bwMode="auto">
            <a:xfrm flipV="1">
              <a:off x="1682" y="3159"/>
              <a:ext cx="2071" cy="120"/>
            </a:xfrm>
            <a:prstGeom prst="line">
              <a:avLst/>
            </a:prstGeom>
            <a:noFill/>
            <a:ln w="28575">
              <a:solidFill>
                <a:srgbClr val="0066CC"/>
              </a:solidFill>
              <a:round/>
              <a:headEnd type="stealth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45" name="Group 36"/>
          <p:cNvGrpSpPr>
            <a:grpSpLocks/>
          </p:cNvGrpSpPr>
          <p:nvPr/>
        </p:nvGrpSpPr>
        <p:grpSpPr bwMode="auto">
          <a:xfrm>
            <a:off x="3341192" y="2639665"/>
            <a:ext cx="4633912" cy="2162175"/>
            <a:chOff x="1629" y="1654"/>
            <a:chExt cx="2919" cy="1362"/>
          </a:xfrm>
        </p:grpSpPr>
        <p:sp>
          <p:nvSpPr>
            <p:cNvPr id="46" name="Text Box 37"/>
            <p:cNvSpPr txBox="1">
              <a:spLocks noChangeAspect="1" noChangeArrowheads="1"/>
            </p:cNvSpPr>
            <p:nvPr/>
          </p:nvSpPr>
          <p:spPr bwMode="auto">
            <a:xfrm>
              <a:off x="3010" y="2300"/>
              <a:ext cx="153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600">
                  <a:latin typeface="Sylfaen" pitchFamily="18" charset="0"/>
                </a:rPr>
                <a:t>Cryogenic Fridge (100mK)</a:t>
              </a:r>
              <a:endParaRPr lang="en-US"/>
            </a:p>
          </p:txBody>
        </p:sp>
        <p:sp>
          <p:nvSpPr>
            <p:cNvPr id="47" name="Oval 38"/>
            <p:cNvSpPr>
              <a:spLocks noChangeAspect="1" noChangeArrowheads="1"/>
            </p:cNvSpPr>
            <p:nvPr/>
          </p:nvSpPr>
          <p:spPr bwMode="auto">
            <a:xfrm>
              <a:off x="2859" y="2257"/>
              <a:ext cx="96" cy="96"/>
            </a:xfrm>
            <a:prstGeom prst="ellipse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AU"/>
            </a:p>
          </p:txBody>
        </p:sp>
        <p:pic>
          <p:nvPicPr>
            <p:cNvPr id="48" name="Picture 39" descr="cryogenic fridge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9" y="1654"/>
              <a:ext cx="676" cy="1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2" name="Picture 21" descr="PHYSIC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1" b="7143"/>
          <a:stretch>
            <a:fillRect/>
          </a:stretch>
        </p:blipFill>
        <p:spPr bwMode="auto">
          <a:xfrm>
            <a:off x="7956376" y="4622453"/>
            <a:ext cx="96202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21" descr="PHYSIC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1" b="7143"/>
          <a:stretch>
            <a:fillRect/>
          </a:stretch>
        </p:blipFill>
        <p:spPr bwMode="auto">
          <a:xfrm>
            <a:off x="395536" y="5851351"/>
            <a:ext cx="96202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6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5"/>
          <a:stretch/>
        </p:blipFill>
        <p:spPr bwMode="auto">
          <a:xfrm>
            <a:off x="0" y="2277715"/>
            <a:ext cx="2288680" cy="2975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86361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769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Phase Changes</a:t>
            </a:r>
            <a:endParaRPr lang="en-A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648322"/>
            <a:ext cx="6890861" cy="358899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 flipH="1">
            <a:off x="406400" y="1250757"/>
            <a:ext cx="8201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i="1" dirty="0" smtClean="0"/>
              <a:t>Phase changes </a:t>
            </a:r>
            <a:r>
              <a:rPr lang="en-AU" sz="2800" dirty="0" smtClean="0"/>
              <a:t>(solid, liquid, gas) are accompanied by </a:t>
            </a:r>
            <a:r>
              <a:rPr lang="en-AU" sz="2800" b="1" dirty="0" smtClean="0"/>
              <a:t>release</a:t>
            </a:r>
            <a:r>
              <a:rPr lang="en-AU" sz="2800" dirty="0" smtClean="0"/>
              <a:t> or </a:t>
            </a:r>
            <a:r>
              <a:rPr lang="en-AU" sz="2800" b="1" dirty="0" smtClean="0"/>
              <a:t>absorption</a:t>
            </a:r>
            <a:r>
              <a:rPr lang="en-AU" sz="2800" dirty="0" smtClean="0"/>
              <a:t> of heat energy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950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769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Phase Changes</a:t>
            </a:r>
            <a:endParaRPr lang="en-A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1" name="TextBox 30"/>
          <p:cNvSpPr txBox="1"/>
          <p:nvPr/>
        </p:nvSpPr>
        <p:spPr>
          <a:xfrm flipH="1">
            <a:off x="406400" y="1250757"/>
            <a:ext cx="8201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 smtClean="0"/>
              <a:t>The amount of energy involved, per unit mass, is known as the </a:t>
            </a:r>
            <a:r>
              <a:rPr lang="en-AU" sz="2800" b="1" dirty="0" smtClean="0"/>
              <a:t>latent heat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36912"/>
            <a:ext cx="4792268" cy="284987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5736291" y="3122384"/>
                <a:ext cx="2436109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48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AU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48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AU" sz="4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sz="48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AU" sz="480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6291" y="3122384"/>
                <a:ext cx="2436109" cy="73866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 flipH="1">
            <a:off x="3989585" y="5085184"/>
            <a:ext cx="5478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/>
              <a:t>Q = heat energy absorbed/released [J]</a:t>
            </a:r>
          </a:p>
          <a:p>
            <a:r>
              <a:rPr lang="en-AU" sz="2400" dirty="0" smtClean="0"/>
              <a:t>m = mass of substance [kg]</a:t>
            </a:r>
          </a:p>
          <a:p>
            <a:r>
              <a:rPr lang="en-AU" sz="2400" dirty="0" smtClean="0"/>
              <a:t>L = latent heat [J/kg]</a:t>
            </a:r>
            <a:endParaRPr lang="en-AU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769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Phase Changes</a:t>
            </a:r>
            <a:endParaRPr lang="en-A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Rounded Rectangle 6"/>
          <p:cNvSpPr/>
          <p:nvPr/>
        </p:nvSpPr>
        <p:spPr>
          <a:xfrm>
            <a:off x="251520" y="5661248"/>
            <a:ext cx="8446898" cy="10801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 smtClean="0">
              <a:solidFill>
                <a:schemeClr val="tx1"/>
              </a:solidFill>
              <a:latin typeface="Cambria Math" pitchFamily="18" charset="0"/>
              <a:ea typeface="Cambria Math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91996" y="5583424"/>
                <a:ext cx="8374890" cy="1229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AU" sz="2400" dirty="0" smtClean="0">
                    <a:latin typeface="Cambria Math" pitchFamily="18" charset="0"/>
                    <a:ea typeface="Cambria Math" pitchFamily="18" charset="0"/>
                  </a:rPr>
                  <a:t>The energy per unit mass to change a phase is called the </a:t>
                </a:r>
                <a:r>
                  <a:rPr lang="en-AU" sz="2400" b="1" dirty="0" smtClean="0">
                    <a:latin typeface="Cambria Math" pitchFamily="18" charset="0"/>
                    <a:ea typeface="Cambria Math" pitchFamily="18" charset="0"/>
                  </a:rPr>
                  <a:t>latent heat of transformation </a:t>
                </a:r>
                <a14:m>
                  <m:oMath xmlns:m="http://schemas.openxmlformats.org/officeDocument/2006/math">
                    <m:r>
                      <a:rPr lang="en-AU" sz="2400" b="0" i="1" smtClean="0">
                        <a:latin typeface="Cambria Math"/>
                        <a:ea typeface="Cambria Math" pitchFamily="18" charset="0"/>
                      </a:rPr>
                      <m:t>𝐿</m:t>
                    </m:r>
                  </m:oMath>
                </a14:m>
                <a:r>
                  <a:rPr lang="en-AU" sz="2400" b="1" dirty="0" smtClean="0">
                    <a:latin typeface="Cambria Math" pitchFamily="18" charset="0"/>
                    <a:ea typeface="Cambria Math" pitchFamily="18" charset="0"/>
                  </a:rPr>
                  <a:t>.</a:t>
                </a:r>
                <a:r>
                  <a:rPr lang="en-AU" sz="2400" dirty="0" smtClean="0">
                    <a:latin typeface="Cambria Math" pitchFamily="18" charset="0"/>
                    <a:ea typeface="Cambria Math" pitchFamily="18" charset="0"/>
                  </a:rPr>
                  <a:t> For solid-liquid change its heat of fusion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400" i="1" smtClean="0">
                            <a:latin typeface="Cambria Math" panose="02040503050406030204" pitchFamily="18" charset="0"/>
                            <a:ea typeface="Cambria Math" pitchFamily="18" charset="0"/>
                          </a:rPr>
                        </m:ctrlPr>
                      </m:sSubPr>
                      <m:e>
                        <m:r>
                          <a:rPr lang="en-AU" sz="2400" b="0" i="1" smtClean="0">
                            <a:latin typeface="Cambria Math"/>
                            <a:ea typeface="Cambria Math" pitchFamily="18" charset="0"/>
                          </a:rPr>
                          <m:t>𝐿</m:t>
                        </m:r>
                      </m:e>
                      <m:sub>
                        <m:r>
                          <a:rPr lang="en-AU" sz="2400" b="0" i="1" smtClean="0">
                            <a:latin typeface="Cambria Math"/>
                            <a:ea typeface="Cambria Math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AU" sz="2400" dirty="0" smtClean="0">
                    <a:latin typeface="Cambria Math" pitchFamily="18" charset="0"/>
                    <a:ea typeface="Cambria Math" pitchFamily="18" charset="0"/>
                  </a:rPr>
                  <a:t>, for liquid-gas change its heat of vaporisation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400" i="1">
                            <a:latin typeface="Cambria Math" panose="02040503050406030204" pitchFamily="18" charset="0"/>
                            <a:ea typeface="Cambria Math" pitchFamily="18" charset="0"/>
                          </a:rPr>
                        </m:ctrlPr>
                      </m:sSubPr>
                      <m:e>
                        <m:r>
                          <a:rPr lang="en-AU" sz="2400" i="1">
                            <a:latin typeface="Cambria Math"/>
                            <a:ea typeface="Cambria Math" pitchFamily="18" charset="0"/>
                          </a:rPr>
                          <m:t>𝐿</m:t>
                        </m:r>
                      </m:e>
                      <m:sub>
                        <m:r>
                          <a:rPr lang="en-AU" sz="2400" b="0" i="1" smtClean="0">
                            <a:latin typeface="Cambria Math"/>
                            <a:ea typeface="Cambria Math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AU" sz="2400" dirty="0" smtClean="0">
                    <a:latin typeface="Cambria Math" pitchFamily="18" charset="0"/>
                    <a:ea typeface="Cambria Math" pitchFamily="18" charset="0"/>
                  </a:rPr>
                  <a:t>.</a:t>
                </a:r>
                <a:endParaRPr lang="en-AU" sz="2400" b="1" dirty="0"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996" y="5583424"/>
                <a:ext cx="8374890" cy="1229952"/>
              </a:xfrm>
              <a:prstGeom prst="rect">
                <a:avLst/>
              </a:prstGeom>
              <a:blipFill rotWithShape="1">
                <a:blip r:embed="rId4"/>
                <a:stretch>
                  <a:fillRect l="-1164" t="-3960" r="-1092" b="-742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34"/>
          <p:cNvGrpSpPr>
            <a:grpSpLocks/>
          </p:cNvGrpSpPr>
          <p:nvPr/>
        </p:nvGrpSpPr>
        <p:grpSpPr bwMode="auto">
          <a:xfrm>
            <a:off x="827584" y="1729457"/>
            <a:ext cx="7353300" cy="3787775"/>
            <a:chOff x="72495" y="3021969"/>
            <a:chExt cx="7353410" cy="3788531"/>
          </a:xfrm>
        </p:grpSpPr>
        <p:sp>
          <p:nvSpPr>
            <p:cNvPr id="10" name="Line 4"/>
            <p:cNvSpPr>
              <a:spLocks noChangeShapeType="1"/>
            </p:cNvSpPr>
            <p:nvPr/>
          </p:nvSpPr>
          <p:spPr bwMode="auto">
            <a:xfrm>
              <a:off x="925560" y="3021969"/>
              <a:ext cx="0" cy="32617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AU">
                <a:latin typeface="Cambria Math" pitchFamily="18" charset="0"/>
                <a:ea typeface="Cambria Math" pitchFamily="18" charset="0"/>
              </a:endParaRPr>
            </a:p>
          </p:txBody>
        </p:sp>
        <p:sp>
          <p:nvSpPr>
            <p:cNvPr id="13" name="Line 5"/>
            <p:cNvSpPr>
              <a:spLocks noChangeShapeType="1"/>
            </p:cNvSpPr>
            <p:nvPr/>
          </p:nvSpPr>
          <p:spPr bwMode="auto">
            <a:xfrm>
              <a:off x="925560" y="6283701"/>
              <a:ext cx="650034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AU">
                <a:latin typeface="Cambria Math" pitchFamily="18" charset="0"/>
                <a:ea typeface="Cambria Math" pitchFamily="18" charset="0"/>
              </a:endParaRPr>
            </a:p>
          </p:txBody>
        </p:sp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4454921" y="6348835"/>
              <a:ext cx="235407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AU" dirty="0">
                  <a:latin typeface="Cambria Math" pitchFamily="18" charset="0"/>
                  <a:ea typeface="Cambria Math" pitchFamily="18" charset="0"/>
                </a:rPr>
                <a:t>Q (Heat added)</a:t>
              </a:r>
            </a:p>
          </p:txBody>
        </p:sp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72495" y="3054464"/>
              <a:ext cx="99803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AU">
                  <a:latin typeface="Cambria Math" pitchFamily="18" charset="0"/>
                  <a:ea typeface="Cambria Math" pitchFamily="18" charset="0"/>
                </a:rPr>
                <a:t>T (˚C)</a:t>
              </a:r>
            </a:p>
          </p:txBody>
        </p:sp>
      </p:grpSp>
      <p:sp>
        <p:nvSpPr>
          <p:cNvPr id="16" name="Freeform 12"/>
          <p:cNvSpPr>
            <a:spLocks/>
          </p:cNvSpPr>
          <p:nvPr/>
        </p:nvSpPr>
        <p:spPr bwMode="auto">
          <a:xfrm>
            <a:off x="1680072" y="1729457"/>
            <a:ext cx="6132512" cy="3260725"/>
          </a:xfrm>
          <a:custGeom>
            <a:avLst/>
            <a:gdLst>
              <a:gd name="T0" fmla="*/ 0 w 3168"/>
              <a:gd name="T1" fmla="*/ 2147483647 h 1728"/>
              <a:gd name="T2" fmla="*/ 2147483647 w 3168"/>
              <a:gd name="T3" fmla="*/ 2147483647 h 1728"/>
              <a:gd name="T4" fmla="*/ 2147483647 w 3168"/>
              <a:gd name="T5" fmla="*/ 2147483647 h 1728"/>
              <a:gd name="T6" fmla="*/ 2147483647 w 3168"/>
              <a:gd name="T7" fmla="*/ 2147483647 h 1728"/>
              <a:gd name="T8" fmla="*/ 2147483647 w 3168"/>
              <a:gd name="T9" fmla="*/ 2147483647 h 1728"/>
              <a:gd name="T10" fmla="*/ 2147483647 w 3168"/>
              <a:gd name="T11" fmla="*/ 0 h 17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168"/>
              <a:gd name="T19" fmla="*/ 0 h 1728"/>
              <a:gd name="T20" fmla="*/ 3168 w 3168"/>
              <a:gd name="T21" fmla="*/ 1728 h 172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168" h="1728">
                <a:moveTo>
                  <a:pt x="0" y="1728"/>
                </a:moveTo>
                <a:lnTo>
                  <a:pt x="192" y="1392"/>
                </a:lnTo>
                <a:lnTo>
                  <a:pt x="864" y="1392"/>
                </a:lnTo>
                <a:lnTo>
                  <a:pt x="1440" y="528"/>
                </a:lnTo>
                <a:lnTo>
                  <a:pt x="2496" y="528"/>
                </a:lnTo>
                <a:lnTo>
                  <a:pt x="3168" y="0"/>
                </a:lnTo>
              </a:path>
            </a:pathLst>
          </a:custGeom>
          <a:noFill/>
          <a:ln w="28575" cmpd="sng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AU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flipH="1">
            <a:off x="1680072" y="4378995"/>
            <a:ext cx="37147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AU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8" name="Line 14"/>
          <p:cNvSpPr>
            <a:spLocks noChangeShapeType="1"/>
          </p:cNvSpPr>
          <p:nvPr/>
        </p:nvSpPr>
        <p:spPr bwMode="auto">
          <a:xfrm flipH="1">
            <a:off x="1680072" y="2727995"/>
            <a:ext cx="27876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AU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1324472" y="4126582"/>
            <a:ext cx="3794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AU">
                <a:latin typeface="Cambria Math" pitchFamily="18" charset="0"/>
                <a:ea typeface="Cambria Math" pitchFamily="18" charset="0"/>
              </a:rPr>
              <a:t>0</a:t>
            </a: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971600" y="2496220"/>
            <a:ext cx="7413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AU">
                <a:latin typeface="Cambria Math" pitchFamily="18" charset="0"/>
                <a:ea typeface="Cambria Math" pitchFamily="18" charset="0"/>
              </a:rPr>
              <a:t>100</a:t>
            </a:r>
          </a:p>
        </p:txBody>
      </p:sp>
      <p:sp>
        <p:nvSpPr>
          <p:cNvPr id="21" name="Line 17"/>
          <p:cNvSpPr>
            <a:spLocks noChangeShapeType="1"/>
          </p:cNvSpPr>
          <p:nvPr/>
        </p:nvSpPr>
        <p:spPr bwMode="auto">
          <a:xfrm>
            <a:off x="2107109" y="4356770"/>
            <a:ext cx="0" cy="6334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AU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22" name="Line 18"/>
          <p:cNvSpPr>
            <a:spLocks noChangeShapeType="1"/>
          </p:cNvSpPr>
          <p:nvPr/>
        </p:nvSpPr>
        <p:spPr bwMode="auto">
          <a:xfrm>
            <a:off x="3364409" y="4356770"/>
            <a:ext cx="0" cy="6334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AU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23" name="Line 19"/>
          <p:cNvSpPr>
            <a:spLocks noChangeShapeType="1"/>
          </p:cNvSpPr>
          <p:nvPr/>
        </p:nvSpPr>
        <p:spPr bwMode="auto">
          <a:xfrm>
            <a:off x="4478834" y="2724820"/>
            <a:ext cx="0" cy="22653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AU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24" name="Line 20"/>
          <p:cNvSpPr>
            <a:spLocks noChangeShapeType="1"/>
          </p:cNvSpPr>
          <p:nvPr/>
        </p:nvSpPr>
        <p:spPr bwMode="auto">
          <a:xfrm>
            <a:off x="6523534" y="2724820"/>
            <a:ext cx="0" cy="22653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AU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994272" y="4979070"/>
            <a:ext cx="6207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AU">
                <a:latin typeface="Cambria Math" pitchFamily="18" charset="0"/>
                <a:ea typeface="Cambria Math" pitchFamily="18" charset="0"/>
              </a:rPr>
              <a:t>ice</a:t>
            </a:r>
          </a:p>
        </p:txBody>
      </p:sp>
      <p:sp>
        <p:nvSpPr>
          <p:cNvPr id="26" name="Line 23"/>
          <p:cNvSpPr>
            <a:spLocks noChangeShapeType="1"/>
          </p:cNvSpPr>
          <p:nvPr/>
        </p:nvSpPr>
        <p:spPr bwMode="auto">
          <a:xfrm flipV="1">
            <a:off x="1451472" y="4752057"/>
            <a:ext cx="557212" cy="5429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AU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27" name="Text Box 24"/>
          <p:cNvSpPr txBox="1">
            <a:spLocks noChangeArrowheads="1"/>
          </p:cNvSpPr>
          <p:nvPr/>
        </p:nvSpPr>
        <p:spPr bwMode="auto">
          <a:xfrm>
            <a:off x="2200772" y="4288507"/>
            <a:ext cx="1114425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AU">
                <a:latin typeface="Cambria Math" pitchFamily="18" charset="0"/>
                <a:ea typeface="Cambria Math" pitchFamily="18" charset="0"/>
              </a:rPr>
              <a:t>ice + water</a:t>
            </a:r>
          </a:p>
        </p:txBody>
      </p:sp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3500934" y="4436145"/>
            <a:ext cx="979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AU">
                <a:latin typeface="Cambria Math" pitchFamily="18" charset="0"/>
                <a:ea typeface="Cambria Math" pitchFamily="18" charset="0"/>
              </a:rPr>
              <a:t>water</a:t>
            </a:r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5034459" y="4288507"/>
            <a:ext cx="1065213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60000"/>
              </a:lnSpc>
            </a:pPr>
            <a:r>
              <a:rPr lang="en-AU">
                <a:latin typeface="Cambria Math" pitchFamily="18" charset="0"/>
                <a:ea typeface="Cambria Math" pitchFamily="18" charset="0"/>
              </a:rPr>
              <a:t>water</a:t>
            </a:r>
          </a:p>
          <a:p>
            <a:pPr algn="ctr">
              <a:lnSpc>
                <a:spcPct val="60000"/>
              </a:lnSpc>
            </a:pPr>
            <a:r>
              <a:rPr lang="en-AU">
                <a:latin typeface="Cambria Math" pitchFamily="18" charset="0"/>
                <a:ea typeface="Cambria Math" pitchFamily="18" charset="0"/>
              </a:rPr>
              <a:t>+</a:t>
            </a:r>
          </a:p>
          <a:p>
            <a:pPr algn="ctr">
              <a:lnSpc>
                <a:spcPct val="60000"/>
              </a:lnSpc>
            </a:pPr>
            <a:r>
              <a:rPr lang="en-AU">
                <a:latin typeface="Cambria Math" pitchFamily="18" charset="0"/>
                <a:ea typeface="Cambria Math" pitchFamily="18" charset="0"/>
              </a:rPr>
              <a:t>steam</a:t>
            </a:r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auto">
          <a:xfrm>
            <a:off x="6715622" y="4436145"/>
            <a:ext cx="1065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AU">
                <a:latin typeface="Cambria Math" pitchFamily="18" charset="0"/>
                <a:ea typeface="Cambria Math" pitchFamily="18" charset="0"/>
              </a:rPr>
              <a:t>steam</a:t>
            </a:r>
          </a:p>
        </p:txBody>
      </p:sp>
      <p:sp>
        <p:nvSpPr>
          <p:cNvPr id="32" name="Text Box 21"/>
          <p:cNvSpPr txBox="1">
            <a:spLocks noChangeArrowheads="1"/>
          </p:cNvSpPr>
          <p:nvPr/>
        </p:nvSpPr>
        <p:spPr bwMode="auto">
          <a:xfrm>
            <a:off x="1115616" y="1052736"/>
            <a:ext cx="71777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AU" dirty="0" err="1">
                <a:latin typeface="Cambria Math" pitchFamily="18" charset="0"/>
                <a:ea typeface="Cambria Math" pitchFamily="18" charset="0"/>
              </a:rPr>
              <a:t>eg</a:t>
            </a:r>
            <a:r>
              <a:rPr lang="en-AU" dirty="0">
                <a:latin typeface="Cambria Math" pitchFamily="18" charset="0"/>
                <a:ea typeface="Cambria Math" pitchFamily="18" charset="0"/>
              </a:rPr>
              <a:t>. adding heat to ice, initially with </a:t>
            </a:r>
            <a:r>
              <a:rPr lang="en-AU" dirty="0" smtClean="0">
                <a:latin typeface="Cambria Math" pitchFamily="18" charset="0"/>
                <a:ea typeface="Cambria Math" pitchFamily="18" charset="0"/>
              </a:rPr>
              <a:t>T=-20 </a:t>
            </a:r>
            <a:r>
              <a:rPr lang="en-AU" dirty="0">
                <a:latin typeface="Cambria Math" pitchFamily="18" charset="0"/>
                <a:ea typeface="Cambria Math" pitchFamily="18" charset="0"/>
              </a:rPr>
              <a:t>˚C at 1 atm.</a:t>
            </a:r>
          </a:p>
        </p:txBody>
      </p:sp>
      <p:sp>
        <p:nvSpPr>
          <p:cNvPr id="33" name="Text Box 3"/>
          <p:cNvSpPr txBox="1">
            <a:spLocks noChangeArrowheads="1"/>
          </p:cNvSpPr>
          <p:nvPr/>
        </p:nvSpPr>
        <p:spPr bwMode="auto">
          <a:xfrm>
            <a:off x="2029322" y="3405857"/>
            <a:ext cx="13350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AU" b="1">
                <a:solidFill>
                  <a:srgbClr val="00B0F0"/>
                </a:solidFill>
                <a:latin typeface="Cambria Math" pitchFamily="18" charset="0"/>
                <a:ea typeface="Cambria Math" pitchFamily="18" charset="0"/>
              </a:rPr>
              <a:t>heat of </a:t>
            </a:r>
          </a:p>
          <a:p>
            <a:pPr algn="ctr"/>
            <a:r>
              <a:rPr lang="en-AU" b="1">
                <a:solidFill>
                  <a:srgbClr val="00B0F0"/>
                </a:solidFill>
                <a:latin typeface="Cambria Math" pitchFamily="18" charset="0"/>
                <a:ea typeface="Cambria Math" pitchFamily="18" charset="0"/>
              </a:rPr>
              <a:t>fusion</a:t>
            </a:r>
            <a:r>
              <a:rPr lang="en-AU">
                <a:solidFill>
                  <a:srgbClr val="00B0F0"/>
                </a:solidFill>
                <a:latin typeface="Cambria Math" pitchFamily="18" charset="0"/>
                <a:ea typeface="Cambria Math" pitchFamily="18" charset="0"/>
              </a:rPr>
              <a:t> L</a:t>
            </a:r>
            <a:r>
              <a:rPr lang="en-AU" baseline="-25000">
                <a:solidFill>
                  <a:srgbClr val="00B0F0"/>
                </a:solidFill>
                <a:latin typeface="Cambria Math" pitchFamily="18" charset="0"/>
                <a:ea typeface="Cambria Math" pitchFamily="18" charset="0"/>
              </a:rPr>
              <a:t>f</a:t>
            </a:r>
            <a:r>
              <a:rPr lang="en-AU">
                <a:solidFill>
                  <a:srgbClr val="00B0F0"/>
                </a:solidFill>
                <a:latin typeface="Cambria Math" pitchFamily="18" charset="0"/>
                <a:ea typeface="Cambria Math" pitchFamily="18" charset="0"/>
              </a:rPr>
              <a:t>.</a:t>
            </a:r>
          </a:p>
        </p:txBody>
      </p:sp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4489946" y="1807245"/>
            <a:ext cx="2225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AU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heat of </a:t>
            </a:r>
          </a:p>
          <a:p>
            <a:pPr algn="ctr"/>
            <a:r>
              <a:rPr lang="en-AU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vaporization</a:t>
            </a:r>
            <a:r>
              <a:rPr lang="en-AU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 L</a:t>
            </a:r>
            <a:r>
              <a:rPr lang="en-AU" baseline="-25000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v</a:t>
            </a:r>
            <a:r>
              <a:rPr lang="en-AU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253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utoUpdateAnimBg="0"/>
      <p:bldP spid="20" grpId="0" autoUpdateAnimBg="0"/>
      <p:bldP spid="21" grpId="0" animBg="1"/>
      <p:bldP spid="22" grpId="0" animBg="1"/>
      <p:bldP spid="23" grpId="0" animBg="1"/>
      <p:bldP spid="24" grpId="0" animBg="1"/>
      <p:bldP spid="25" grpId="0" autoUpdateAnimBg="0"/>
      <p:bldP spid="26" grpId="0" animBg="1"/>
      <p:bldP spid="27" grpId="0" autoUpdateAnimBg="0"/>
      <p:bldP spid="28" grpId="0" autoUpdateAnimBg="0"/>
      <p:bldP spid="29" grpId="0" autoUpdateAnimBg="0"/>
      <p:bldP spid="30" grpId="0" autoUpdateAnimBg="0"/>
      <p:bldP spid="32" grpId="0" autoUpdateAnimBg="0"/>
      <p:bldP spid="33" grpId="0"/>
      <p:bldP spid="3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" r="6185"/>
          <a:stretch/>
        </p:blipFill>
        <p:spPr bwMode="auto">
          <a:xfrm>
            <a:off x="35496" y="2035795"/>
            <a:ext cx="9016131" cy="3697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62844" y="274638"/>
            <a:ext cx="8223956" cy="769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Phase Changes</a:t>
            </a:r>
            <a:endParaRPr lang="en-A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Rounded Rectangle 6"/>
          <p:cNvSpPr/>
          <p:nvPr/>
        </p:nvSpPr>
        <p:spPr>
          <a:xfrm>
            <a:off x="251520" y="5949280"/>
            <a:ext cx="8446898" cy="7920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 smtClean="0">
              <a:solidFill>
                <a:schemeClr val="tx1"/>
              </a:solidFill>
              <a:latin typeface="Cambria Math" pitchFamily="18" charset="0"/>
              <a:ea typeface="Cambria Math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3466070" y="5996578"/>
                <a:ext cx="204203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4000" b="0" i="1" smtClean="0">
                          <a:latin typeface="Cambria Math"/>
                        </a:rPr>
                        <m:t>𝑄</m:t>
                      </m:r>
                      <m:r>
                        <a:rPr lang="en-AU" sz="4000" b="0" i="1" smtClean="0">
                          <a:latin typeface="Cambria Math"/>
                        </a:rPr>
                        <m:t>=</m:t>
                      </m:r>
                      <m:r>
                        <a:rPr lang="en-AU" sz="4000" b="0" i="1" smtClean="0">
                          <a:latin typeface="Cambria Math"/>
                        </a:rPr>
                        <m:t>𝑚𝐿</m:t>
                      </m:r>
                    </m:oMath>
                  </m:oMathPara>
                </a14:m>
                <a:endParaRPr lang="en-AU" sz="40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6070" y="5996578"/>
                <a:ext cx="2042034" cy="70788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417689" y="1196752"/>
            <a:ext cx="8402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Values given in Table </a:t>
            </a:r>
            <a:r>
              <a:rPr lang="en-AU" sz="2400" dirty="0" smtClean="0"/>
              <a:t>17.1 </a:t>
            </a:r>
            <a:r>
              <a:rPr lang="en-AU" sz="2400" dirty="0" smtClean="0"/>
              <a:t>of the textbook (page </a:t>
            </a:r>
            <a:r>
              <a:rPr lang="en-AU" sz="2400" dirty="0" smtClean="0"/>
              <a:t>326 </a:t>
            </a:r>
            <a:r>
              <a:rPr lang="en-AU" sz="2400" dirty="0" smtClean="0"/>
              <a:t>of 3</a:t>
            </a:r>
            <a:r>
              <a:rPr lang="en-AU" sz="2400" baseline="30000" dirty="0" smtClean="0"/>
              <a:t>rd</a:t>
            </a:r>
            <a:r>
              <a:rPr lang="en-AU" sz="2400" dirty="0" smtClean="0"/>
              <a:t> ed.)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423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251520" y="5517232"/>
            <a:ext cx="8446898" cy="12241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 smtClean="0">
              <a:solidFill>
                <a:schemeClr val="tx1"/>
              </a:solidFill>
              <a:latin typeface="Cambria Math" pitchFamily="18" charset="0"/>
              <a:ea typeface="Cambria Math" pitchFamily="18" charset="0"/>
            </a:endParaRPr>
          </a:p>
        </p:txBody>
      </p:sp>
      <p:graphicFrame>
        <p:nvGraphicFramePr>
          <p:cNvPr id="6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4258593142"/>
              </p:ext>
            </p:extLst>
          </p:nvPr>
        </p:nvGraphicFramePr>
        <p:xfrm>
          <a:off x="4524375" y="1574800"/>
          <a:ext cx="4637088" cy="414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34" name="Chart" r:id="rId7" imgW="5762863" imgH="5143500" progId="MSGraph.Chart.8">
                  <p:embed followColorScheme="full"/>
                </p:oleObj>
              </mc:Choice>
              <mc:Fallback>
                <p:oleObj name="Chart" r:id="rId7" imgW="5762863" imgH="5143500" progId="MSGraph.Chart.8">
                  <p:embed followColorScheme="full"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4375" y="1574800"/>
                        <a:ext cx="4637088" cy="414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TPQuestion"/>
              <p:cNvSpPr>
                <a:spLocks noGrp="1"/>
              </p:cNvSpPr>
              <p:nvPr>
                <p:ph type="ctrTitle"/>
              </p:nvPr>
            </p:nvSpPr>
            <p:spPr>
              <a:xfrm>
                <a:off x="80208" y="404664"/>
                <a:ext cx="8812272" cy="1872208"/>
              </a:xfrm>
            </p:spPr>
            <p:txBody>
              <a:bodyPr>
                <a:noAutofit/>
              </a:bodyPr>
              <a:lstStyle/>
              <a:p>
                <a:pPr algn="just"/>
                <a:r>
                  <a:rPr lang="en-AU" sz="3200" dirty="0" smtClean="0">
                    <a:solidFill>
                      <a:schemeClr val="tx1"/>
                    </a:solidFill>
                    <a:latin typeface="Cambria Math" pitchFamily="18" charset="0"/>
                    <a:ea typeface="Cambria Math" pitchFamily="18" charset="0"/>
                  </a:rPr>
                  <a:t>Take the energy required to melt </a:t>
                </a:r>
                <a14:m>
                  <m:oMath xmlns:m="http://schemas.openxmlformats.org/officeDocument/2006/math">
                    <m:r>
                      <a:rPr lang="en-AU" sz="3200" i="1" dirty="0" smtClean="0">
                        <a:solidFill>
                          <a:schemeClr val="tx1"/>
                        </a:solidFill>
                        <a:latin typeface="Cambria Math"/>
                        <a:ea typeface="Cambria Math" pitchFamily="18" charset="0"/>
                      </a:rPr>
                      <m:t>1 </m:t>
                    </m:r>
                    <m:r>
                      <a:rPr lang="en-AU" sz="3200" i="1" dirty="0" smtClean="0">
                        <a:solidFill>
                          <a:schemeClr val="tx1"/>
                        </a:solidFill>
                        <a:latin typeface="Cambria Math"/>
                        <a:ea typeface="Cambria Math" pitchFamily="18" charset="0"/>
                      </a:rPr>
                      <m:t>𝑘𝑔</m:t>
                    </m:r>
                    <m:r>
                      <a:rPr lang="en-AU" sz="3200" i="1" dirty="0" smtClean="0">
                        <a:solidFill>
                          <a:schemeClr val="tx1"/>
                        </a:solidFill>
                        <a:latin typeface="Cambria Math"/>
                        <a:ea typeface="Cambria Math" pitchFamily="18" charset="0"/>
                      </a:rPr>
                      <m:t> </m:t>
                    </m:r>
                  </m:oMath>
                </a14:m>
                <a:r>
                  <a:rPr lang="en-AU" sz="3200" dirty="0">
                    <a:solidFill>
                      <a:schemeClr val="tx1"/>
                    </a:solidFill>
                    <a:latin typeface="Cambria Math" pitchFamily="18" charset="0"/>
                    <a:ea typeface="Cambria Math" pitchFamily="18" charset="0"/>
                  </a:rPr>
                  <a:t>of ice and instead heat </a:t>
                </a:r>
                <a14:m>
                  <m:oMath xmlns:m="http://schemas.openxmlformats.org/officeDocument/2006/math">
                    <m:r>
                      <a:rPr lang="en-AU" sz="3200" i="1" dirty="0" smtClean="0">
                        <a:solidFill>
                          <a:schemeClr val="tx1"/>
                        </a:solidFill>
                        <a:latin typeface="Cambria Math"/>
                        <a:ea typeface="Cambria Math" pitchFamily="18" charset="0"/>
                      </a:rPr>
                      <m:t>1 </m:t>
                    </m:r>
                    <m:r>
                      <a:rPr lang="en-AU" sz="3200" i="1" dirty="0" smtClean="0">
                        <a:solidFill>
                          <a:schemeClr val="tx1"/>
                        </a:solidFill>
                        <a:latin typeface="Cambria Math"/>
                        <a:ea typeface="Cambria Math" pitchFamily="18" charset="0"/>
                      </a:rPr>
                      <m:t>𝑘𝑔</m:t>
                    </m:r>
                    <m:r>
                      <a:rPr lang="en-AU" sz="3200" i="1" dirty="0" smtClean="0">
                        <a:solidFill>
                          <a:schemeClr val="tx1"/>
                        </a:solidFill>
                        <a:latin typeface="Cambria Math"/>
                        <a:ea typeface="Cambria Math" pitchFamily="18" charset="0"/>
                      </a:rPr>
                      <m:t> </m:t>
                    </m:r>
                  </m:oMath>
                </a14:m>
                <a:r>
                  <a:rPr lang="en-AU" sz="3200" dirty="0">
                    <a:solidFill>
                      <a:schemeClr val="tx1"/>
                    </a:solidFill>
                    <a:latin typeface="Cambria Math" pitchFamily="18" charset="0"/>
                    <a:ea typeface="Cambria Math" pitchFamily="18" charset="0"/>
                  </a:rPr>
                  <a:t>of </a:t>
                </a:r>
                <a:r>
                  <a:rPr lang="en-AU" sz="3200" dirty="0" smtClean="0">
                    <a:solidFill>
                      <a:schemeClr val="tx1"/>
                    </a:solidFill>
                    <a:latin typeface="Cambria Math" pitchFamily="18" charset="0"/>
                    <a:ea typeface="Cambria Math" pitchFamily="18" charset="0"/>
                  </a:rPr>
                  <a:t>water. How much has the temperature of the water changed by</a:t>
                </a:r>
                <a:r>
                  <a:rPr lang="en-AU" sz="3200" dirty="0" smtClean="0">
                    <a:solidFill>
                      <a:schemeClr val="tx1"/>
                    </a:solidFill>
                  </a:rPr>
                  <a:t> ?</a:t>
                </a:r>
                <a:endParaRPr lang="en-AU" sz="3200" baseline="-25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PQuestion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80208" y="404664"/>
                <a:ext cx="8812272" cy="1872208"/>
              </a:xfrm>
              <a:blipFill rotWithShape="1">
                <a:blip r:embed="rId9"/>
                <a:stretch>
                  <a:fillRect l="-1729" r="-1729" b="-227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64004" y="5642084"/>
                <a:ext cx="189840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800" b="0" i="1" smtClean="0">
                          <a:latin typeface="Cambria Math"/>
                        </a:rPr>
                        <m:t>𝑄</m:t>
                      </m:r>
                      <m:r>
                        <a:rPr lang="en-AU" sz="2800" b="0" i="1" smtClean="0">
                          <a:latin typeface="Cambria Math"/>
                        </a:rPr>
                        <m:t>=</m:t>
                      </m:r>
                      <m:r>
                        <a:rPr lang="en-AU" sz="2800" b="0" i="1" smtClean="0">
                          <a:latin typeface="Cambria Math"/>
                        </a:rPr>
                        <m:t>𝑚𝑐</m:t>
                      </m:r>
                      <m:r>
                        <a:rPr lang="en-AU" sz="2800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AU" sz="2800" b="0" i="1" smtClean="0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en-AU" sz="28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004" y="5642084"/>
                <a:ext cx="1898405" cy="52322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64004" y="6207318"/>
                <a:ext cx="14857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800" b="0" i="1" smtClean="0">
                          <a:latin typeface="Cambria Math"/>
                        </a:rPr>
                        <m:t>𝑄</m:t>
                      </m:r>
                      <m:r>
                        <a:rPr lang="en-AU" sz="2800" b="0" i="1" smtClean="0">
                          <a:latin typeface="Cambria Math"/>
                        </a:rPr>
                        <m:t>=</m:t>
                      </m:r>
                      <m:r>
                        <a:rPr lang="en-AU" sz="2800" b="0" i="1" smtClean="0">
                          <a:latin typeface="Cambria Math"/>
                        </a:rPr>
                        <m:t>𝑚𝐿</m:t>
                      </m:r>
                    </m:oMath>
                  </m:oMathPara>
                </a14:m>
                <a:endParaRPr lang="en-AU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004" y="6207318"/>
                <a:ext cx="1485727" cy="523220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538561" y="5589240"/>
                <a:ext cx="427379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800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AU" sz="2800" b="0" i="1" smtClean="0">
                              <a:latin typeface="Cambria Math"/>
                            </a:rPr>
                            <m:t>𝑤𝑎𝑡𝑒𝑟</m:t>
                          </m:r>
                        </m:sub>
                      </m:sSub>
                      <m:r>
                        <a:rPr lang="en-AU" sz="2800" b="0" i="1" smtClean="0">
                          <a:latin typeface="Cambria Math"/>
                        </a:rPr>
                        <m:t>=4184 </m:t>
                      </m:r>
                      <m:r>
                        <a:rPr lang="en-AU" sz="2800" b="0" i="1" smtClean="0">
                          <a:latin typeface="Cambria Math"/>
                        </a:rPr>
                        <m:t>𝐽</m:t>
                      </m:r>
                      <m:sSup>
                        <m:sSupPr>
                          <m:ctrlPr>
                            <a:rPr lang="en-AU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8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AU" sz="2800" b="0" i="1" smtClean="0">
                              <a:latin typeface="Cambria Math"/>
                            </a:rPr>
                            <m:t>𝐾</m:t>
                          </m:r>
                        </m:e>
                        <m:sup>
                          <m:r>
                            <a:rPr lang="en-AU" sz="2800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AU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8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AU" sz="2800" b="0" i="1" smtClean="0">
                              <a:latin typeface="Cambria Math"/>
                            </a:rPr>
                            <m:t>𝑘𝑔</m:t>
                          </m:r>
                        </m:e>
                        <m:sup>
                          <m:r>
                            <a:rPr lang="en-AU" sz="2800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AU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8561" y="5589240"/>
                <a:ext cx="4273799" cy="523220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627784" y="6138882"/>
                <a:ext cx="317170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800" b="0" i="1" smtClean="0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AU" sz="2800" b="0" i="1" smtClean="0">
                              <a:latin typeface="Cambria Math"/>
                            </a:rPr>
                            <m:t>𝑣</m:t>
                          </m:r>
                        </m:sub>
                      </m:sSub>
                      <m:r>
                        <a:rPr lang="en-AU" sz="2800" b="0" i="1" smtClean="0">
                          <a:latin typeface="Cambria Math"/>
                        </a:rPr>
                        <m:t>=2257 </m:t>
                      </m:r>
                      <m:r>
                        <a:rPr lang="en-AU" sz="2800" b="0" i="1" smtClean="0">
                          <a:latin typeface="Cambria Math"/>
                        </a:rPr>
                        <m:t>𝑘𝐽</m:t>
                      </m:r>
                      <m:r>
                        <a:rPr lang="en-AU" sz="2800" b="0" i="1" smtClean="0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AU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800" b="0" i="1" smtClean="0">
                              <a:latin typeface="Cambria Math"/>
                            </a:rPr>
                            <m:t>𝑘𝑔</m:t>
                          </m:r>
                        </m:e>
                        <m:sup>
                          <m:r>
                            <a:rPr lang="en-AU" sz="2800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AU" sz="2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784" y="6138882"/>
                <a:ext cx="3171701" cy="523220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580112" y="6093296"/>
                <a:ext cx="2961195" cy="5654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800" b="0" i="1" smtClean="0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AU" sz="2800" b="0" i="1" smtClean="0">
                              <a:latin typeface="Cambria Math"/>
                            </a:rPr>
                            <m:t>𝑓</m:t>
                          </m:r>
                        </m:sub>
                      </m:sSub>
                      <m:r>
                        <a:rPr lang="en-AU" sz="2800" b="0" i="1" smtClean="0">
                          <a:latin typeface="Cambria Math"/>
                        </a:rPr>
                        <m:t>=334 </m:t>
                      </m:r>
                      <m:r>
                        <a:rPr lang="en-AU" sz="2800" b="0" i="1" smtClean="0">
                          <a:latin typeface="Cambria Math"/>
                        </a:rPr>
                        <m:t>𝑘𝐽</m:t>
                      </m:r>
                      <m:r>
                        <a:rPr lang="en-AU" sz="2800" b="0" i="1" smtClean="0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AU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800" b="0" i="1" smtClean="0">
                              <a:latin typeface="Cambria Math"/>
                            </a:rPr>
                            <m:t>𝑘𝑔</m:t>
                          </m:r>
                        </m:e>
                        <m:sup>
                          <m:r>
                            <a:rPr lang="en-AU" sz="2800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AU" sz="28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6093296"/>
                <a:ext cx="2961195" cy="565476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PAnswers"/>
              <p:cNvSpPr>
                <a:spLocks noGrp="1"/>
              </p:cNvSpPr>
              <p:nvPr>
                <p:ph type="subTitle" idx="1"/>
                <p:custDataLst>
                  <p:tags r:id="rId4"/>
                </p:custDataLst>
              </p:nvPr>
            </p:nvSpPr>
            <p:spPr>
              <a:xfrm>
                <a:off x="216024" y="2276872"/>
                <a:ext cx="6084168" cy="3024336"/>
              </a:xfrm>
            </p:spPr>
            <p:txBody>
              <a:bodyPr>
                <a:noAutofit/>
              </a:bodyPr>
              <a:lstStyle/>
              <a:p>
                <a:pPr marL="514350" indent="-514350" algn="just">
                  <a:buFont typeface="Arial" pitchFamily="34" charset="0"/>
                  <a:buAutoNum type="arabicPeriod"/>
                </a:pPr>
                <a14:m>
                  <m:oMath xmlns:m="http://schemas.openxmlformats.org/officeDocument/2006/math">
                    <m:r>
                      <a:rPr lang="en-AU" b="1" i="1" smtClean="0">
                        <a:solidFill>
                          <a:srgbClr val="FF0000"/>
                        </a:solidFill>
                        <a:latin typeface="Cambria Math"/>
                      </a:rPr>
                      <m:t>𝟖𝟎</m:t>
                    </m:r>
                    <m:r>
                      <a:rPr lang="en-AU" b="1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℃</m:t>
                    </m:r>
                  </m:oMath>
                </a14:m>
                <a:endParaRPr lang="en-AU" b="1" i="1" dirty="0" smtClean="0">
                  <a:solidFill>
                    <a:srgbClr val="FF0000"/>
                  </a:solidFill>
                  <a:latin typeface="Cambria Math"/>
                  <a:ea typeface="Cambria Math"/>
                </a:endParaRPr>
              </a:p>
              <a:p>
                <a:pPr marL="514350" indent="-514350" algn="just">
                  <a:buFont typeface="Arial" pitchFamily="34" charset="0"/>
                  <a:buAutoNum type="arabicPeriod"/>
                </a:pPr>
                <a14:m>
                  <m:oMath xmlns:m="http://schemas.openxmlformats.org/officeDocument/2006/math">
                    <m:r>
                      <a:rPr lang="en-AU" b="1" i="1" smtClean="0">
                        <a:solidFill>
                          <a:srgbClr val="FF0000"/>
                        </a:solidFill>
                        <a:latin typeface="Cambria Math"/>
                      </a:rPr>
                      <m:t>𝟓𝟑𝟗</m:t>
                    </m:r>
                    <m:r>
                      <a:rPr lang="en-AU" b="1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℃</m:t>
                    </m:r>
                  </m:oMath>
                </a14:m>
                <a:endParaRPr lang="en-AU" b="1" dirty="0" smtClean="0">
                  <a:solidFill>
                    <a:srgbClr val="FF0000"/>
                  </a:solidFill>
                </a:endParaRPr>
              </a:p>
              <a:p>
                <a:pPr marL="514350" indent="-514350" algn="just">
                  <a:buFont typeface="Arial" pitchFamily="34" charset="0"/>
                  <a:buAutoNum type="arabicPeriod"/>
                </a:pPr>
                <a14:m>
                  <m:oMath xmlns:m="http://schemas.openxmlformats.org/officeDocument/2006/math">
                    <m:r>
                      <a:rPr lang="en-AU" b="1" i="1" smtClean="0">
                        <a:solidFill>
                          <a:srgbClr val="FF0000"/>
                        </a:solidFill>
                        <a:latin typeface="Cambria Math"/>
                      </a:rPr>
                      <m:t>𝟏𝟑</m:t>
                    </m:r>
                    <m:r>
                      <a:rPr lang="en-AU" b="1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℃</m:t>
                    </m:r>
                  </m:oMath>
                </a14:m>
                <a:endParaRPr lang="en-AU" b="1" dirty="0" smtClean="0">
                  <a:solidFill>
                    <a:srgbClr val="FF0000"/>
                  </a:solidFill>
                  <a:ea typeface="Cambria Math"/>
                </a:endParaRPr>
              </a:p>
              <a:p>
                <a:pPr marL="514350" indent="-514350" algn="just">
                  <a:buFont typeface="Arial" pitchFamily="34" charset="0"/>
                  <a:buAutoNum type="arabicPeriod"/>
                </a:pPr>
                <a14:m>
                  <m:oMath xmlns:m="http://schemas.openxmlformats.org/officeDocument/2006/math">
                    <m:r>
                      <a:rPr lang="en-AU" b="1" i="1" smtClean="0">
                        <a:solidFill>
                          <a:srgbClr val="FF0000"/>
                        </a:solidFill>
                        <a:latin typeface="Cambria Math"/>
                      </a:rPr>
                      <m:t>𝟐</m:t>
                    </m:r>
                    <m:r>
                      <a:rPr lang="en-AU" b="1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℃</m:t>
                    </m:r>
                  </m:oMath>
                </a14:m>
                <a:endParaRPr lang="en-AU" b="1" dirty="0" smtClean="0">
                  <a:solidFill>
                    <a:srgbClr val="FF0000"/>
                  </a:solidFill>
                </a:endParaRPr>
              </a:p>
              <a:p>
                <a:pPr marL="514350" indent="-514350" algn="just">
                  <a:buFont typeface="Arial" pitchFamily="34" charset="0"/>
                  <a:buAutoNum type="arabicPeriod"/>
                </a:pPr>
                <a:r>
                  <a:rPr lang="en-AU" b="1" dirty="0" smtClean="0">
                    <a:solidFill>
                      <a:srgbClr val="FF0000"/>
                    </a:solidFill>
                  </a:rPr>
                  <a:t>Insufficient Information</a:t>
                </a:r>
                <a:endParaRPr lang="en-AU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PAnswers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  <p:custDataLst>
                  <p:tags r:id="rId15"/>
                </p:custDataLst>
              </p:nvPr>
            </p:nvSpPr>
            <p:spPr>
              <a:xfrm>
                <a:off x="216024" y="2276872"/>
                <a:ext cx="6084168" cy="3024336"/>
              </a:xfrm>
              <a:blipFill rotWithShape="0">
                <a:blip r:embed="rId16"/>
                <a:stretch>
                  <a:fillRect l="-2605" b="-342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2"/>
    </p:custDataLst>
    <p:extLst>
      <p:ext uri="{BB962C8B-B14F-4D97-AF65-F5344CB8AC3E}">
        <p14:creationId xmlns:p14="http://schemas.microsoft.com/office/powerpoint/2010/main" val="265282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251520" y="5517232"/>
            <a:ext cx="8446898" cy="12241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 smtClean="0">
              <a:solidFill>
                <a:schemeClr val="tx1"/>
              </a:solidFill>
              <a:latin typeface="Cambria Math" pitchFamily="18" charset="0"/>
              <a:ea typeface="Cambria Math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PQuestion"/>
              <p:cNvSpPr>
                <a:spLocks noGrp="1"/>
              </p:cNvSpPr>
              <p:nvPr>
                <p:ph type="ctrTitle"/>
              </p:nvPr>
            </p:nvSpPr>
            <p:spPr>
              <a:xfrm>
                <a:off x="80208" y="404664"/>
                <a:ext cx="8812272" cy="1872208"/>
              </a:xfrm>
            </p:spPr>
            <p:txBody>
              <a:bodyPr>
                <a:noAutofit/>
              </a:bodyPr>
              <a:lstStyle/>
              <a:p>
                <a:pPr algn="just"/>
                <a:r>
                  <a:rPr lang="en-AU" sz="3200" dirty="0" smtClean="0">
                    <a:solidFill>
                      <a:schemeClr val="tx1"/>
                    </a:solidFill>
                    <a:latin typeface="Cambria Math" pitchFamily="18" charset="0"/>
                    <a:ea typeface="Cambria Math" pitchFamily="18" charset="0"/>
                  </a:rPr>
                  <a:t>Take the energy required to melt </a:t>
                </a:r>
                <a14:m>
                  <m:oMath xmlns:m="http://schemas.openxmlformats.org/officeDocument/2006/math">
                    <m:r>
                      <a:rPr lang="en-AU" sz="3200" i="1" dirty="0" smtClean="0">
                        <a:solidFill>
                          <a:schemeClr val="tx1"/>
                        </a:solidFill>
                        <a:latin typeface="Cambria Math"/>
                        <a:ea typeface="Cambria Math" pitchFamily="18" charset="0"/>
                      </a:rPr>
                      <m:t>1 </m:t>
                    </m:r>
                    <m:r>
                      <a:rPr lang="en-AU" sz="3200" i="1" dirty="0" smtClean="0">
                        <a:solidFill>
                          <a:schemeClr val="tx1"/>
                        </a:solidFill>
                        <a:latin typeface="Cambria Math"/>
                        <a:ea typeface="Cambria Math" pitchFamily="18" charset="0"/>
                      </a:rPr>
                      <m:t>𝑘𝑔</m:t>
                    </m:r>
                    <m:r>
                      <a:rPr lang="en-AU" sz="3200" i="1" dirty="0" smtClean="0">
                        <a:solidFill>
                          <a:schemeClr val="tx1"/>
                        </a:solidFill>
                        <a:latin typeface="Cambria Math"/>
                        <a:ea typeface="Cambria Math" pitchFamily="18" charset="0"/>
                      </a:rPr>
                      <m:t> </m:t>
                    </m:r>
                  </m:oMath>
                </a14:m>
                <a:r>
                  <a:rPr lang="en-AU" sz="3200" dirty="0">
                    <a:solidFill>
                      <a:schemeClr val="tx1"/>
                    </a:solidFill>
                    <a:latin typeface="Cambria Math" pitchFamily="18" charset="0"/>
                    <a:ea typeface="Cambria Math" pitchFamily="18" charset="0"/>
                  </a:rPr>
                  <a:t>of ice and instead heat </a:t>
                </a:r>
                <a14:m>
                  <m:oMath xmlns:m="http://schemas.openxmlformats.org/officeDocument/2006/math">
                    <m:r>
                      <a:rPr lang="en-AU" sz="3200" i="1" dirty="0" smtClean="0">
                        <a:solidFill>
                          <a:schemeClr val="tx1"/>
                        </a:solidFill>
                        <a:latin typeface="Cambria Math"/>
                        <a:ea typeface="Cambria Math" pitchFamily="18" charset="0"/>
                      </a:rPr>
                      <m:t>1 </m:t>
                    </m:r>
                    <m:r>
                      <a:rPr lang="en-AU" sz="3200" i="1" dirty="0" smtClean="0">
                        <a:solidFill>
                          <a:schemeClr val="tx1"/>
                        </a:solidFill>
                        <a:latin typeface="Cambria Math"/>
                        <a:ea typeface="Cambria Math" pitchFamily="18" charset="0"/>
                      </a:rPr>
                      <m:t>𝑘𝑔</m:t>
                    </m:r>
                    <m:r>
                      <a:rPr lang="en-AU" sz="3200" i="1" dirty="0" smtClean="0">
                        <a:solidFill>
                          <a:schemeClr val="tx1"/>
                        </a:solidFill>
                        <a:latin typeface="Cambria Math"/>
                        <a:ea typeface="Cambria Math" pitchFamily="18" charset="0"/>
                      </a:rPr>
                      <m:t> </m:t>
                    </m:r>
                  </m:oMath>
                </a14:m>
                <a:r>
                  <a:rPr lang="en-AU" sz="3200" dirty="0">
                    <a:solidFill>
                      <a:schemeClr val="tx1"/>
                    </a:solidFill>
                    <a:latin typeface="Cambria Math" pitchFamily="18" charset="0"/>
                    <a:ea typeface="Cambria Math" pitchFamily="18" charset="0"/>
                  </a:rPr>
                  <a:t>of </a:t>
                </a:r>
                <a:r>
                  <a:rPr lang="en-AU" sz="3200" dirty="0" smtClean="0">
                    <a:solidFill>
                      <a:schemeClr val="tx1"/>
                    </a:solidFill>
                    <a:latin typeface="Cambria Math" pitchFamily="18" charset="0"/>
                    <a:ea typeface="Cambria Math" pitchFamily="18" charset="0"/>
                  </a:rPr>
                  <a:t>water. How much has the temperature of the water changed by</a:t>
                </a:r>
                <a:r>
                  <a:rPr lang="en-AU" sz="3200" dirty="0" smtClean="0">
                    <a:solidFill>
                      <a:schemeClr val="tx1"/>
                    </a:solidFill>
                  </a:rPr>
                  <a:t> ?</a:t>
                </a:r>
                <a:endParaRPr lang="en-AU" sz="3200" baseline="-25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PQuestion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80208" y="404664"/>
                <a:ext cx="8812272" cy="1872208"/>
              </a:xfrm>
              <a:blipFill rotWithShape="1">
                <a:blip r:embed="rId9"/>
                <a:stretch>
                  <a:fillRect l="-1729" r="-1729" b="-227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64004" y="5642084"/>
                <a:ext cx="189840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800" b="0" i="1" smtClean="0">
                          <a:latin typeface="Cambria Math"/>
                        </a:rPr>
                        <m:t>𝑄</m:t>
                      </m:r>
                      <m:r>
                        <a:rPr lang="en-AU" sz="2800" b="0" i="1" smtClean="0">
                          <a:latin typeface="Cambria Math"/>
                        </a:rPr>
                        <m:t>=</m:t>
                      </m:r>
                      <m:r>
                        <a:rPr lang="en-AU" sz="2800" b="0" i="1" smtClean="0">
                          <a:latin typeface="Cambria Math"/>
                        </a:rPr>
                        <m:t>𝑚𝑐</m:t>
                      </m:r>
                      <m:r>
                        <a:rPr lang="en-AU" sz="2800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AU" sz="2800" b="0" i="1" smtClean="0"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en-AU" sz="28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004" y="5642084"/>
                <a:ext cx="1898405" cy="52322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64004" y="6207318"/>
                <a:ext cx="14857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800" b="0" i="1" smtClean="0">
                          <a:latin typeface="Cambria Math"/>
                        </a:rPr>
                        <m:t>𝑄</m:t>
                      </m:r>
                      <m:r>
                        <a:rPr lang="en-AU" sz="2800" b="0" i="1" smtClean="0">
                          <a:latin typeface="Cambria Math"/>
                        </a:rPr>
                        <m:t>=</m:t>
                      </m:r>
                      <m:r>
                        <a:rPr lang="en-AU" sz="2800" b="0" i="1" smtClean="0">
                          <a:latin typeface="Cambria Math"/>
                        </a:rPr>
                        <m:t>𝑚𝐿</m:t>
                      </m:r>
                    </m:oMath>
                  </m:oMathPara>
                </a14:m>
                <a:endParaRPr lang="en-AU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004" y="6207318"/>
                <a:ext cx="1485727" cy="523220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538561" y="5589240"/>
                <a:ext cx="427379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800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AU" sz="2800" b="0" i="1" smtClean="0">
                              <a:latin typeface="Cambria Math"/>
                            </a:rPr>
                            <m:t>𝑤𝑎𝑡𝑒𝑟</m:t>
                          </m:r>
                        </m:sub>
                      </m:sSub>
                      <m:r>
                        <a:rPr lang="en-AU" sz="2800" b="0" i="1" smtClean="0">
                          <a:latin typeface="Cambria Math"/>
                        </a:rPr>
                        <m:t>=4184 </m:t>
                      </m:r>
                      <m:r>
                        <a:rPr lang="en-AU" sz="2800" b="0" i="1" smtClean="0">
                          <a:latin typeface="Cambria Math"/>
                        </a:rPr>
                        <m:t>𝐽</m:t>
                      </m:r>
                      <m:sSup>
                        <m:sSupPr>
                          <m:ctrlPr>
                            <a:rPr lang="en-AU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8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AU" sz="2800" b="0" i="1" smtClean="0">
                              <a:latin typeface="Cambria Math"/>
                            </a:rPr>
                            <m:t>𝐾</m:t>
                          </m:r>
                        </m:e>
                        <m:sup>
                          <m:r>
                            <a:rPr lang="en-AU" sz="2800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AU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8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AU" sz="2800" b="0" i="1" smtClean="0">
                              <a:latin typeface="Cambria Math"/>
                            </a:rPr>
                            <m:t>𝑘𝑔</m:t>
                          </m:r>
                        </m:e>
                        <m:sup>
                          <m:r>
                            <a:rPr lang="en-AU" sz="2800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AU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8561" y="5589240"/>
                <a:ext cx="4273799" cy="523220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627784" y="6138882"/>
                <a:ext cx="317170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800" b="0" i="1" smtClean="0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AU" sz="2800" b="0" i="1" smtClean="0">
                              <a:latin typeface="Cambria Math"/>
                            </a:rPr>
                            <m:t>𝑣</m:t>
                          </m:r>
                        </m:sub>
                      </m:sSub>
                      <m:r>
                        <a:rPr lang="en-AU" sz="2800" b="0" i="1" smtClean="0">
                          <a:latin typeface="Cambria Math"/>
                        </a:rPr>
                        <m:t>=2257 </m:t>
                      </m:r>
                      <m:r>
                        <a:rPr lang="en-AU" sz="2800" b="0" i="1" smtClean="0">
                          <a:latin typeface="Cambria Math"/>
                        </a:rPr>
                        <m:t>𝑘𝐽</m:t>
                      </m:r>
                      <m:r>
                        <a:rPr lang="en-AU" sz="2800" b="0" i="1" smtClean="0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AU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800" b="0" i="1" smtClean="0">
                              <a:latin typeface="Cambria Math"/>
                            </a:rPr>
                            <m:t>𝑘𝑔</m:t>
                          </m:r>
                        </m:e>
                        <m:sup>
                          <m:r>
                            <a:rPr lang="en-AU" sz="2800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AU" sz="2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784" y="6138882"/>
                <a:ext cx="3171701" cy="523220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580112" y="6093296"/>
                <a:ext cx="2961195" cy="5654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800" b="0" i="1" smtClean="0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AU" sz="2800" b="0" i="1" smtClean="0">
                              <a:latin typeface="Cambria Math"/>
                            </a:rPr>
                            <m:t>𝑓</m:t>
                          </m:r>
                        </m:sub>
                      </m:sSub>
                      <m:r>
                        <a:rPr lang="en-AU" sz="2800" b="0" i="1" smtClean="0">
                          <a:latin typeface="Cambria Math"/>
                        </a:rPr>
                        <m:t>=334 </m:t>
                      </m:r>
                      <m:r>
                        <a:rPr lang="en-AU" sz="2800" b="0" i="1" smtClean="0">
                          <a:latin typeface="Cambria Math"/>
                        </a:rPr>
                        <m:t>𝑘𝐽</m:t>
                      </m:r>
                      <m:r>
                        <a:rPr lang="en-AU" sz="2800" b="0" i="1" smtClean="0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AU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800" b="0" i="1" smtClean="0">
                              <a:latin typeface="Cambria Math"/>
                            </a:rPr>
                            <m:t>𝑘𝑔</m:t>
                          </m:r>
                        </m:e>
                        <m:sup>
                          <m:r>
                            <a:rPr lang="en-AU" sz="2800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AU" sz="28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6093296"/>
                <a:ext cx="2961195" cy="565476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55576" y="2679303"/>
            <a:ext cx="7318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rgbClr val="FF0000"/>
                </a:solidFill>
              </a:rPr>
              <a:t>Energy required to melt 1 kg of ice = 334 kJ</a:t>
            </a:r>
            <a:endParaRPr lang="en-AU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246186" y="3356992"/>
                <a:ext cx="6558062" cy="7329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𝑚𝑐</m:t>
                      </m:r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∆</m:t>
                      </m:r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→∆</m:t>
                      </m:r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AU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334,000</m:t>
                          </m:r>
                        </m:num>
                        <m:den>
                          <m:r>
                            <a:rPr lang="en-AU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4,184</m:t>
                          </m:r>
                        </m:den>
                      </m:f>
                      <m:r>
                        <a:rPr lang="en-AU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=80 </m:t>
                      </m:r>
                      <m:r>
                        <m:rPr>
                          <m:sty m:val="p"/>
                        </m:rPr>
                        <a:rPr lang="en-AU" sz="2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lang="en-AU" sz="2400" b="0" dirty="0" smtClean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186" y="3356992"/>
                <a:ext cx="6558062" cy="732958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809497" y="4335487"/>
            <a:ext cx="7362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rgbClr val="FF0000"/>
                </a:solidFill>
              </a:rPr>
              <a:t>However, it depends on initial T, since water may boil!</a:t>
            </a:r>
            <a:endParaRPr lang="en-AU" sz="2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934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62844" y="274638"/>
            <a:ext cx="8223956" cy="769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Phase Changes</a:t>
            </a:r>
            <a:endParaRPr lang="en-A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itle 1"/>
              <p:cNvSpPr txBox="1">
                <a:spLocks/>
              </p:cNvSpPr>
              <p:nvPr/>
            </p:nvSpPr>
            <p:spPr>
              <a:xfrm>
                <a:off x="457200" y="1268760"/>
                <a:ext cx="8229600" cy="135416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sz="2800" dirty="0" smtClean="0">
                        <a:latin typeface="Cambria Math" panose="02040503050406030204" pitchFamily="18" charset="0"/>
                        <a:ea typeface="Cambria Math" pitchFamily="18" charset="0"/>
                      </a:rPr>
                      <m:t>A</m:t>
                    </m:r>
                    <m:r>
                      <a:rPr lang="en-AU" sz="2800" b="0" i="0" dirty="0" smtClean="0">
                        <a:latin typeface="Cambria Math" panose="02040503050406030204" pitchFamily="18" charset="0"/>
                        <a:ea typeface="Cambria Math" pitchFamily="18" charset="0"/>
                      </a:rPr>
                      <m:t> 20</m:t>
                    </m:r>
                    <m:r>
                      <a:rPr lang="en-AU" sz="2800" dirty="0" smtClean="0">
                        <a:latin typeface="Cambria Math"/>
                        <a:ea typeface="Cambria Math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AU" sz="2800" dirty="0" smtClean="0">
                        <a:latin typeface="Cambria Math"/>
                        <a:ea typeface="Cambria Math" pitchFamily="18" charset="0"/>
                      </a:rPr>
                      <m:t>g</m:t>
                    </m:r>
                    <m:r>
                      <a:rPr lang="en-AU" sz="2800" i="1" dirty="0">
                        <a:latin typeface="Cambria Math"/>
                        <a:ea typeface="Cambria Math" pitchFamily="18" charset="0"/>
                      </a:rPr>
                      <m:t> </m:t>
                    </m:r>
                  </m:oMath>
                </a14:m>
                <a:r>
                  <a:rPr lang="en-AU" sz="2800" dirty="0">
                    <a:latin typeface="Cambria Math" pitchFamily="18" charset="0"/>
                    <a:ea typeface="Cambria Math" pitchFamily="18" charset="0"/>
                  </a:rPr>
                  <a:t>ice cube at </a:t>
                </a:r>
                <a14:m>
                  <m:oMath xmlns:m="http://schemas.openxmlformats.org/officeDocument/2006/math">
                    <m:r>
                      <a:rPr lang="en-AU" sz="2800" i="1" dirty="0">
                        <a:latin typeface="Cambria Math"/>
                        <a:ea typeface="Cambria Math" pitchFamily="18" charset="0"/>
                      </a:rPr>
                      <m:t>–3</m:t>
                    </m:r>
                    <m:r>
                      <a:rPr lang="en-AU" sz="2800" i="1" dirty="0">
                        <a:latin typeface="Cambria Math"/>
                        <a:ea typeface="Cambria Math"/>
                      </a:rPr>
                      <m:t>℃</m:t>
                    </m:r>
                    <m:r>
                      <a:rPr lang="en-AU" sz="2800" i="1" dirty="0">
                        <a:latin typeface="Cambria Math"/>
                        <a:ea typeface="Cambria Math" pitchFamily="18" charset="0"/>
                      </a:rPr>
                      <m:t> </m:t>
                    </m:r>
                  </m:oMath>
                </a14:m>
                <a:r>
                  <a:rPr lang="en-AU" sz="2800" dirty="0">
                    <a:latin typeface="Cambria Math" pitchFamily="18" charset="0"/>
                    <a:ea typeface="Cambria Math" pitchFamily="18" charset="0"/>
                  </a:rPr>
                  <a:t>is placed in a polystyrene cup </a:t>
                </a:r>
                <a:r>
                  <a:rPr lang="en-AU" sz="2800" dirty="0" smtClean="0">
                    <a:latin typeface="Cambria Math" pitchFamily="18" charset="0"/>
                    <a:ea typeface="Cambria Math" pitchFamily="18" charset="0"/>
                  </a:rPr>
                  <a:t>containing </a:t>
                </a:r>
                <a14:m>
                  <m:oMath xmlns:m="http://schemas.openxmlformats.org/officeDocument/2006/math">
                    <m:r>
                      <a:rPr lang="en-AU" sz="2800" b="0" i="0" dirty="0" smtClean="0">
                        <a:latin typeface="Cambria Math" panose="02040503050406030204" pitchFamily="18" charset="0"/>
                        <a:ea typeface="Cambria Math" pitchFamily="18" charset="0"/>
                      </a:rPr>
                      <m:t>0</m:t>
                    </m:r>
                    <m:r>
                      <a:rPr lang="en-AU" sz="2800" i="1" dirty="0">
                        <a:latin typeface="Cambria Math"/>
                        <a:ea typeface="Cambria Math" pitchFamily="18" charset="0"/>
                      </a:rPr>
                      <m:t>.20 </m:t>
                    </m:r>
                    <m:r>
                      <a:rPr lang="en-AU" sz="2800" i="1" dirty="0">
                        <a:latin typeface="Cambria Math"/>
                        <a:ea typeface="Cambria Math" pitchFamily="18" charset="0"/>
                      </a:rPr>
                      <m:t>𝑘𝑔</m:t>
                    </m:r>
                    <m:r>
                      <a:rPr lang="en-AU" sz="2800" i="1" dirty="0">
                        <a:latin typeface="Cambria Math"/>
                        <a:ea typeface="Cambria Math" pitchFamily="18" charset="0"/>
                      </a:rPr>
                      <m:t> </m:t>
                    </m:r>
                  </m:oMath>
                </a14:m>
                <a:r>
                  <a:rPr lang="en-AU" sz="2800" dirty="0">
                    <a:latin typeface="Cambria Math" pitchFamily="18" charset="0"/>
                    <a:ea typeface="Cambria Math" pitchFamily="18" charset="0"/>
                  </a:rPr>
                  <a:t>water at </a:t>
                </a:r>
                <a14:m>
                  <m:oMath xmlns:m="http://schemas.openxmlformats.org/officeDocument/2006/math">
                    <m:r>
                      <a:rPr lang="en-AU" sz="2800" i="1" dirty="0">
                        <a:latin typeface="Cambria Math"/>
                        <a:ea typeface="Cambria Math" pitchFamily="18" charset="0"/>
                      </a:rPr>
                      <m:t>𝑇</m:t>
                    </m:r>
                    <m:r>
                      <a:rPr lang="en-AU" sz="2800" i="1" dirty="0">
                        <a:latin typeface="Cambria Math"/>
                        <a:ea typeface="Cambria Math" pitchFamily="18" charset="0"/>
                      </a:rPr>
                      <m:t> = 20 ˚</m:t>
                    </m:r>
                    <m:r>
                      <a:rPr lang="en-AU" sz="2800" i="1" dirty="0">
                        <a:latin typeface="Cambria Math"/>
                        <a:ea typeface="Cambria Math" pitchFamily="18" charset="0"/>
                      </a:rPr>
                      <m:t>𝐶</m:t>
                    </m:r>
                  </m:oMath>
                </a14:m>
                <a:r>
                  <a:rPr lang="en-AU" sz="2800" dirty="0">
                    <a:latin typeface="Cambria Math" pitchFamily="18" charset="0"/>
                    <a:ea typeface="Cambria Math" pitchFamily="18" charset="0"/>
                  </a:rPr>
                  <a:t>). What is the final temperature of the water?</a:t>
                </a:r>
                <a:r>
                  <a:rPr lang="en-AU" sz="2400" dirty="0">
                    <a:latin typeface="Cambria Math" pitchFamily="18" charset="0"/>
                    <a:ea typeface="Cambria Math" pitchFamily="18" charset="0"/>
                  </a:rPr>
                  <a:t/>
                </a:r>
                <a:br>
                  <a:rPr lang="en-AU" sz="2400" dirty="0">
                    <a:latin typeface="Cambria Math" pitchFamily="18" charset="0"/>
                    <a:ea typeface="Cambria Math" pitchFamily="18" charset="0"/>
                  </a:rPr>
                </a:br>
                <a:endParaRPr lang="en-AU" sz="2400" dirty="0"/>
              </a:p>
            </p:txBody>
          </p:sp>
        </mc:Choice>
        <mc:Fallback>
          <p:sp>
            <p:nvSpPr>
              <p:cNvPr id="18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268760"/>
                <a:ext cx="8229600" cy="1354162"/>
              </a:xfrm>
              <a:prstGeom prst="rect">
                <a:avLst/>
              </a:prstGeom>
              <a:blipFill rotWithShape="0">
                <a:blip r:embed="rId4"/>
                <a:stretch>
                  <a:fillRect l="-1481" t="-18919" r="-170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805906"/>
            <a:ext cx="2819450" cy="35034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46311" y="2525995"/>
            <a:ext cx="4814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rgbClr val="FF0000"/>
                </a:solidFill>
              </a:rPr>
              <a:t>Energy is required to: (1) heat the ice cube to 0</a:t>
            </a:r>
            <a:r>
              <a:rPr lang="en-AU" sz="2400" baseline="30000" dirty="0" smtClean="0">
                <a:solidFill>
                  <a:srgbClr val="FF0000"/>
                </a:solidFill>
              </a:rPr>
              <a:t>o</a:t>
            </a:r>
            <a:r>
              <a:rPr lang="en-AU" sz="2400" dirty="0" smtClean="0">
                <a:solidFill>
                  <a:srgbClr val="FF0000"/>
                </a:solidFill>
              </a:rPr>
              <a:t>C, (2) melt the ice cube</a:t>
            </a:r>
            <a:endParaRPr lang="en-AU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3235589" y="3573016"/>
                <a:ext cx="572889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AU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AU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sSub>
                        <m:sSubPr>
                          <m:ctrlPr>
                            <a:rPr lang="en-AU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AU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𝑖𝑐𝑒</m:t>
                          </m:r>
                        </m:sub>
                      </m:sSub>
                      <m:r>
                        <a:rPr lang="en-AU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AU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AU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=0.02×2050×3=123 </m:t>
                      </m:r>
                      <m:r>
                        <a:rPr lang="en-AU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𝐽</m:t>
                      </m:r>
                    </m:oMath>
                  </m:oMathPara>
                </a14:m>
                <a:endParaRPr lang="en-AU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589" y="3573016"/>
                <a:ext cx="5728899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2786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3347864" y="4149080"/>
                <a:ext cx="545200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AU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AU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𝑚𝐿</m:t>
                      </m:r>
                      <m:r>
                        <a:rPr lang="en-AU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=0.02×334,000=6680 </m:t>
                      </m:r>
                      <m:r>
                        <a:rPr lang="en-AU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𝐽</m:t>
                      </m:r>
                    </m:oMath>
                  </m:oMathPara>
                </a14:m>
                <a:endParaRPr lang="en-AU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864" y="4149080"/>
                <a:ext cx="5452005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300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3779912" y="4725144"/>
            <a:ext cx="4724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/>
              <a:t>Total energy = 123 + 6680 = 6803 J</a:t>
            </a:r>
            <a:endParaRPr lang="en-AU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3131840" y="5373216"/>
                <a:ext cx="559646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AU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  <m:r>
                        <a:rPr lang="en-AU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sSub>
                        <m:sSubPr>
                          <m:ctrlPr>
                            <a:rPr lang="en-AU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AU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𝑤𝑎𝑡𝑒𝑟</m:t>
                          </m:r>
                        </m:sub>
                      </m:sSub>
                      <m:r>
                        <a:rPr lang="en-AU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AU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AU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→∆</m:t>
                      </m:r>
                      <m:r>
                        <a:rPr lang="en-AU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AU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AU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AU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  <m:r>
                        <a:rPr lang="en-AU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AU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b>
                        <m:sSubPr>
                          <m:ctrlPr>
                            <a:rPr lang="en-AU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AU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𝑤𝑎𝑡𝑒𝑟</m:t>
                          </m:r>
                        </m:sub>
                      </m:sSub>
                    </m:oMath>
                  </m:oMathPara>
                </a14:m>
                <a:endParaRPr lang="en-AU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840" y="5373216"/>
                <a:ext cx="5596468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109" b="-3442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3563888" y="5949280"/>
                <a:ext cx="5472608" cy="6938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AU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AU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6803</m:t>
                          </m:r>
                        </m:num>
                        <m:den>
                          <m: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0.2×4184</m:t>
                          </m:r>
                        </m:den>
                      </m:f>
                      <m:r>
                        <a:rPr lang="en-AU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=8</m:t>
                      </m:r>
                      <m:r>
                        <a:rPr lang="en-AU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  <m:r>
                        <a:rPr lang="en-AU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AU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𝑓𝑖𝑛𝑎𝑙</m:t>
                          </m:r>
                        </m:sub>
                      </m:sSub>
                      <m:r>
                        <a:rPr lang="en-AU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=12℃</m:t>
                      </m:r>
                    </m:oMath>
                  </m:oMathPara>
                </a14:m>
                <a:endParaRPr lang="en-AU" sz="2400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888" y="5949280"/>
                <a:ext cx="5472608" cy="693844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87846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  <p:bldP spid="20" grpId="0"/>
      <p:bldP spid="21" grpId="0"/>
      <p:bldP spid="22" grpId="0"/>
      <p:bldP spid="2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769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Thermal Expansion</a:t>
            </a:r>
            <a:endParaRPr lang="en-A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060848"/>
            <a:ext cx="6084168" cy="456312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flipH="1">
            <a:off x="406400" y="1250757"/>
            <a:ext cx="8201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 smtClean="0"/>
              <a:t>Solids </a:t>
            </a:r>
            <a:r>
              <a:rPr lang="en-AU" sz="2800" b="1" dirty="0" smtClean="0"/>
              <a:t>expand</a:t>
            </a:r>
            <a:r>
              <a:rPr lang="en-AU" sz="2800" dirty="0" smtClean="0"/>
              <a:t> when heated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886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74638"/>
            <a:ext cx="9108540" cy="769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Units of temperature</a:t>
            </a:r>
            <a:endParaRPr lang="en-A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4" name="TextBox 23"/>
          <p:cNvSpPr txBox="1"/>
          <p:nvPr/>
        </p:nvSpPr>
        <p:spPr>
          <a:xfrm>
            <a:off x="4298346" y="33887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1196752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Absolute temperature is measured in units of </a:t>
            </a:r>
            <a:r>
              <a:rPr lang="en-AU" sz="2400" b="1" dirty="0" smtClean="0"/>
              <a:t>Kelvin</a:t>
            </a:r>
            <a:r>
              <a:rPr lang="en-AU" sz="2400" dirty="0" smtClean="0"/>
              <a:t> (K) where 0 K is </a:t>
            </a:r>
            <a:r>
              <a:rPr lang="en-AU" sz="2400" b="1" dirty="0" smtClean="0"/>
              <a:t>absolute zero </a:t>
            </a:r>
            <a:r>
              <a:rPr lang="en-AU" sz="2400" dirty="0" smtClean="0"/>
              <a:t>(at which a gas has zero pressure)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2175" y="2524638"/>
            <a:ext cx="9111825" cy="3568658"/>
            <a:chOff x="32175" y="1282800"/>
            <a:chExt cx="9111825" cy="3568658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>
              <a:off x="32175" y="1282800"/>
              <a:ext cx="4450902" cy="35686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4970" y="1290162"/>
              <a:ext cx="4669030" cy="3561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35195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769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Thermal Expansion</a:t>
            </a:r>
            <a:endParaRPr lang="en-A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4" name="TextBox 13"/>
          <p:cNvSpPr txBox="1"/>
          <p:nvPr/>
        </p:nvSpPr>
        <p:spPr>
          <a:xfrm flipH="1">
            <a:off x="406400" y="1250757"/>
            <a:ext cx="8201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 smtClean="0"/>
              <a:t>The fractional change in </a:t>
            </a:r>
            <a:r>
              <a:rPr lang="en-AU" sz="2800" i="1" dirty="0" smtClean="0"/>
              <a:t>length</a:t>
            </a:r>
            <a:r>
              <a:rPr lang="en-AU" sz="2800" dirty="0" smtClean="0"/>
              <a:t> or </a:t>
            </a:r>
            <a:r>
              <a:rPr lang="en-AU" sz="2800" i="1" dirty="0" smtClean="0"/>
              <a:t>volume</a:t>
            </a:r>
            <a:r>
              <a:rPr lang="en-AU" sz="2800" dirty="0" smtClean="0"/>
              <a:t> as T increases is described by </a:t>
            </a:r>
            <a:r>
              <a:rPr lang="en-AU" sz="2800" b="1" dirty="0" smtClean="0"/>
              <a:t>coefficients of expansion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44924"/>
            <a:ext cx="4752527" cy="35643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07904" y="4185084"/>
            <a:ext cx="1368152" cy="18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5724128" y="2852936"/>
                <a:ext cx="2160240" cy="9219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AU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AU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AU" sz="3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AU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A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∆</m:t>
                      </m:r>
                      <m:r>
                        <a:rPr lang="en-A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AU" sz="320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28" y="2852936"/>
                <a:ext cx="2160240" cy="92198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5796136" y="5157192"/>
                <a:ext cx="2160240" cy="9219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AU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AU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AU" sz="32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r>
                        <a:rPr lang="en-AU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A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∆</m:t>
                      </m:r>
                      <m:r>
                        <a:rPr lang="en-A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AU" sz="3200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36" y="5157192"/>
                <a:ext cx="2160240" cy="92198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5220072" y="2319263"/>
            <a:ext cx="3550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rgbClr val="FF0000"/>
                </a:solidFill>
              </a:rPr>
              <a:t>Fractional length change:</a:t>
            </a:r>
            <a:endParaRPr lang="en-AU" sz="2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20072" y="4623519"/>
            <a:ext cx="3550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rgbClr val="FF0000"/>
                </a:solidFill>
              </a:rPr>
              <a:t>Fractional volume change:</a:t>
            </a:r>
            <a:endParaRPr lang="en-AU" sz="2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48064" y="3933056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smtClean="0">
                <a:solidFill>
                  <a:srgbClr val="0070C0"/>
                </a:solidFill>
              </a:rPr>
              <a:t>[coefficient of linear expansion]</a:t>
            </a:r>
            <a:endParaRPr lang="en-AU" sz="2000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20072" y="6197242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smtClean="0">
                <a:solidFill>
                  <a:srgbClr val="0070C0"/>
                </a:solidFill>
              </a:rPr>
              <a:t>[coefficient of volume expansion]</a:t>
            </a:r>
            <a:endParaRPr lang="en-AU" sz="2000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782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769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Thermal Expansion</a:t>
            </a:r>
            <a:endParaRPr lang="en-A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Rounded Rectangle 6"/>
          <p:cNvSpPr/>
          <p:nvPr/>
        </p:nvSpPr>
        <p:spPr>
          <a:xfrm>
            <a:off x="251520" y="5661248"/>
            <a:ext cx="8446898" cy="10801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 smtClean="0">
              <a:solidFill>
                <a:schemeClr val="tx1"/>
              </a:solidFill>
              <a:latin typeface="Cambria Math" pitchFamily="18" charset="0"/>
              <a:ea typeface="Cambria Math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4412025" y="1844824"/>
                <a:ext cx="4624471" cy="4952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dirty="0" smtClean="0">
                    <a:solidFill>
                      <a:srgbClr val="0070C0"/>
                    </a:solidFill>
                    <a:latin typeface="Cambria Math" pitchFamily="18" charset="0"/>
                    <a:ea typeface="Cambria Math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b="0" i="0" smtClean="0">
                        <a:solidFill>
                          <a:srgbClr val="0070C0"/>
                        </a:solidFill>
                        <a:latin typeface="Cambria Math"/>
                        <a:ea typeface="Cambria Math" pitchFamily="18" charset="0"/>
                      </a:rPr>
                      <m:t>oeffic</m:t>
                    </m:r>
                    <m:r>
                      <m:rPr>
                        <m:sty m:val="p"/>
                      </m:rPr>
                      <a:rPr lang="en-AU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itchFamily="18" charset="0"/>
                      </a:rPr>
                      <m:t>i</m:t>
                    </m:r>
                    <m:r>
                      <m:rPr>
                        <m:sty m:val="p"/>
                      </m:rPr>
                      <a:rPr lang="en-AU" b="0" i="0" smtClean="0">
                        <a:solidFill>
                          <a:srgbClr val="0070C0"/>
                        </a:solidFill>
                        <a:latin typeface="Cambria Math"/>
                        <a:ea typeface="Cambria Math" pitchFamily="18" charset="0"/>
                      </a:rPr>
                      <m:t>ent</m:t>
                    </m:r>
                    <m:r>
                      <a:rPr lang="en-AU" b="0" i="0" smtClean="0">
                        <a:solidFill>
                          <a:srgbClr val="0070C0"/>
                        </a:solidFill>
                        <a:latin typeface="Cambria Math"/>
                        <a:ea typeface="Cambria Math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AU" b="0" i="0" smtClean="0">
                        <a:solidFill>
                          <a:srgbClr val="0070C0"/>
                        </a:solidFill>
                        <a:latin typeface="Cambria Math"/>
                        <a:ea typeface="Cambria Math" pitchFamily="18" charset="0"/>
                      </a:rPr>
                      <m:t>of</m:t>
                    </m:r>
                    <m:r>
                      <a:rPr lang="en-AU" b="0" i="0" smtClean="0">
                        <a:solidFill>
                          <a:srgbClr val="0070C0"/>
                        </a:solidFill>
                        <a:latin typeface="Cambria Math"/>
                        <a:ea typeface="Cambria Math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AU" b="0" i="0" smtClean="0">
                        <a:solidFill>
                          <a:srgbClr val="0070C0"/>
                        </a:solidFill>
                        <a:latin typeface="Cambria Math"/>
                        <a:ea typeface="Cambria Math" pitchFamily="18" charset="0"/>
                      </a:rPr>
                      <m:t>volumetric</m:t>
                    </m:r>
                    <m:r>
                      <a:rPr lang="en-AU" b="0" i="0" smtClean="0">
                        <a:solidFill>
                          <a:srgbClr val="0070C0"/>
                        </a:solidFill>
                        <a:latin typeface="Cambria Math"/>
                        <a:ea typeface="Cambria Math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AU" b="0" i="0" smtClean="0">
                        <a:solidFill>
                          <a:srgbClr val="0070C0"/>
                        </a:solidFill>
                        <a:latin typeface="Cambria Math"/>
                        <a:ea typeface="Cambria Math" pitchFamily="18" charset="0"/>
                      </a:rPr>
                      <m:t>expansion</m:t>
                    </m:r>
                    <m:r>
                      <a:rPr lang="en-AU" b="0" i="0" smtClean="0">
                        <a:solidFill>
                          <a:srgbClr val="0070C0"/>
                        </a:solidFill>
                        <a:latin typeface="Cambria Math"/>
                        <a:ea typeface="Cambria Math" pitchFamily="18" charset="0"/>
                      </a:rPr>
                      <m:t>  </m:t>
                    </m:r>
                    <m:r>
                      <a:rPr lang="en-AU" b="0" i="1" smtClean="0">
                        <a:solidFill>
                          <a:srgbClr val="0070C0"/>
                        </a:solidFill>
                        <a:latin typeface="Cambria Math"/>
                        <a:ea typeface="Cambria Math"/>
                      </a:rPr>
                      <m:t>𝛽</m:t>
                    </m:r>
                    <m:r>
                      <a:rPr lang="en-AU" b="0" i="1" smtClean="0">
                        <a:solidFill>
                          <a:srgbClr val="0070C0"/>
                        </a:solidFill>
                        <a:latin typeface="Cambria Math"/>
                        <a:ea typeface="Cambria Math" pitchFamily="18" charset="0"/>
                      </a:rPr>
                      <m:t>=</m:t>
                    </m:r>
                    <m:f>
                      <m:fPr>
                        <m:ctrlPr>
                          <a:rPr lang="en-AU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itchFamily="18" charset="0"/>
                          </a:rPr>
                        </m:ctrlPr>
                      </m:fPr>
                      <m:num>
                        <m:r>
                          <a:rPr lang="en-AU" b="0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AU" b="0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𝑉</m:t>
                        </m:r>
                        <m:r>
                          <a:rPr lang="en-AU" b="0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/</m:t>
                        </m:r>
                        <m:r>
                          <a:rPr lang="en-AU" b="0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𝑉</m:t>
                        </m:r>
                      </m:num>
                      <m:den>
                        <m:r>
                          <a:rPr lang="en-AU" b="0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AU" b="0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𝑇</m:t>
                        </m:r>
                      </m:den>
                    </m:f>
                  </m:oMath>
                </a14:m>
                <a:endParaRPr lang="en-AU" dirty="0"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2025" y="1844824"/>
                <a:ext cx="4624471" cy="495200"/>
              </a:xfrm>
              <a:prstGeom prst="rect">
                <a:avLst/>
              </a:prstGeom>
              <a:blipFill rotWithShape="0">
                <a:blip r:embed="rId4"/>
                <a:stretch>
                  <a:fillRect l="-1187" b="-617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9" t="11703" b="16417"/>
          <a:stretch/>
        </p:blipFill>
        <p:spPr bwMode="auto">
          <a:xfrm>
            <a:off x="4462843" y="2420888"/>
            <a:ext cx="4573653" cy="280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3" r="57643" b="18666"/>
          <a:stretch/>
        </p:blipFill>
        <p:spPr bwMode="auto">
          <a:xfrm>
            <a:off x="10963" y="2420888"/>
            <a:ext cx="4200997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107504" y="1853680"/>
                <a:ext cx="4089517" cy="495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dirty="0" smtClean="0">
                    <a:solidFill>
                      <a:srgbClr val="0070C0"/>
                    </a:solidFill>
                    <a:latin typeface="Cambria Math" pitchFamily="18" charset="0"/>
                    <a:ea typeface="Cambria Math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b="0" i="0" smtClean="0">
                        <a:solidFill>
                          <a:srgbClr val="0070C0"/>
                        </a:solidFill>
                        <a:latin typeface="Cambria Math"/>
                        <a:ea typeface="Cambria Math" pitchFamily="18" charset="0"/>
                      </a:rPr>
                      <m:t>oeffic</m:t>
                    </m:r>
                    <m:r>
                      <m:rPr>
                        <m:sty m:val="p"/>
                      </m:rPr>
                      <a:rPr lang="en-AU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itchFamily="18" charset="0"/>
                      </a:rPr>
                      <m:t>i</m:t>
                    </m:r>
                    <m:r>
                      <m:rPr>
                        <m:sty m:val="p"/>
                      </m:rPr>
                      <a:rPr lang="en-AU" b="0" i="0" smtClean="0">
                        <a:solidFill>
                          <a:srgbClr val="0070C0"/>
                        </a:solidFill>
                        <a:latin typeface="Cambria Math"/>
                        <a:ea typeface="Cambria Math" pitchFamily="18" charset="0"/>
                      </a:rPr>
                      <m:t>ent</m:t>
                    </m:r>
                    <m:r>
                      <a:rPr lang="en-AU" b="0" i="0" smtClean="0">
                        <a:solidFill>
                          <a:srgbClr val="0070C0"/>
                        </a:solidFill>
                        <a:latin typeface="Cambria Math"/>
                        <a:ea typeface="Cambria Math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AU" b="0" i="0" smtClean="0">
                        <a:solidFill>
                          <a:srgbClr val="0070C0"/>
                        </a:solidFill>
                        <a:latin typeface="Cambria Math"/>
                        <a:ea typeface="Cambria Math" pitchFamily="18" charset="0"/>
                      </a:rPr>
                      <m:t>of</m:t>
                    </m:r>
                    <m:r>
                      <a:rPr lang="en-AU" b="0" i="0" smtClean="0">
                        <a:solidFill>
                          <a:srgbClr val="0070C0"/>
                        </a:solidFill>
                        <a:latin typeface="Cambria Math"/>
                        <a:ea typeface="Cambria Math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AU" b="0" i="0" smtClean="0">
                        <a:solidFill>
                          <a:srgbClr val="0070C0"/>
                        </a:solidFill>
                        <a:latin typeface="Cambria Math"/>
                        <a:ea typeface="Cambria Math" pitchFamily="18" charset="0"/>
                      </a:rPr>
                      <m:t>linear</m:t>
                    </m:r>
                    <m:r>
                      <a:rPr lang="en-AU" b="0" i="0" smtClean="0">
                        <a:solidFill>
                          <a:srgbClr val="0070C0"/>
                        </a:solidFill>
                        <a:latin typeface="Cambria Math"/>
                        <a:ea typeface="Cambria Math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AU" b="0" i="0" smtClean="0">
                        <a:solidFill>
                          <a:srgbClr val="0070C0"/>
                        </a:solidFill>
                        <a:latin typeface="Cambria Math"/>
                        <a:ea typeface="Cambria Math" pitchFamily="18" charset="0"/>
                      </a:rPr>
                      <m:t>expansion</m:t>
                    </m:r>
                    <m:r>
                      <a:rPr lang="en-AU" b="0" i="0" smtClean="0">
                        <a:solidFill>
                          <a:srgbClr val="0070C0"/>
                        </a:solidFill>
                        <a:latin typeface="Cambria Math"/>
                        <a:ea typeface="Cambria Math" pitchFamily="18" charset="0"/>
                      </a:rPr>
                      <m:t>  </m:t>
                    </m:r>
                    <m:r>
                      <a:rPr lang="en-AU" b="0" i="1" smtClean="0">
                        <a:solidFill>
                          <a:srgbClr val="0070C0"/>
                        </a:solidFill>
                        <a:latin typeface="Cambria Math"/>
                        <a:ea typeface="Cambria Math"/>
                      </a:rPr>
                      <m:t>𝛼</m:t>
                    </m:r>
                    <m:r>
                      <a:rPr lang="en-AU" b="0" i="1" smtClean="0">
                        <a:solidFill>
                          <a:srgbClr val="0070C0"/>
                        </a:solidFill>
                        <a:latin typeface="Cambria Math"/>
                        <a:ea typeface="Cambria Math" pitchFamily="18" charset="0"/>
                      </a:rPr>
                      <m:t>=</m:t>
                    </m:r>
                    <m:f>
                      <m:fPr>
                        <m:ctrlPr>
                          <a:rPr lang="en-AU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itchFamily="18" charset="0"/>
                          </a:rPr>
                        </m:ctrlPr>
                      </m:fPr>
                      <m:num>
                        <m:r>
                          <a:rPr lang="en-AU" b="0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AU" b="0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𝐿</m:t>
                        </m:r>
                        <m:r>
                          <a:rPr lang="en-AU" b="0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/</m:t>
                        </m:r>
                        <m:r>
                          <a:rPr lang="en-AU" b="0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𝐿</m:t>
                        </m:r>
                      </m:num>
                      <m:den>
                        <m:r>
                          <a:rPr lang="en-AU" b="0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AU" b="0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𝑇</m:t>
                        </m:r>
                      </m:den>
                    </m:f>
                  </m:oMath>
                </a14:m>
                <a:endParaRPr lang="en-AU" dirty="0">
                  <a:solidFill>
                    <a:srgbClr val="0070C0"/>
                  </a:solidFill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1853680"/>
                <a:ext cx="4089517" cy="495200"/>
              </a:xfrm>
              <a:prstGeom prst="rect">
                <a:avLst/>
              </a:prstGeom>
              <a:blipFill rotWithShape="0">
                <a:blip r:embed="rId6"/>
                <a:stretch>
                  <a:fillRect l="-1343" b="-617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417689" y="1196752"/>
            <a:ext cx="8402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Values given in Table </a:t>
            </a:r>
            <a:r>
              <a:rPr lang="en-AU" sz="2400" dirty="0" smtClean="0"/>
              <a:t>17.2 </a:t>
            </a:r>
            <a:r>
              <a:rPr lang="en-AU" sz="2400" dirty="0" smtClean="0"/>
              <a:t>of the textbook (page </a:t>
            </a:r>
            <a:r>
              <a:rPr lang="en-AU" sz="2400" dirty="0" smtClean="0"/>
              <a:t>328 </a:t>
            </a:r>
            <a:r>
              <a:rPr lang="en-AU" sz="2400" dirty="0" smtClean="0"/>
              <a:t>of 3</a:t>
            </a:r>
            <a:r>
              <a:rPr lang="en-AU" sz="2400" baseline="30000" dirty="0" smtClean="0"/>
              <a:t>rd</a:t>
            </a:r>
            <a:r>
              <a:rPr lang="en-AU" sz="2400" dirty="0" smtClean="0"/>
              <a:t> ed.)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3528" y="5733256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 smtClean="0">
                <a:latin typeface="Cambria Math" pitchFamily="18" charset="0"/>
                <a:ea typeface="Cambria Math" pitchFamily="18" charset="0"/>
              </a:rPr>
              <a:t>Often only care about the </a:t>
            </a:r>
            <a:r>
              <a:rPr lang="en-AU" sz="2800" b="1" dirty="0" smtClean="0">
                <a:latin typeface="Cambria Math" pitchFamily="18" charset="0"/>
                <a:ea typeface="Cambria Math" pitchFamily="18" charset="0"/>
              </a:rPr>
              <a:t>change in 1 dimension </a:t>
            </a:r>
            <a:r>
              <a:rPr lang="en-AU" sz="2800" dirty="0" smtClean="0">
                <a:latin typeface="Cambria Math" pitchFamily="18" charset="0"/>
                <a:ea typeface="Cambria Math" pitchFamily="18" charset="0"/>
              </a:rPr>
              <a:t>or looking at long thin objects (railway).</a:t>
            </a:r>
            <a:endParaRPr lang="en-AU" sz="2800" dirty="0">
              <a:latin typeface="Cambria Math" pitchFamily="18" charset="0"/>
              <a:ea typeface="Cambria Math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66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t1.gstatic.com/images?q=tbn:ANd9GcQwFfE1yRG-zCt6by2DHVK53n1w-Q0H8knC8WeroMRPzz0w3JuQ9Q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3421230" y="2582029"/>
            <a:ext cx="1152128" cy="129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251520" y="6129299"/>
            <a:ext cx="5832648" cy="61206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 smtClean="0">
              <a:solidFill>
                <a:schemeClr val="tx1"/>
              </a:solidFill>
              <a:latin typeface="Cambria Math" pitchFamily="18" charset="0"/>
              <a:ea typeface="Cambria Math" pitchFamily="18" charset="0"/>
            </a:endParaRPr>
          </a:p>
        </p:txBody>
      </p:sp>
      <p:graphicFrame>
        <p:nvGraphicFramePr>
          <p:cNvPr id="6" name="TPChart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344651149"/>
              </p:ext>
            </p:extLst>
          </p:nvPr>
        </p:nvGraphicFramePr>
        <p:xfrm>
          <a:off x="5403850" y="3130550"/>
          <a:ext cx="4640263" cy="414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68" name="Chart" r:id="rId8" imgW="5762863" imgH="5143500" progId="MSGraph.Chart.8">
                  <p:embed followColorScheme="full"/>
                </p:oleObj>
              </mc:Choice>
              <mc:Fallback>
                <p:oleObj name="Chart" r:id="rId8" imgW="5762863" imgH="5143500" progId="MSGraph.Chart.8">
                  <p:embed followColorScheme="full"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3850" y="3130550"/>
                        <a:ext cx="4640263" cy="4141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PQuestion"/>
          <p:cNvSpPr>
            <a:spLocks noGrp="1"/>
          </p:cNvSpPr>
          <p:nvPr>
            <p:ph type="ctrTitle"/>
          </p:nvPr>
        </p:nvSpPr>
        <p:spPr>
          <a:xfrm>
            <a:off x="152215" y="404664"/>
            <a:ext cx="8812273" cy="1296144"/>
          </a:xfrm>
        </p:spPr>
        <p:txBody>
          <a:bodyPr>
            <a:noAutofit/>
          </a:bodyPr>
          <a:lstStyle/>
          <a:p>
            <a:pPr algn="just"/>
            <a:r>
              <a:rPr lang="en-AU" sz="2800" dirty="0" smtClean="0">
                <a:latin typeface="Cambria Math" pitchFamily="18" charset="0"/>
                <a:ea typeface="Cambria Math" pitchFamily="18" charset="0"/>
              </a:rPr>
              <a:t>A bimetallic strip is made of dissimilar metals with different coefficients of </a:t>
            </a:r>
            <a:r>
              <a:rPr lang="en-AU" sz="2800" b="1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volumetric</a:t>
            </a:r>
            <a:r>
              <a:rPr lang="en-AU" sz="2800" dirty="0" smtClean="0">
                <a:latin typeface="Cambria Math" pitchFamily="18" charset="0"/>
                <a:ea typeface="Cambria Math" pitchFamily="18" charset="0"/>
              </a:rPr>
              <a:t> expansion (shown).  When </a:t>
            </a:r>
            <a:r>
              <a:rPr lang="en-AU" sz="2800" b="1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heated</a:t>
            </a:r>
            <a:r>
              <a:rPr lang="en-AU" sz="2800" dirty="0" smtClean="0">
                <a:latin typeface="Cambria Math" pitchFamily="18" charset="0"/>
                <a:ea typeface="Cambria Math" pitchFamily="18" charset="0"/>
              </a:rPr>
              <a:t> the strip bends </a:t>
            </a:r>
            <a:endParaRPr lang="en-AU" sz="2800" baseline="-250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2266315" y="6186616"/>
                <a:ext cx="223881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AU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AU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AU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AU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AU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AU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∆</m:t>
                      </m:r>
                      <m:r>
                        <a:rPr lang="en-AU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AU" sz="2800" dirty="0"/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315" y="6186616"/>
                <a:ext cx="2238818" cy="52322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1245629" y="2348880"/>
            <a:ext cx="5400600" cy="144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/>
          <p:cNvSpPr/>
          <p:nvPr/>
        </p:nvSpPr>
        <p:spPr>
          <a:xfrm>
            <a:off x="1245629" y="2501280"/>
            <a:ext cx="5400600" cy="14401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122981" y="2717681"/>
                <a:ext cx="1494961" cy="465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i="1" smtClean="0">
                          <a:latin typeface="Cambria Math"/>
                          <a:ea typeface="Cambria Math"/>
                        </a:rPr>
                        <m:t>𝛽</m:t>
                      </m:r>
                      <m:r>
                        <a:rPr lang="en-AU" sz="2400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AU" sz="2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AU" sz="2400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AU" sz="2400" b="0" i="1" smtClean="0">
                              <a:latin typeface="Cambria Math"/>
                              <a:ea typeface="Cambria Math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lang="en-AU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2981" y="2717681"/>
                <a:ext cx="1494961" cy="465833"/>
              </a:xfrm>
              <a:prstGeom prst="rect">
                <a:avLst/>
              </a:prstGeom>
              <a:blipFill rotWithShape="1">
                <a:blip r:embed="rId11"/>
                <a:stretch>
                  <a:fillRect l="-407" b="-1842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122981" y="1811039"/>
                <a:ext cx="2253759" cy="465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i="1" smtClean="0">
                          <a:latin typeface="Cambria Math"/>
                          <a:ea typeface="Cambria Math"/>
                        </a:rPr>
                        <m:t>𝛽</m:t>
                      </m:r>
                      <m:r>
                        <a:rPr lang="en-AU" sz="2400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AU" sz="2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AU" sz="2400" b="0" i="1" smtClean="0">
                              <a:latin typeface="Cambria Math"/>
                              <a:ea typeface="Cambria Math"/>
                            </a:rPr>
                            <m:t>0.5×10</m:t>
                          </m:r>
                        </m:e>
                        <m:sup>
                          <m:r>
                            <a:rPr lang="en-AU" sz="2400" b="0" i="1" smtClean="0">
                              <a:latin typeface="Cambria Math"/>
                              <a:ea typeface="Cambria Math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lang="en-AU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2981" y="1811039"/>
                <a:ext cx="2253759" cy="465833"/>
              </a:xfrm>
              <a:prstGeom prst="rect">
                <a:avLst/>
              </a:prstGeom>
              <a:blipFill rotWithShape="1">
                <a:blip r:embed="rId12"/>
                <a:stretch>
                  <a:fillRect l="-270" b="-1688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1257511" y="2645296"/>
            <a:ext cx="663838" cy="8557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/>
          <p:cNvSpPr/>
          <p:nvPr/>
        </p:nvSpPr>
        <p:spPr>
          <a:xfrm>
            <a:off x="1241745" y="2185993"/>
            <a:ext cx="663838" cy="16941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 17"/>
          <p:cNvSpPr/>
          <p:nvPr/>
        </p:nvSpPr>
        <p:spPr>
          <a:xfrm>
            <a:off x="1243866" y="1844824"/>
            <a:ext cx="663838" cy="16941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/>
          <p:cNvSpPr/>
          <p:nvPr/>
        </p:nvSpPr>
        <p:spPr>
          <a:xfrm>
            <a:off x="1404479" y="1850995"/>
            <a:ext cx="327677" cy="42587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Arc 8"/>
          <p:cNvSpPr/>
          <p:nvPr/>
        </p:nvSpPr>
        <p:spPr>
          <a:xfrm>
            <a:off x="6386203" y="1844824"/>
            <a:ext cx="418045" cy="1383918"/>
          </a:xfrm>
          <a:prstGeom prst="arc">
            <a:avLst>
              <a:gd name="adj1" fmla="val 16953942"/>
              <a:gd name="adj2" fmla="val 4414036"/>
            </a:avLst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PAnswers"/>
              <p:cNvSpPr>
                <a:spLocks noGrp="1"/>
              </p:cNvSpPr>
              <p:nvPr>
                <p:ph type="subTitle" idx="1"/>
                <p:custDataLst>
                  <p:tags r:id="rId4"/>
                </p:custDataLst>
              </p:nvPr>
            </p:nvSpPr>
            <p:spPr>
              <a:xfrm>
                <a:off x="216024" y="3645024"/>
                <a:ext cx="6084168" cy="2232248"/>
              </a:xfrm>
            </p:spPr>
            <p:txBody>
              <a:bodyPr>
                <a:noAutofit/>
              </a:bodyPr>
              <a:lstStyle/>
              <a:p>
                <a:pPr marL="514350" indent="-514350" algn="just">
                  <a:buFont typeface="Arial" pitchFamily="34" charset="0"/>
                  <a:buAutoNum type="arabicPeriod"/>
                </a:pPr>
                <a14:m>
                  <m:oMath xmlns:m="http://schemas.openxmlformats.org/officeDocument/2006/math">
                    <m:r>
                      <a:rPr lang="en-AU" b="1" i="0" smtClean="0">
                        <a:solidFill>
                          <a:srgbClr val="FF0000"/>
                        </a:solidFill>
                        <a:latin typeface="Cambria Math" pitchFamily="18" charset="0"/>
                        <a:ea typeface="Cambria Math" pitchFamily="18" charset="0"/>
                      </a:rPr>
                      <m:t>𝐮𝐩𝐰𝐚𝐫𝐝𝐬</m:t>
                    </m:r>
                  </m:oMath>
                </a14:m>
                <a:endParaRPr lang="en-AU" b="1" dirty="0" smtClean="0">
                  <a:solidFill>
                    <a:srgbClr val="FF0000"/>
                  </a:solidFill>
                  <a:latin typeface="Cambria Math" pitchFamily="18" charset="0"/>
                  <a:ea typeface="Cambria Math" pitchFamily="18" charset="0"/>
                </a:endParaRPr>
              </a:p>
              <a:p>
                <a:pPr marL="514350" indent="-514350" algn="just">
                  <a:buFont typeface="Arial" pitchFamily="34" charset="0"/>
                  <a:buAutoNum type="arabicPeriod"/>
                </a:pPr>
                <a14:m>
                  <m:oMath xmlns:m="http://schemas.openxmlformats.org/officeDocument/2006/math">
                    <m:r>
                      <a:rPr lang="en-AU" b="1" i="0" smtClean="0">
                        <a:solidFill>
                          <a:srgbClr val="FF0000"/>
                        </a:solidFill>
                        <a:latin typeface="Cambria Math" pitchFamily="18" charset="0"/>
                        <a:ea typeface="Cambria Math" pitchFamily="18" charset="0"/>
                      </a:rPr>
                      <m:t>𝐝𝐨𝐰𝐧𝐰𝐚𝐫𝐝𝐬</m:t>
                    </m:r>
                  </m:oMath>
                </a14:m>
                <a:endParaRPr lang="en-AU" b="1" dirty="0" smtClean="0">
                  <a:solidFill>
                    <a:srgbClr val="FF0000"/>
                  </a:solidFill>
                  <a:latin typeface="Cambria Math" pitchFamily="18" charset="0"/>
                  <a:ea typeface="Cambria Math" pitchFamily="18" charset="0"/>
                </a:endParaRPr>
              </a:p>
              <a:p>
                <a:pPr marL="514350" indent="-514350" algn="just">
                  <a:buFont typeface="Arial" pitchFamily="34" charset="0"/>
                  <a:buAutoNum type="arabicPeriod"/>
                </a:pPr>
                <a14:m>
                  <m:oMath xmlns:m="http://schemas.openxmlformats.org/officeDocument/2006/math">
                    <m:r>
                      <a:rPr lang="en-AU" b="1" i="0" smtClean="0">
                        <a:solidFill>
                          <a:srgbClr val="FF0000"/>
                        </a:solidFill>
                        <a:latin typeface="Cambria Math" pitchFamily="18" charset="0"/>
                        <a:ea typeface="Cambria Math" pitchFamily="18" charset="0"/>
                      </a:rPr>
                      <m:t>𝐢𝐭</m:t>
                    </m:r>
                    <m:r>
                      <a:rPr lang="en-AU" b="1" i="0" smtClean="0">
                        <a:solidFill>
                          <a:srgbClr val="FF0000"/>
                        </a:solidFill>
                        <a:latin typeface="Cambria Math" pitchFamily="18" charset="0"/>
                        <a:ea typeface="Cambria Math" pitchFamily="18" charset="0"/>
                      </a:rPr>
                      <m:t> </m:t>
                    </m:r>
                    <m:r>
                      <a:rPr lang="en-AU" b="1" i="0" smtClean="0">
                        <a:solidFill>
                          <a:srgbClr val="FF0000"/>
                        </a:solidFill>
                        <a:latin typeface="Cambria Math" pitchFamily="18" charset="0"/>
                        <a:ea typeface="Cambria Math" pitchFamily="18" charset="0"/>
                      </a:rPr>
                      <m:t>𝐬𝐭𝐚𝐲𝐬</m:t>
                    </m:r>
                    <m:r>
                      <a:rPr lang="en-AU" b="1" i="0" smtClean="0">
                        <a:solidFill>
                          <a:srgbClr val="FF0000"/>
                        </a:solidFill>
                        <a:latin typeface="Cambria Math" pitchFamily="18" charset="0"/>
                        <a:ea typeface="Cambria Math" pitchFamily="18" charset="0"/>
                      </a:rPr>
                      <m:t> </m:t>
                    </m:r>
                    <m:r>
                      <a:rPr lang="en-AU" b="1" i="0" smtClean="0">
                        <a:solidFill>
                          <a:srgbClr val="FF0000"/>
                        </a:solidFill>
                        <a:latin typeface="Cambria Math" pitchFamily="18" charset="0"/>
                        <a:ea typeface="Cambria Math" pitchFamily="18" charset="0"/>
                      </a:rPr>
                      <m:t>𝐥𝐞𝐯𝐞𝐥</m:t>
                    </m:r>
                    <m:r>
                      <a:rPr lang="en-AU" b="1" i="0" smtClean="0">
                        <a:solidFill>
                          <a:srgbClr val="FF0000"/>
                        </a:solidFill>
                        <a:latin typeface="Cambria Math" pitchFamily="18" charset="0"/>
                        <a:ea typeface="Cambria Math" pitchFamily="18" charset="0"/>
                      </a:rPr>
                      <m:t> </m:t>
                    </m:r>
                    <m:r>
                      <a:rPr lang="en-AU" b="1" i="0" smtClean="0">
                        <a:solidFill>
                          <a:srgbClr val="FF0000"/>
                        </a:solidFill>
                        <a:latin typeface="Cambria Math" pitchFamily="18" charset="0"/>
                        <a:ea typeface="Cambria Math" pitchFamily="18" charset="0"/>
                      </a:rPr>
                      <m:t>𝐚𝐧𝐝</m:t>
                    </m:r>
                    <m:r>
                      <a:rPr lang="en-AU" b="1" i="0" smtClean="0">
                        <a:solidFill>
                          <a:srgbClr val="FF0000"/>
                        </a:solidFill>
                        <a:latin typeface="Cambria Math" pitchFamily="18" charset="0"/>
                        <a:ea typeface="Cambria Math" pitchFamily="18" charset="0"/>
                      </a:rPr>
                      <m:t> </m:t>
                    </m:r>
                    <m:r>
                      <a:rPr lang="en-AU" b="1" i="0" smtClean="0">
                        <a:solidFill>
                          <a:srgbClr val="FF0000"/>
                        </a:solidFill>
                        <a:latin typeface="Cambria Math" pitchFamily="18" charset="0"/>
                        <a:ea typeface="Cambria Math" pitchFamily="18" charset="0"/>
                      </a:rPr>
                      <m:t>𝐥𝐞𝐧𝐠𝐭𝐡𝐞𝐧𝐬</m:t>
                    </m:r>
                    <m:r>
                      <a:rPr lang="en-AU" b="1" i="0">
                        <a:solidFill>
                          <a:srgbClr val="FF0000"/>
                        </a:solidFill>
                        <a:latin typeface="Cambria Math" pitchFamily="18" charset="0"/>
                        <a:ea typeface="Cambria Math" pitchFamily="18" charset="0"/>
                      </a:rPr>
                      <m:t> </m:t>
                    </m:r>
                  </m:oMath>
                </a14:m>
                <a:endParaRPr lang="en-AU" b="1" dirty="0" smtClean="0">
                  <a:solidFill>
                    <a:srgbClr val="FF0000"/>
                  </a:solidFill>
                  <a:latin typeface="Cambria Math" pitchFamily="18" charset="0"/>
                  <a:ea typeface="Cambria Math" pitchFamily="18" charset="0"/>
                </a:endParaRPr>
              </a:p>
              <a:p>
                <a:pPr marL="514350" indent="-514350" algn="just">
                  <a:buFont typeface="Arial" pitchFamily="34" charset="0"/>
                  <a:buAutoNum type="arabicPeriod"/>
                </a:pPr>
                <a:r>
                  <a:rPr lang="en-AU" b="1" dirty="0" smtClean="0">
                    <a:solidFill>
                      <a:srgbClr val="FF0000"/>
                    </a:solidFill>
                    <a:latin typeface="Cambria Math" pitchFamily="18" charset="0"/>
                    <a:ea typeface="Cambria Math" pitchFamily="18" charset="0"/>
                  </a:rPr>
                  <a:t>Insufficient information</a:t>
                </a:r>
                <a:endParaRPr lang="en-AU" b="1" dirty="0">
                  <a:solidFill>
                    <a:srgbClr val="FF0000"/>
                  </a:solidFill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3" name="TPAnswers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  <p:custDataLst>
                  <p:tags r:id="rId13"/>
                </p:custDataLst>
              </p:nvPr>
            </p:nvSpPr>
            <p:spPr>
              <a:xfrm>
                <a:off x="216024" y="3645024"/>
                <a:ext cx="6084168" cy="2232248"/>
              </a:xfrm>
              <a:blipFill rotWithShape="0">
                <a:blip r:embed="rId14"/>
                <a:stretch>
                  <a:fillRect l="-2505" b="-1366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2"/>
    </p:custDataLst>
    <p:extLst>
      <p:ext uri="{BB962C8B-B14F-4D97-AF65-F5344CB8AC3E}">
        <p14:creationId xmlns:p14="http://schemas.microsoft.com/office/powerpoint/2010/main" val="16822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t1.gstatic.com/images?q=tbn:ANd9GcQwFfE1yRG-zCt6by2DHVK53n1w-Q0H8knC8WeroMRPzz0w3JuQ9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3421230" y="2582029"/>
            <a:ext cx="1152128" cy="129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251520" y="6129299"/>
            <a:ext cx="5832648" cy="61206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 smtClean="0">
              <a:solidFill>
                <a:schemeClr val="tx1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2" name="TPQuestion"/>
          <p:cNvSpPr>
            <a:spLocks noGrp="1"/>
          </p:cNvSpPr>
          <p:nvPr>
            <p:ph type="ctrTitle"/>
          </p:nvPr>
        </p:nvSpPr>
        <p:spPr>
          <a:xfrm>
            <a:off x="152215" y="404664"/>
            <a:ext cx="8812273" cy="1296144"/>
          </a:xfrm>
        </p:spPr>
        <p:txBody>
          <a:bodyPr>
            <a:noAutofit/>
          </a:bodyPr>
          <a:lstStyle/>
          <a:p>
            <a:pPr algn="just"/>
            <a:r>
              <a:rPr lang="en-AU" sz="2800" dirty="0" smtClean="0">
                <a:latin typeface="Cambria Math" pitchFamily="18" charset="0"/>
                <a:ea typeface="Cambria Math" pitchFamily="18" charset="0"/>
              </a:rPr>
              <a:t>A bimetallic strip is made of dissimilar metals with different coefficients of </a:t>
            </a:r>
            <a:r>
              <a:rPr lang="en-AU" sz="2800" b="1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volumetric</a:t>
            </a:r>
            <a:r>
              <a:rPr lang="en-AU" sz="2800" dirty="0" smtClean="0">
                <a:latin typeface="Cambria Math" pitchFamily="18" charset="0"/>
                <a:ea typeface="Cambria Math" pitchFamily="18" charset="0"/>
              </a:rPr>
              <a:t> expansion (shown).  When </a:t>
            </a:r>
            <a:r>
              <a:rPr lang="en-AU" sz="2800" b="1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heated</a:t>
            </a:r>
            <a:r>
              <a:rPr lang="en-AU" sz="2800" dirty="0" smtClean="0">
                <a:latin typeface="Cambria Math" pitchFamily="18" charset="0"/>
                <a:ea typeface="Cambria Math" pitchFamily="18" charset="0"/>
              </a:rPr>
              <a:t> the strip bends </a:t>
            </a:r>
            <a:endParaRPr lang="en-AU" sz="2800" baseline="-250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2266315" y="6186616"/>
                <a:ext cx="223881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AU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AU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AU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AU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AU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AU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∆</m:t>
                      </m:r>
                      <m:r>
                        <a:rPr lang="en-AU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AU" sz="2800" dirty="0"/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315" y="6186616"/>
                <a:ext cx="2238818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1245629" y="2348880"/>
            <a:ext cx="5400600" cy="144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/>
          <p:cNvSpPr/>
          <p:nvPr/>
        </p:nvSpPr>
        <p:spPr>
          <a:xfrm>
            <a:off x="1245629" y="2501280"/>
            <a:ext cx="5400600" cy="14401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122981" y="2717681"/>
                <a:ext cx="1494961" cy="465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i="1" smtClean="0">
                          <a:latin typeface="Cambria Math"/>
                          <a:ea typeface="Cambria Math"/>
                        </a:rPr>
                        <m:t>𝛽</m:t>
                      </m:r>
                      <m:r>
                        <a:rPr lang="en-AU" sz="2400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AU" sz="2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AU" sz="2400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AU" sz="2400" b="0" i="1" smtClean="0">
                              <a:latin typeface="Cambria Math"/>
                              <a:ea typeface="Cambria Math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lang="en-AU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2981" y="2717681"/>
                <a:ext cx="1494961" cy="465833"/>
              </a:xfrm>
              <a:prstGeom prst="rect">
                <a:avLst/>
              </a:prstGeom>
              <a:blipFill rotWithShape="1">
                <a:blip r:embed="rId11"/>
                <a:stretch>
                  <a:fillRect l="-407" b="-1842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122981" y="1811039"/>
                <a:ext cx="2253759" cy="465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i="1" smtClean="0">
                          <a:latin typeface="Cambria Math"/>
                          <a:ea typeface="Cambria Math"/>
                        </a:rPr>
                        <m:t>𝛽</m:t>
                      </m:r>
                      <m:r>
                        <a:rPr lang="en-AU" sz="2400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AU" sz="2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AU" sz="2400" b="0" i="1" smtClean="0">
                              <a:latin typeface="Cambria Math"/>
                              <a:ea typeface="Cambria Math"/>
                            </a:rPr>
                            <m:t>0.5×10</m:t>
                          </m:r>
                        </m:e>
                        <m:sup>
                          <m:r>
                            <a:rPr lang="en-AU" sz="2400" b="0" i="1" smtClean="0">
                              <a:latin typeface="Cambria Math"/>
                              <a:ea typeface="Cambria Math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lang="en-AU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2981" y="1811039"/>
                <a:ext cx="2253759" cy="465833"/>
              </a:xfrm>
              <a:prstGeom prst="rect">
                <a:avLst/>
              </a:prstGeom>
              <a:blipFill rotWithShape="1">
                <a:blip r:embed="rId12"/>
                <a:stretch>
                  <a:fillRect l="-270" b="-1688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1257511" y="2645296"/>
            <a:ext cx="663838" cy="8557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/>
          <p:cNvSpPr/>
          <p:nvPr/>
        </p:nvSpPr>
        <p:spPr>
          <a:xfrm>
            <a:off x="1241745" y="2185993"/>
            <a:ext cx="663838" cy="16941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 17"/>
          <p:cNvSpPr/>
          <p:nvPr/>
        </p:nvSpPr>
        <p:spPr>
          <a:xfrm>
            <a:off x="1243866" y="1844824"/>
            <a:ext cx="663838" cy="16941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/>
          <p:cNvSpPr/>
          <p:nvPr/>
        </p:nvSpPr>
        <p:spPr>
          <a:xfrm>
            <a:off x="1404479" y="1850995"/>
            <a:ext cx="327677" cy="42587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Arc 8"/>
          <p:cNvSpPr/>
          <p:nvPr/>
        </p:nvSpPr>
        <p:spPr>
          <a:xfrm>
            <a:off x="6386203" y="1844824"/>
            <a:ext cx="418045" cy="1383918"/>
          </a:xfrm>
          <a:prstGeom prst="arc">
            <a:avLst>
              <a:gd name="adj1" fmla="val 16953942"/>
              <a:gd name="adj2" fmla="val 4414036"/>
            </a:avLst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extBox 15"/>
          <p:cNvSpPr txBox="1"/>
          <p:nvPr/>
        </p:nvSpPr>
        <p:spPr>
          <a:xfrm flipH="1">
            <a:off x="2228283" y="4293096"/>
            <a:ext cx="4936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rgbClr val="FF0000"/>
                </a:solidFill>
              </a:rPr>
              <a:t>The lower metal will expand more, causing the strip to bend upwards </a:t>
            </a:r>
            <a:endParaRPr lang="en-AU" sz="2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946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74638"/>
            <a:ext cx="9108540" cy="769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Thermal Behaviour of Matter - </a:t>
            </a:r>
            <a:r>
              <a:rPr lang="en-A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Summary</a:t>
            </a:r>
            <a:endParaRPr lang="en-A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755576" y="1543432"/>
            <a:ext cx="7704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/>
              <a:t>Ideal gas law</a:t>
            </a:r>
            <a:endParaRPr lang="en-AU" sz="2400" dirty="0" smtClean="0"/>
          </a:p>
          <a:p>
            <a:endParaRPr lang="en-AU" sz="2400" dirty="0" smtClean="0"/>
          </a:p>
          <a:p>
            <a:endParaRPr lang="en-A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/>
              <a:t>Gas may be analysed in terms of molecular motion</a:t>
            </a:r>
            <a:endParaRPr lang="en-A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/>
              <a:t>Latent heat of transformation of phases</a:t>
            </a:r>
            <a:endParaRPr lang="en-AU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b="1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 smtClean="0"/>
              <a:t>Coefficients of t</a:t>
            </a:r>
            <a:r>
              <a:rPr lang="en-AU" sz="2400" dirty="0" smtClean="0"/>
              <a:t>hermal expansion </a:t>
            </a:r>
            <a:endParaRPr lang="en-AU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1187624" y="2082914"/>
                <a:ext cx="3282986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𝑃𝑉</m:t>
                      </m:r>
                      <m:r>
                        <a:rPr lang="en-AU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sSub>
                        <m:sSubPr>
                          <m:ctrlPr>
                            <a:rPr lang="en-AU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AU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AU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AU" sz="2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2082914"/>
                <a:ext cx="3282986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3860800" y="2060848"/>
                <a:ext cx="3246498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𝑃𝑉</m:t>
                      </m:r>
                      <m:r>
                        <a:rPr lang="en-AU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𝑛𝑅𝑇</m:t>
                      </m:r>
                    </m:oMath>
                  </m:oMathPara>
                </a14:m>
                <a:endParaRPr lang="en-AU" sz="2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800" y="2060848"/>
                <a:ext cx="3246498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1763688" y="5341309"/>
                <a:ext cx="2160240" cy="8066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AU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AU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AU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AU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AU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∆</m:t>
                      </m:r>
                      <m:r>
                        <a:rPr lang="en-AU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AU" sz="2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5341309"/>
                <a:ext cx="2160240" cy="80663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4499992" y="5355852"/>
                <a:ext cx="2187754" cy="8094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AU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AU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AU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r>
                        <a:rPr lang="en-AU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AU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∆</m:t>
                      </m:r>
                      <m:r>
                        <a:rPr lang="en-AU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AU" sz="2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992" y="5355852"/>
                <a:ext cx="2187754" cy="80945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2927979" y="4293096"/>
                <a:ext cx="2436109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AU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AU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AU" sz="2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7979" y="4293096"/>
                <a:ext cx="2436109" cy="43088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2580668" y="3140968"/>
                <a:ext cx="3287476" cy="5150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AU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AU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AU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AU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r>
                        <a:rPr lang="en-AU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̅"/>
                          <m:ctrlPr>
                            <a:rPr lang="en-AU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AU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AU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acc>
                      <m:r>
                        <a:rPr lang="en-AU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en-AU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AU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AU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AU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sSub>
                        <m:sSubPr>
                          <m:ctrlPr>
                            <a:rPr lang="en-AU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AU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AU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AU" sz="2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668" y="3140968"/>
                <a:ext cx="3287476" cy="51507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63368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74638"/>
            <a:ext cx="9108540" cy="769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Units of temperature</a:t>
            </a:r>
            <a:endParaRPr lang="en-A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4" name="TextBox 23"/>
          <p:cNvSpPr txBox="1"/>
          <p:nvPr/>
        </p:nvSpPr>
        <p:spPr>
          <a:xfrm>
            <a:off x="4298346" y="33887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1196752"/>
            <a:ext cx="83529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Absolute temperature is measured in units of </a:t>
            </a:r>
            <a:r>
              <a:rPr lang="en-AU" sz="2400" b="1" dirty="0" smtClean="0"/>
              <a:t>Kelvin</a:t>
            </a:r>
            <a:r>
              <a:rPr lang="en-AU" sz="2400" dirty="0" smtClean="0"/>
              <a:t> (K) where 0 K is </a:t>
            </a:r>
            <a:r>
              <a:rPr lang="en-AU" sz="2400" b="1" dirty="0" smtClean="0"/>
              <a:t>absolute zero </a:t>
            </a:r>
            <a:r>
              <a:rPr lang="en-AU" sz="2400" dirty="0" smtClean="0"/>
              <a:t>(at which a gas has zero pressure)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The </a:t>
            </a:r>
            <a:r>
              <a:rPr lang="en-AU" sz="2400" b="1" dirty="0" smtClean="0"/>
              <a:t>Celsius</a:t>
            </a:r>
            <a:r>
              <a:rPr lang="en-AU" sz="2400" dirty="0" smtClean="0"/>
              <a:t> temperature scale is offset such that the </a:t>
            </a:r>
            <a:r>
              <a:rPr lang="en-AU" sz="2400" b="1" dirty="0" smtClean="0"/>
              <a:t>melting point of ice</a:t>
            </a:r>
            <a:r>
              <a:rPr lang="en-AU" sz="2400" dirty="0" smtClean="0"/>
              <a:t> at standard atmospheric pressure is 0 </a:t>
            </a:r>
            <a:r>
              <a:rPr lang="en-AU" sz="2400" baseline="30000" dirty="0" err="1" smtClean="0"/>
              <a:t>o</a:t>
            </a:r>
            <a:r>
              <a:rPr lang="en-AU" sz="2400" dirty="0" err="1" smtClean="0"/>
              <a:t>C</a:t>
            </a:r>
            <a:endParaRPr lang="en-AU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3284984"/>
            <a:ext cx="4962128" cy="330808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3923928" y="4221088"/>
                <a:ext cx="4910922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AU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𝐶𝑒𝑙𝑠𝑖𝑢𝑠</m:t>
                          </m:r>
                        </m:sub>
                      </m:sSub>
                      <m:r>
                        <a:rPr lang="en-AU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AU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AU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𝐾𝑒𝑙𝑣𝑖𝑛</m:t>
                          </m:r>
                        </m:sub>
                      </m:sSub>
                      <m:r>
                        <a:rPr lang="en-AU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−273.15</m:t>
                      </m:r>
                    </m:oMath>
                  </m:oMathPara>
                </a14:m>
                <a:endParaRPr lang="en-AU" sz="2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928" y="4221088"/>
                <a:ext cx="4910922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499992" y="5190291"/>
            <a:ext cx="3813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rgbClr val="FF0000"/>
                </a:solidFill>
              </a:rPr>
              <a:t>1 degree change in Celsius =</a:t>
            </a:r>
          </a:p>
          <a:p>
            <a:r>
              <a:rPr lang="en-AU" sz="2400" dirty="0" smtClean="0">
                <a:solidFill>
                  <a:srgbClr val="FF0000"/>
                </a:solidFill>
              </a:rPr>
              <a:t>1 degree change in Kelvin</a:t>
            </a:r>
            <a:endParaRPr lang="en-AU" sz="2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275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74638"/>
            <a:ext cx="9108540" cy="769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Units of temperature</a:t>
            </a:r>
            <a:endParaRPr lang="en-A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4" name="TextBox 23"/>
          <p:cNvSpPr txBox="1"/>
          <p:nvPr/>
        </p:nvSpPr>
        <p:spPr>
          <a:xfrm>
            <a:off x="4298346" y="33887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1196752"/>
            <a:ext cx="8323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Temperature is measured by </a:t>
            </a:r>
            <a:r>
              <a:rPr lang="en-AU" sz="2400" b="1" dirty="0" smtClean="0"/>
              <a:t>thermometers</a:t>
            </a:r>
            <a:r>
              <a:rPr lang="en-AU" sz="2400" dirty="0" smtClean="0"/>
              <a:t> which are brought into thermal equilibrium with the system</a:t>
            </a:r>
            <a:endParaRPr lang="en-AU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34" y="2918978"/>
            <a:ext cx="2923930" cy="3606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854" y="2492896"/>
            <a:ext cx="5568618" cy="41764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9958" y="2348880"/>
            <a:ext cx="2635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rgbClr val="FF0000"/>
                </a:solidFill>
              </a:rPr>
              <a:t>Using expansion …</a:t>
            </a:r>
            <a:endParaRPr lang="en-AU" sz="2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96342" y="2348880"/>
            <a:ext cx="2779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rgbClr val="FF0000"/>
                </a:solidFill>
              </a:rPr>
              <a:t>Using gas pressure …</a:t>
            </a:r>
            <a:endParaRPr lang="en-AU" sz="2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274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74638"/>
            <a:ext cx="9108540" cy="769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Heat Capacity and Specific Heat</a:t>
            </a:r>
            <a:endParaRPr lang="en-A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4" name="TextBox 23"/>
          <p:cNvSpPr txBox="1"/>
          <p:nvPr/>
        </p:nvSpPr>
        <p:spPr>
          <a:xfrm>
            <a:off x="4298346" y="33887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467544" y="1196752"/>
            <a:ext cx="77048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When heat energy flows into a substance, its temperature will increase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The </a:t>
            </a:r>
            <a:r>
              <a:rPr lang="en-AU" sz="2400" b="1" dirty="0" smtClean="0"/>
              <a:t>specific heat capacity </a:t>
            </a:r>
            <a:r>
              <a:rPr lang="en-AU" sz="2400" dirty="0" smtClean="0"/>
              <a:t>is the heat energy </a:t>
            </a:r>
            <a:r>
              <a:rPr lang="en-AU" sz="2400" dirty="0" smtClean="0"/>
              <a:t>(in J) needed </a:t>
            </a:r>
            <a:r>
              <a:rPr lang="en-AU" sz="2400" dirty="0" smtClean="0"/>
              <a:t>to raise the temperature of 1 kg of the substance by 1 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987824" y="3573016"/>
                <a:ext cx="3226524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48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AU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48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AU" sz="4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AU" sz="4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sz="4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AU" sz="4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AU" sz="4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7824" y="3573016"/>
                <a:ext cx="3226524" cy="73866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/>
          <p:nvPr/>
        </p:nvCxnSpPr>
        <p:spPr>
          <a:xfrm flipV="1">
            <a:off x="2460978" y="4149080"/>
            <a:ext cx="526846" cy="6148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52407" y="4713919"/>
            <a:ext cx="234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/>
              <a:t>Heat energy in J</a:t>
            </a:r>
            <a:endParaRPr lang="en-AU" sz="24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6077104" y="4275050"/>
            <a:ext cx="812735" cy="5221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902545" y="4797152"/>
            <a:ext cx="1773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/>
              <a:t>Temperature change in </a:t>
            </a:r>
            <a:r>
              <a:rPr lang="en-AU" sz="2400" dirty="0"/>
              <a:t>K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3563888" y="4383687"/>
            <a:ext cx="734458" cy="9895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627784" y="5517232"/>
            <a:ext cx="1575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/>
              <a:t>Mass in kg</a:t>
            </a:r>
            <a:endParaRPr lang="en-AU" sz="2400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5146343" y="4347199"/>
            <a:ext cx="445680" cy="12809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644008" y="5733256"/>
            <a:ext cx="2443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rgbClr val="FF0000"/>
                </a:solidFill>
              </a:rPr>
              <a:t>Specific heat capacity in J/K/kg</a:t>
            </a:r>
            <a:endParaRPr lang="en-AU" sz="2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441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/>
      <p:bldP spid="15" grpId="0"/>
      <p:bldP spid="20" grpId="0"/>
      <p:bldP spid="25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274638"/>
            <a:ext cx="9108540" cy="769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Heat Capacity and Specific Heat</a:t>
            </a:r>
            <a:endParaRPr lang="en-A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60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4" name="TextBox 23"/>
          <p:cNvSpPr txBox="1"/>
          <p:nvPr/>
        </p:nvSpPr>
        <p:spPr>
          <a:xfrm>
            <a:off x="4298346" y="33887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t="12946"/>
          <a:stretch/>
        </p:blipFill>
        <p:spPr bwMode="auto">
          <a:xfrm>
            <a:off x="107504" y="1683912"/>
            <a:ext cx="8933559" cy="404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51520" y="5930696"/>
            <a:ext cx="8446898" cy="8106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21393" y="5949280"/>
                <a:ext cx="8323368" cy="7386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AU" b="1" dirty="0" smtClean="0">
                    <a:latin typeface="Cambria Math" pitchFamily="18" charset="0"/>
                    <a:ea typeface="Cambria Math" pitchFamily="18" charset="0"/>
                  </a:rPr>
                  <a:t>Specific heat capacity </a:t>
                </a:r>
                <a:r>
                  <a:rPr lang="en-AU" dirty="0" smtClean="0">
                    <a:latin typeface="Cambria Math" pitchFamily="18" charset="0"/>
                    <a:ea typeface="Cambria Math" pitchFamily="18" charset="0"/>
                  </a:rPr>
                  <a:t>determines the heat energy needed to raise the temperature: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b="1" i="1" smtClean="0">
                          <a:latin typeface="Cambria Math"/>
                          <a:ea typeface="Cambria Math" pitchFamily="18" charset="0"/>
                        </a:rPr>
                        <m:t>𝑸</m:t>
                      </m:r>
                      <m:r>
                        <a:rPr lang="en-AU" sz="2400" b="1" i="1" smtClean="0">
                          <a:latin typeface="Cambria Math"/>
                          <a:ea typeface="Cambria Math" pitchFamily="18" charset="0"/>
                        </a:rPr>
                        <m:t>=</m:t>
                      </m:r>
                      <m:r>
                        <a:rPr lang="en-AU" sz="2400" b="1" i="1" smtClean="0">
                          <a:latin typeface="Cambria Math"/>
                          <a:ea typeface="Cambria Math" pitchFamily="18" charset="0"/>
                        </a:rPr>
                        <m:t>𝒎𝒄</m:t>
                      </m:r>
                      <m:r>
                        <a:rPr lang="en-AU" sz="2400" b="1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AU" sz="2400" b="1" i="1" smtClean="0">
                          <a:latin typeface="Cambria Math"/>
                          <a:ea typeface="Cambria Math"/>
                        </a:rPr>
                        <m:t>𝑻</m:t>
                      </m:r>
                    </m:oMath>
                  </m:oMathPara>
                </a14:m>
                <a:endParaRPr lang="en-AU" sz="2400" b="1" dirty="0" smtClean="0"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393" y="5949280"/>
                <a:ext cx="8323368" cy="738664"/>
              </a:xfrm>
              <a:prstGeom prst="rect">
                <a:avLst/>
              </a:prstGeom>
              <a:blipFill rotWithShape="0">
                <a:blip r:embed="rId5"/>
                <a:stretch>
                  <a:fillRect l="-659" t="-5785" b="-90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417689" y="1196752"/>
            <a:ext cx="8402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 smtClean="0"/>
              <a:t>Values given in Table 16.1 of the textbook (page 306 of 3</a:t>
            </a:r>
            <a:r>
              <a:rPr lang="en-AU" sz="2400" baseline="30000" dirty="0" smtClean="0"/>
              <a:t>rd</a:t>
            </a:r>
            <a:r>
              <a:rPr lang="en-AU" sz="2400" dirty="0" smtClean="0"/>
              <a:t> ed.)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622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POINTVERSION" val="14.0"/>
  <p:tag name="PPVERSION" val="14.0"/>
  <p:tag name="DELIMITERS" val="3.1"/>
  <p:tag name="SHOWBARVISIBLE" val="True"/>
  <p:tag name="USESECONDARYMONITOR" val="True"/>
  <p:tag name="SAVECSVWITHSESSION" val="False"/>
  <p:tag name="CSVFORMAT" val="0"/>
  <p:tag name="BULLETTYPE" val="3"/>
  <p:tag name="ANSWERNOWSTYLE" val="-1"/>
  <p:tag name="ANSWERNOWTEXT" val="Answer Now"/>
  <p:tag name="COUNTDOWNSTYLE" val="-1"/>
  <p:tag name="RESPCOUNTERSTYLE" val="-1"/>
  <p:tag name="RESPCOUNTERFORMAT" val="0"/>
  <p:tag name="RESPTABLESTYLE" val="-1"/>
  <p:tag name="COUNTDOWNSECONDS" val="10"/>
  <p:tag name="INPUTSOURCE" val="1"/>
  <p:tag name="NUMRESPONSES" val="1"/>
  <p:tag name="ALLOWDUPLICATES" val="False"/>
  <p:tag name="BACKUPSESSIONS" val="True"/>
  <p:tag name="BACKUPMAINTENANCE" val="7"/>
  <p:tag name="CHARTVALUEFORMAT" val="0%"/>
  <p:tag name="AUTOADVANCE" val="False"/>
  <p:tag name="REVIEWONLY" val="False"/>
  <p:tag name="ROTATIONINTERVAL" val="2"/>
  <p:tag name="AUTOUPDATEALIASES" val="True"/>
  <p:tag name="STDCHART" val="1"/>
  <p:tag name="RACEENDPOINTS" val="100"/>
  <p:tag name="RACERSMAXDISPLAYED" val="5"/>
  <p:tag name="RACEANIMATIONSPEED" val="3"/>
  <p:tag name="SKIPREMAININGRACESLIDES" val="True"/>
  <p:tag name="PARTICIPANTSINLEADERBOARD" val="5"/>
  <p:tag name="TEAMSINLEADERBOARD" val="5"/>
  <p:tag name="MAXRESPONDERS" val="5"/>
  <p:tag name="BUBBLENAMEVISIBLE" val="True"/>
  <p:tag name="BUBBLESIZEVISIBLE" val="True"/>
  <p:tag name="BUBBLEVALUEFORMAT" val="0.0"/>
  <p:tag name="BUBBLEGROUPING" val="3"/>
  <p:tag name="DEFAULTNUMTEAMS" val="5"/>
  <p:tag name="CUSTOMGRIDBACKCOLOR" val="-722948"/>
  <p:tag name="CUSTOMCELLFORECOLOR" val="-16777216"/>
  <p:tag name="CUSTOMCELLBACKCOLOR1" val="-657956"/>
  <p:tag name="CUSTOMCELLBACKCOLOR2" val="-13395457"/>
  <p:tag name="CUSTOMCELLBACKCOLOR3" val="-268652"/>
  <p:tag name="CUSTOMCELLBACKCOLOR4" val="-8355712"/>
  <p:tag name="USESCHEMECOLORS" val="True"/>
  <p:tag name="DISPLAYNAME" val="True"/>
  <p:tag name="DISPLAYDEVICENUMBER" val="True"/>
  <p:tag name="DISPLAYDEVICEID" val="True"/>
  <p:tag name="GRIDOPACITY" val="90"/>
  <p:tag name="GRIDROTATIONINTERVAL" val="2"/>
  <p:tag name="AUTOSIZEGRID" val="True"/>
  <p:tag name="GRIDSIZE" val="{Width=800, Height=600}"/>
  <p:tag name="GRIDPOSITION" val="1"/>
  <p:tag name="GRIDFONTSIZE" val="12"/>
  <p:tag name="POLLINGCYCLE" val="2"/>
  <p:tag name="CHARTCOLORS" val="0"/>
  <p:tag name="CHARTLABELS" val="1"/>
  <p:tag name="RESETCHARTS" val="True"/>
  <p:tag name="INCLUDENONRESPONDERS" val="False"/>
  <p:tag name="MULTIRESPDIVISOR" val="1"/>
  <p:tag name="INCLUDEPPT" val="True"/>
  <p:tag name="ALLOWUSERFEEDBACK" val="True"/>
  <p:tag name="CORRECTPOINTVALUE" val="1"/>
  <p:tag name="INCORRECTPOINTVALUE" val="0"/>
  <p:tag name="REALTIMEBACKUP" val="False"/>
  <p:tag name="REALTIMEBACKUPPATH" val="(None)"/>
  <p:tag name="ZEROBASED" val="False"/>
  <p:tag name="AUTOADJUSTPARTRANGE" val="True"/>
  <p:tag name="CHARTSCALE" val="True"/>
  <p:tag name="ADVANCEDSETTINGSVIEW" val="True"/>
  <p:tag name="FIBDISPLAYRESULTS" val="True"/>
  <p:tag name="FIBNUMRESULTS" val="5"/>
  <p:tag name="FIBINCLUDEOTHER" val="True"/>
  <p:tag name="FIBDISPLAYKEYWORDS" val="True"/>
  <p:tag name="PRRESPONSE1" val="10"/>
  <p:tag name="PRRESPONSE2" val="9"/>
  <p:tag name="PRRESPONSE3" val="8"/>
  <p:tag name="PRRESPONSE4" val="7"/>
  <p:tag name="PRRESPONSE5" val="6"/>
  <p:tag name="PRRESPONSE6" val="5"/>
  <p:tag name="PRRESPONSE7" val="4"/>
  <p:tag name="PRRESPONSE8" val="3"/>
  <p:tag name="PRRESPONSE9" val="2"/>
  <p:tag name="PRRESPONSE10" val="1"/>
  <p:tag name="SHOWFLASHWARNING" val="True"/>
  <p:tag name="ALWAYSOPENPOLL" val="False"/>
  <p:tag name="TASKPANEKEY" val="559d0d74-4e4b-44c4-8588-cd2101f2c9da"/>
  <p:tag name="INCLUDESESSION" val="True"/>
  <p:tag name="EXPANDSHOWBAR" val="True"/>
  <p:tag name="WASPOLLED" val="645DF2F3FFC24D06A057CC8ACD1955A6"/>
  <p:tag name="TPVERSION" val="5"/>
  <p:tag name="TPFULLVERSION" val="5.2.0.3121"/>
  <p:tag name="PPTVERSION" val="15"/>
  <p:tag name="TPOS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SLIDEID" val="D604D46ACFB54DE9ACE19FACBF510B78"/>
  <p:tag name="SLIDETYPE" val="Q"/>
  <p:tag name="DEMOGRAPHIC" val="False"/>
  <p:tag name="SPEEDSCORING" val="False"/>
  <p:tag name="CORRECTPOINTVALUE" val="1"/>
  <p:tag name="INCORRECTPOINTVALUE" val="0"/>
  <p:tag name="VALUEFORMAT" val="0%"/>
  <p:tag name="DELIMITERS" val="3.1"/>
  <p:tag name="RESPONSECOUNT" val="27"/>
  <p:tag name="SLICED" val="False"/>
  <p:tag name="RESPONSES" val="2;1;1;1;1;-;3;1;2;2;1;1;3;1;-;2;-;1;-;2;3;2;-;-;1;-;1;1;1;2;-;1;3;-;1;1;-;-;-;"/>
  <p:tag name="CHARTSTRINGSTD" val="16 7 4 0"/>
  <p:tag name="CHARTSTRINGREV" val="0 4 7 16"/>
  <p:tag name="CHARTSTRINGSTDPER" val="0.592592592592593 0.259259259259259 0.148148148148148 0"/>
  <p:tag name="CHARTSTRINGREVPER" val="0 0.148148148148148 0.259259259259259 0.592592592592593"/>
  <p:tag name="SLIDEORDER" val="22"/>
  <p:tag name="SLIDEGUID" val="833F28FF8805453C8371B851359F5F28"/>
  <p:tag name="QUESTIONALIAS" val="Two identical mass metals at 95℃ are placed in separate identical beakers of water at 25℃.  You measure the temperature of the water after each metal has cooled by 10℃ and find that the water in A is hotter than the water in B.  Which metal has the higher specific heat ?"/>
  <p:tag name="ANSWERSALIAS" val="Metal A|smicln|Metal B|smicln|They are the same|smicln|Can’t tell since not in equilibrium"/>
  <p:tag name="TOTALRESPONSES" val="0"/>
  <p:tag name="RESPONSESGATHERED" val="False"/>
  <p:tag name="ANONYMOUSTEMP" val="False"/>
  <p:tag name="VALUES" val="Incorrect|smicln|Incorrect|smicln|Incorrect|smicln|Correct"/>
  <p:tag name="LIVECHARTING" val="False"/>
  <p:tag name="AUTOOPENPOLL" val="True"/>
  <p:tag name="AUTOFORMATCHART" val="True"/>
  <p:tag name="TYPE" val="MultiChoiceSlide"/>
  <p:tag name="TPQUESTIONXML" val="﻿&lt;?xml version=&quot;1.0&quot; encoding=&quot;utf-8&quot;?&gt;&#10;&lt;questionlist&gt;&#10;    &lt;properties&gt;&#10;        &lt;guid&gt;E1C9B479426A40F9AE4120CD054517B4&lt;/guid&gt;&#10;        &lt;description /&gt;&#10;        &lt;date&gt;4/24/2016 10:07:14 A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BB84494BE9C240C782FD9EDC4E3C3119&lt;/guid&gt;&#10;            &lt;repollguid&gt;2AB04D8375414A599997A9A2E25C2DA3&lt;/repollguid&gt;&#10;            &lt;sourceid&gt;2532B7C00D6248CC8F5BD5EBFA96F2DA&lt;/sourceid&gt;&#10;            &lt;questiontext&gt;Two identical mass metals at 95℃ are placed in separate identical beakers of water at 25℃.  You measure the temperature of the water after each metal has cooled by 10℃ and find that the water in A is hotter than the water in B.  Which metal has the higher specific heat ?&lt;/questiontext&gt;&#10;            &lt;showresults&gt;True&lt;/showresults&gt;&#10;            &lt;responsegrid&gt;0&lt;/responsegrid&gt;&#10;            &lt;countdowntimer&gt;False&lt;/countdowntimer&gt;&#10;            &lt;correctvalue&gt;1&lt;/correctvalue&gt;&#10;            &lt;incorrectvalue&gt;0&lt;/incorrectvalue&gt;&#10;            &lt;responselimit&gt;1&lt;/responselimit&gt;&#10;            &lt;bulletstyle&gt;0&lt;/bulletstyle&gt;&#10;            &lt;answers&gt;&#10;                &lt;answer&gt;&#10;                    &lt;guid&gt;1BBEE4017C7344C7ACA0756FD93AD56E&lt;/guid&gt;&#10;                    &lt;answertext&gt;Metal A &lt;/answertext&gt;&#10;                    &lt;valuetype&gt;-1&lt;/valuetype&gt;&#10;                &lt;/answer&gt;&#10;                &lt;answer&gt;&#10;                    &lt;guid&gt;62B03D29B815471BB6503129F4C6A4B2&lt;/guid&gt;&#10;                    &lt;answertext&gt;Metal B &lt;/answertext&gt;&#10;                    &lt;valuetype&gt;-1&lt;/valuetype&gt;&#10;                &lt;/answer&gt;&#10;                &lt;answer&gt;&#10;                    &lt;guid&gt;71312E568B944335A2BC70A519F28A6D&lt;/guid&gt;&#10;                    &lt;answertext&gt;They are the same &lt;/answertext&gt;&#10;                    &lt;valuetype&gt;-1&lt;/valuetype&gt;&#10;                &lt;/answer&gt;&#10;                &lt;answer&gt;&#10;                    &lt;guid&gt;5CF613C5AD2A4198AB225353CEDB58F3&lt;/guid&gt;&#10;                    &lt;answertext&gt;Can’t tell since not in equilibrium&lt;/answertext&gt;&#10;                    &lt;valuetype&gt;1&lt;/valuetype&gt;&#10;                &lt;/answer&gt;&#10;            &lt;/answers&gt;&#10;        &lt;/multichoice&gt;&#10;    &lt;/questions&gt;&#10;&lt;/questionlist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9"/>
  <p:tag name="TYPE" val="5"/>
  <p:tag name="NUMBERFORMAT" val="0"/>
  <p:tag name="LABELFORMAT" val="1"/>
  <p:tag name="COLORTYPE" val="SCHEME"/>
  <p:tag name="DEFINEDCOLORS" val="3,6,10,45,32,50,13,4,9,55,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69"/>
  <p:tag name="FONTSIZE" val="32"/>
  <p:tag name="BULLETTYPE" val="ppBulletArabicPeriod"/>
  <p:tag name="ANSWERTEXT" val="Metal A&#10;Metal B&#10;They are the same&#10;Can’t tell since not in equilibrium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SLIDEID" val="D604D46ACFB54DE9ACE19FACBF510B78"/>
  <p:tag name="SLIDETYPE" val="Q"/>
  <p:tag name="DEMOGRAPHIC" val="False"/>
  <p:tag name="SPEEDSCORING" val="False"/>
  <p:tag name="CORRECTPOINTVALUE" val="1"/>
  <p:tag name="INCORRECTPOINTVALUE" val="0"/>
  <p:tag name="VALUEFORMAT" val="0%"/>
  <p:tag name="DELIMITERS" val="3.1"/>
  <p:tag name="RESPONSECOUNT" val="27"/>
  <p:tag name="SLICED" val="False"/>
  <p:tag name="RESPONSES" val="2;1;1;1;1;-;3;1;2;2;1;1;3;1;-;2;-;1;-;2;3;2;-;-;1;-;1;1;1;2;-;1;3;-;1;1;-;-;-;"/>
  <p:tag name="CHARTSTRINGSTD" val="16 7 4 0"/>
  <p:tag name="CHARTSTRINGREV" val="0 4 7 16"/>
  <p:tag name="CHARTSTRINGSTDPER" val="0.592592592592593 0.259259259259259 0.148148148148148 0"/>
  <p:tag name="CHARTSTRINGREVPER" val="0 0.148148148148148 0.259259259259259 0.592592592592593"/>
  <p:tag name="SLIDEORDER" val="22"/>
  <p:tag name="SLIDEGUID" val="833F28FF8805453C8371B851359F5F28"/>
  <p:tag name="QUESTIONALIAS" val="Two identical mass metals at 95℃ are placed in separate identical beakers of water at 25℃.  You measure the temperature of the water after each metal has cooled by 10℃ and find that the water in A is hotter than the water in B.  Which metal has the higher specific heat ?"/>
  <p:tag name="ANSWERSALIAS" val="Metal A|smicln|Metal B|smicln|They are the same|smicln|Can’t tell since not in equilibrium"/>
  <p:tag name="TOTALRESPONSES" val="0"/>
  <p:tag name="RESPONSESGATHERED" val="False"/>
  <p:tag name="ANONYMOUSTEMP" val="False"/>
  <p:tag name="VALUES" val="Incorrect|smicln|Incorrect|smicln|Incorrect|smicln|Correct"/>
  <p:tag name="LIVECHARTING" val="False"/>
  <p:tag name="AUTOOPENPOLL" val="True"/>
  <p:tag name="AUTOFORMATCHART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SLIDEID" val="D604D46ACFB54DE9ACE19FACBF510B78"/>
  <p:tag name="SLIDETYPE" val="Q"/>
  <p:tag name="DEMOGRAPHIC" val="False"/>
  <p:tag name="SPEEDSCORING" val="False"/>
  <p:tag name="CORRECTPOINTVALUE" val="1"/>
  <p:tag name="INCORRECTPOINTVALUE" val="0"/>
  <p:tag name="VALUEFORMAT" val="0%"/>
  <p:tag name="DELIMITERS" val="3.1"/>
  <p:tag name="RESPONSECOUNT" val="3"/>
  <p:tag name="SLICED" val="False"/>
  <p:tag name="RESPONSES" val="2;-;-;-;-;-;2;-;-;-;-;-;-;-;-;-;-;-;-;-;-;-;-;-;-;-;-;-;-;1;-;-;-;-;-;-;-;-;-;"/>
  <p:tag name="CHARTSTRINGSTD" val="1 2 0 0 0 0"/>
  <p:tag name="CHARTSTRINGREV" val="0 0 0 0 2 1"/>
  <p:tag name="CHARTSTRINGSTDPER" val="0.333333333333333 0.666666666666667 0 0 0 0"/>
  <p:tag name="CHARTSTRINGREVPER" val="0 0 0 0 0.666666666666667 0.333333333333333"/>
  <p:tag name="SLIDEORDER" val="21"/>
  <p:tag name="SLIDEGUID" val="DCCE6A473EFB423D8D37FFE61C2851C6"/>
  <p:tag name="QUESTIONALIAS" val="A 1 𝑚 rod of gold  is connected to a 1 𝑚 rod of silver.  The gold end is placed in boiling water and the silver end is placed in ice water.  Where is it 50℃ ? "/>
  <p:tag name="ANSWERSALIAS" val="At the midpoint|smicln|Near the midpoint but closer to the gold end|smicln|Near the midpoint but closer to the silver end"/>
  <p:tag name="VALUES" val="Incorrect|smicln|Correct|smicln|Incorrect"/>
  <p:tag name="TOTALRESPONSES" val="0"/>
  <p:tag name="RESPONSESGATHERED" val="False"/>
  <p:tag name="ANONYMOUSTEMP" val="False"/>
  <p:tag name="LIVECHARTING" val="False"/>
  <p:tag name="AUTOOPENPOLL" val="True"/>
  <p:tag name="AUTOFORMATCHART" val="True"/>
  <p:tag name="TYPE" val="MultiChoiceSlide"/>
  <p:tag name="TPQUESTIONXML" val="﻿&lt;?xml version=&quot;1.0&quot; encoding=&quot;utf-8&quot;?&gt;&#10;&lt;questionlist&gt;&#10;    &lt;properties&gt;&#10;        &lt;guid&gt;C8EC2305A1364E65B61DFF33EA6DAF5C&lt;/guid&gt;&#10;        &lt;description /&gt;&#10;        &lt;date&gt;4/24/2016 10:07:14 A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F7A814CE3E9A40A4B25625432AE7DF16&lt;/guid&gt;&#10;            &lt;repollguid&gt;4F13F23243874B958F86E53F40AB1F8D&lt;/repollguid&gt;&#10;            &lt;sourceid&gt;D43BBD2897854AC9843C2A2C94297450&lt;/sourceid&gt;&#10;            &lt;questiontext&gt;A 1 $$ rod of gold  is connected to a 1 $$ rod of silver.  The gold end is placed in boiling water and the silver end is placed in ice water.  Where is it 50℃ ? &lt;/questiontext&gt;&#10;            &lt;showresults&gt;True&lt;/showresults&gt;&#10;            &lt;responsegrid&gt;0&lt;/responsegrid&gt;&#10;            &lt;countdowntimer&gt;False&lt;/countdowntimer&gt;&#10;            &lt;correctvalue&gt;1&lt;/correctvalue&gt;&#10;            &lt;incorrectvalue&gt;0&lt;/incorrectvalue&gt;&#10;            &lt;responselimit&gt;1&lt;/responselimit&gt;&#10;            &lt;bulletstyle&gt;0&lt;/bulletstyle&gt;&#10;            &lt;answers&gt;&#10;                &lt;answer&gt;&#10;                    &lt;guid&gt;E3706085DC854BD7B15E196F7DD9DE14&lt;/guid&gt;&#10;                    &lt;answertext&gt;At the midpoint&lt;/answertext&gt;&#10;                    &lt;valuetype&gt;-1&lt;/valuetype&gt;&#10;                &lt;/answer&gt;&#10;                &lt;answer&gt;&#10;                    &lt;guid&gt;990FABA9B9434AAEAC50123B1BA77E8B&lt;/guid&gt;&#10;                    &lt;answertext&gt;Near the midpoint but closer to the gold end&lt;/answertext&gt;&#10;                    &lt;valuetype&gt;1&lt;/valuetype&gt;&#10;                &lt;/answer&gt;&#10;                &lt;answer&gt;&#10;                    &lt;guid&gt;76160BC1F1F24104B693BB2D1A65E382&lt;/guid&gt;&#10;                    &lt;answertext&gt;Near the midpoint but closer to the silver end&lt;/answertext&gt;&#10;                    &lt;valuetype&gt;-1&lt;/valuetype&gt;&#10;                &lt;/answer&gt;&#10;            &lt;/answers&gt;&#10;        &lt;/multichoice&gt;&#10;    &lt;/questions&gt;&#10;&lt;/questionlist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9"/>
  <p:tag name="TYPE" val="5"/>
  <p:tag name="NUMBERFORMAT" val="0"/>
  <p:tag name="LABELFORMAT" val="1"/>
  <p:tag name="COLORTYPE" val="SCHEME"/>
  <p:tag name="DEFINEDCOLORS" val="3,6,10,45,32,50,13,4,9,55,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TEXTLENGTH" val="107"/>
  <p:tag name="FONTSIZE" val="28"/>
  <p:tag name="BULLETTYPE" val="ppBulletArabicPeriod"/>
  <p:tag name="ANSWERTEXT" val="At the midpoint&#10;Near the midpoint but closer to the gold end&#10;Near the midpoint but closer to the silver end"/>
  <p:tag name="OLDNUMANSWERS" val="3"/>
  <p:tag name="ZEROBASED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SLIDEID" val="D604D46ACFB54DE9ACE19FACBF510B78"/>
  <p:tag name="SLIDETYPE" val="Q"/>
  <p:tag name="DEMOGRAPHIC" val="False"/>
  <p:tag name="SPEEDSCORING" val="False"/>
  <p:tag name="CORRECTPOINTVALUE" val="1"/>
  <p:tag name="INCORRECTPOINTVALUE" val="0"/>
  <p:tag name="VALUEFORMAT" val="0%"/>
  <p:tag name="DELIMITERS" val="3.1"/>
  <p:tag name="RESPONSECOUNT" val="3"/>
  <p:tag name="SLICED" val="False"/>
  <p:tag name="RESPONSES" val="2;-;-;-;-;-;2;-;-;-;-;-;-;-;-;-;-;-;-;-;-;-;-;-;-;-;-;-;-;1;-;-;-;-;-;-;-;-;-;"/>
  <p:tag name="CHARTSTRINGSTD" val="1 2 0 0 0 0"/>
  <p:tag name="CHARTSTRINGREV" val="0 0 0 0 2 1"/>
  <p:tag name="CHARTSTRINGSTDPER" val="0.333333333333333 0.666666666666667 0 0 0 0"/>
  <p:tag name="CHARTSTRINGREVPER" val="0 0 0 0 0.666666666666667 0.333333333333333"/>
  <p:tag name="SLIDEORDER" val="21"/>
  <p:tag name="SLIDEGUID" val="DCCE6A473EFB423D8D37FFE61C2851C6"/>
  <p:tag name="QUESTIONALIAS" val="A 1 𝑚 rod of gold  is connected to a 1 𝑚 rod of silver.  The gold end is placed in boiling water and the silver end is placed in ice water.  Where is it 50℃ ? "/>
  <p:tag name="ANSWERSALIAS" val="At the midpoint|smicln|Near the midpoint but closer to the gold end|smicln|Near the midpoint but closer to the silver end"/>
  <p:tag name="VALUES" val="Incorrect|smicln|Correct|smicln|Incorrect"/>
  <p:tag name="TOTALRESPONSES" val="0"/>
  <p:tag name="RESPONSESGATHERED" val="False"/>
  <p:tag name="ANONYMOUSTEMP" val="False"/>
  <p:tag name="LIVECHARTING" val="False"/>
  <p:tag name="AUTOOPENPOLL" val="True"/>
  <p:tag name="AUTOFORMATCHART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SLIDEID" val="D604D46ACFB54DE9ACE19FACBF510B78"/>
  <p:tag name="SLIDETYPE" val="Q"/>
  <p:tag name="DEMOGRAPHIC" val="False"/>
  <p:tag name="SPEEDSCORING" val="False"/>
  <p:tag name="CORRECTPOINTVALUE" val="1"/>
  <p:tag name="INCORRECTPOINTVALUE" val="0"/>
  <p:tag name="VALUEFORMAT" val="0%"/>
  <p:tag name="DELIMITERS" val="3.1"/>
  <p:tag name="RESPONSECOUNT" val="27"/>
  <p:tag name="SLICED" val="False"/>
  <p:tag name="RESPONSES" val="2;1;1;1;1;-;3;1;2;2;1;1;3;1;-;2;-;1;-;2;3;2;-;-;1;-;1;1;1;2;-;1;3;-;1;1;-;-;-;"/>
  <p:tag name="CHARTSTRINGSTD" val="16 7 4 0"/>
  <p:tag name="CHARTSTRINGREV" val="0 4 7 16"/>
  <p:tag name="CHARTSTRINGSTDPER" val="0.592592592592593 0.259259259259259 0.148148148148148 0"/>
  <p:tag name="CHARTSTRINGREVPER" val="0 0.148148148148148 0.259259259259259 0.592592592592593"/>
  <p:tag name="SLIDEORDER" val="24"/>
  <p:tag name="SLIDEGUID" val="7EA4FE9793AD4F6D9AC4B71FA0958E4C"/>
  <p:tag name="ANSWERSALIAS" val=" 𝑻 𝒇 &gt; 𝑻 𝒊 |smicln| 𝑻 𝒇 = 𝑻 𝒊  |smicln| 𝑻 𝒇 &lt; 𝑻 𝒊 |smicln|Can’t tell without n "/>
  <p:tag name="QUESTIONALIAS" val="I double the volume of the cylinder and reduce the absolute pressure from 1 𝑎𝑡𝑚 to 0.5 𝑎𝑡𝑚. How does the final temperature compare to the initial ?"/>
  <p:tag name="RESPONSESGATHERED" val="False"/>
  <p:tag name="VALUES" val="Incorrect|smicln|Incorrect|smicln|Incorrect|smicln|No Value"/>
  <p:tag name="TOTALRESPONSES" val="0"/>
  <p:tag name="ANONYMOUSTEMP" val="False"/>
  <p:tag name="LIVECHARTING" val="False"/>
  <p:tag name="AUTOOPENPOLL" val="True"/>
  <p:tag name="AUTOFORMATCHART" val="True"/>
  <p:tag name="TYPE" val="MultiChoiceSlide"/>
  <p:tag name="TPQUESTIONXML" val="﻿&lt;?xml version=&quot;1.0&quot; encoding=&quot;utf-8&quot;?&gt;&#10;&lt;questionlist&gt;&#10;    &lt;properties&gt;&#10;        &lt;guid&gt;E8D0AB1A967449E9884811E3C39E86B0&lt;/guid&gt;&#10;        &lt;description /&gt;&#10;        &lt;date&gt;4/24/2016 10:07:14 A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43AE19CDE25743FBBF6E0C2C61BE3D82&lt;/guid&gt;&#10;            &lt;repollguid&gt;B2614AFECA64476B9A5E99715017A8D7&lt;/repollguid&gt;&#10;            &lt;sourceid&gt;D6CDD90AF4AE4514B07C78E17F3A0C6D&lt;/sourceid&gt;&#10;            &lt;questiontext&gt;I double the volume of the cylinder and reduce the absolute pressure from 1 $$$$$$ to 0.5 $$$$$$. How does the final temperature compare to the initial ?&lt;/questiontext&gt;&#10;            &lt;showresults&gt;True&lt;/showresults&gt;&#10;            &lt;responsegrid&gt;0&lt;/responsegrid&gt;&#10;            &lt;countdowntimer&gt;False&lt;/countdowntimer&gt;&#10;            &lt;correctvalue&gt;1&lt;/correctvalue&gt;&#10;            &lt;incorrectvalue&gt;0&lt;/incorrectvalue&gt;&#10;            &lt;responselimit&gt;1&lt;/responselimit&gt;&#10;            &lt;bulletstyle&gt;0&lt;/bulletstyle&gt;&#10;            &lt;answers&gt;&#10;                &lt;answer&gt;&#10;                    &lt;guid&gt;998E3656C6D84CB78F41BAC6BEB21056&lt;/guid&gt;&#10;                    &lt;answertext&gt; $$ $$ &amp;gt; $$ $$  &lt;/answertext&gt;&#10;                    &lt;valuetype&gt;-1&lt;/valuetype&gt;&#10;                &lt;/answer&gt;&#10;                &lt;answer&gt;&#10;                    &lt;guid&gt;47835BC6E59A45E2B233EF56534CB976&lt;/guid&gt;&#10;                    &lt;answertext&gt; $$ $$ = $$ $$   &lt;/answertext&gt;&#10;                    &lt;valuetype&gt;-1&lt;/valuetype&gt;&#10;                &lt;/answer&gt;&#10;                &lt;answer&gt;&#10;                    &lt;guid&gt;ECBF6115CCEC409D9A0946CC5475C689&lt;/guid&gt;&#10;                    &lt;answertext&gt; $$ $$ &amp;lt; $$ $$  &lt;/answertext&gt;&#10;                    &lt;valuetype&gt;-1&lt;/valuetype&gt;&#10;                &lt;/answer&gt;&#10;                &lt;answer&gt;&#10;                    &lt;guid&gt;A24E3D5141CC4257ABE9AA75467ECF02&lt;/guid&gt;&#10;                    &lt;answertext&gt;Can’t tell without n &lt;/answertext&gt;&#10;                    &lt;valuetype&gt;0&lt;/valuetype&gt;&#10;                &lt;/answer&gt;&#10;            &lt;/answers&gt;&#10;        &lt;/multichoice&gt;&#10;    &lt;/questions&gt;&#10;&lt;/questionlist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9"/>
  <p:tag name="TYPE" val="5"/>
  <p:tag name="NUMBERFORMAT" val="0"/>
  <p:tag name="LABELFORMAT" val="1"/>
  <p:tag name="COLORTYPE" val="SCHEME"/>
  <p:tag name="DEFINEDCOLORS" val="3,6,10,45,32,50,13,4,9,55,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0"/>
  <p:tag name="FONTSIZE" val="32"/>
  <p:tag name="BULLETTYPE" val="ppBulletArabicPeriod"/>
  <p:tag name="ANSWERTEXT" val=" 𝑻 𝒇 &gt; 𝑻 𝒊 &#10; 𝑻 𝒇 = 𝑻 𝒊  &#10; 𝑻 𝒇 &lt; 𝑻 𝒊 &#10;Can’t tell without n 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SLIDEID" val="D604D46ACFB54DE9ACE19FACBF510B78"/>
  <p:tag name="SLIDETYPE" val="Q"/>
  <p:tag name="DEMOGRAPHIC" val="False"/>
  <p:tag name="SPEEDSCORING" val="False"/>
  <p:tag name="CORRECTPOINTVALUE" val="1"/>
  <p:tag name="INCORRECTPOINTVALUE" val="0"/>
  <p:tag name="VALUEFORMAT" val="0%"/>
  <p:tag name="DELIMITERS" val="3.1"/>
  <p:tag name="RESPONSECOUNT" val="27"/>
  <p:tag name="SLICED" val="False"/>
  <p:tag name="RESPONSES" val="2;1;1;1;1;-;3;1;2;2;1;1;3;1;-;2;-;1;-;2;3;2;-;-;1;-;1;1;1;2;-;1;3;-;1;1;-;-;-;"/>
  <p:tag name="CHARTSTRINGSTD" val="16 7 4 0"/>
  <p:tag name="CHARTSTRINGREV" val="0 4 7 16"/>
  <p:tag name="CHARTSTRINGSTDPER" val="0.592592592592593 0.259259259259259 0.148148148148148 0"/>
  <p:tag name="CHARTSTRINGREVPER" val="0 0.148148148148148 0.259259259259259 0.592592592592593"/>
  <p:tag name="SLIDEORDER" val="23"/>
  <p:tag name="SLIDEGUID" val="45D2CC2890494B0DB42966614EE74A38"/>
  <p:tag name="QUESTIONALIAS" val="Two identical cylinders, one with  𝐻 2  and one with  𝑁 2 , have different gauge pressures but the same temperature.  Which cylinder has the fastest molecules. "/>
  <p:tag name="ANSWERSALIAS" val="The high pressure vessel|smicln|The low pressure vessel|smicln|The one with Hydrogen|smicln|The one with Nitrogen|smicln|Insufficient information to tell"/>
  <p:tag name="TOTALRESPONSES" val="0"/>
  <p:tag name="RESPONSESGATHERED" val="False"/>
  <p:tag name="ANONYMOUSTEMP" val="False"/>
  <p:tag name="VALUES" val="Incorrect|smicln|Incorrect|smicln|Incorrect|smicln|Correct|smicln|Incorrect"/>
  <p:tag name="LIVECHARTING" val="False"/>
  <p:tag name="AUTOOPENPOLL" val="True"/>
  <p:tag name="AUTOFORMATCHART" val="True"/>
  <p:tag name="TYPE" val="MultiChoiceSlide"/>
  <p:tag name="TPQUESTIONXML" val="﻿&lt;?xml version=&quot;1.0&quot; encoding=&quot;utf-8&quot;?&gt;&#10;&lt;questionlist&gt;&#10;    &lt;properties&gt;&#10;        &lt;guid&gt;29A40B3CBC4544B4A328FDE784F78676&lt;/guid&gt;&#10;        &lt;description /&gt;&#10;        &lt;date&gt;4/24/2016 10:07:14 A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2CFC87F2836B4B0C9F86A106A85BC2C5&lt;/guid&gt;&#10;            &lt;repollguid&gt;F2241FF9407B4168B783E46E5326C400&lt;/repollguid&gt;&#10;            &lt;sourceid&gt;8491A953064E42938A4968BBA00FF36D&lt;/sourceid&gt;&#10;            &lt;questiontext&gt;Two identical cylinders, one with  $$ 2  and one with  $$ 2 , have different gauge pressures but the same temperature.  Which cylinder has the fastest molecules. &lt;/questiontext&gt;&#10;            &lt;showresults&gt;True&lt;/showresults&gt;&#10;            &lt;responsegrid&gt;0&lt;/responsegrid&gt;&#10;            &lt;countdowntimer&gt;False&lt;/countdowntimer&gt;&#10;            &lt;correctvalue&gt;1&lt;/correctvalue&gt;&#10;            &lt;incorrectvalue&gt;0&lt;/incorrectvalue&gt;&#10;            &lt;responselimit&gt;1&lt;/responselimit&gt;&#10;            &lt;bulletstyle&gt;0&lt;/bulletstyle&gt;&#10;            &lt;answers&gt;&#10;                &lt;answer&gt;&#10;                    &lt;guid&gt;473B16C040AA45C29259E81BF767369B&lt;/guid&gt;&#10;                    &lt;answertext&gt;The high pressure vessel&lt;/answertext&gt;&#10;                    &lt;valuetype&gt;-1&lt;/valuetype&gt;&#10;                &lt;/answer&gt;&#10;                &lt;answer&gt;&#10;                    &lt;guid&gt;63DC5965EE8E4BE890C3DEAFD35533CE&lt;/guid&gt;&#10;                    &lt;answertext&gt;The low pressure vessel&lt;/answertext&gt;&#10;                    &lt;valuetype&gt;-1&lt;/valuetype&gt;&#10;                &lt;/answer&gt;&#10;                &lt;answer&gt;&#10;                    &lt;guid&gt;4760E6AFC3F94C2BBD50B6B60580EE43&lt;/guid&gt;&#10;                    &lt;answertext&gt;The one with Hydrogen&lt;/answertext&gt;&#10;                    &lt;valuetype&gt;-1&lt;/valuetype&gt;&#10;                &lt;/answer&gt;&#10;                &lt;answer&gt;&#10;                    &lt;guid&gt;0B039E9F1E0A4DA4A08AC8C8C1247542&lt;/guid&gt;&#10;                    &lt;answertext&gt;The one with Nitrogen&lt;/answertext&gt;&#10;                    &lt;valuetype&gt;1&lt;/valuetype&gt;&#10;                &lt;/answer&gt;&#10;                &lt;answer&gt;&#10;                    &lt;guid&gt;7BBC94E4AF584CB1850CA8180FC919B3&lt;/guid&gt;&#10;                    &lt;answertext&gt;Insufficient information to tell&lt;/answertext&gt;&#10;                    &lt;valuetype&gt;-1&lt;/valuetype&gt;&#10;                &lt;/answer&gt;&#10;            &lt;/answers&gt;&#10;        &lt;/multichoice&gt;&#10;    &lt;/questions&gt;&#10;&lt;/questionlist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9"/>
  <p:tag name="TYPE" val="5"/>
  <p:tag name="NUMBERFORMAT" val="0"/>
  <p:tag name="LABELFORMAT" val="1"/>
  <p:tag name="COLORTYPE" val="SCHEME"/>
  <p:tag name="DEFINEDCOLORS" val="3,6,10,45,32,50,13,4,9,55,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5"/>
  <p:tag name="TEXTLENGTH" val="125"/>
  <p:tag name="FONTSIZE" val="32"/>
  <p:tag name="BULLETTYPE" val="ppBulletArabicPeriod"/>
  <p:tag name="ANSWERTEXT" val="The high pressure vessel&#10;The low pressure vessel&#10;The one with Hydrogen&#10;The one with Nitrogen&#10;Insufficient information to tell"/>
  <p:tag name="ZEROBASED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SLIDEID" val="D604D46ACFB54DE9ACE19FACBF510B78"/>
  <p:tag name="SLIDETYPE" val="Q"/>
  <p:tag name="DEMOGRAPHIC" val="False"/>
  <p:tag name="SPEEDSCORING" val="False"/>
  <p:tag name="CORRECTPOINTVALUE" val="1"/>
  <p:tag name="INCORRECTPOINTVALUE" val="0"/>
  <p:tag name="VALUEFORMAT" val="0%"/>
  <p:tag name="DELIMITERS" val="3.1"/>
  <p:tag name="RESPONSECOUNT" val="27"/>
  <p:tag name="SLICED" val="False"/>
  <p:tag name="RESPONSES" val="2;1;1;1;1;-;3;1;2;2;1;1;3;1;-;2;-;1;-;2;3;2;-;-;1;-;1;1;1;2;-;1;3;-;1;1;-;-;-;"/>
  <p:tag name="CHARTSTRINGSTD" val="16 7 4 0"/>
  <p:tag name="CHARTSTRINGREV" val="0 4 7 16"/>
  <p:tag name="CHARTSTRINGSTDPER" val="0.592592592592593 0.259259259259259 0.148148148148148 0"/>
  <p:tag name="CHARTSTRINGREVPER" val="0 0.148148148148148 0.259259259259259 0.592592592592593"/>
  <p:tag name="SLIDEORDER" val="23"/>
  <p:tag name="SLIDEGUID" val="45D2CC2890494B0DB42966614EE74A38"/>
  <p:tag name="QUESTIONALIAS" val="Two identical cylinders, one with  𝐻 2  and one with  𝑁 2 , have different gauge pressures but the same temperature.  Which cylinder has the fastest molecules. "/>
  <p:tag name="ANSWERSALIAS" val="The high pressure vessel|smicln|The low pressure vessel|smicln|The one with Hydrogen|smicln|The one with Nitrogen|smicln|Insufficient information to tell"/>
  <p:tag name="TOTALRESPONSES" val="0"/>
  <p:tag name="RESPONSESGATHERED" val="False"/>
  <p:tag name="ANONYMOUSTEMP" val="False"/>
  <p:tag name="VALUES" val="Incorrect|smicln|Incorrect|smicln|Incorrect|smicln|Correct|smicln|Incorrect"/>
  <p:tag name="LIVECHARTING" val="False"/>
  <p:tag name="AUTOOPENPOLL" val="True"/>
  <p:tag name="AUTOFORMATCHART" val="Tru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SLIDEID" val="D604D46ACFB54DE9ACE19FACBF510B78"/>
  <p:tag name="SLIDETYPE" val="Q"/>
  <p:tag name="DEMOGRAPHIC" val="False"/>
  <p:tag name="SPEEDSCORING" val="False"/>
  <p:tag name="CORRECTPOINTVALUE" val="1"/>
  <p:tag name="INCORRECTPOINTVALUE" val="0"/>
  <p:tag name="VALUEFORMAT" val="0%"/>
  <p:tag name="DELIMITERS" val="3.1"/>
  <p:tag name="RESPONSESGATHERED" val="False"/>
  <p:tag name="TOTALRESPONSES" val="0"/>
  <p:tag name="ANONYMOUSTEMP" val="False"/>
  <p:tag name="SLIDEORDER" val="25"/>
  <p:tag name="SLIDEGUID" val="02B53DFC789A4393A136FF88F8DBBC15"/>
  <p:tag name="QUESTIONALIAS" val="Take the energy required to melt 1 𝑘𝑔 of ice and instead heat 1 𝑘𝑔 of water. How much has the temperature of the water changed by ?"/>
  <p:tag name="ANSWERSALIAS" val="𝟖𝟎℃|smicln|𝟓𝟑𝟗℃|smicln|𝟏𝟑℃|smicln|𝟐℃|smicln|Insufficient Information"/>
  <p:tag name="VALUES" val="Incorrect|smicln|Incorrect|smicln|No Value|smicln|No Value|smicln|No Value"/>
  <p:tag name="LIVECHARTING" val="False"/>
  <p:tag name="AUTOOPENPOLL" val="True"/>
  <p:tag name="AUTOFORMATCHART" val="True"/>
  <p:tag name="TYPE" val="MultiChoiceSlide"/>
  <p:tag name="TPQUESTIONXML" val="﻿&lt;?xml version=&quot;1.0&quot; encoding=&quot;utf-8&quot;?&gt;&#10;&lt;questionlist&gt;&#10;    &lt;properties&gt;&#10;        &lt;guid&gt;6A0C62DEEF124E5C9B88F244C726B95F&lt;/guid&gt;&#10;        &lt;description /&gt;&#10;        &lt;date&gt;4/24/2016 10:07:14 A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8FDD68E38D7549F4BBCA7E8878EDE6FF&lt;/guid&gt;&#10;            &lt;repollguid&gt;4F25415BF22643BBB5F59273C82C5DEB&lt;/repollguid&gt;&#10;            &lt;sourceid&gt;0CC616E9D41742A2A5AB35499745FBE3&lt;/sourceid&gt;&#10;            &lt;questiontext&gt;Take the energy required to melt 1 $$$$ of ice and instead heat 1 $$$$ of water. How much has the temperature of the water changed by ?&lt;/questiontext&gt;&#10;            &lt;showresults&gt;True&lt;/showresults&gt;&#10;            &lt;responsegrid&gt;0&lt;/responsegrid&gt;&#10;            &lt;countdowntimer&gt;False&lt;/countdowntimer&gt;&#10;            &lt;correctvalue&gt;1&lt;/correctvalue&gt;&#10;            &lt;incorrectvalue&gt;0&lt;/incorrectvalue&gt;&#10;            &lt;responselimit&gt;1&lt;/responselimit&gt;&#10;            &lt;bulletstyle&gt;0&lt;/bulletstyle&gt;&#10;            &lt;answers&gt;&#10;                &lt;answer&gt;&#10;                    &lt;guid&gt;BAB235407A1E4B19805CE3AD97861271&lt;/guid&gt;&#10;                    &lt;answertext&gt;$$$$℃&lt;/answertext&gt;&#10;                    &lt;valuetype&gt;-1&lt;/valuetype&gt;&#10;                &lt;/answer&gt;&#10;                &lt;answer&gt;&#10;                    &lt;guid&gt;FBB7A7ED5DAA4C6DA63496EB3E92E7BB&lt;/guid&gt;&#10;                    &lt;answertext&gt;$$$$$$℃&lt;/answertext&gt;&#10;                    &lt;valuetype&gt;-1&lt;/valuetype&gt;&#10;                &lt;/answer&gt;&#10;                &lt;answer&gt;&#10;                    &lt;guid&gt;091B70EFBB4C4C2AAFDD8F03CB084432&lt;/guid&gt;&#10;                    &lt;answertext&gt;$$$$℃&lt;/answertext&gt;&#10;                    &lt;valuetype&gt;0&lt;/valuetype&gt;&#10;                &lt;/answer&gt;&#10;                &lt;answer&gt;&#10;                    &lt;guid&gt;16E4DE1B1C954990AB5B65F152383E7D&lt;/guid&gt;&#10;                    &lt;answertext&gt;$$℃&lt;/answertext&gt;&#10;                    &lt;valuetype&gt;0&lt;/valuetype&gt;&#10;                &lt;/answer&gt;&#10;                &lt;answer&gt;&#10;                    &lt;guid&gt;51851C61C295454CA14E0C877F715AD8&lt;/guid&gt;&#10;                    &lt;answertext&gt;Insufficient Information&lt;/answertext&gt;&#10;                    &lt;valuetype&gt;0&lt;/valuetype&gt;&#10;                &lt;/answer&gt;&#10;            &lt;/answers&gt;&#10;        &lt;/multichoice&gt;&#10;    &lt;/questions&gt;&#10;&lt;/questionlist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9"/>
  <p:tag name="TYPE" val="5"/>
  <p:tag name="NUMBERFORMAT" val="0"/>
  <p:tag name="LABELFORMAT" val="1"/>
  <p:tag name="COLORTYPE" val="SCHEME"/>
  <p:tag name="DEFINEDCOLORS" val="3,6,10,45,32,50,13,4,9,55,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5"/>
  <p:tag name="TEXTLENGTH" val="48"/>
  <p:tag name="FONTSIZE" val="32"/>
  <p:tag name="BULLETTYPE" val="ppBulletArabicPeriod"/>
  <p:tag name="ANSWERTEXT" val="𝟖𝟎℃&#10;𝟓𝟑𝟗℃&#10;𝟏𝟑℃&#10;𝟐℃&#10;Insufficient Information"/>
  <p:tag name="ZEROBASED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SLIDEID" val="D604D46ACFB54DE9ACE19FACBF510B78"/>
  <p:tag name="SLIDETYPE" val="Q"/>
  <p:tag name="DEMOGRAPHIC" val="False"/>
  <p:tag name="SPEEDSCORING" val="False"/>
  <p:tag name="CORRECTPOINTVALUE" val="1"/>
  <p:tag name="INCORRECTPOINTVALUE" val="0"/>
  <p:tag name="VALUEFORMAT" val="0%"/>
  <p:tag name="DELIMITERS" val="3.1"/>
  <p:tag name="RESPONSESGATHERED" val="False"/>
  <p:tag name="TOTALRESPONSES" val="0"/>
  <p:tag name="ANONYMOUSTEMP" val="False"/>
  <p:tag name="SLIDEORDER" val="25"/>
  <p:tag name="SLIDEGUID" val="02B53DFC789A4393A136FF88F8DBBC15"/>
  <p:tag name="QUESTIONALIAS" val="Take the energy required to melt 1 𝑘𝑔 of ice and instead heat 1 𝑘𝑔 of water. How much has the temperature of the water changed by ?"/>
  <p:tag name="ANSWERSALIAS" val="𝟖𝟎℃|smicln|𝟓𝟑𝟗℃|smicln|𝟏𝟑℃|smicln|𝟐℃|smicln|Insufficient Information"/>
  <p:tag name="VALUES" val="Incorrect|smicln|Incorrect|smicln|No Value|smicln|No Value|smicln|No Value"/>
  <p:tag name="LIVECHARTING" val="False"/>
  <p:tag name="AUTOOPENPOLL" val="True"/>
  <p:tag name="AUTOFORMATCHART" val="Tru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SLIDEID" val="D604D46ACFB54DE9ACE19FACBF510B78"/>
  <p:tag name="SLIDETYPE" val="Q"/>
  <p:tag name="DEMOGRAPHIC" val="False"/>
  <p:tag name="SPEEDSCORING" val="False"/>
  <p:tag name="CORRECTPOINTVALUE" val="1"/>
  <p:tag name="INCORRECTPOINTVALUE" val="0"/>
  <p:tag name="VALUEFORMAT" val="0%"/>
  <p:tag name="DELIMITERS" val="3.1"/>
  <p:tag name="RESPONSESGATHERED" val="False"/>
  <p:tag name="TOTALRESPONSES" val="0"/>
  <p:tag name="ANONYMOUSTEMP" val="False"/>
  <p:tag name="SLIDEORDER" val="25"/>
  <p:tag name="SLIDEGUID" val="02B53DFC789A4393A136FF88F8DBBC15"/>
  <p:tag name="QUESTIONALIAS" val="Take the energy required to melt 1 𝑘𝑔 of ice and instead heat 1 𝑘𝑔 of water. How much has the temperature of the water changed by ?"/>
  <p:tag name="ANSWERSALIAS" val="𝟖𝟎℃|smicln|𝟓𝟑𝟗℃|smicln|𝟏𝟑℃|smicln|𝟐℃|smicln|Insufficient Information"/>
  <p:tag name="VALUES" val="Incorrect|smicln|Incorrect|smicln|No Value|smicln|No Value|smicln|No Value"/>
  <p:tag name="LIVECHARTING" val="False"/>
  <p:tag name="AUTOOPENPOLL" val="True"/>
  <p:tag name="AUTOFORMATCHART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SLIDEID" val="D604D46ACFB54DE9ACE19FACBF510B78"/>
  <p:tag name="SLIDETYPE" val="Q"/>
  <p:tag name="DEMOGRAPHIC" val="False"/>
  <p:tag name="SPEEDSCORING" val="False"/>
  <p:tag name="CORRECTPOINTVALUE" val="1"/>
  <p:tag name="INCORRECTPOINTVALUE" val="0"/>
  <p:tag name="VALUEFORMAT" val="0%"/>
  <p:tag name="DELIMITERS" val="3.1"/>
  <p:tag name="RESPONSESGATHERED" val="False"/>
  <p:tag name="TOTALRESPONSES" val="0"/>
  <p:tag name="ANONYMOUSTEMP" val="False"/>
  <p:tag name="SLIDEORDER" val="28"/>
  <p:tag name="SLIDEGUID" val="DFA4BB2970BB4633938CB6DE9247FE9E"/>
  <p:tag name="QUESTIONALIAS" val="A bimetallic strip is made of dissimilar metals with different coefficients of volumetric expansion (shown).  When heated the strip bends "/>
  <p:tag name="ANSWERSALIAS" val="𝐮𝐩𝐰𝐚𝐫𝐝𝐬|smicln|𝐝𝐨𝐰𝐧𝐰𝐚𝐫𝐝𝐬|smicln|𝐢𝐭 𝐬𝐭𝐚𝐲𝐬 𝐥𝐞𝐯𝐞𝐥 𝐚𝐧𝐝 𝐥𝐞𝐧𝐠𝐭𝐡𝐞𝐧𝐬 |smicln|Insufficient information"/>
  <p:tag name="VALUES" val="Incorrect|smicln|Incorrect|smicln|No Value|smicln|No Value"/>
  <p:tag name="LIVECHARTING" val="False"/>
  <p:tag name="AUTOOPENPOLL" val="True"/>
  <p:tag name="AUTOFORMATCHART" val="True"/>
  <p:tag name="TYPE" val="MultiChoiceSlide"/>
  <p:tag name="TPQUESTIONXML" val="﻿&lt;?xml version=&quot;1.0&quot; encoding=&quot;utf-8&quot;?&gt;&#10;&lt;questionlist&gt;&#10;    &lt;properties&gt;&#10;        &lt;guid&gt;134D329872D34202A8F2C83ACF1CD76A&lt;/guid&gt;&#10;        &lt;description /&gt;&#10;        &lt;date&gt;4/24/2016 10:07:14 A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3B80ED3489C943798A3733C969B3AFBF&lt;/guid&gt;&#10;            &lt;repollguid&gt;83DE0154F74142319FFAF83095322862&lt;/repollguid&gt;&#10;            &lt;sourceid&gt;02096426355C401D8C107740BEFC5DAB&lt;/sourceid&gt;&#10;            &lt;questiontext&gt;A bimetallic strip is made of dissimilar metals with different coefficients of volumetric expansion (shown).  When heated the strip bends &lt;/questiontext&gt;&#10;            &lt;showresults&gt;True&lt;/showresults&gt;&#10;            &lt;responsegrid&gt;0&lt;/responsegrid&gt;&#10;            &lt;countdowntimer&gt;False&lt;/countdowntimer&gt;&#10;            &lt;correctvalue&gt;1&lt;/correctvalue&gt;&#10;            &lt;incorrectvalue&gt;0&lt;/incorrectvalue&gt;&#10;            &lt;responselimit&gt;1&lt;/responselimit&gt;&#10;            &lt;bulletstyle&gt;0&lt;/bulletstyle&gt;&#10;            &lt;answers&gt;&#10;                &lt;answer&gt;&#10;                    &lt;guid&gt;41467405B2D84F5F8C9C608B351E9EE6&lt;/guid&gt;&#10;                    &lt;answertext&gt;$$$$$$$$$$$$$$ &lt;/answertext&gt;&#10;                    &lt;valuetype&gt;-1&lt;/valuetype&gt;&#10;                &lt;/answer&gt;&#10;                &lt;answer&gt;&#10;                    &lt;guid&gt;7E760A0A4F4D474BB1A788EDF74E6610&lt;/guid&gt;&#10;                    &lt;answertext&gt;$$$$$$$$$$$$$$$$$$ &lt;/answertext&gt;&#10;                    &lt;valuetype&gt;-1&lt;/valuetype&gt;&#10;                &lt;/answer&gt;&#10;                &lt;answer&gt;&#10;                    &lt;guid&gt;6C45E9C61179438CA2FC60FC30396D52&lt;/guid&gt;&#10;                    &lt;answertext&gt;$$$$ $$$$$$$$$$ $$$$$$$$$$ $$$$$$ $$$$$$$$$$$$$$$$$$  &lt;/answertext&gt;&#10;                    &lt;valuetype&gt;0&lt;/valuetype&gt;&#10;                &lt;/answer&gt;&#10;                &lt;answer&gt;&#10;                    &lt;guid&gt;946D242A203A45CDAA8774DE5E1722C6&lt;/guid&gt;&#10;                    &lt;answertext&gt;Insufficient information&lt;/answertext&gt;&#10;                    &lt;valuetype&gt;0&lt;/valuetype&gt;&#10;                &lt;/answer&gt;&#10;            &lt;/answers&gt;&#10;        &lt;/multichoice&gt;&#10;    &lt;/questions&gt;&#10;&lt;/questionlist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9"/>
  <p:tag name="TYPE" val="5"/>
  <p:tag name="NUMBERFORMAT" val="0"/>
  <p:tag name="LABELFORMAT" val="1"/>
  <p:tag name="COLORTYPE" val="SCHEME"/>
  <p:tag name="DEFINEDCOLORS" val="3,6,10,45,32,50,13,4,9,55,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112"/>
  <p:tag name="FONTSIZE" val="32"/>
  <p:tag name="BULLETTYPE" val="ppBulletArabicPeriod"/>
  <p:tag name="ANSWERTEXT" val="𝐮𝐩𝐰𝐚𝐫𝐝𝐬&#10;𝐝𝐨𝐰𝐧𝐰𝐚𝐫𝐝𝐬&#10;𝐢𝐭 𝐬𝐭𝐚𝐲𝐬 𝐥𝐞𝐯𝐞𝐥 𝐚𝐧𝐝 𝐥𝐞𝐧𝐠𝐭𝐡𝐞𝐧𝐬 &#10;Insufficient information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SLIDEID" val="D604D46ACFB54DE9ACE19FACBF510B78"/>
  <p:tag name="SLIDETYPE" val="Q"/>
  <p:tag name="DEMOGRAPHIC" val="False"/>
  <p:tag name="SPEEDSCORING" val="False"/>
  <p:tag name="CORRECTPOINTVALUE" val="1"/>
  <p:tag name="INCORRECTPOINTVALUE" val="0"/>
  <p:tag name="VALUEFORMAT" val="0%"/>
  <p:tag name="DELIMITERS" val="3.1"/>
  <p:tag name="RESPONSESGATHERED" val="False"/>
  <p:tag name="TOTALRESPONSES" val="0"/>
  <p:tag name="ANONYMOUSTEMP" val="False"/>
  <p:tag name="SLIDEORDER" val="28"/>
  <p:tag name="SLIDEGUID" val="DFA4BB2970BB4633938CB6DE9247FE9E"/>
  <p:tag name="QUESTIONALIAS" val="A bimetallic strip is made of dissimilar metals with different coefficients of volumetric expansion (shown).  When heated the strip bends "/>
  <p:tag name="ANSWERSALIAS" val="𝐮𝐩𝐰𝐚𝐫𝐝𝐬|smicln|𝐝𝐨𝐰𝐧𝐰𝐚𝐫𝐝𝐬|smicln|𝐢𝐭 𝐬𝐭𝐚𝐲𝐬 𝐥𝐞𝐯𝐞𝐥 𝐚𝐧𝐝 𝐥𝐞𝐧𝐠𝐭𝐡𝐞𝐧𝐬 |smicln|Insufficient information"/>
  <p:tag name="VALUES" val="Incorrect|smicln|Incorrect|smicln|No Value|smicln|No Value"/>
  <p:tag name="LIVECHARTING" val="False"/>
  <p:tag name="AUTOOPENPOLL" val="True"/>
  <p:tag name="AUTOFORMATCHART" val="Tru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22031</TotalTime>
  <Words>2550</Words>
  <Application>Microsoft Office PowerPoint</Application>
  <PresentationFormat>On-screen Show (4:3)</PresentationFormat>
  <Paragraphs>417</Paragraphs>
  <Slides>54</Slides>
  <Notes>53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54</vt:i4>
      </vt:variant>
    </vt:vector>
  </HeadingPairs>
  <TitlesOfParts>
    <vt:vector size="65" baseType="lpstr">
      <vt:lpstr>Arial</vt:lpstr>
      <vt:lpstr>Arial Narrow</vt:lpstr>
      <vt:lpstr>Calibri</vt:lpstr>
      <vt:lpstr>Cambria Math</vt:lpstr>
      <vt:lpstr>Sylfaen</vt:lpstr>
      <vt:lpstr>Symbol</vt:lpstr>
      <vt:lpstr>Times New Roman</vt:lpstr>
      <vt:lpstr>Office Theme</vt:lpstr>
      <vt:lpstr>Microsoft Graph Chart</vt:lpstr>
      <vt:lpstr>Equation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Two identical mass metals at 95℃ are placed in separate identical beakers of water at 25℃.  You measure the temperature of the water after each metal has cooled by 10℃ and find that the water in A is hotter than the water in B.  Which metal has the higher specific heat ?</vt:lpstr>
      <vt:lpstr>Two identical mass metals at 95℃ are placed in separate identical beakers of water at 25℃.  You measure the temperature of the water after each metal has cooled by 10℃ and find that the water in A is hotter than the water in B.  Which metal has the higher specific heat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1 m rod of gold  is connected to a 1 m rod of silver.  The gold end is placed in boiling water and the silver end is placed in ice water.  Where is it 50℃ ? </vt:lpstr>
      <vt:lpstr>A 1 m rod of gold  is connected to a 1 m rod of silver.  The gold end is placed in boiling water and the silver end is placed in ice water.  Where is it 50℃ 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 double the volume of the cylinder and reduce the absolute pressure from 1 atm to 0.5 atm. How does the final temperature compare to the initial ?</vt:lpstr>
      <vt:lpstr>PowerPoint Presentation</vt:lpstr>
      <vt:lpstr>PowerPoint Presentation</vt:lpstr>
      <vt:lpstr>PowerPoint Presentation</vt:lpstr>
      <vt:lpstr>Two identical cylinders, one with H_2 and one with N_2, have different gauge pressures but the same temperature.  Which cylinder has the fastest molecules. </vt:lpstr>
      <vt:lpstr>Two identical cylinders, one with H_2 and one with N_2, have different gauge pressures but the same temperature.  Which cylinder has the fastest molecules.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 the energy required to melt 1 kg of ice and instead heat 1 kg of water. How much has the temperature of the water changed by ?</vt:lpstr>
      <vt:lpstr>Take the energy required to melt 1 kg of ice and instead heat 1 kg of water. How much has the temperature of the water changed by ?</vt:lpstr>
      <vt:lpstr>PowerPoint Presentation</vt:lpstr>
      <vt:lpstr>PowerPoint Presentation</vt:lpstr>
      <vt:lpstr>PowerPoint Presentation</vt:lpstr>
      <vt:lpstr>PowerPoint Presentation</vt:lpstr>
      <vt:lpstr>A bimetallic strip is made of dissimilar metals with different coefficients of volumetric expansion (shown).  When heated the strip bends </vt:lpstr>
      <vt:lpstr>A bimetallic strip is made of dissimilar metals with different coefficients of volumetric expansion (shown).  When heated the strip bends </vt:lpstr>
      <vt:lpstr>PowerPoint Presentation</vt:lpstr>
    </vt:vector>
  </TitlesOfParts>
  <Company>Swinbune University of Technology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Swinburne University of Technology</dc:creator>
  <cp:lastModifiedBy>Chris Blake</cp:lastModifiedBy>
  <cp:revision>256</cp:revision>
  <cp:lastPrinted>2013-10-28T23:46:10Z</cp:lastPrinted>
  <dcterms:created xsi:type="dcterms:W3CDTF">2012-01-25T05:42:10Z</dcterms:created>
  <dcterms:modified xsi:type="dcterms:W3CDTF">2016-04-25T04:24:02Z</dcterms:modified>
</cp:coreProperties>
</file>