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7" r:id="rId3"/>
    <p:sldId id="256" r:id="rId4"/>
    <p:sldId id="258" r:id="rId5"/>
    <p:sldId id="274" r:id="rId6"/>
    <p:sldId id="275" r:id="rId7"/>
    <p:sldId id="268" r:id="rId8"/>
    <p:sldId id="269" r:id="rId9"/>
    <p:sldId id="270" r:id="rId10"/>
    <p:sldId id="271" r:id="rId11"/>
    <p:sldId id="276" r:id="rId12"/>
    <p:sldId id="277" r:id="rId13"/>
    <p:sldId id="279" r:id="rId14"/>
    <p:sldId id="27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72"/>
    <p:restoredTop sz="96327"/>
  </p:normalViewPr>
  <p:slideViewPr>
    <p:cSldViewPr snapToGrid="0">
      <p:cViewPr varScale="1">
        <p:scale>
          <a:sx n="128" d="100"/>
          <a:sy n="128" d="100"/>
        </p:scale>
        <p:origin x="2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51407-A5D6-17A6-67B4-6BB5681A6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7D1FF6-ACD4-BA32-E40D-FB51FB06B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87739A-9225-604C-F9AC-F34356CE8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E1AC9-02A2-0F41-BC88-F06B816CD8DD}" type="datetimeFigureOut">
              <a:rPr lang="en-US" smtClean="0"/>
              <a:t>10/5/24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6BE1E-CD56-3CA1-930F-4AB74A450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AD0AB-8BBF-0A06-CE3F-6EB52AF90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E5F51-7BF3-9C45-A2DD-9281ECC4B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76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61536-8446-9A38-F012-BA1CD70E3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A1B6E-C8B4-47B5-604F-6E24B8B907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C0FEA-0735-BAB5-CB9E-D033A9857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E1AC9-02A2-0F41-BC88-F06B816CD8DD}" type="datetimeFigureOut">
              <a:rPr lang="en-US" smtClean="0"/>
              <a:t>10/5/24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DC255-52DF-209B-B70E-5DA7F725B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04ADF-79A3-BEE4-8469-999FF555B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E5F51-7BF3-9C45-A2DD-9281ECC4B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53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266920-3CF9-28E6-6169-91A043307D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49FEC9-6DD2-1F68-C74B-2268536742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65AB3-30C2-4CC6-5642-4BFFB90BC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E1AC9-02A2-0F41-BC88-F06B816CD8DD}" type="datetimeFigureOut">
              <a:rPr lang="en-US" smtClean="0"/>
              <a:t>10/5/24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0F2AB-00EB-1580-1E34-5A40CD7E7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14978-AC5E-1488-2B54-09D8BB70E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E5F51-7BF3-9C45-A2DD-9281ECC4B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90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5F78-2DA0-2A98-CE21-8FB48D705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6AFA2-6605-E8F4-7F7E-42C0303E3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BD17A-C4FA-3C74-02AE-A6511062F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E1AC9-02A2-0F41-BC88-F06B816CD8DD}" type="datetimeFigureOut">
              <a:rPr lang="en-US" smtClean="0"/>
              <a:t>10/5/24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0CCCB2-FD3D-7E41-98DB-9BF7E35FB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09A3D-9B00-B63C-EAD3-DC34675D0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E5F51-7BF3-9C45-A2DD-9281ECC4B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46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B9ECF-951D-E0FD-963A-A14412FEB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6EAD42-D666-046F-6197-38F671A82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58097-3BE0-4A00-7BDF-454CD88EE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E1AC9-02A2-0F41-BC88-F06B816CD8DD}" type="datetimeFigureOut">
              <a:rPr lang="en-US" smtClean="0"/>
              <a:t>10/5/24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A0FEE-BD10-F524-9F27-6BB4EBCC9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BD004-786E-5D33-9D8D-AA2B00AAA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E5F51-7BF3-9C45-A2DD-9281ECC4B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310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4D7EF-824C-E7E6-E5FC-61C7CD811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A9C8A-889D-B6D5-764E-92A5237062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000783-847D-C6E8-7CC0-590762D72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EEC192-564A-C311-73C8-AA64733F8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E1AC9-02A2-0F41-BC88-F06B816CD8DD}" type="datetimeFigureOut">
              <a:rPr lang="en-US" smtClean="0"/>
              <a:t>10/5/24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481C7C-B987-E764-F231-FE14C1CC3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A8BB6A-BF08-51B1-2B86-BBBA0770F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E5F51-7BF3-9C45-A2DD-9281ECC4B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09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A11A5-4F05-187F-FF5C-2DC10F603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79AD7-3DFD-9055-30AF-FCF1687F8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6B47CF-1422-32E4-6E25-723A7BE43F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E93EE3-5C65-F7E4-5DB2-FAF01F4306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9D3D12-FCF9-E7F6-7DE0-0FC565D060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00DFA6-C776-FD87-298C-32B5C9E3A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E1AC9-02A2-0F41-BC88-F06B816CD8DD}" type="datetimeFigureOut">
              <a:rPr lang="en-US" smtClean="0"/>
              <a:t>10/5/24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AA3EFA-DBBA-5D4E-566F-40E98D43A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F97A61-376C-2136-B20A-2E4B7B0F5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E5F51-7BF3-9C45-A2DD-9281ECC4B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7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8B4B6-E6BC-A29D-C895-FD894CF04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43273C-7387-ED40-E442-A039EB1CA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E1AC9-02A2-0F41-BC88-F06B816CD8DD}" type="datetimeFigureOut">
              <a:rPr lang="en-US" smtClean="0"/>
              <a:t>10/5/24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99F58C-7779-9DAC-DBA8-A7672EB5A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4891B8-5EC1-CE1A-41F9-059F357C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E5F51-7BF3-9C45-A2DD-9281ECC4B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63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F69D6F-572C-9F4F-C1B8-B330BA164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E1AC9-02A2-0F41-BC88-F06B816CD8DD}" type="datetimeFigureOut">
              <a:rPr lang="en-US" smtClean="0"/>
              <a:t>10/5/24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7623BC-67E7-BF58-F608-ACE2F53F6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E3EC42-3F23-D81C-57B0-386E22783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E5F51-7BF3-9C45-A2DD-9281ECC4B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315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66AB7-CB68-18BA-37F4-2FB40596C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A64AE-CF19-63AD-D563-9E6AA92BB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BEB058-8BA1-EC15-E266-ACA561751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352B75-C35B-3C45-3F22-2EFCEB638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E1AC9-02A2-0F41-BC88-F06B816CD8DD}" type="datetimeFigureOut">
              <a:rPr lang="en-US" smtClean="0"/>
              <a:t>10/5/24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329187-433E-AB74-B5CF-BFBF7B223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FDACF0-54AF-2E84-52A4-EEABB3AC3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E5F51-7BF3-9C45-A2DD-9281ECC4B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66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61C16-3F88-CA29-BB29-04FEEFBD6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FEF488-3CE6-D1BF-8089-E69125B165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D8D27-B65F-246D-C767-3DF9441C64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87E97B-6FEA-33CC-AEDA-922BED33B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E1AC9-02A2-0F41-BC88-F06B816CD8DD}" type="datetimeFigureOut">
              <a:rPr lang="en-US" smtClean="0"/>
              <a:t>10/5/24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72B3A4-C350-8F8E-C1C2-D75D594CF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F9722D-F8DB-77F8-64EE-0245217DF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E5F51-7BF3-9C45-A2DD-9281ECC4B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31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51782-8B4A-96FF-15DF-2554BE0B4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A4028-D001-834B-967E-49242258B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2430B-89FF-8DE7-67E1-A7488A1C1B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E1AC9-02A2-0F41-BC88-F06B816CD8DD}" type="datetimeFigureOut">
              <a:rPr lang="en-US" smtClean="0"/>
              <a:t>10/5/24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99D5B-503B-968C-4EB1-518EB55F5F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14D683-9077-C8CB-F3BA-0B9AC69440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E5F51-7BF3-9C45-A2DD-9281ECC4B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822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03DFA8-984B-12FC-84C3-B28ED3EBB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762" y="1058779"/>
            <a:ext cx="10143739" cy="57109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CAC4E7E-75E0-8307-9B6B-46B1B15862C4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Standard sirens update, 10 October 2024</a:t>
            </a:r>
          </a:p>
        </p:txBody>
      </p:sp>
    </p:spTree>
    <p:extLst>
      <p:ext uri="{BB962C8B-B14F-4D97-AF65-F5344CB8AC3E}">
        <p14:creationId xmlns:p14="http://schemas.microsoft.com/office/powerpoint/2010/main" val="448022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FF01958-C2AB-D7CE-09F3-4DD03D963211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Improving bright siren inclinations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C4FBB50-5060-24CA-DADB-311CB1B35196}"/>
              </a:ext>
            </a:extLst>
          </p:cNvPr>
          <p:cNvSpPr/>
          <p:nvPr/>
        </p:nvSpPr>
        <p:spPr>
          <a:xfrm>
            <a:off x="298574" y="1183318"/>
            <a:ext cx="11479296" cy="10529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See work by: Kelly </a:t>
            </a:r>
            <a:r>
              <a:rPr lang="en-US" sz="3200" dirty="0" err="1">
                <a:solidFill>
                  <a:schemeClr val="tx1"/>
                </a:solidFill>
              </a:rPr>
              <a:t>Gourdji</a:t>
            </a:r>
            <a:r>
              <a:rPr lang="en-US" sz="3200" dirty="0">
                <a:solidFill>
                  <a:schemeClr val="tx1"/>
                </a:solidFill>
              </a:rPr>
              <a:t>, Adam Deller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Talk given by Kelly at June standard sirens meeting – slides on Slack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406AC8-C0CE-7867-699F-E7BE80888B35}"/>
                  </a:ext>
                </a:extLst>
              </p:cNvPr>
              <p:cNvSpPr txBox="1"/>
              <p:nvPr/>
            </p:nvSpPr>
            <p:spPr>
              <a:xfrm>
                <a:off x="377687" y="2564290"/>
                <a:ext cx="5446643" cy="3662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2400"/>
                  </a:spcAft>
                  <a:buFont typeface="Arial" panose="020B0604020202020204" pitchFamily="34" charset="0"/>
                  <a:buChar char="•"/>
                </a:pPr>
                <a:r>
                  <a:rPr lang="en-AU" sz="2400" dirty="0"/>
                  <a:t>Inclination angle is a significant source of error in standard siren luminosity distances</a:t>
                </a:r>
              </a:p>
              <a:p>
                <a:pPr marL="285750" indent="-285750">
                  <a:spcAft>
                    <a:spcPts val="2400"/>
                  </a:spcAft>
                  <a:buFont typeface="Arial" panose="020B0604020202020204" pitchFamily="34" charset="0"/>
                  <a:buChar char="•"/>
                </a:pPr>
                <a:r>
                  <a:rPr lang="en-AU" sz="2400" dirty="0"/>
                  <a:t>High-resolution VLBI studies of GW mergers improve jet models hence constrain the GW source geometry</a:t>
                </a:r>
              </a:p>
              <a:p>
                <a:pPr marL="285750" indent="-285750">
                  <a:spcAft>
                    <a:spcPts val="2400"/>
                  </a:spcAft>
                  <a:buFont typeface="Arial" panose="020B0604020202020204" pitchFamily="34" charset="0"/>
                  <a:buChar char="•"/>
                </a:pPr>
                <a:r>
                  <a:rPr lang="en-AU" sz="2400" dirty="0">
                    <a:solidFill>
                      <a:srgbClr val="0070C0"/>
                    </a:solidFill>
                  </a:rPr>
                  <a:t>Goal</a:t>
                </a:r>
                <a:r>
                  <a:rPr lang="en-AU" sz="2400" dirty="0"/>
                  <a:t>: improved 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AU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/>
                  <a:t> from GW170817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406AC8-C0CE-7867-699F-E7BE80888B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687" y="2564290"/>
                <a:ext cx="5446643" cy="3662541"/>
              </a:xfrm>
              <a:prstGeom prst="rect">
                <a:avLst/>
              </a:prstGeom>
              <a:blipFill>
                <a:blip r:embed="rId2"/>
                <a:stretch>
                  <a:fillRect l="-1395" t="-1384" b="-27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graph of different types of energy&#10;&#10;Description automatically generated with medium confidence">
            <a:extLst>
              <a:ext uri="{FF2B5EF4-FFF2-40B4-BE49-F238E27FC236}">
                <a16:creationId xmlns:a16="http://schemas.microsoft.com/office/drawing/2014/main" id="{F27E803E-1AE6-F29A-322C-B57F53247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854" y="2574796"/>
            <a:ext cx="5846459" cy="398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56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FF01958-C2AB-D7CE-09F3-4DD03D963211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Spectral sirens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C4FBB50-5060-24CA-DADB-311CB1B35196}"/>
              </a:ext>
            </a:extLst>
          </p:cNvPr>
          <p:cNvSpPr/>
          <p:nvPr/>
        </p:nvSpPr>
        <p:spPr>
          <a:xfrm>
            <a:off x="298574" y="1183318"/>
            <a:ext cx="11479296" cy="74487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See work by: Hui Tong, Eric </a:t>
            </a:r>
            <a:r>
              <a:rPr lang="en-US" sz="3200" dirty="0" err="1">
                <a:solidFill>
                  <a:schemeClr val="tx1"/>
                </a:solidFill>
              </a:rPr>
              <a:t>Thrane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107B6F-98D2-6C6A-E429-AA0A9C5D2400}"/>
              </a:ext>
            </a:extLst>
          </p:cNvPr>
          <p:cNvSpPr txBox="1"/>
          <p:nvPr/>
        </p:nvSpPr>
        <p:spPr>
          <a:xfrm>
            <a:off x="377687" y="2564290"/>
            <a:ext cx="544664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AU" sz="2400" dirty="0"/>
              <a:t>Can the information in the GW source population distributions (such as the mass) be used to improve cosmological fits?</a:t>
            </a:r>
          </a:p>
          <a:p>
            <a:pPr marL="285750" indent="-285750"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0070C0"/>
                </a:solidFill>
              </a:rPr>
              <a:t>Goal</a:t>
            </a:r>
            <a:r>
              <a:rPr lang="en-AU" sz="2400" dirty="0"/>
              <a:t>: investigate the potential of the spectral siren method and any biases introduced by incomplete population models</a:t>
            </a:r>
            <a:endParaRPr lang="en-US" sz="2400" dirty="0"/>
          </a:p>
        </p:txBody>
      </p:sp>
      <p:pic>
        <p:nvPicPr>
          <p:cNvPr id="8" name="Picture 7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65E2AA3E-F727-FBFC-D687-D8229801C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672" y="2207995"/>
            <a:ext cx="4962937" cy="40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94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FF01958-C2AB-D7CE-09F3-4DD03D963211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Neutron star equation of state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C4FBB50-5060-24CA-DADB-311CB1B35196}"/>
              </a:ext>
            </a:extLst>
          </p:cNvPr>
          <p:cNvSpPr/>
          <p:nvPr/>
        </p:nvSpPr>
        <p:spPr>
          <a:xfrm>
            <a:off x="298574" y="1183318"/>
            <a:ext cx="11479296" cy="10430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See work by: Spencer </a:t>
            </a:r>
            <a:r>
              <a:rPr lang="en-US" sz="3200" dirty="0" err="1">
                <a:solidFill>
                  <a:schemeClr val="tx1"/>
                </a:solidFill>
              </a:rPr>
              <a:t>Magnall</a:t>
            </a:r>
            <a:r>
              <a:rPr lang="en-US" sz="3200" dirty="0">
                <a:solidFill>
                  <a:schemeClr val="tx1"/>
                </a:solidFill>
              </a:rPr>
              <a:t>, Paul Lasky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Talk given by Spencer at </a:t>
            </a:r>
            <a:r>
              <a:rPr lang="en-US" sz="2400" dirty="0" err="1">
                <a:solidFill>
                  <a:schemeClr val="tx1"/>
                </a:solidFill>
              </a:rPr>
              <a:t>OzGrav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videocon</a:t>
            </a:r>
            <a:r>
              <a:rPr lang="en-US" sz="2400" dirty="0">
                <a:solidFill>
                  <a:schemeClr val="tx1"/>
                </a:solidFill>
              </a:rPr>
              <a:t> in September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D107B6F-98D2-6C6A-E429-AA0A9C5D2400}"/>
                  </a:ext>
                </a:extLst>
              </p:cNvPr>
              <p:cNvSpPr txBox="1"/>
              <p:nvPr/>
            </p:nvSpPr>
            <p:spPr>
              <a:xfrm>
                <a:off x="377687" y="2564290"/>
                <a:ext cx="5446643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2400"/>
                  </a:spcAft>
                  <a:buFont typeface="Arial" panose="020B0604020202020204" pitchFamily="34" charset="0"/>
                  <a:buChar char="•"/>
                </a:pPr>
                <a:r>
                  <a:rPr lang="en-AU" sz="2400" dirty="0"/>
                  <a:t>Develop infrastructure for joint inference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AU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/>
                  <a:t> and the neutron star equation of state from the GW signal</a:t>
                </a:r>
              </a:p>
              <a:p>
                <a:pPr marL="285750" indent="-285750">
                  <a:spcAft>
                    <a:spcPts val="24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70C0"/>
                    </a:solidFill>
                  </a:rPr>
                  <a:t>Goal</a:t>
                </a:r>
                <a:r>
                  <a:rPr lang="en-US" sz="2400" dirty="0"/>
                  <a:t>: what joint constraints are possible from future GW detectors?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D107B6F-98D2-6C6A-E429-AA0A9C5D24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687" y="2564290"/>
                <a:ext cx="5446643" cy="2246769"/>
              </a:xfrm>
              <a:prstGeom prst="rect">
                <a:avLst/>
              </a:prstGeom>
              <a:blipFill>
                <a:blip r:embed="rId2"/>
                <a:stretch>
                  <a:fillRect l="-1395" t="-2260" r="-2326" b="-5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diagram of the solar system&#10;&#10;Description automatically generated">
            <a:extLst>
              <a:ext uri="{FF2B5EF4-FFF2-40B4-BE49-F238E27FC236}">
                <a16:creationId xmlns:a16="http://schemas.microsoft.com/office/drawing/2014/main" id="{52DE0C71-91CF-5F83-B2CE-01AC97AC4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259" y="2413550"/>
            <a:ext cx="5462902" cy="418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44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FF01958-C2AB-D7CE-09F3-4DD03D963211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Standard sirens topic – organization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11BCDC-CBC9-D9FE-FABC-F5D505374BB5}"/>
              </a:ext>
            </a:extLst>
          </p:cNvPr>
          <p:cNvSpPr txBox="1"/>
          <p:nvPr/>
        </p:nvSpPr>
        <p:spPr>
          <a:xfrm>
            <a:off x="377686" y="1451112"/>
            <a:ext cx="1133060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2400" dirty="0"/>
              <a:t>We use </a:t>
            </a:r>
            <a:r>
              <a:rPr lang="en-AU" sz="2400" dirty="0">
                <a:solidFill>
                  <a:srgbClr val="0070C0"/>
                </a:solidFill>
              </a:rPr>
              <a:t>#h0-project </a:t>
            </a:r>
            <a:r>
              <a:rPr lang="en-AU" sz="2400" dirty="0"/>
              <a:t>channel on the </a:t>
            </a:r>
            <a:r>
              <a:rPr lang="en-AU" sz="2400" dirty="0" err="1"/>
              <a:t>OzGrav</a:t>
            </a:r>
            <a:r>
              <a:rPr lang="en-AU" sz="2400" dirty="0"/>
              <a:t> Slack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2400" dirty="0"/>
              <a:t>We maintain a </a:t>
            </a:r>
            <a:r>
              <a:rPr lang="en-AU" sz="2400" b="1" dirty="0"/>
              <a:t>standard sirens project list </a:t>
            </a:r>
            <a:r>
              <a:rPr lang="en-AU" sz="2400" dirty="0"/>
              <a:t>linked from </a:t>
            </a:r>
            <a:r>
              <a:rPr lang="en-AU" sz="2400" dirty="0">
                <a:solidFill>
                  <a:srgbClr val="0070C0"/>
                </a:solidFill>
              </a:rPr>
              <a:t>#h0-project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2400" dirty="0"/>
              <a:t>Our goals of sharing this project list:</a:t>
            </a:r>
          </a:p>
          <a:p>
            <a:pPr marL="742950" lvl="1" indent="-285750" fontAlgn="base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AU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Increase awareness and sharing of information across the team</a:t>
            </a:r>
          </a:p>
          <a:p>
            <a:pPr marL="742950" lvl="1" indent="-285750" fontAlgn="base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AU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this way, identify collaborative opportunities and/or research overlaps</a:t>
            </a:r>
          </a:p>
          <a:p>
            <a:pPr marL="742950" lvl="1" indent="-285750" fontAlgn="base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AU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Help with organising updates at telecons</a:t>
            </a:r>
          </a:p>
          <a:p>
            <a:pPr marL="742950" lvl="1" indent="-285750" fontAlgn="base"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n-AU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Assist with reporting our activities and outcomes to </a:t>
            </a:r>
            <a:r>
              <a:rPr lang="en-AU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OzGrav</a:t>
            </a:r>
            <a:r>
              <a:rPr lang="en-AU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the ARC</a:t>
            </a:r>
            <a:endParaRPr lang="en-AU" sz="2400" dirty="0"/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2400" dirty="0"/>
              <a:t>We hold monthly standard siren </a:t>
            </a:r>
            <a:r>
              <a:rPr lang="en-AU" sz="2400" dirty="0" err="1"/>
              <a:t>videocons</a:t>
            </a:r>
            <a:r>
              <a:rPr lang="en-AU" sz="2400" dirty="0"/>
              <a:t> </a:t>
            </a:r>
            <a:r>
              <a:rPr lang="en-AU" sz="2400" dirty="0">
                <a:solidFill>
                  <a:srgbClr val="0070C0"/>
                </a:solidFill>
              </a:rPr>
              <a:t>(thanks Nandita!) </a:t>
            </a:r>
            <a:r>
              <a:rPr lang="en-AU" sz="2400" dirty="0"/>
              <a:t>including project updates, short talks, journal clubs, etc. – </a:t>
            </a:r>
            <a:r>
              <a:rPr lang="en-AU" sz="2400" b="1" dirty="0"/>
              <a:t>second Thursday in the month at 2pm AEST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2400" dirty="0"/>
              <a:t>All are welcome to join our team!</a:t>
            </a:r>
          </a:p>
        </p:txBody>
      </p:sp>
    </p:spTree>
    <p:extLst>
      <p:ext uri="{BB962C8B-B14F-4D97-AF65-F5344CB8AC3E}">
        <p14:creationId xmlns:p14="http://schemas.microsoft.com/office/powerpoint/2010/main" val="2606509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03DFA8-984B-12FC-84C3-B28ED3EBB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762" y="1058779"/>
            <a:ext cx="10143739" cy="57109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CAC4E7E-75E0-8307-9B6B-46B1B15862C4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Standard sirens update, 10 October 2024</a:t>
            </a:r>
          </a:p>
        </p:txBody>
      </p:sp>
    </p:spTree>
    <p:extLst>
      <p:ext uri="{BB962C8B-B14F-4D97-AF65-F5344CB8AC3E}">
        <p14:creationId xmlns:p14="http://schemas.microsoft.com/office/powerpoint/2010/main" val="169352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0474642-B9F1-56BF-BC20-FBBF07EE5D07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Where do we fit within </a:t>
            </a:r>
            <a:r>
              <a:rPr lang="en-US" sz="4400" dirty="0" err="1"/>
              <a:t>OzGrav</a:t>
            </a:r>
            <a:r>
              <a:rPr lang="en-US" sz="4400" dirty="0"/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735CA5-B33F-A8A8-D965-B4BC3E42E6ED}"/>
              </a:ext>
            </a:extLst>
          </p:cNvPr>
          <p:cNvSpPr txBox="1"/>
          <p:nvPr/>
        </p:nvSpPr>
        <p:spPr>
          <a:xfrm>
            <a:off x="0" y="1261242"/>
            <a:ext cx="1219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From the OzGrav-2 proposal, we have a </a:t>
            </a:r>
            <a:r>
              <a:rPr lang="en-US" sz="2800" b="1" dirty="0">
                <a:solidFill>
                  <a:srgbClr val="0070C0"/>
                </a:solidFill>
              </a:rPr>
              <a:t>Cosmos Key Program (KP5) </a:t>
            </a:r>
            <a:r>
              <a:rPr lang="en-US" sz="2800" dirty="0"/>
              <a:t>which aims to:</a:t>
            </a:r>
          </a:p>
          <a:p>
            <a:pPr algn="ctr"/>
            <a:endParaRPr lang="en-US" sz="2400" dirty="0"/>
          </a:p>
          <a:p>
            <a:pPr algn="ctr"/>
            <a:r>
              <a:rPr lang="en-US" sz="3200" i="1" dirty="0"/>
              <a:t>“Determine fundamental properties of the Universe”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9B73290-5ABF-08F0-1AB1-AF6278E3903F}"/>
              </a:ext>
            </a:extLst>
          </p:cNvPr>
          <p:cNvSpPr/>
          <p:nvPr/>
        </p:nvSpPr>
        <p:spPr>
          <a:xfrm>
            <a:off x="258817" y="4115360"/>
            <a:ext cx="3497317" cy="20495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Cosmology with Standard Sirens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B96EF66-1304-FA4A-78EB-8ACF65680B3E}"/>
              </a:ext>
            </a:extLst>
          </p:cNvPr>
          <p:cNvSpPr/>
          <p:nvPr/>
        </p:nvSpPr>
        <p:spPr>
          <a:xfrm>
            <a:off x="4347342" y="4115360"/>
            <a:ext cx="3497316" cy="20495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Astrophysics of Gravitational Wave sources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A6DBB92-A52F-6DFE-3D7C-513567B4312F}"/>
              </a:ext>
            </a:extLst>
          </p:cNvPr>
          <p:cNvSpPr/>
          <p:nvPr/>
        </p:nvSpPr>
        <p:spPr>
          <a:xfrm>
            <a:off x="8435866" y="4108455"/>
            <a:ext cx="3497315" cy="20495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Cosmology with Fast Radio Bursts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3219D1-1817-974E-27BD-056286AE4A2D}"/>
              </a:ext>
            </a:extLst>
          </p:cNvPr>
          <p:cNvSpPr/>
          <p:nvPr/>
        </p:nvSpPr>
        <p:spPr>
          <a:xfrm>
            <a:off x="1577579" y="2001192"/>
            <a:ext cx="9037412" cy="71470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1903E-F09D-2CCE-EAD2-70867C02F089}"/>
              </a:ext>
            </a:extLst>
          </p:cNvPr>
          <p:cNvSpPr txBox="1"/>
          <p:nvPr/>
        </p:nvSpPr>
        <p:spPr>
          <a:xfrm>
            <a:off x="853195" y="3230895"/>
            <a:ext cx="10419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 three themes of the Cosmos Key Program are:</a:t>
            </a:r>
          </a:p>
        </p:txBody>
      </p:sp>
    </p:spTree>
    <p:extLst>
      <p:ext uri="{BB962C8B-B14F-4D97-AF65-F5344CB8AC3E}">
        <p14:creationId xmlns:p14="http://schemas.microsoft.com/office/powerpoint/2010/main" val="151065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1" grpId="0" animBg="1"/>
      <p:bldP spid="12" grpId="0" animBg="1"/>
      <p:bldP spid="14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8B4F01-D4FC-49D7-44D6-BCC4D2879349}"/>
              </a:ext>
            </a:extLst>
          </p:cNvPr>
          <p:cNvSpPr txBox="1"/>
          <p:nvPr/>
        </p:nvSpPr>
        <p:spPr>
          <a:xfrm>
            <a:off x="2096761" y="1940474"/>
            <a:ext cx="1670169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STANDARD SIRENS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2E6943-08F3-E828-F4C0-F0A9BF62544D}"/>
              </a:ext>
            </a:extLst>
          </p:cNvPr>
          <p:cNvSpPr txBox="1"/>
          <p:nvPr/>
        </p:nvSpPr>
        <p:spPr>
          <a:xfrm>
            <a:off x="4913760" y="4791820"/>
            <a:ext cx="236448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ASTROPHYSICS OF GW SOURCES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F83FC9-25AB-3E6A-5477-181BD14EC35F}"/>
              </a:ext>
            </a:extLst>
          </p:cNvPr>
          <p:cNvSpPr txBox="1"/>
          <p:nvPr/>
        </p:nvSpPr>
        <p:spPr>
          <a:xfrm>
            <a:off x="8340204" y="1922942"/>
            <a:ext cx="1755035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FAST RADIO BURSTS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2830BD-A286-6BAF-49AF-FB2C3A2A2E28}"/>
              </a:ext>
            </a:extLst>
          </p:cNvPr>
          <p:cNvSpPr txBox="1"/>
          <p:nvPr/>
        </p:nvSpPr>
        <p:spPr>
          <a:xfrm>
            <a:off x="786985" y="406300"/>
            <a:ext cx="1909989" cy="80021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Peculiar velocities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Chris B, Tamara, Khaled, Ryan T, Spencer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F5E21D-627C-5680-10E9-3FB89F9941B2}"/>
              </a:ext>
            </a:extLst>
          </p:cNvPr>
          <p:cNvCxnSpPr>
            <a:cxnSpLocks/>
          </p:cNvCxnSpPr>
          <p:nvPr/>
        </p:nvCxnSpPr>
        <p:spPr>
          <a:xfrm>
            <a:off x="1854169" y="1278018"/>
            <a:ext cx="456322" cy="519479"/>
          </a:xfrm>
          <a:prstGeom prst="line">
            <a:avLst/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3EACC49-F488-51DD-6E6A-351A277BCE3B}"/>
              </a:ext>
            </a:extLst>
          </p:cNvPr>
          <p:cNvSpPr txBox="1"/>
          <p:nvPr/>
        </p:nvSpPr>
        <p:spPr>
          <a:xfrm>
            <a:off x="59960" y="2754947"/>
            <a:ext cx="1588625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Spectral sirens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Eric, Hui, Simon 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630AC67-5FB6-A0B5-BD24-93A6C0A3B11F}"/>
              </a:ext>
            </a:extLst>
          </p:cNvPr>
          <p:cNvCxnSpPr>
            <a:cxnSpLocks/>
          </p:cNvCxnSpPr>
          <p:nvPr/>
        </p:nvCxnSpPr>
        <p:spPr>
          <a:xfrm flipV="1">
            <a:off x="1728043" y="2626001"/>
            <a:ext cx="279713" cy="317472"/>
          </a:xfrm>
          <a:prstGeom prst="line">
            <a:avLst/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97239CA-28A1-4BAC-E12A-2BE45DCA4946}"/>
              </a:ext>
            </a:extLst>
          </p:cNvPr>
          <p:cNvSpPr txBox="1"/>
          <p:nvPr/>
        </p:nvSpPr>
        <p:spPr>
          <a:xfrm>
            <a:off x="2869096" y="841619"/>
            <a:ext cx="1868772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Inclination angles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Adam, Kelly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B96A1EC-7CCA-2FD4-1A19-DBA6CDECD20E}"/>
              </a:ext>
            </a:extLst>
          </p:cNvPr>
          <p:cNvCxnSpPr>
            <a:cxnSpLocks/>
          </p:cNvCxnSpPr>
          <p:nvPr/>
        </p:nvCxnSpPr>
        <p:spPr>
          <a:xfrm flipH="1">
            <a:off x="3113969" y="1520374"/>
            <a:ext cx="259239" cy="288094"/>
          </a:xfrm>
          <a:prstGeom prst="line">
            <a:avLst/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0960D2A-6733-4C9C-557F-DC1F37CBFFB0}"/>
              </a:ext>
            </a:extLst>
          </p:cNvPr>
          <p:cNvSpPr txBox="1"/>
          <p:nvPr/>
        </p:nvSpPr>
        <p:spPr>
          <a:xfrm>
            <a:off x="2887510" y="3509394"/>
            <a:ext cx="1953879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Astrophysics priors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Nandita, Liana, Chris 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25F4149-B388-3779-C18A-75D962D50A2A}"/>
              </a:ext>
            </a:extLst>
          </p:cNvPr>
          <p:cNvCxnSpPr>
            <a:cxnSpLocks/>
          </p:cNvCxnSpPr>
          <p:nvPr/>
        </p:nvCxnSpPr>
        <p:spPr>
          <a:xfrm flipH="1" flipV="1">
            <a:off x="3373208" y="2876110"/>
            <a:ext cx="430274" cy="552890"/>
          </a:xfrm>
          <a:prstGeom prst="line">
            <a:avLst/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FCCED3E-45A0-B046-1442-49F8D59EF1A1}"/>
              </a:ext>
            </a:extLst>
          </p:cNvPr>
          <p:cNvCxnSpPr>
            <a:cxnSpLocks/>
          </p:cNvCxnSpPr>
          <p:nvPr/>
        </p:nvCxnSpPr>
        <p:spPr>
          <a:xfrm>
            <a:off x="4512003" y="4168086"/>
            <a:ext cx="486063" cy="550012"/>
          </a:xfrm>
          <a:prstGeom prst="line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53AA57F-5DE5-638A-28CB-861AA2B96635}"/>
              </a:ext>
            </a:extLst>
          </p:cNvPr>
          <p:cNvSpPr txBox="1"/>
          <p:nvPr/>
        </p:nvSpPr>
        <p:spPr>
          <a:xfrm>
            <a:off x="10560683" y="1550681"/>
            <a:ext cx="1388984" cy="86177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Cosmic web evolution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Manisha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C7099F5-0F14-4897-FA84-2DB543BB7AE0}"/>
              </a:ext>
            </a:extLst>
          </p:cNvPr>
          <p:cNvCxnSpPr>
            <a:cxnSpLocks/>
          </p:cNvCxnSpPr>
          <p:nvPr/>
        </p:nvCxnSpPr>
        <p:spPr>
          <a:xfrm>
            <a:off x="7248610" y="1454918"/>
            <a:ext cx="996853" cy="525537"/>
          </a:xfrm>
          <a:prstGeom prst="line">
            <a:avLst/>
          </a:prstGeom>
          <a:ln w="190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8BDE5EE-357E-7C7A-81AB-B1B1ADAD3B98}"/>
              </a:ext>
            </a:extLst>
          </p:cNvPr>
          <p:cNvSpPr txBox="1"/>
          <p:nvPr/>
        </p:nvSpPr>
        <p:spPr>
          <a:xfrm>
            <a:off x="5419250" y="820246"/>
            <a:ext cx="1725098" cy="107721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Dark sirens /</a:t>
            </a:r>
          </a:p>
          <a:p>
            <a:pPr algn="ctr"/>
            <a:r>
              <a:rPr lang="en-US" dirty="0"/>
              <a:t>LSS correlations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Chris B, Andy, Paul, Khaled, Liana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E206C7-D03C-9DEE-2C8E-0F2C067F916F}"/>
              </a:ext>
            </a:extLst>
          </p:cNvPr>
          <p:cNvSpPr txBox="1"/>
          <p:nvPr/>
        </p:nvSpPr>
        <p:spPr>
          <a:xfrm>
            <a:off x="5248764" y="3471978"/>
            <a:ext cx="2257902" cy="80021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Optical follow-up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Anais, Chris L, Liana, Ryan S, Katie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9378A3C-B322-63B9-1273-AA1696D69DAD}"/>
              </a:ext>
            </a:extLst>
          </p:cNvPr>
          <p:cNvCxnSpPr>
            <a:cxnSpLocks/>
          </p:cNvCxnSpPr>
          <p:nvPr/>
        </p:nvCxnSpPr>
        <p:spPr>
          <a:xfrm flipH="1">
            <a:off x="3892811" y="1523415"/>
            <a:ext cx="1392135" cy="767598"/>
          </a:xfrm>
          <a:prstGeom prst="line">
            <a:avLst/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2B10472-BAB4-0CB9-EF17-83D09CBC7DEF}"/>
              </a:ext>
            </a:extLst>
          </p:cNvPr>
          <p:cNvCxnSpPr>
            <a:cxnSpLocks/>
          </p:cNvCxnSpPr>
          <p:nvPr/>
        </p:nvCxnSpPr>
        <p:spPr>
          <a:xfrm flipH="1">
            <a:off x="9190390" y="1275521"/>
            <a:ext cx="202353" cy="532947"/>
          </a:xfrm>
          <a:prstGeom prst="line">
            <a:avLst/>
          </a:prstGeom>
          <a:ln w="190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ADCEBBB-3F0E-4474-0B10-5FED0678EA6B}"/>
              </a:ext>
            </a:extLst>
          </p:cNvPr>
          <p:cNvSpPr txBox="1"/>
          <p:nvPr/>
        </p:nvSpPr>
        <p:spPr>
          <a:xfrm>
            <a:off x="8718818" y="327999"/>
            <a:ext cx="2050293" cy="86177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Detection and </a:t>
            </a:r>
            <a:r>
              <a:rPr lang="en-US" dirty="0" err="1"/>
              <a:t>localisation</a:t>
            </a:r>
            <a:endParaRPr lang="en-US" dirty="0"/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Adam, Ryan S, Kelly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99DB7BA-93D8-6E6D-E9FD-6A8A75C6A66B}"/>
              </a:ext>
            </a:extLst>
          </p:cNvPr>
          <p:cNvCxnSpPr>
            <a:cxnSpLocks/>
          </p:cNvCxnSpPr>
          <p:nvPr/>
        </p:nvCxnSpPr>
        <p:spPr>
          <a:xfrm flipH="1">
            <a:off x="10168160" y="2091578"/>
            <a:ext cx="321644" cy="172064"/>
          </a:xfrm>
          <a:prstGeom prst="line">
            <a:avLst/>
          </a:prstGeom>
          <a:ln w="190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C3A9C38-CEC2-5BED-9BD2-534D01F65C26}"/>
              </a:ext>
            </a:extLst>
          </p:cNvPr>
          <p:cNvCxnSpPr>
            <a:cxnSpLocks/>
          </p:cNvCxnSpPr>
          <p:nvPr/>
        </p:nvCxnSpPr>
        <p:spPr>
          <a:xfrm flipH="1">
            <a:off x="6096000" y="4442099"/>
            <a:ext cx="96078" cy="226304"/>
          </a:xfrm>
          <a:prstGeom prst="line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3E2BEE6-AEFB-77C8-FD19-53DB2BDC3D9E}"/>
              </a:ext>
            </a:extLst>
          </p:cNvPr>
          <p:cNvCxnSpPr>
            <a:cxnSpLocks/>
          </p:cNvCxnSpPr>
          <p:nvPr/>
        </p:nvCxnSpPr>
        <p:spPr>
          <a:xfrm flipV="1">
            <a:off x="7551832" y="2764271"/>
            <a:ext cx="688236" cy="612157"/>
          </a:xfrm>
          <a:prstGeom prst="line">
            <a:avLst/>
          </a:prstGeom>
          <a:ln w="190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E839177-FE8F-5985-64D5-2B8209005D74}"/>
              </a:ext>
            </a:extLst>
          </p:cNvPr>
          <p:cNvCxnSpPr>
            <a:cxnSpLocks/>
          </p:cNvCxnSpPr>
          <p:nvPr/>
        </p:nvCxnSpPr>
        <p:spPr>
          <a:xfrm flipH="1" flipV="1">
            <a:off x="3878136" y="2588838"/>
            <a:ext cx="1333889" cy="787590"/>
          </a:xfrm>
          <a:prstGeom prst="line">
            <a:avLst/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8E30A80-DA27-C697-90E5-00DDF9289B47}"/>
              </a:ext>
            </a:extLst>
          </p:cNvPr>
          <p:cNvSpPr txBox="1"/>
          <p:nvPr/>
        </p:nvSpPr>
        <p:spPr>
          <a:xfrm>
            <a:off x="39539" y="1492055"/>
            <a:ext cx="1670169" cy="86177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Optical redshift catalogues</a:t>
            </a:r>
          </a:p>
          <a:p>
            <a:pPr algn="ctr"/>
            <a:r>
              <a:rPr lang="en-US" sz="1400" dirty="0" err="1">
                <a:solidFill>
                  <a:srgbClr val="FF0000"/>
                </a:solidFill>
              </a:rPr>
              <a:t>Cullan</a:t>
            </a:r>
            <a:endParaRPr lang="en-US" sz="1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5A7224B-BB8C-E612-7FFA-1EAD824321FE}"/>
                  </a:ext>
                </a:extLst>
              </p:cNvPr>
              <p:cNvSpPr txBox="1"/>
              <p:nvPr/>
            </p:nvSpPr>
            <p:spPr>
              <a:xfrm>
                <a:off x="5315739" y="2176623"/>
                <a:ext cx="2038760" cy="107721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Bayesian inference pipelines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  <a:p>
                <a:pPr algn="ctr"/>
                <a:r>
                  <a:rPr lang="en-US" sz="1400" dirty="0">
                    <a:solidFill>
                      <a:srgbClr val="FF0000"/>
                    </a:solidFill>
                  </a:rPr>
                  <a:t>Tamara, Paul, Spencer, Liana, Simon G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5A7224B-BB8C-E612-7FFA-1EAD824321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5739" y="2176623"/>
                <a:ext cx="2038760" cy="1077218"/>
              </a:xfrm>
              <a:prstGeom prst="rect">
                <a:avLst/>
              </a:prstGeom>
              <a:blipFill>
                <a:blip r:embed="rId2"/>
                <a:stretch>
                  <a:fillRect t="-1149" r="-1852" b="-4598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E10FFA7-3541-4077-00B7-E6E5502BA541}"/>
              </a:ext>
            </a:extLst>
          </p:cNvPr>
          <p:cNvCxnSpPr>
            <a:cxnSpLocks/>
          </p:cNvCxnSpPr>
          <p:nvPr/>
        </p:nvCxnSpPr>
        <p:spPr>
          <a:xfrm flipH="1" flipV="1">
            <a:off x="3878136" y="2412455"/>
            <a:ext cx="1333889" cy="214306"/>
          </a:xfrm>
          <a:prstGeom prst="line">
            <a:avLst/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095B0F0-ADB0-2031-7C57-8E906FB43EDB}"/>
              </a:ext>
            </a:extLst>
          </p:cNvPr>
          <p:cNvCxnSpPr>
            <a:cxnSpLocks/>
          </p:cNvCxnSpPr>
          <p:nvPr/>
        </p:nvCxnSpPr>
        <p:spPr>
          <a:xfrm flipV="1">
            <a:off x="7482293" y="2358701"/>
            <a:ext cx="762247" cy="225486"/>
          </a:xfrm>
          <a:prstGeom prst="line">
            <a:avLst/>
          </a:prstGeom>
          <a:ln w="190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1CBC7A96-CA94-201D-619B-AF1ABC29CFE5}"/>
              </a:ext>
            </a:extLst>
          </p:cNvPr>
          <p:cNvSpPr txBox="1"/>
          <p:nvPr/>
        </p:nvSpPr>
        <p:spPr>
          <a:xfrm>
            <a:off x="8021759" y="3769451"/>
            <a:ext cx="2741969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Binary evolution modelling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Jarrod, Simon S, Ilya, Robert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994338A-0FF3-EF30-E061-B0BDAC8356D2}"/>
              </a:ext>
            </a:extLst>
          </p:cNvPr>
          <p:cNvCxnSpPr>
            <a:cxnSpLocks/>
          </p:cNvCxnSpPr>
          <p:nvPr/>
        </p:nvCxnSpPr>
        <p:spPr>
          <a:xfrm flipH="1">
            <a:off x="7368573" y="4208484"/>
            <a:ext cx="562853" cy="640057"/>
          </a:xfrm>
          <a:prstGeom prst="line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417C7FAF-7274-4996-9823-E799AF91D252}"/>
              </a:ext>
            </a:extLst>
          </p:cNvPr>
          <p:cNvSpPr txBox="1"/>
          <p:nvPr/>
        </p:nvSpPr>
        <p:spPr>
          <a:xfrm>
            <a:off x="1925016" y="5723973"/>
            <a:ext cx="2010458" cy="86177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Connection to host galaxy evolution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Anais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B2359BC-8A41-A93F-CF6D-DE54CE8F9636}"/>
              </a:ext>
            </a:extLst>
          </p:cNvPr>
          <p:cNvSpPr txBox="1"/>
          <p:nvPr/>
        </p:nvSpPr>
        <p:spPr>
          <a:xfrm>
            <a:off x="8464839" y="4835312"/>
            <a:ext cx="2948622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Dynamical origin of mergers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Evgeni, Ilya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E34BCCA-D9E5-3B70-B1E0-CC2E4C5327A0}"/>
              </a:ext>
            </a:extLst>
          </p:cNvPr>
          <p:cNvCxnSpPr>
            <a:cxnSpLocks/>
          </p:cNvCxnSpPr>
          <p:nvPr/>
        </p:nvCxnSpPr>
        <p:spPr>
          <a:xfrm flipH="1">
            <a:off x="7345957" y="5127700"/>
            <a:ext cx="1059248" cy="180760"/>
          </a:xfrm>
          <a:prstGeom prst="line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BE559F2-0FC3-A875-5D3A-660861E0386E}"/>
              </a:ext>
            </a:extLst>
          </p:cNvPr>
          <p:cNvCxnSpPr>
            <a:cxnSpLocks/>
          </p:cNvCxnSpPr>
          <p:nvPr/>
        </p:nvCxnSpPr>
        <p:spPr>
          <a:xfrm flipV="1">
            <a:off x="4025807" y="5536093"/>
            <a:ext cx="797620" cy="371028"/>
          </a:xfrm>
          <a:prstGeom prst="line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2F08980-CE15-3C24-416F-82C283877BCE}"/>
                  </a:ext>
                </a:extLst>
              </p:cNvPr>
              <p:cNvSpPr txBox="1"/>
              <p:nvPr/>
            </p:nvSpPr>
            <p:spPr>
              <a:xfrm>
                <a:off x="94259" y="3819235"/>
                <a:ext cx="1531182" cy="1138773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forecasting and follow-up </a:t>
                </a:r>
                <a:r>
                  <a:rPr lang="en-US" dirty="0" err="1"/>
                  <a:t>optimisation</a:t>
                </a:r>
                <a:endParaRPr lang="en-US" dirty="0"/>
              </a:p>
              <a:p>
                <a:pPr algn="ctr"/>
                <a:r>
                  <a:rPr lang="en-US" sz="1400" dirty="0">
                    <a:solidFill>
                      <a:srgbClr val="FF0000"/>
                    </a:solidFill>
                  </a:rPr>
                  <a:t>Nandita, Chris L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2F08980-CE15-3C24-416F-82C283877B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59" y="3819235"/>
                <a:ext cx="1531182" cy="1138773"/>
              </a:xfrm>
              <a:prstGeom prst="rect">
                <a:avLst/>
              </a:prstGeom>
              <a:blipFill>
                <a:blip r:embed="rId3"/>
                <a:stretch>
                  <a:fillRect l="-813" t="-2198" r="-5691" b="-5495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>
            <a:extLst>
              <a:ext uri="{FF2B5EF4-FFF2-40B4-BE49-F238E27FC236}">
                <a16:creationId xmlns:a16="http://schemas.microsoft.com/office/drawing/2014/main" id="{713EC332-DB18-D1CC-956C-943C9A5237D4}"/>
              </a:ext>
            </a:extLst>
          </p:cNvPr>
          <p:cNvSpPr txBox="1"/>
          <p:nvPr/>
        </p:nvSpPr>
        <p:spPr>
          <a:xfrm>
            <a:off x="1957399" y="4442099"/>
            <a:ext cx="1784432" cy="86177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Calibration of distance ladder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Khaled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E7DB1A9-6A54-434A-D7BF-5D42D7B4C9D6}"/>
              </a:ext>
            </a:extLst>
          </p:cNvPr>
          <p:cNvCxnSpPr>
            <a:cxnSpLocks/>
          </p:cNvCxnSpPr>
          <p:nvPr/>
        </p:nvCxnSpPr>
        <p:spPr>
          <a:xfrm flipV="1">
            <a:off x="2627013" y="2871323"/>
            <a:ext cx="126179" cy="1460230"/>
          </a:xfrm>
          <a:prstGeom prst="line">
            <a:avLst/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51D7E1D-8B00-33B0-EEC7-406121040138}"/>
              </a:ext>
            </a:extLst>
          </p:cNvPr>
          <p:cNvSpPr txBox="1"/>
          <p:nvPr/>
        </p:nvSpPr>
        <p:spPr>
          <a:xfrm>
            <a:off x="8480696" y="5879333"/>
            <a:ext cx="2526539" cy="86177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Formation and evolution of progenitors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Eric, Simon S, Jade, Katie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3A7D0D2-9352-AE96-BD22-E6820FCBC7B1}"/>
              </a:ext>
            </a:extLst>
          </p:cNvPr>
          <p:cNvCxnSpPr>
            <a:cxnSpLocks/>
          </p:cNvCxnSpPr>
          <p:nvPr/>
        </p:nvCxnSpPr>
        <p:spPr>
          <a:xfrm flipH="1" flipV="1">
            <a:off x="7368573" y="5622817"/>
            <a:ext cx="1037931" cy="532043"/>
          </a:xfrm>
          <a:prstGeom prst="line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2390C0E-EA29-39DA-E0F9-DA061008EFED}"/>
              </a:ext>
            </a:extLst>
          </p:cNvPr>
          <p:cNvCxnSpPr>
            <a:cxnSpLocks/>
          </p:cNvCxnSpPr>
          <p:nvPr/>
        </p:nvCxnSpPr>
        <p:spPr>
          <a:xfrm>
            <a:off x="1788802" y="1957953"/>
            <a:ext cx="204968" cy="184329"/>
          </a:xfrm>
          <a:prstGeom prst="line">
            <a:avLst/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D8C9196-DF05-D0AE-BD63-12C1E98E33E8}"/>
              </a:ext>
            </a:extLst>
          </p:cNvPr>
          <p:cNvSpPr txBox="1"/>
          <p:nvPr/>
        </p:nvSpPr>
        <p:spPr>
          <a:xfrm>
            <a:off x="4929083" y="6198029"/>
            <a:ext cx="2526539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Full population inference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Ilya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A72ECA6-5774-8225-0612-EDB1390FDDDF}"/>
              </a:ext>
            </a:extLst>
          </p:cNvPr>
          <p:cNvCxnSpPr>
            <a:cxnSpLocks/>
          </p:cNvCxnSpPr>
          <p:nvPr/>
        </p:nvCxnSpPr>
        <p:spPr>
          <a:xfrm flipV="1">
            <a:off x="6096000" y="5707513"/>
            <a:ext cx="1625" cy="447347"/>
          </a:xfrm>
          <a:prstGeom prst="line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8D0046C-3A8B-95DB-AB0D-230E3691E8C6}"/>
              </a:ext>
            </a:extLst>
          </p:cNvPr>
          <p:cNvCxnSpPr>
            <a:cxnSpLocks/>
          </p:cNvCxnSpPr>
          <p:nvPr/>
        </p:nvCxnSpPr>
        <p:spPr>
          <a:xfrm flipV="1">
            <a:off x="1728043" y="2871323"/>
            <a:ext cx="605798" cy="996861"/>
          </a:xfrm>
          <a:prstGeom prst="line">
            <a:avLst/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9A32F47A-980D-4827-BBE9-6F93272FE163}"/>
              </a:ext>
            </a:extLst>
          </p:cNvPr>
          <p:cNvSpPr txBox="1"/>
          <p:nvPr/>
        </p:nvSpPr>
        <p:spPr>
          <a:xfrm>
            <a:off x="3399183" y="97682"/>
            <a:ext cx="5065656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OzGrav</a:t>
            </a:r>
            <a:r>
              <a:rPr lang="en-US" sz="2800" b="1" dirty="0"/>
              <a:t> Key Project 5: COSMOS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8460E3-F6EE-34DC-7C5E-B59448F9CC6B}"/>
              </a:ext>
            </a:extLst>
          </p:cNvPr>
          <p:cNvSpPr txBox="1"/>
          <p:nvPr/>
        </p:nvSpPr>
        <p:spPr>
          <a:xfrm>
            <a:off x="135646" y="5457397"/>
            <a:ext cx="1203406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Should update this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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246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FF01958-C2AB-D7CE-09F3-4DD03D963211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Your CIs and Program Scientists for KP5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43E5BF-9F6C-8A2F-71DC-059D53CB82CE}"/>
              </a:ext>
            </a:extLst>
          </p:cNvPr>
          <p:cNvSpPr txBox="1"/>
          <p:nvPr/>
        </p:nvSpPr>
        <p:spPr>
          <a:xfrm>
            <a:off x="272497" y="1227649"/>
            <a:ext cx="2186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Chris Blake</a:t>
            </a:r>
          </a:p>
          <a:p>
            <a:pPr algn="ctr"/>
            <a:r>
              <a:rPr lang="en-US" sz="2000" dirty="0"/>
              <a:t>(CI)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F6CDF8-3247-869A-D01A-009E1B5C8DFA}"/>
              </a:ext>
            </a:extLst>
          </p:cNvPr>
          <p:cNvSpPr txBox="1"/>
          <p:nvPr/>
        </p:nvSpPr>
        <p:spPr>
          <a:xfrm>
            <a:off x="2622274" y="1227649"/>
            <a:ext cx="2186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Ilya Mandel</a:t>
            </a:r>
          </a:p>
          <a:p>
            <a:pPr algn="ctr"/>
            <a:r>
              <a:rPr lang="en-US" sz="2000" dirty="0"/>
              <a:t>(CI)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5DD043-86CD-0F0E-E6BF-0D7B22F44E20}"/>
              </a:ext>
            </a:extLst>
          </p:cNvPr>
          <p:cNvSpPr txBox="1"/>
          <p:nvPr/>
        </p:nvSpPr>
        <p:spPr>
          <a:xfrm>
            <a:off x="4787349" y="1232784"/>
            <a:ext cx="2518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Nandita </a:t>
            </a:r>
            <a:r>
              <a:rPr lang="en-US" sz="2800" dirty="0" err="1"/>
              <a:t>Khetan</a:t>
            </a:r>
            <a:endParaRPr lang="en-US" sz="2800" dirty="0"/>
          </a:p>
          <a:p>
            <a:pPr algn="ctr"/>
            <a:r>
              <a:rPr lang="en-US" sz="2000" dirty="0"/>
              <a:t>(Standard Sirens PS)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A43F8C-E6CC-7015-A7A9-0E176A0C86C2}"/>
              </a:ext>
            </a:extLst>
          </p:cNvPr>
          <p:cNvSpPr txBox="1"/>
          <p:nvPr/>
        </p:nvSpPr>
        <p:spPr>
          <a:xfrm>
            <a:off x="7476303" y="1227649"/>
            <a:ext cx="2315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Manisha Caleb </a:t>
            </a:r>
            <a:r>
              <a:rPr lang="en-US" sz="2000" dirty="0"/>
              <a:t>(FRBs PS)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569D7C-63CB-F61A-4141-84C9712D12F4}"/>
              </a:ext>
            </a:extLst>
          </p:cNvPr>
          <p:cNvSpPr txBox="1"/>
          <p:nvPr/>
        </p:nvSpPr>
        <p:spPr>
          <a:xfrm>
            <a:off x="9876183" y="1232785"/>
            <a:ext cx="2315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Robert Song </a:t>
            </a:r>
            <a:r>
              <a:rPr lang="en-US" sz="2000" dirty="0"/>
              <a:t>(Astrophysics PS)</a:t>
            </a:r>
            <a:endParaRPr lang="en-US" sz="2400" dirty="0"/>
          </a:p>
        </p:txBody>
      </p:sp>
      <p:pic>
        <p:nvPicPr>
          <p:cNvPr id="12" name="Picture 11" descr="A person wearing glasses and a sweater&#10;&#10;Description automatically generated">
            <a:extLst>
              <a:ext uri="{FF2B5EF4-FFF2-40B4-BE49-F238E27FC236}">
                <a16:creationId xmlns:a16="http://schemas.microsoft.com/office/drawing/2014/main" id="{58C2CEFB-0398-E223-4E46-9A9BC21B1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65" y="2440324"/>
            <a:ext cx="2539180" cy="25391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CA90F6-E637-69D1-B13B-F03B8C1A8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914" y="2260910"/>
            <a:ext cx="1938945" cy="29137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7AF781-2D77-B798-6FD5-0CAB868E2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9261" y="2260910"/>
            <a:ext cx="2105439" cy="29072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9A3446-FE1C-4120-EF6B-49E089DDB5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7101" y="2260910"/>
            <a:ext cx="2614222" cy="2906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884430-4E1C-0941-ECCD-860A39AB0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3725" y="2260910"/>
            <a:ext cx="1938945" cy="29061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630C24-F017-BF26-ABC2-D1161BFD225E}"/>
              </a:ext>
            </a:extLst>
          </p:cNvPr>
          <p:cNvSpPr txBox="1"/>
          <p:nvPr/>
        </p:nvSpPr>
        <p:spPr>
          <a:xfrm>
            <a:off x="272497" y="5575851"/>
            <a:ext cx="11604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Please get in touch with any of us if you have questions about our Key Program or would like to discuss where your work fits in! </a:t>
            </a:r>
          </a:p>
        </p:txBody>
      </p:sp>
    </p:spTree>
    <p:extLst>
      <p:ext uri="{BB962C8B-B14F-4D97-AF65-F5344CB8AC3E}">
        <p14:creationId xmlns:p14="http://schemas.microsoft.com/office/powerpoint/2010/main" val="1992176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FF01958-C2AB-D7CE-09F3-4DD03D963211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Standard sirens topic – organization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11BCDC-CBC9-D9FE-FABC-F5D505374BB5}"/>
              </a:ext>
            </a:extLst>
          </p:cNvPr>
          <p:cNvSpPr txBox="1"/>
          <p:nvPr/>
        </p:nvSpPr>
        <p:spPr>
          <a:xfrm>
            <a:off x="377686" y="1451112"/>
            <a:ext cx="1133060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2400" dirty="0"/>
              <a:t>We use </a:t>
            </a:r>
            <a:r>
              <a:rPr lang="en-AU" sz="2400" dirty="0">
                <a:solidFill>
                  <a:srgbClr val="0070C0"/>
                </a:solidFill>
              </a:rPr>
              <a:t>#h0-project </a:t>
            </a:r>
            <a:r>
              <a:rPr lang="en-AU" sz="2400" dirty="0"/>
              <a:t>channel on the </a:t>
            </a:r>
            <a:r>
              <a:rPr lang="en-AU" sz="2400" dirty="0" err="1"/>
              <a:t>OzGrav</a:t>
            </a:r>
            <a:r>
              <a:rPr lang="en-AU" sz="2400" dirty="0"/>
              <a:t> Slack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2400" dirty="0"/>
              <a:t>We maintain a </a:t>
            </a:r>
            <a:r>
              <a:rPr lang="en-AU" sz="2400" b="1" dirty="0"/>
              <a:t>standard sirens project list </a:t>
            </a:r>
            <a:r>
              <a:rPr lang="en-AU" sz="2400" dirty="0"/>
              <a:t>linked from </a:t>
            </a:r>
            <a:r>
              <a:rPr lang="en-AU" sz="2400" dirty="0">
                <a:solidFill>
                  <a:srgbClr val="0070C0"/>
                </a:solidFill>
              </a:rPr>
              <a:t>#h0-project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2400" dirty="0"/>
              <a:t>Our goals of sharing this project list:</a:t>
            </a:r>
          </a:p>
          <a:p>
            <a:pPr marL="742950" lvl="1" indent="-285750" fontAlgn="base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AU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Increase awareness and sharing of information across the team</a:t>
            </a:r>
          </a:p>
          <a:p>
            <a:pPr marL="742950" lvl="1" indent="-285750" fontAlgn="base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AU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this way, identify collaborative opportunities and/or research overlaps</a:t>
            </a:r>
          </a:p>
          <a:p>
            <a:pPr marL="742950" lvl="1" indent="-285750" fontAlgn="base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AU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Help with organising updates at telecons</a:t>
            </a:r>
          </a:p>
          <a:p>
            <a:pPr marL="742950" lvl="1" indent="-285750" fontAlgn="base"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n-AU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Assist with reporting our activities and outcomes to </a:t>
            </a:r>
            <a:r>
              <a:rPr lang="en-AU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OzGrav</a:t>
            </a:r>
            <a:r>
              <a:rPr lang="en-AU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the ARC</a:t>
            </a:r>
            <a:endParaRPr lang="en-AU" sz="2400" dirty="0"/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2400" dirty="0"/>
              <a:t>We hold monthly standard siren </a:t>
            </a:r>
            <a:r>
              <a:rPr lang="en-AU" sz="2400" dirty="0" err="1"/>
              <a:t>videocons</a:t>
            </a:r>
            <a:r>
              <a:rPr lang="en-AU" sz="2400" dirty="0"/>
              <a:t> </a:t>
            </a:r>
            <a:r>
              <a:rPr lang="en-AU" sz="2400" dirty="0">
                <a:solidFill>
                  <a:srgbClr val="0070C0"/>
                </a:solidFill>
              </a:rPr>
              <a:t>(thanks Nandita!) </a:t>
            </a:r>
            <a:r>
              <a:rPr lang="en-AU" sz="2400" dirty="0"/>
              <a:t>including project updates, short talks, journal clubs, etc. – </a:t>
            </a:r>
            <a:r>
              <a:rPr lang="en-AU" sz="2400" b="1" dirty="0"/>
              <a:t>second Thursday in the month at 2pm AEST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2400" dirty="0"/>
              <a:t>All are welcome to join our team!</a:t>
            </a:r>
          </a:p>
        </p:txBody>
      </p:sp>
    </p:spTree>
    <p:extLst>
      <p:ext uri="{BB962C8B-B14F-4D97-AF65-F5344CB8AC3E}">
        <p14:creationId xmlns:p14="http://schemas.microsoft.com/office/powerpoint/2010/main" val="104074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FF01958-C2AB-D7CE-09F3-4DD03D963211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Standard sirens topic – science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BDC19C0-26A0-C1CB-C3F2-A8EF73ADC395}"/>
              </a:ext>
            </a:extLst>
          </p:cNvPr>
          <p:cNvSpPr/>
          <p:nvPr/>
        </p:nvSpPr>
        <p:spPr>
          <a:xfrm>
            <a:off x="327537" y="1418672"/>
            <a:ext cx="3497317" cy="20495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Effect of galaxy peculiar velocities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F0CC335-E829-5F4F-8E28-88AD36C79C06}"/>
              </a:ext>
            </a:extLst>
          </p:cNvPr>
          <p:cNvSpPr/>
          <p:nvPr/>
        </p:nvSpPr>
        <p:spPr>
          <a:xfrm>
            <a:off x="4311532" y="1426555"/>
            <a:ext cx="3497317" cy="20495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Improved redshift catalogues for dark sirens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676E56-5BBF-3892-AA1B-21DBCD5368F5}"/>
              </a:ext>
            </a:extLst>
          </p:cNvPr>
          <p:cNvSpPr/>
          <p:nvPr/>
        </p:nvSpPr>
        <p:spPr>
          <a:xfrm>
            <a:off x="8295527" y="1457229"/>
            <a:ext cx="3497317" cy="20495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Simulation-based population studies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B2A7D28-B748-A632-AF92-F3B6546FD2E6}"/>
              </a:ext>
            </a:extLst>
          </p:cNvPr>
          <p:cNvSpPr/>
          <p:nvPr/>
        </p:nvSpPr>
        <p:spPr>
          <a:xfrm>
            <a:off x="327536" y="4073367"/>
            <a:ext cx="3497317" cy="20495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Improving inclination angles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00D1EA3-9332-4C27-C8B4-0EA069A2E0F3}"/>
              </a:ext>
            </a:extLst>
          </p:cNvPr>
          <p:cNvSpPr/>
          <p:nvPr/>
        </p:nvSpPr>
        <p:spPr>
          <a:xfrm>
            <a:off x="4311531" y="4073366"/>
            <a:ext cx="3497317" cy="20495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Developing the spectral siren method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2B5B2D9-C562-7958-E7E6-5F003C4D4409}"/>
              </a:ext>
            </a:extLst>
          </p:cNvPr>
          <p:cNvSpPr/>
          <p:nvPr/>
        </p:nvSpPr>
        <p:spPr>
          <a:xfrm>
            <a:off x="8295527" y="4073366"/>
            <a:ext cx="3497317" cy="20495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Joint inference of neutron star equation of state</a:t>
            </a:r>
          </a:p>
        </p:txBody>
      </p:sp>
    </p:spTree>
    <p:extLst>
      <p:ext uri="{BB962C8B-B14F-4D97-AF65-F5344CB8AC3E}">
        <p14:creationId xmlns:p14="http://schemas.microsoft.com/office/powerpoint/2010/main" val="2916664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FF01958-C2AB-D7CE-09F3-4DD03D963211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Role of peculiar velocities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C4FBB50-5060-24CA-DADB-311CB1B35196}"/>
              </a:ext>
            </a:extLst>
          </p:cNvPr>
          <p:cNvSpPr/>
          <p:nvPr/>
        </p:nvSpPr>
        <p:spPr>
          <a:xfrm>
            <a:off x="298574" y="1183318"/>
            <a:ext cx="11479296" cy="9834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See work by: Ryan Turner, Khaled Said, Simon Goode, Chris Blake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Talks given at July standard sirens meeting – slides on Slack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406AC8-C0CE-7867-699F-E7BE80888B35}"/>
                  </a:ext>
                </a:extLst>
              </p:cNvPr>
              <p:cNvSpPr txBox="1"/>
              <p:nvPr/>
            </p:nvSpPr>
            <p:spPr>
              <a:xfrm>
                <a:off x="377687" y="2484781"/>
                <a:ext cx="6420678" cy="4108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18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/>
                  <a:t>Peculiar velocities change the redshifts of standard sirens and hence affect determinations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AU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marL="285750" indent="-285750">
                  <a:spcAft>
                    <a:spcPts val="18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/>
                  <a:t>Relative effects are largest at low redshift and are correlated between different objects by “bulk flows”</a:t>
                </a:r>
              </a:p>
              <a:p>
                <a:pPr marL="285750" indent="-285750">
                  <a:spcAft>
                    <a:spcPts val="18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70C0"/>
                    </a:solidFill>
                  </a:rPr>
                  <a:t>Goal 1</a:t>
                </a:r>
                <a:r>
                  <a:rPr lang="en-US" sz="2400" dirty="0"/>
                  <a:t>: propagate PV errors into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AU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AU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analysis</a:t>
                </a:r>
              </a:p>
              <a:p>
                <a:pPr marL="285750" indent="-285750">
                  <a:spcAft>
                    <a:spcPts val="18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70C0"/>
                    </a:solidFill>
                  </a:rPr>
                  <a:t>Goal 2</a:t>
                </a:r>
                <a:r>
                  <a:rPr lang="en-US" sz="2400" dirty="0"/>
                  <a:t>: improve current velocity reconstruction maps of the local Universe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406AC8-C0CE-7867-699F-E7BE80888B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687" y="2484781"/>
                <a:ext cx="6420678" cy="4108817"/>
              </a:xfrm>
              <a:prstGeom prst="rect">
                <a:avLst/>
              </a:prstGeom>
              <a:blipFill>
                <a:blip r:embed="rId2"/>
                <a:stretch>
                  <a:fillRect l="-1183" t="-923" r="-789" b="-2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colorful pattern with lines and arrows&#10;&#10;Description automatically generated with medium confidence">
            <a:extLst>
              <a:ext uri="{FF2B5EF4-FFF2-40B4-BE49-F238E27FC236}">
                <a16:creationId xmlns:a16="http://schemas.microsoft.com/office/drawing/2014/main" id="{E05C5FCC-1C9C-879D-E826-70C1F6628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897" y="2278037"/>
            <a:ext cx="4482548" cy="448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68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FF01958-C2AB-D7CE-09F3-4DD03D963211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Improved optical redshift catalogues for dark sirens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C4FBB50-5060-24CA-DADB-311CB1B35196}"/>
              </a:ext>
            </a:extLst>
          </p:cNvPr>
          <p:cNvSpPr/>
          <p:nvPr/>
        </p:nvSpPr>
        <p:spPr>
          <a:xfrm>
            <a:off x="298574" y="1183318"/>
            <a:ext cx="11479296" cy="9834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See work by: </a:t>
            </a:r>
            <a:r>
              <a:rPr lang="en-US" sz="3200" dirty="0" err="1">
                <a:solidFill>
                  <a:schemeClr val="tx1"/>
                </a:solidFill>
              </a:rPr>
              <a:t>Cullan</a:t>
            </a:r>
            <a:r>
              <a:rPr lang="en-US" sz="3200" dirty="0">
                <a:solidFill>
                  <a:schemeClr val="tx1"/>
                </a:solidFill>
              </a:rPr>
              <a:t> Howlett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Talk given at June standard sirens meeting – slides on Slack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406AC8-C0CE-7867-699F-E7BE80888B35}"/>
              </a:ext>
            </a:extLst>
          </p:cNvPr>
          <p:cNvSpPr txBox="1"/>
          <p:nvPr/>
        </p:nvSpPr>
        <p:spPr>
          <a:xfrm>
            <a:off x="377687" y="2574234"/>
            <a:ext cx="590384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2400" dirty="0"/>
              <a:t>Dark siren analyses rely on catalogues of potential host galaxies for probabilistic analysis and cosmological inference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2400" dirty="0"/>
              <a:t>The current GLADE+ catalogue can be updated in the light of new observational surveys (DES, DESI, 4MOST, LSST, etc.)</a:t>
            </a:r>
            <a:endParaRPr lang="en-US" sz="2400" dirty="0"/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Goal</a:t>
            </a:r>
            <a:r>
              <a:rPr lang="en-US" sz="2400" dirty="0"/>
              <a:t>: data curation, </a:t>
            </a:r>
            <a:r>
              <a:rPr lang="en-US" sz="2400" dirty="0" err="1"/>
              <a:t>characterisation</a:t>
            </a:r>
            <a:r>
              <a:rPr lang="en-US" sz="2400" dirty="0"/>
              <a:t> of completeness, value-added data products</a:t>
            </a:r>
          </a:p>
        </p:txBody>
      </p:sp>
      <p:pic>
        <p:nvPicPr>
          <p:cNvPr id="8" name="Picture 7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DF294E14-1479-8BF7-4D5A-8707E5CEA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921" y="2446534"/>
            <a:ext cx="5590761" cy="421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14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FF01958-C2AB-D7CE-09F3-4DD03D963211}"/>
              </a:ext>
            </a:extLst>
          </p:cNvPr>
          <p:cNvSpPr/>
          <p:nvPr/>
        </p:nvSpPr>
        <p:spPr>
          <a:xfrm>
            <a:off x="0" y="0"/>
            <a:ext cx="12192000" cy="90351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Simulation-based studies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C4FBB50-5060-24CA-DADB-311CB1B35196}"/>
              </a:ext>
            </a:extLst>
          </p:cNvPr>
          <p:cNvSpPr/>
          <p:nvPr/>
        </p:nvSpPr>
        <p:spPr>
          <a:xfrm>
            <a:off x="298574" y="1183318"/>
            <a:ext cx="11479296" cy="10231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See work by: Nandita </a:t>
            </a:r>
            <a:r>
              <a:rPr lang="en-US" sz="3200" dirty="0" err="1">
                <a:solidFill>
                  <a:schemeClr val="tx1"/>
                </a:solidFill>
              </a:rPr>
              <a:t>Khetan</a:t>
            </a:r>
            <a:r>
              <a:rPr lang="en-US" sz="3200" dirty="0">
                <a:solidFill>
                  <a:schemeClr val="tx1"/>
                </a:solidFill>
              </a:rPr>
              <a:t>, Liana Rauf, </a:t>
            </a:r>
            <a:r>
              <a:rPr lang="en-US" sz="3200" dirty="0" err="1">
                <a:solidFill>
                  <a:schemeClr val="tx1"/>
                </a:solidFill>
              </a:rPr>
              <a:t>Cullan</a:t>
            </a:r>
            <a:r>
              <a:rPr lang="en-US" sz="3200" dirty="0">
                <a:solidFill>
                  <a:schemeClr val="tx1"/>
                </a:solidFill>
              </a:rPr>
              <a:t> Howlett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Talk given by Liana at </a:t>
            </a:r>
            <a:r>
              <a:rPr lang="en-US" sz="2400" dirty="0" err="1">
                <a:solidFill>
                  <a:schemeClr val="tx1"/>
                </a:solidFill>
              </a:rPr>
              <a:t>OzGrav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videocon</a:t>
            </a:r>
            <a:r>
              <a:rPr lang="en-US" sz="2400" dirty="0">
                <a:solidFill>
                  <a:schemeClr val="tx1"/>
                </a:solidFill>
              </a:rPr>
              <a:t> in July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406AC8-C0CE-7867-699F-E7BE80888B35}"/>
                  </a:ext>
                </a:extLst>
              </p:cNvPr>
              <p:cNvSpPr txBox="1"/>
              <p:nvPr/>
            </p:nvSpPr>
            <p:spPr>
              <a:xfrm>
                <a:off x="288236" y="2425146"/>
                <a:ext cx="7026965" cy="4339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1800"/>
                  </a:spcAft>
                  <a:buFont typeface="Arial" panose="020B0604020202020204" pitchFamily="34" charset="0"/>
                  <a:buChar char="•"/>
                </a:pPr>
                <a:r>
                  <a:rPr lang="en-AU" sz="2400" dirty="0"/>
                  <a:t>Map the link between GW mergers and host galaxies</a:t>
                </a:r>
              </a:p>
              <a:p>
                <a:pPr marL="285750" indent="-285750">
                  <a:spcAft>
                    <a:spcPts val="1800"/>
                  </a:spcAft>
                  <a:buFont typeface="Arial" panose="020B0604020202020204" pitchFamily="34" charset="0"/>
                  <a:buChar char="•"/>
                </a:pPr>
                <a:r>
                  <a:rPr lang="en-AU" sz="2400" dirty="0">
                    <a:solidFill>
                      <a:srgbClr val="0070C0"/>
                    </a:solidFill>
                  </a:rPr>
                  <a:t>Goal</a:t>
                </a:r>
                <a:r>
                  <a:rPr lang="en-AU" sz="2400" dirty="0"/>
                  <a:t>: Integrate simulations, semi-analytical and population models</a:t>
                </a:r>
              </a:p>
              <a:p>
                <a:pPr marL="285750" indent="-285750">
                  <a:spcAft>
                    <a:spcPts val="1800"/>
                  </a:spcAft>
                  <a:buFont typeface="Arial" panose="020B0604020202020204" pitchFamily="34" charset="0"/>
                  <a:buChar char="•"/>
                </a:pPr>
                <a:r>
                  <a:rPr lang="en-AU" sz="2400" dirty="0">
                    <a:solidFill>
                      <a:srgbClr val="0070C0"/>
                    </a:solidFill>
                  </a:rPr>
                  <a:t>Goal</a:t>
                </a:r>
                <a:r>
                  <a:rPr lang="en-AU" sz="2400" dirty="0"/>
                  <a:t>: optimise weights for dark sirens and implication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AU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AU" sz="2400" dirty="0"/>
                  <a:t> analysis</a:t>
                </a:r>
              </a:p>
              <a:p>
                <a:pPr marL="285750" indent="-285750">
                  <a:spcAft>
                    <a:spcPts val="1800"/>
                  </a:spcAft>
                  <a:buFont typeface="Arial" panose="020B0604020202020204" pitchFamily="34" charset="0"/>
                  <a:buChar char="•"/>
                </a:pPr>
                <a:r>
                  <a:rPr lang="en-AU" sz="2400" dirty="0">
                    <a:solidFill>
                      <a:srgbClr val="0070C0"/>
                    </a:solidFill>
                  </a:rPr>
                  <a:t>Goal</a:t>
                </a:r>
                <a:r>
                  <a:rPr lang="en-AU" sz="2400" dirty="0"/>
                  <a:t>: Can dark siren analyses be undertaken with photometric redshifts?</a:t>
                </a:r>
              </a:p>
              <a:p>
                <a:pPr marL="285750" indent="-285750">
                  <a:spcAft>
                    <a:spcPts val="1800"/>
                  </a:spcAft>
                  <a:buFont typeface="Arial" panose="020B0604020202020204" pitchFamily="34" charset="0"/>
                  <a:buChar char="•"/>
                </a:pPr>
                <a:r>
                  <a:rPr lang="en-AU" sz="2400" dirty="0">
                    <a:solidFill>
                      <a:srgbClr val="0070C0"/>
                    </a:solidFill>
                  </a:rPr>
                  <a:t>Goal</a:t>
                </a:r>
                <a:r>
                  <a:rPr lang="en-AU" sz="2400" dirty="0"/>
                  <a:t>: What is the optimal strategy for wide-field spectroscopic follow-up?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406AC8-C0CE-7867-699F-E7BE80888B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236" y="2425146"/>
                <a:ext cx="7026965" cy="4339650"/>
              </a:xfrm>
              <a:prstGeom prst="rect">
                <a:avLst/>
              </a:prstGeom>
              <a:blipFill>
                <a:blip r:embed="rId2"/>
                <a:stretch>
                  <a:fillRect l="-1083" t="-1170" r="-722" b="-2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graph of a number of events&#10;&#10;Description automatically generated">
            <a:extLst>
              <a:ext uri="{FF2B5EF4-FFF2-40B4-BE49-F238E27FC236}">
                <a16:creationId xmlns:a16="http://schemas.microsoft.com/office/drawing/2014/main" id="{E76EBC08-FB2C-45AA-3728-8980E2188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330" y="2868658"/>
            <a:ext cx="5106518" cy="383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66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963</Words>
  <Application>Microsoft Macintosh PowerPoint</Application>
  <PresentationFormat>Widescreen</PresentationFormat>
  <Paragraphs>123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Blake</dc:creator>
  <cp:lastModifiedBy>Chris Blake</cp:lastModifiedBy>
  <cp:revision>17</cp:revision>
  <dcterms:created xsi:type="dcterms:W3CDTF">2024-05-03T23:45:04Z</dcterms:created>
  <dcterms:modified xsi:type="dcterms:W3CDTF">2024-10-05T01:38:36Z</dcterms:modified>
</cp:coreProperties>
</file>