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6"/>
  </p:notesMasterIdLst>
  <p:sldIdLst>
    <p:sldId id="279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280" r:id="rId12"/>
    <p:sldId id="281" r:id="rId13"/>
    <p:sldId id="283" r:id="rId14"/>
    <p:sldId id="276" r:id="rId15"/>
    <p:sldId id="287" r:id="rId16"/>
    <p:sldId id="289" r:id="rId17"/>
    <p:sldId id="288" r:id="rId18"/>
    <p:sldId id="293" r:id="rId19"/>
    <p:sldId id="290" r:id="rId20"/>
    <p:sldId id="291" r:id="rId21"/>
    <p:sldId id="286" r:id="rId22"/>
    <p:sldId id="292" r:id="rId23"/>
    <p:sldId id="309" r:id="rId24"/>
    <p:sldId id="310" r:id="rId25"/>
    <p:sldId id="320" r:id="rId26"/>
    <p:sldId id="275" r:id="rId27"/>
    <p:sldId id="308" r:id="rId28"/>
    <p:sldId id="259" r:id="rId29"/>
    <p:sldId id="271" r:id="rId30"/>
    <p:sldId id="313" r:id="rId31"/>
    <p:sldId id="272" r:id="rId32"/>
    <p:sldId id="312" r:id="rId33"/>
    <p:sldId id="314" r:id="rId34"/>
    <p:sldId id="311" r:id="rId35"/>
    <p:sldId id="305" r:id="rId36"/>
    <p:sldId id="304" r:id="rId37"/>
    <p:sldId id="303" r:id="rId38"/>
    <p:sldId id="319" r:id="rId39"/>
    <p:sldId id="317" r:id="rId40"/>
    <p:sldId id="316" r:id="rId41"/>
    <p:sldId id="315" r:id="rId42"/>
    <p:sldId id="318" r:id="rId43"/>
    <p:sldId id="285" r:id="rId44"/>
    <p:sldId id="30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2"/>
    <p:restoredTop sz="94621"/>
  </p:normalViewPr>
  <p:slideViewPr>
    <p:cSldViewPr snapToGrid="0" snapToObjects="1">
      <p:cViewPr varScale="1">
        <p:scale>
          <a:sx n="119" d="100"/>
          <a:sy n="119" d="100"/>
        </p:scale>
        <p:origin x="1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6FBC3-5796-C141-B527-2AA6E8156F9F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9B02F-4AED-CB4E-88BC-05A4DA88B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B02F-4AED-CB4E-88BC-05A4DA88BB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4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B02F-4AED-CB4E-88BC-05A4DA88BB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1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B02F-4AED-CB4E-88BC-05A4DA88BB8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2D629-3B53-2843-9DAD-94ACC2E1F8C2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CBF5B-AEBB-EA48-956B-C2BB7418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1.tiff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270.pn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4" Type="http://schemas.openxmlformats.org/officeDocument/2006/relationships/image" Target="../media/image290.png"/><Relationship Id="rId5" Type="http://schemas.openxmlformats.org/officeDocument/2006/relationships/image" Target="../media/image30.png"/><Relationship Id="rId6" Type="http://schemas.openxmlformats.org/officeDocument/2006/relationships/image" Target="../media/image310.png"/><Relationship Id="rId7" Type="http://schemas.openxmlformats.org/officeDocument/2006/relationships/image" Target="../media/image32.png"/><Relationship Id="rId8" Type="http://schemas.openxmlformats.org/officeDocument/2006/relationships/image" Target="../media/image330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jpg"/><Relationship Id="rId5" Type="http://schemas.openxmlformats.org/officeDocument/2006/relationships/image" Target="NUL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NULL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006" y="379611"/>
            <a:ext cx="7917628" cy="1323439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chemeClr val="bg1"/>
                </a:solidFill>
              </a:rPr>
              <a:t>Cosmological tests using </a:t>
            </a:r>
            <a:r>
              <a:rPr lang="en-US" sz="4000" dirty="0" smtClean="0">
                <a:solidFill>
                  <a:schemeClr val="bg1"/>
                </a:solidFill>
              </a:rPr>
              <a:t>lensing and clustering amplitudes in KiDS-1000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6685" y="5818712"/>
            <a:ext cx="4984270" cy="646331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chemeClr val="bg1"/>
                </a:solidFill>
              </a:rPr>
              <a:t>Chris Blake (Swinburne)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2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What does it mean to “modify gravity”?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3" y="1334811"/>
            <a:ext cx="4221728" cy="5044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7643" y="1429398"/>
            <a:ext cx="389645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>
                <a:solidFill>
                  <a:srgbClr val="0070C0"/>
                </a:solidFill>
              </a:rPr>
              <a:t>Add some kind of “fifth force”  </a:t>
            </a:r>
            <a:r>
              <a:rPr lang="en-AU" sz="2000" dirty="0" smtClean="0"/>
              <a:t>[to the four we already have]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/>
              <a:t>But we have extremely accurate laboratory and solar system tests of General Relativity!</a:t>
            </a:r>
          </a:p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400" dirty="0" smtClean="0"/>
              <a:t>Add a </a:t>
            </a:r>
            <a:r>
              <a:rPr lang="en-AU" sz="2400" dirty="0" smtClean="0">
                <a:solidFill>
                  <a:srgbClr val="0070C0"/>
                </a:solidFill>
              </a:rPr>
              <a:t>“screening mechanism” </a:t>
            </a:r>
            <a:r>
              <a:rPr lang="en-AU" sz="2400" dirty="0" smtClean="0"/>
              <a:t>which allows the fifth force to vary with environment</a:t>
            </a:r>
          </a:p>
        </p:txBody>
      </p:sp>
    </p:spTree>
    <p:extLst>
      <p:ext uri="{BB962C8B-B14F-4D97-AF65-F5344CB8AC3E}">
        <p14:creationId xmlns:p14="http://schemas.microsoft.com/office/powerpoint/2010/main" val="7646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Cosmological observations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36" y="1429404"/>
            <a:ext cx="3762704" cy="2822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436" y="1429404"/>
            <a:ext cx="3762704" cy="282202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70233" y="3447393"/>
            <a:ext cx="0" cy="599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70233" y="1613338"/>
            <a:ext cx="0" cy="59909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>
            <a:off x="3620812" y="2551383"/>
            <a:ext cx="0" cy="599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>
            <a:off x="1082564" y="2551382"/>
            <a:ext cx="0" cy="59909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93425" y="4918843"/>
            <a:ext cx="3794357" cy="138499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Growth </a:t>
            </a:r>
            <a:r>
              <a:rPr lang="en-US" sz="2800" smtClean="0">
                <a:solidFill>
                  <a:schemeClr val="bg1"/>
                </a:solidFill>
              </a:rPr>
              <a:t>of perturbations within the expanding background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4347" y="4918842"/>
            <a:ext cx="3436882" cy="138499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Homogeneous expansion of </a:t>
            </a:r>
            <a:r>
              <a:rPr lang="en-US" sz="2800" smtClean="0">
                <a:solidFill>
                  <a:schemeClr val="bg1"/>
                </a:solidFill>
              </a:rPr>
              <a:t>the Universe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7293" y="1090850"/>
            <a:ext cx="3190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 credit</a:t>
            </a:r>
            <a:r>
              <a:rPr lang="en-US" sz="1600" smtClean="0">
                <a:solidFill>
                  <a:schemeClr val="bg1"/>
                </a:solidFill>
              </a:rPr>
              <a:t>: Millennium </a:t>
            </a:r>
            <a:r>
              <a:rPr lang="en-US" sz="1600" dirty="0" smtClean="0">
                <a:solidFill>
                  <a:schemeClr val="bg1"/>
                </a:solidFill>
              </a:rPr>
              <a:t>simulation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9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570" y="1142801"/>
            <a:ext cx="5023430" cy="32610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Cosmological observations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6" y="1139058"/>
            <a:ext cx="3852435" cy="32647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72813" y="4582499"/>
                <a:ext cx="8119242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 smtClean="0"/>
                  <a:t>The </a:t>
                </a:r>
                <a:r>
                  <a:rPr lang="en-AU" sz="2400" b="1" dirty="0" smtClean="0"/>
                  <a:t>cosmic expansion history </a:t>
                </a:r>
                <a:r>
                  <a:rPr lang="en-AU" sz="2400" dirty="0" smtClean="0"/>
                  <a:t>has been measured with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1%</m:t>
                    </m:r>
                  </m:oMath>
                </a14:m>
                <a:r>
                  <a:rPr lang="en-AU" sz="2400" dirty="0" smtClean="0"/>
                  <a:t> accuracy using </a:t>
                </a:r>
                <a:r>
                  <a:rPr lang="en-AU" sz="2400" dirty="0" smtClean="0">
                    <a:solidFill>
                      <a:schemeClr val="accent1"/>
                    </a:solidFill>
                  </a:rPr>
                  <a:t>supernovae</a:t>
                </a:r>
                <a:r>
                  <a:rPr lang="en-AU" sz="2400" dirty="0" smtClean="0"/>
                  <a:t> and </a:t>
                </a:r>
                <a:r>
                  <a:rPr lang="en-AU" sz="2400" dirty="0" smtClean="0">
                    <a:solidFill>
                      <a:schemeClr val="accent1"/>
                    </a:solidFill>
                  </a:rPr>
                  <a:t>baryon acoustic oscillations</a:t>
                </a: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400" dirty="0" smtClean="0"/>
                  <a:t>The </a:t>
                </a:r>
                <a:r>
                  <a:rPr lang="en-AU" sz="2400" b="1" dirty="0" smtClean="0"/>
                  <a:t>cosmic growth history </a:t>
                </a:r>
                <a:r>
                  <a:rPr lang="en-AU" sz="2400" dirty="0" smtClean="0"/>
                  <a:t>has not yet been measured as accurately, but is </a:t>
                </a:r>
                <a:r>
                  <a:rPr lang="en-AU" sz="2400" dirty="0" smtClean="0">
                    <a:solidFill>
                      <a:srgbClr val="0070C0"/>
                    </a:solidFill>
                  </a:rPr>
                  <a:t>crucial for distinguishing physics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3" y="4582499"/>
                <a:ext cx="8119242" cy="1877437"/>
              </a:xfrm>
              <a:prstGeom prst="rect">
                <a:avLst/>
              </a:prstGeom>
              <a:blipFill rotWithShape="0">
                <a:blip r:embed="rId4"/>
                <a:stretch>
                  <a:fillRect l="-1051" t="-2597"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653048" y="1408387"/>
            <a:ext cx="22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Credit: </a:t>
            </a:r>
            <a:r>
              <a:rPr lang="en-US" sz="1600" dirty="0" err="1" smtClean="0"/>
              <a:t>Alam</a:t>
            </a:r>
            <a:r>
              <a:rPr lang="en-US" sz="1600" dirty="0" smtClean="0"/>
              <a:t> et al. (2017)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362079" y="2883978"/>
            <a:ext cx="248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Credit: </a:t>
            </a:r>
            <a:r>
              <a:rPr lang="en-US" sz="1600" dirty="0" err="1" smtClean="0"/>
              <a:t>Betoule</a:t>
            </a:r>
            <a:r>
              <a:rPr lang="en-US" sz="1600" dirty="0" smtClean="0"/>
              <a:t> et </a:t>
            </a:r>
            <a:r>
              <a:rPr lang="en-US" sz="1600" dirty="0" smtClean="0"/>
              <a:t>al. (</a:t>
            </a:r>
            <a:r>
              <a:rPr lang="en-US" sz="1600" dirty="0" smtClean="0"/>
              <a:t>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15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24" y="943705"/>
            <a:ext cx="5360276" cy="5360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Cosmological observations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331" y="1166646"/>
            <a:ext cx="344739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There are a rich variety of observable signatures of the clumpy Universe </a:t>
            </a:r>
            <a:r>
              <a:rPr lang="mr-IN" sz="2400" dirty="0" smtClean="0">
                <a:solidFill>
                  <a:srgbClr val="FFFF00"/>
                </a:solidFill>
              </a:rPr>
              <a:t>…</a:t>
            </a:r>
            <a:endParaRPr lang="en-AU" sz="2400" dirty="0" smtClean="0">
              <a:solidFill>
                <a:srgbClr val="FFFF00"/>
              </a:solidFill>
            </a:endParaRP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Clustering of galaxies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Velocities of objects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Gravitational lensing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Abundance/properties of objects</a:t>
            </a:r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400" dirty="0" smtClean="0">
                <a:solidFill>
                  <a:srgbClr val="FFFF00"/>
                </a:solidFill>
              </a:rPr>
              <a:t>Environmental effects</a:t>
            </a:r>
            <a:endParaRPr lang="en-AU" sz="24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6331" y="2883049"/>
            <a:ext cx="3221421" cy="580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6330" y="4251064"/>
            <a:ext cx="3221421" cy="580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5714" y="6344915"/>
            <a:ext cx="3286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 credit: Sloan Digital Sky Survey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Lensing and large-scale structure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84" y="1839311"/>
            <a:ext cx="5942302" cy="4773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8025" y="994872"/>
            <a:ext cx="4367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Gravitational lensing refers to the deflections of light from distant galaxies as it travels through the cosmic web </a:t>
            </a:r>
            <a:r>
              <a:rPr lang="mr-IN" sz="2000" dirty="0" smtClean="0">
                <a:solidFill>
                  <a:srgbClr val="FFFF00"/>
                </a:solidFill>
              </a:rPr>
              <a:t>…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8071" y="6212211"/>
            <a:ext cx="2156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 credit: </a:t>
            </a:r>
            <a:r>
              <a:rPr lang="en-US" sz="1600" dirty="0" err="1" smtClean="0">
                <a:solidFill>
                  <a:schemeClr val="bg1"/>
                </a:solidFill>
              </a:rPr>
              <a:t>S.Colombi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Lensing and large-scale structure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004" y="2511707"/>
            <a:ext cx="2385992" cy="238599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90842" y="5162308"/>
            <a:ext cx="2962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Clump of matter </a:t>
            </a:r>
            <a:r>
              <a:rPr lang="en-US" sz="2800" smtClean="0">
                <a:solidFill>
                  <a:schemeClr val="bg1"/>
                </a:solidFill>
              </a:rPr>
              <a:t>(unknown density)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004" y="2511707"/>
            <a:ext cx="2385992" cy="238599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230547" y="1203768"/>
            <a:ext cx="682907" cy="68925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967814" y="1736118"/>
            <a:ext cx="682907" cy="68925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531376" y="3360073"/>
            <a:ext cx="682907" cy="68925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67814" y="4991952"/>
            <a:ext cx="682907" cy="68925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253697" y="5536225"/>
            <a:ext cx="682907" cy="68925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559875" y="4832136"/>
            <a:ext cx="682907" cy="68925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949006" y="3366140"/>
            <a:ext cx="682907" cy="68925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559875" y="1797033"/>
            <a:ext cx="682907" cy="68925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3319" y="1749335"/>
            <a:ext cx="2389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accent4"/>
                </a:solidFill>
              </a:rPr>
              <a:t>Background sources behind the clump</a:t>
            </a:r>
            <a:endParaRPr lang="en-US" sz="280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Galaxy-galaxy lensing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3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004" y="2511707"/>
            <a:ext cx="2385992" cy="238599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45352" y="1285482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45352" y="5637787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6326891" y="3439288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6200000">
            <a:off x="1763813" y="3461634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3500000">
            <a:off x="5782620" y="1829754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3500000">
            <a:off x="2374681" y="4933698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8100000">
            <a:off x="5782620" y="5093514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8100000">
            <a:off x="2374681" y="1898595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3319" y="1934530"/>
            <a:ext cx="2389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/>
                </a:solidFill>
              </a:rPr>
              <a:t>These sources are lensed!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Galaxy-galaxy lensing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Galaxy-galaxy lensing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745" y="2968362"/>
            <a:ext cx="1550724" cy="155072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8477" y="1671212"/>
            <a:ext cx="166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2"/>
                </a:solidFill>
              </a:rPr>
              <a:t>Coherent tangential alignment</a:t>
            </a:r>
            <a:endParaRPr lang="en-US" sz="2400" dirty="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737285" y="4519086"/>
            <a:ext cx="1317586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314330" y="2651095"/>
            <a:ext cx="2218369" cy="15696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Turn </a:t>
            </a:r>
            <a:r>
              <a:rPr lang="en-US" sz="2400" smtClean="0">
                <a:solidFill>
                  <a:schemeClr val="accent1"/>
                </a:solidFill>
              </a:rPr>
              <a:t>into galaxy-lensing cross-correlation function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900000">
            <a:off x="1709459" y="1586222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21000000">
            <a:off x="1489540" y="5279111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7100000">
            <a:off x="-15105" y="3500655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2236107" y="1817715"/>
            <a:ext cx="0" cy="181272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11543" y="3639239"/>
            <a:ext cx="1724564" cy="10448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2016188" y="3639239"/>
            <a:ext cx="219919" cy="18829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455332" y="1574391"/>
            <a:ext cx="1556137" cy="4979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284790" y="5309934"/>
            <a:ext cx="1522931" cy="3732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12517" y="2968082"/>
            <a:ext cx="393539" cy="15510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6146157" y="2789501"/>
            <a:ext cx="0" cy="23959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134582" y="5173885"/>
            <a:ext cx="241705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326703" y="5235179"/>
            <a:ext cx="2779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p</a:t>
            </a:r>
            <a:r>
              <a:rPr lang="en-US" sz="2400" smtClean="0"/>
              <a:t>rojected separation</a:t>
            </a:r>
            <a:endParaRPr lang="en-US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5592491" y="1848540"/>
            <a:ext cx="2200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</a:t>
            </a:r>
            <a:r>
              <a:rPr lang="en-US" sz="2400" smtClean="0"/>
              <a:t>verage tangential shear</a:t>
            </a:r>
            <a:endParaRPr lang="en-US" sz="2400"/>
          </a:p>
        </p:txBody>
      </p:sp>
      <p:cxnSp>
        <p:nvCxnSpPr>
          <p:cNvPr id="59" name="Straight Connector 58"/>
          <p:cNvCxnSpPr/>
          <p:nvPr/>
        </p:nvCxnSpPr>
        <p:spPr>
          <a:xfrm>
            <a:off x="6493397" y="3199577"/>
            <a:ext cx="1750950" cy="15510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12517" y="5830226"/>
            <a:ext cx="2451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(I’ve also added </a:t>
            </a:r>
            <a:r>
              <a:rPr lang="en-US" sz="2400" smtClean="0">
                <a:solidFill>
                  <a:schemeClr val="accent2"/>
                </a:solidFill>
              </a:rPr>
              <a:t>some noise here)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05723" y="1168863"/>
            <a:ext cx="591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accent1"/>
                </a:solidFill>
              </a:rPr>
              <a:t>Galaxy-galaxy lensing means the “lensing of background galaxies around foreground galaxies”</a:t>
            </a:r>
            <a:endParaRPr lang="en-US" sz="2000" i="1" dirty="0">
              <a:solidFill>
                <a:schemeClr val="accent1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5719255" y="4239500"/>
            <a:ext cx="1468835" cy="16242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397036" y="5851833"/>
            <a:ext cx="4644438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The amplitude of this function tells us the effect of gravity on light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9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 animBg="1"/>
      <p:bldP spid="27" grpId="0" animBg="1"/>
      <p:bldP spid="28" grpId="0" animBg="1"/>
      <p:bldP spid="30" grpId="0" animBg="1"/>
      <p:bldP spid="56" grpId="0"/>
      <p:bldP spid="57" grpId="0"/>
      <p:bldP spid="60" grpId="0"/>
      <p:bldP spid="61" grpId="0"/>
      <p:bldP spid="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004" y="2511707"/>
            <a:ext cx="2385992" cy="238599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24628" y="1331090"/>
            <a:ext cx="1053296" cy="105329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2143246" y="4701252"/>
            <a:ext cx="1053296" cy="105329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6416234" y="4887732"/>
            <a:ext cx="1053296" cy="105329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054771" y="1648106"/>
            <a:ext cx="1053296" cy="105329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932" y="2804191"/>
            <a:ext cx="2389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Galaxies around the </a:t>
            </a:r>
            <a:r>
              <a:rPr lang="en-US" sz="2800" dirty="0" smtClean="0">
                <a:solidFill>
                  <a:srgbClr val="FF0000"/>
                </a:solidFill>
              </a:rPr>
              <a:t>clump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Redshift-space distortion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3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006" y="304615"/>
            <a:ext cx="8009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science of cosmology has been transformed by a remarkable growth in data over the </a:t>
            </a:r>
            <a:r>
              <a:rPr lang="en-US" sz="2800" smtClean="0">
                <a:solidFill>
                  <a:srgbClr val="FFFF00"/>
                </a:solidFill>
              </a:rPr>
              <a:t>past 2 decades </a:t>
            </a:r>
            <a:r>
              <a:rPr lang="mr-IN" sz="2800" dirty="0" smtClean="0">
                <a:solidFill>
                  <a:srgbClr val="FFFF00"/>
                </a:solidFill>
              </a:rPr>
              <a:t>…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4429"/>
            <a:ext cx="4853669" cy="2622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66" y="1904104"/>
            <a:ext cx="4325233" cy="4325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79" y="4249272"/>
            <a:ext cx="4288184" cy="24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004" y="2511707"/>
            <a:ext cx="2385992" cy="238599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24628" y="1331090"/>
            <a:ext cx="1053296" cy="105329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2143246" y="4701252"/>
            <a:ext cx="1053296" cy="105329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6416234" y="4887732"/>
            <a:ext cx="1053296" cy="105329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7054771" y="1648106"/>
            <a:ext cx="1053296" cy="105329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932" y="2804191"/>
            <a:ext cx="2389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These galaxies are in motion!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233914" y="1851949"/>
            <a:ext cx="962628" cy="8494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662177" y="4328932"/>
            <a:ext cx="902826" cy="8912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764996" y="4328932"/>
            <a:ext cx="1177886" cy="10722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914663" y="2118916"/>
            <a:ext cx="1666756" cy="6086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Redshift-space distortion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Redshift-space distortion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43" y="2626389"/>
            <a:ext cx="1301025" cy="13010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657109" y="4502551"/>
            <a:ext cx="588379" cy="5903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2897529" y="4330860"/>
            <a:ext cx="588379" cy="5903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68685" y="1649735"/>
            <a:ext cx="588379" cy="5903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42749" y="1502256"/>
            <a:ext cx="588379" cy="5903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1495" y="3206588"/>
            <a:ext cx="588379" cy="5903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951298" y="3785323"/>
            <a:ext cx="138896" cy="9911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813773" y="3735367"/>
            <a:ext cx="377945" cy="8544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62874" y="1944890"/>
            <a:ext cx="138896" cy="925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747965" y="1661483"/>
            <a:ext cx="197654" cy="12335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25685" y="3368232"/>
            <a:ext cx="971348" cy="1335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4500" y="4336744"/>
            <a:ext cx="1542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Coherent increase in redshifts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398" y="1534941"/>
            <a:ext cx="3924090" cy="425015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553" y="5289891"/>
            <a:ext cx="1165988" cy="145483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8477" y="1176361"/>
            <a:ext cx="160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Coherent decrease in redshifts 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424767" y="3905055"/>
            <a:ext cx="1317586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314330" y="2072359"/>
            <a:ext cx="1562879" cy="15696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Turn into galaxy </a:t>
            </a:r>
            <a:r>
              <a:rPr lang="en-US" sz="2400" smtClean="0">
                <a:solidFill>
                  <a:schemeClr val="accent1"/>
                </a:solidFill>
              </a:rPr>
              <a:t>correlation function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177306" y="3431987"/>
            <a:ext cx="38602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Apparent redshift-space separation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5407083" y="5453718"/>
            <a:ext cx="338374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Apparent projected separation</a:t>
            </a:r>
            <a:endParaRPr lang="en-US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5596603" y="991598"/>
            <a:ext cx="30120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accent1"/>
                </a:solidFill>
              </a:rPr>
              <a:t>Result from 2dFGRS (Hawkins et al. 2002)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5087645" y="4601700"/>
            <a:ext cx="990426" cy="13102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55852" y="5900034"/>
            <a:ext cx="4644438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The “amount of squashing” tells us the effect of gravity on velocities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04355" y="5910409"/>
            <a:ext cx="1354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Observer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49508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14" grpId="0" animBg="1"/>
      <p:bldP spid="29" grpId="0"/>
      <p:bldP spid="33" grpId="0"/>
      <p:bldP spid="38" grpId="0" animBg="1"/>
      <p:bldP spid="39" grpId="0" animBg="1"/>
      <p:bldP spid="40" grpId="0" animBg="1"/>
      <p:bldP spid="41" grpId="0" animBg="1"/>
      <p:bldP spid="47" grpId="0" animBg="1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368" y="4646677"/>
            <a:ext cx="1207151" cy="12071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Lensing and large-scale structure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22" y="1833565"/>
            <a:ext cx="1207151" cy="120715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 rot="900000">
            <a:off x="1258894" y="1091856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1000000">
            <a:off x="1246654" y="3299698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7100000">
            <a:off x="-15105" y="2177460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280710" y="2053793"/>
            <a:ext cx="2572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</a:t>
            </a:r>
            <a:r>
              <a:rPr lang="en-US" sz="2000" dirty="0" smtClean="0"/>
              <a:t>angential shear</a:t>
            </a:r>
            <a:endParaRPr lang="en-US" sz="20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188053" y="1547794"/>
            <a:ext cx="1750950" cy="15510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431198" y="6289533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2239306" y="5537832"/>
            <a:ext cx="578828" cy="5646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86760" y="5653773"/>
            <a:ext cx="680862" cy="440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099" y="3766064"/>
            <a:ext cx="2650215" cy="28704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 rot="16200000">
            <a:off x="2129081" y="5125769"/>
            <a:ext cx="28758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R</a:t>
            </a:r>
            <a:r>
              <a:rPr lang="en-US" sz="2000" dirty="0" smtClean="0"/>
              <a:t>edshift-space separation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841594" y="6378758"/>
            <a:ext cx="23490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Projected separation</a:t>
            </a:r>
            <a:endParaRPr lang="en-US" sz="2000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655515" y="5731701"/>
            <a:ext cx="44193" cy="8020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801800" y="3912421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/>
          <p:nvPr/>
        </p:nvSpPr>
        <p:spPr>
          <a:xfrm>
            <a:off x="2328996" y="4056448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5" name="Oval 54"/>
          <p:cNvSpPr/>
          <p:nvPr/>
        </p:nvSpPr>
        <p:spPr>
          <a:xfrm>
            <a:off x="301984" y="5873124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6" name="Oval 55"/>
          <p:cNvSpPr/>
          <p:nvPr/>
        </p:nvSpPr>
        <p:spPr>
          <a:xfrm>
            <a:off x="2634121" y="5952235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1011359" y="4120625"/>
            <a:ext cx="377102" cy="5260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1981757" y="4259298"/>
            <a:ext cx="545007" cy="4912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 rot="15600000">
            <a:off x="2492605" y="2177460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868059" y="3532851"/>
            <a:ext cx="24015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Projected separation</a:t>
            </a:r>
            <a:endParaRPr lang="en-US" sz="2000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854999" y="1125316"/>
            <a:ext cx="0" cy="23959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54999" y="3521275"/>
            <a:ext cx="241705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429460" y="1216894"/>
            <a:ext cx="2500133" cy="120032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accent1"/>
                </a:solidFill>
              </a:rPr>
              <a:t>Effect of the </a:t>
            </a:r>
            <a:r>
              <a:rPr lang="en-US" sz="2400" i="1" smtClean="0">
                <a:solidFill>
                  <a:schemeClr val="accent1"/>
                </a:solidFill>
              </a:rPr>
              <a:t>clump’s gravity on </a:t>
            </a:r>
            <a:r>
              <a:rPr lang="en-US" sz="2400" i="1" dirty="0" smtClean="0">
                <a:solidFill>
                  <a:schemeClr val="accent1"/>
                </a:solidFill>
              </a:rPr>
              <a:t>light </a:t>
            </a:r>
            <a:r>
              <a:rPr lang="en-US" sz="2400" i="1" smtClean="0">
                <a:solidFill>
                  <a:schemeClr val="accent1"/>
                </a:solidFill>
              </a:rPr>
              <a:t>(relativistic)</a:t>
            </a:r>
            <a:endParaRPr lang="en-US" sz="2400" i="1">
              <a:solidFill>
                <a:schemeClr val="accent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64186" y="5115799"/>
            <a:ext cx="2500133" cy="15696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accent1"/>
                </a:solidFill>
              </a:rPr>
              <a:t>Effect of the clump’s gravity on velocities </a:t>
            </a:r>
            <a:r>
              <a:rPr lang="en-US" sz="2400" i="1" smtClean="0">
                <a:solidFill>
                  <a:schemeClr val="accent1"/>
                </a:solidFill>
              </a:rPr>
              <a:t>(non-relativistic</a:t>
            </a:r>
            <a:r>
              <a:rPr lang="en-US" sz="2400" i="1" dirty="0" smtClean="0">
                <a:solidFill>
                  <a:schemeClr val="accent1"/>
                </a:solidFill>
              </a:rPr>
              <a:t>)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602667" y="3026662"/>
            <a:ext cx="2326926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Do these have </a:t>
            </a:r>
            <a:r>
              <a:rPr lang="en-US" sz="2400" b="1" smtClean="0">
                <a:solidFill>
                  <a:srgbClr val="FF0000"/>
                </a:solidFill>
              </a:rPr>
              <a:t>the ratio predicted </a:t>
            </a:r>
            <a:r>
              <a:rPr lang="en-US" sz="2400" b="1" dirty="0" smtClean="0">
                <a:solidFill>
                  <a:srgbClr val="FF0000"/>
                </a:solidFill>
              </a:rPr>
              <a:t>by GR??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7731889" y="2518760"/>
            <a:ext cx="0" cy="4849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7726498" y="4596322"/>
            <a:ext cx="0" cy="484958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6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/>
      <p:bldP spid="31" grpId="0" animBg="1"/>
      <p:bldP spid="46" grpId="0" animBg="1"/>
      <p:bldP spid="47" grpId="0" animBg="1"/>
      <p:bldP spid="53" grpId="0" animBg="1"/>
      <p:bldP spid="54" grpId="0" animBg="1"/>
      <p:bldP spid="55" grpId="0" animBg="1"/>
      <p:bldP spid="56" grpId="0" animBg="1"/>
      <p:bldP spid="65" grpId="0" animBg="1"/>
      <p:bldP spid="23" grpId="0" animBg="1"/>
      <p:bldP spid="66" grpId="0" animBg="1"/>
      <p:bldP spid="67" grpId="0" animBg="1"/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Mathematical interlude </a:t>
            </a:r>
            <a:r>
              <a:rPr lang="mr-IN" sz="4800" dirty="0" smtClean="0">
                <a:solidFill>
                  <a:schemeClr val="bg1"/>
                </a:solidFill>
              </a:rPr>
              <a:t>…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572812" y="1387363"/>
                <a:ext cx="7893455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800" dirty="0" smtClean="0"/>
                  <a:t>To model galaxy motions and light deflections we perturb the space-time metric </a:t>
                </a:r>
                <a:r>
                  <a:rPr lang="mr-IN" sz="2800" dirty="0" smtClean="0"/>
                  <a:t>…</a:t>
                </a:r>
                <a:endParaRPr lang="en-AU" sz="2800" dirty="0" smtClean="0"/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endParaRPr lang="en-AU" sz="2800" dirty="0"/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endParaRPr lang="en-AU" sz="2800" dirty="0" smtClean="0"/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800" dirty="0" smtClean="0">
                    <a:solidFill>
                      <a:schemeClr val="accent1"/>
                    </a:solidFill>
                  </a:rPr>
                  <a:t>In standard general relativity, </a:t>
                </a:r>
                <a14:m>
                  <m:oMath xmlns:m="http://schemas.openxmlformats.org/officeDocument/2006/math">
                    <m:r>
                      <a:rPr lang="en-AU" sz="280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AU" sz="28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AU" sz="28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n-AU" sz="2800" dirty="0" smtClean="0"/>
                  <a:t>.  This is not necessarily the case in “modified gravity” scenarios</a:t>
                </a:r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800" i="1" dirty="0" smtClean="0">
                    <a:solidFill>
                      <a:srgbClr val="7030A0"/>
                    </a:solidFill>
                  </a:rPr>
                  <a:t>We can test this by measuring the </a:t>
                </a:r>
                <a:r>
                  <a:rPr lang="en-AU" sz="2800" i="1" dirty="0" smtClean="0">
                    <a:solidFill>
                      <a:srgbClr val="7030A0"/>
                    </a:solidFill>
                  </a:rPr>
                  <a:t>properties of </a:t>
                </a:r>
                <a14:m>
                  <m:oMath xmlns:m="http://schemas.openxmlformats.org/officeDocument/2006/math">
                    <m:r>
                      <a:rPr lang="en-AU" sz="2800" i="1" smtClean="0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r>
                  <a:rPr lang="en-AU" sz="2800" i="1" dirty="0" smtClean="0">
                    <a:solidFill>
                      <a:srgbClr val="7030A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AU" sz="2800" i="1" smtClean="0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n-AU" sz="2800" i="1" dirty="0" smtClean="0">
                    <a:solidFill>
                      <a:srgbClr val="7030A0"/>
                    </a:solidFill>
                  </a:rPr>
                  <a:t> using cosmological observations</a:t>
                </a:r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2" y="1387363"/>
                <a:ext cx="7893455" cy="5078313"/>
              </a:xfrm>
              <a:prstGeom prst="rect">
                <a:avLst/>
              </a:prstGeom>
              <a:blipFill rotWithShape="0">
                <a:blip r:embed="rId2"/>
                <a:stretch>
                  <a:fillRect l="-1390" t="-1200" r="-927"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72160" y="2638496"/>
                <a:ext cx="834029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𝑑𝑠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1+2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AU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𝑑𝑡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𝑎</m:t>
                          </m:r>
                          <m:r>
                            <a:rPr lang="en-AU" sz="28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AU" sz="2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AU" sz="2800" b="0" i="1" smtClean="0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1</m:t>
                          </m:r>
                          <m:r>
                            <a:rPr lang="en-AU" sz="28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d>
                      <m:sSup>
                        <m:sSup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AU" sz="28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AU" sz="28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60" y="2638496"/>
                <a:ext cx="8340297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969109" y="3582297"/>
            <a:ext cx="5024068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These are the “</a:t>
            </a:r>
            <a:r>
              <a:rPr lang="en-US" sz="2000" smtClean="0">
                <a:solidFill>
                  <a:schemeClr val="accent1"/>
                </a:solidFill>
              </a:rPr>
              <a:t>metric gravitational potentials</a:t>
            </a:r>
            <a:r>
              <a:rPr lang="en-US" sz="2000" dirty="0" smtClean="0">
                <a:solidFill>
                  <a:schemeClr val="accent1"/>
                </a:solidFill>
              </a:rPr>
              <a:t>”</a:t>
            </a:r>
            <a:endParaRPr lang="en-US" sz="2000" dirty="0">
              <a:solidFill>
                <a:schemeClr val="accent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808208" y="3162748"/>
            <a:ext cx="1570616" cy="419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378824" y="3140723"/>
            <a:ext cx="1559858" cy="4318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76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Mathematical interlude </a:t>
            </a:r>
            <a:r>
              <a:rPr lang="mr-IN" sz="4800" dirty="0" smtClean="0">
                <a:solidFill>
                  <a:schemeClr val="bg1"/>
                </a:solidFill>
              </a:rPr>
              <a:t>…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445363" y="1369091"/>
                <a:ext cx="834029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𝑑𝑠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1+2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AU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𝑑𝑡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𝑎</m:t>
                          </m:r>
                          <m:r>
                            <a:rPr lang="en-AU" sz="28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AU" sz="2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AU" sz="2800" b="0" i="1" smtClean="0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1</m:t>
                          </m:r>
                          <m:r>
                            <a:rPr lang="en-AU" sz="28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d>
                      <m:sSup>
                        <m:sSup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AU" sz="28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AU" sz="28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63" y="1369091"/>
                <a:ext cx="8340297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62579" y="1968649"/>
                <a:ext cx="40448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/>
                  <a:t>Gravitational lensing is sensitive to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AU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along the line-of-sight </a:t>
                </a:r>
                <a:endParaRPr lang="en-US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79" y="1968649"/>
                <a:ext cx="4044876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2112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830186" y="1991026"/>
                <a:ext cx="375441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AU" sz="2400" dirty="0" smtClean="0"/>
                  <a:t>Growth of structure is </a:t>
                </a:r>
                <a:r>
                  <a:rPr lang="en-AU" sz="2400" dirty="0" smtClean="0"/>
                  <a:t>sensitive </a:t>
                </a:r>
                <a:r>
                  <a:rPr lang="en-AU" sz="2400" dirty="0" smtClean="0"/>
                  <a:t>to Newtonian potential </a:t>
                </a:r>
                <a14:m>
                  <m:oMath xmlns:m="http://schemas.openxmlformats.org/officeDocument/2006/math">
                    <m:r>
                      <a:rPr lang="en-AU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186" y="1991026"/>
                <a:ext cx="3754419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2110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964" y="4104981"/>
            <a:ext cx="1207151" cy="120715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900000">
            <a:off x="1811236" y="3363272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1000000">
            <a:off x="1798996" y="5571114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7100000">
            <a:off x="537237" y="4448876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5600000">
            <a:off x="3044947" y="4448876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370" y="3992609"/>
            <a:ext cx="1207151" cy="120715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358200" y="5635465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166308" y="4883764"/>
            <a:ext cx="578828" cy="5646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413762" y="4999705"/>
            <a:ext cx="680862" cy="440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582517" y="5077633"/>
            <a:ext cx="44193" cy="8020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28802" y="3258353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al 18"/>
          <p:cNvSpPr/>
          <p:nvPr/>
        </p:nvSpPr>
        <p:spPr>
          <a:xfrm>
            <a:off x="7255998" y="3402380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8986" y="5219056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Oval 20"/>
          <p:cNvSpPr/>
          <p:nvPr/>
        </p:nvSpPr>
        <p:spPr>
          <a:xfrm>
            <a:off x="7561123" y="5298167"/>
            <a:ext cx="419118" cy="4164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938361" y="3466557"/>
            <a:ext cx="377102" cy="5260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908759" y="3605230"/>
            <a:ext cx="545007" cy="4912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01306" y="6227253"/>
                <a:ext cx="7699928" cy="461665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rgbClr val="7030A0"/>
                    </a:solidFill>
                  </a:rPr>
                  <a:t>We need to measure both in order to test whether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AU" sz="2400" b="0" i="1" smtClean="0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AU" sz="2400" b="0" i="1" smtClean="0">
                        <a:solidFill>
                          <a:srgbClr val="7030A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06" y="6227253"/>
                <a:ext cx="7699928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947" t="-8974" b="-26923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4539729" y="2119255"/>
            <a:ext cx="0" cy="37927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0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  <p:bldP spid="11" grpId="0" animBg="1"/>
      <p:bldP spid="12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 smtClean="0">
                <a:solidFill>
                  <a:schemeClr val="bg1"/>
                </a:solidFill>
              </a:rPr>
              <a:t>Intriguing current results!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30" y="2829806"/>
            <a:ext cx="3979433" cy="29998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513826" y="1194695"/>
                <a:ext cx="406639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On large scales</a:t>
                </a:r>
                <a:r>
                  <a:rPr lang="en-US" sz="2400" dirty="0" smtClean="0"/>
                  <a:t>: KiDS-450 weak lensing analysis finds 2-3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400" dirty="0" smtClean="0"/>
                  <a:t> “tension” with Planck in preferred values of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8</m:t>
                        </m:r>
                      </m:sub>
                    </m:sSub>
                    <m:r>
                      <a:rPr lang="en-AU" sz="24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AU" sz="2400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  <m:r>
                      <a:rPr lang="en-AU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26" y="1194695"/>
                <a:ext cx="4066391" cy="1569660"/>
              </a:xfrm>
              <a:prstGeom prst="rect">
                <a:avLst/>
              </a:prstGeom>
              <a:blipFill rotWithShape="0">
                <a:blip r:embed="rId3"/>
                <a:stretch>
                  <a:fillRect l="-2249" t="-3113" r="-3448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2774764"/>
            <a:ext cx="3689874" cy="315864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682789" y="1206954"/>
            <a:ext cx="4364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On small scales</a:t>
            </a:r>
            <a:r>
              <a:rPr lang="en-US" sz="2400" dirty="0" smtClean="0"/>
              <a:t>: </a:t>
            </a:r>
            <a:r>
              <a:rPr lang="en-AU" sz="2400" dirty="0" smtClean="0"/>
              <a:t>measured lensing signature </a:t>
            </a:r>
            <a:r>
              <a:rPr lang="en-US" sz="2400" dirty="0" smtClean="0"/>
              <a:t>around Luminous Red Galaxies is significantly lower than predicted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41990" y="5894987"/>
            <a:ext cx="8060019" cy="83099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7030A0"/>
                </a:solidFill>
              </a:rPr>
              <a:t>Whether these discrepancies result from statistics, systematics, astrophysics or new cosmological physics remains to be seen!</a:t>
            </a:r>
            <a:endParaRPr lang="en-US" sz="2400" i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3307" y="4916245"/>
            <a:ext cx="24808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Hildebrandt et al. (2020)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176532" y="4971820"/>
            <a:ext cx="23635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Leauthaud</a:t>
            </a:r>
            <a:r>
              <a:rPr lang="en-US" dirty="0" smtClean="0"/>
              <a:t> et al.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2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 animBg="1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Kilo-Degree Survey (</a:t>
            </a:r>
            <a:r>
              <a:rPr lang="en-US" sz="4800" dirty="0" err="1" smtClean="0">
                <a:solidFill>
                  <a:schemeClr val="bg1"/>
                </a:solidFill>
              </a:rPr>
              <a:t>KiDS</a:t>
            </a:r>
            <a:r>
              <a:rPr lang="en-US" sz="4800" dirty="0" smtClean="0">
                <a:solidFill>
                  <a:schemeClr val="bg1"/>
                </a:solidFill>
              </a:rPr>
              <a:t>)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44" y="1022929"/>
            <a:ext cx="3342290" cy="1949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9" y="1022929"/>
            <a:ext cx="3659789" cy="3800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9391" y="5002923"/>
                <a:ext cx="8536654" cy="1692771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800" dirty="0" smtClean="0">
                    <a:solidFill>
                      <a:srgbClr val="FFFF00"/>
                    </a:solidFill>
                  </a:rPr>
                  <a:t>Multi-band (</a:t>
                </a:r>
                <a:r>
                  <a:rPr lang="en-AU" sz="2800" i="1" dirty="0" err="1" smtClean="0">
                    <a:solidFill>
                      <a:srgbClr val="FFFF00"/>
                    </a:solidFill>
                  </a:rPr>
                  <a:t>ugri</a:t>
                </a:r>
                <a:r>
                  <a:rPr lang="en-AU" sz="2800" dirty="0" smtClean="0">
                    <a:solidFill>
                      <a:srgbClr val="FFFF00"/>
                    </a:solidFill>
                  </a:rPr>
                  <a:t>) imaging survey 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of 1500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80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800" b="0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deg</m:t>
                        </m:r>
                      </m:e>
                      <m:sup>
                        <m:r>
                          <a:rPr lang="en-AU" sz="28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sz="2800" dirty="0" smtClean="0">
                    <a:solidFill>
                      <a:schemeClr val="bg1"/>
                    </a:solidFill>
                  </a:rPr>
                  <a:t> using the VST’s </a:t>
                </a:r>
                <a:r>
                  <a:rPr lang="en-AU" sz="2800" dirty="0" err="1" smtClean="0">
                    <a:solidFill>
                      <a:schemeClr val="bg1"/>
                    </a:solidFill>
                  </a:rPr>
                  <a:t>OmegaCAM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 instrument</a:t>
                </a:r>
                <a:r>
                  <a:rPr lang="en-AU" sz="2800" dirty="0">
                    <a:solidFill>
                      <a:schemeClr val="bg1"/>
                    </a:solidFill>
                  </a:rPr>
                  <a:t> 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(1000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80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deg</m:t>
                        </m:r>
                      </m:e>
                      <m:sup>
                        <m:r>
                          <a:rPr lang="en-AU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sz="2800" dirty="0">
                    <a:solidFill>
                      <a:schemeClr val="bg1"/>
                    </a:solidFill>
                  </a:rPr>
                  <a:t> released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)</a:t>
                </a:r>
                <a:endParaRPr lang="en-AU" sz="2800" dirty="0">
                  <a:solidFill>
                    <a:schemeClr val="bg1"/>
                  </a:solidFill>
                </a:endParaRP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800" dirty="0" smtClean="0">
                    <a:solidFill>
                      <a:schemeClr val="bg1"/>
                    </a:solidFill>
                  </a:rPr>
                  <a:t>Optimized for </a:t>
                </a:r>
                <a:r>
                  <a:rPr lang="en-AU" sz="2800" dirty="0" smtClean="0">
                    <a:solidFill>
                      <a:srgbClr val="FFFF00"/>
                    </a:solidFill>
                  </a:rPr>
                  <a:t>weak gravitational lensing 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measurements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91" y="5002923"/>
                <a:ext cx="8536654" cy="1692771"/>
              </a:xfrm>
              <a:prstGeom prst="rect">
                <a:avLst/>
              </a:prstGeom>
              <a:blipFill rotWithShape="0">
                <a:blip r:embed="rId4"/>
                <a:stretch>
                  <a:fillRect l="-1212" t="-3214" r="-570" b="-8929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44" y="3065317"/>
            <a:ext cx="4824248" cy="1748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1386" y="2366893"/>
            <a:ext cx="1362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Image credit</a:t>
            </a:r>
            <a:r>
              <a:rPr lang="en-US" sz="1600" dirty="0" smtClean="0">
                <a:solidFill>
                  <a:schemeClr val="bg1"/>
                </a:solidFill>
              </a:rPr>
              <a:t>: </a:t>
            </a:r>
            <a:r>
              <a:rPr lang="en-US" sz="1600" dirty="0" err="1" smtClean="0">
                <a:solidFill>
                  <a:schemeClr val="bg1"/>
                </a:solidFill>
              </a:rPr>
              <a:t>H.Hildebrandt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49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Baryon </a:t>
            </a:r>
            <a:r>
              <a:rPr lang="en-US" sz="3600" smtClean="0">
                <a:solidFill>
                  <a:schemeClr val="bg1"/>
                </a:solidFill>
              </a:rPr>
              <a:t>Oscillation Spectroscopic Survey (BOSS)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6" y="1068593"/>
            <a:ext cx="5045337" cy="3363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1" y="682809"/>
            <a:ext cx="3719456" cy="37194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99391" y="4677105"/>
                <a:ext cx="8387255" cy="1969770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AU" sz="2800" dirty="0" smtClean="0">
                    <a:solidFill>
                      <a:srgbClr val="FFFF00"/>
                    </a:solidFill>
                  </a:rPr>
                  <a:t>Largest existing galaxy redshift survey 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(2009-2014) </a:t>
                </a:r>
                <a:r>
                  <a:rPr lang="en-AU" sz="2800" dirty="0" err="1" smtClean="0">
                    <a:solidFill>
                      <a:schemeClr val="bg1"/>
                    </a:solidFill>
                  </a:rPr>
                  <a:t>targetting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 Luminous Red Galaxies over 10,000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80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800" b="0" i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deg</m:t>
                        </m:r>
                      </m:e>
                      <m:sup>
                        <m:r>
                          <a:rPr lang="en-AU" sz="28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AU" sz="28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AU" sz="2800" dirty="0" smtClean="0">
                    <a:solidFill>
                      <a:schemeClr val="bg1"/>
                    </a:solidFill>
                  </a:rPr>
                  <a:t>Excellent measurements 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of </a:t>
                </a:r>
                <a:r>
                  <a:rPr lang="en-AU" sz="2800" dirty="0" smtClean="0">
                    <a:solidFill>
                      <a:srgbClr val="FFFF00"/>
                    </a:solidFill>
                  </a:rPr>
                  <a:t>expansion history 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and </a:t>
                </a:r>
                <a:r>
                  <a:rPr lang="en-AU" sz="2800" dirty="0" smtClean="0">
                    <a:solidFill>
                      <a:srgbClr val="FFFF00"/>
                    </a:solidFill>
                  </a:rPr>
                  <a:t>growth history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 of the Universe (BAOs, RSD).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91" y="4677105"/>
                <a:ext cx="8387255" cy="1969770"/>
              </a:xfrm>
              <a:prstGeom prst="rect">
                <a:avLst/>
              </a:prstGeom>
              <a:blipFill rotWithShape="0">
                <a:blip r:embed="rId4"/>
                <a:stretch>
                  <a:fillRect l="-1234" t="-2454" b="-7362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500169" y="4248348"/>
            <a:ext cx="3366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Image credits: </a:t>
            </a:r>
            <a:r>
              <a:rPr lang="en-US" sz="1600" dirty="0" smtClean="0">
                <a:solidFill>
                  <a:schemeClr val="bg1"/>
                </a:solidFill>
              </a:rPr>
              <a:t>Sloan Digital Sky Survey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4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2-degree Field Lensing Survey (2dFLenS)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391" y="4677105"/>
            <a:ext cx="8387255" cy="196977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AU" sz="2800" dirty="0" smtClean="0">
                <a:solidFill>
                  <a:srgbClr val="FFFF00"/>
                </a:solidFill>
              </a:rPr>
              <a:t>Spectroscopic follow-up of </a:t>
            </a:r>
            <a:r>
              <a:rPr lang="en-AU" sz="2800" dirty="0" err="1" smtClean="0">
                <a:solidFill>
                  <a:srgbClr val="FFFF00"/>
                </a:solidFill>
              </a:rPr>
              <a:t>KiDS</a:t>
            </a:r>
            <a:r>
              <a:rPr lang="en-AU" sz="2800" dirty="0" smtClean="0">
                <a:solidFill>
                  <a:srgbClr val="FFFF00"/>
                </a:solidFill>
              </a:rPr>
              <a:t> </a:t>
            </a:r>
            <a:r>
              <a:rPr lang="en-AU" sz="2800" dirty="0" smtClean="0">
                <a:solidFill>
                  <a:schemeClr val="bg1"/>
                </a:solidFill>
              </a:rPr>
              <a:t>and other lensing surveys over 50 AAT nights (Sep 2014 </a:t>
            </a:r>
            <a:r>
              <a:rPr lang="mr-IN" sz="2800" dirty="0" smtClean="0">
                <a:solidFill>
                  <a:schemeClr val="bg1"/>
                </a:solidFill>
              </a:rPr>
              <a:t>–</a:t>
            </a:r>
            <a:r>
              <a:rPr lang="en-AU" sz="2800" dirty="0" smtClean="0">
                <a:solidFill>
                  <a:schemeClr val="bg1"/>
                </a:solidFill>
              </a:rPr>
              <a:t> Jan 2016)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AU" sz="2800" dirty="0" smtClean="0">
                <a:solidFill>
                  <a:srgbClr val="FFFF00"/>
                </a:solidFill>
              </a:rPr>
              <a:t>Sample of 70,000 LRGs/bright galaxies </a:t>
            </a:r>
            <a:r>
              <a:rPr lang="en-AU" sz="2800" dirty="0" smtClean="0">
                <a:solidFill>
                  <a:schemeClr val="bg1"/>
                </a:solidFill>
              </a:rPr>
              <a:t>for cross-correlations with weak lensing and photo-z calibration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6" y="1106215"/>
            <a:ext cx="4458788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31" y="557049"/>
            <a:ext cx="4282944" cy="4282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9897" y="3857557"/>
            <a:ext cx="135118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Image c</a:t>
            </a:r>
            <a:r>
              <a:rPr lang="en-US" sz="1600" smtClean="0">
                <a:solidFill>
                  <a:schemeClr val="bg1"/>
                </a:solidFill>
              </a:rPr>
              <a:t>redit</a:t>
            </a:r>
            <a:r>
              <a:rPr lang="en-US" sz="1600" smtClean="0">
                <a:solidFill>
                  <a:schemeClr val="bg1"/>
                </a:solidFill>
              </a:rPr>
              <a:t>: Sam Hinton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202" y="4094659"/>
            <a:ext cx="315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 c</a:t>
            </a:r>
            <a:r>
              <a:rPr lang="en-US" sz="1600" dirty="0" smtClean="0">
                <a:solidFill>
                  <a:schemeClr val="bg1"/>
                </a:solidFill>
              </a:rPr>
              <a:t>redit</a:t>
            </a:r>
            <a:r>
              <a:rPr lang="en-US" sz="1600" dirty="0" smtClean="0">
                <a:solidFill>
                  <a:schemeClr val="bg1"/>
                </a:solidFill>
              </a:rPr>
              <a:t>: Angel </a:t>
            </a:r>
            <a:r>
              <a:rPr lang="en-US" sz="1600" dirty="0" smtClean="0">
                <a:solidFill>
                  <a:schemeClr val="bg1"/>
                </a:solidFill>
              </a:rPr>
              <a:t>Lopez-Sanchez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460"/>
            <a:ext cx="9144000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Overlap areas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813" y="1387363"/>
            <a:ext cx="8119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AU" sz="2400" dirty="0" smtClean="0"/>
              <a:t>Analyse lensing/clustering measurements in </a:t>
            </a:r>
            <a:r>
              <a:rPr lang="en-AU" sz="2400" b="1" dirty="0" smtClean="0"/>
              <a:t>overlap areas</a:t>
            </a:r>
            <a:endParaRPr lang="en-A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56521" y="4164816"/>
            <a:ext cx="83708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BOSS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07633" y="4175574"/>
            <a:ext cx="122982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smtClean="0"/>
              <a:t>2dFLenS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016469" y="3678761"/>
            <a:ext cx="420988" cy="49681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16469" y="4637239"/>
            <a:ext cx="1102107" cy="49404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357675" y="3399415"/>
            <a:ext cx="35638" cy="7654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04632" y="1927072"/>
            <a:ext cx="1461041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smtClean="0"/>
              <a:t>KiDS-1000</a:t>
            </a:r>
            <a:endParaRPr lang="en-US" sz="24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475065" y="2388737"/>
            <a:ext cx="418545" cy="4629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3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006" y="304615"/>
            <a:ext cx="8009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dirty="0" smtClean="0">
                <a:solidFill>
                  <a:srgbClr val="FFFF00"/>
                </a:solidFill>
              </a:rPr>
              <a:t>…</a:t>
            </a:r>
            <a:r>
              <a:rPr lang="en-AU" sz="2800" dirty="0" smtClean="0">
                <a:solidFill>
                  <a:srgbClr val="FFFF00"/>
                </a:solidFill>
              </a:rPr>
              <a:t> which we have used to build a detailed model of the history of the </a:t>
            </a:r>
            <a:r>
              <a:rPr lang="en-AU" sz="2800" dirty="0" smtClean="0">
                <a:solidFill>
                  <a:srgbClr val="FFFF00"/>
                </a:solidFill>
              </a:rPr>
              <a:t>Universe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8" y="1258722"/>
            <a:ext cx="7986532" cy="5590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308" y="6291127"/>
            <a:ext cx="3184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 credit: </a:t>
            </a:r>
            <a:r>
              <a:rPr lang="en-US" sz="1600" dirty="0" err="1" smtClean="0">
                <a:solidFill>
                  <a:schemeClr val="bg1"/>
                </a:solidFill>
              </a:rPr>
              <a:t>D.Aguilar</a:t>
            </a:r>
            <a:r>
              <a:rPr lang="en-US" sz="1600" dirty="0" smtClean="0">
                <a:solidFill>
                  <a:schemeClr val="bg1"/>
                </a:solidFill>
              </a:rPr>
              <a:t>, Harvard CFA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0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Redshift tomography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4" y="942005"/>
            <a:ext cx="7887995" cy="591599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227755" y="3291840"/>
            <a:ext cx="1204857" cy="258184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432612" y="2765194"/>
                <a:ext cx="2173044" cy="1569660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accent1"/>
                    </a:solidFill>
                  </a:rPr>
                  <a:t>Split lenses into 5 tomographic bins of width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𝑧</m:t>
                    </m:r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=0.1</m:t>
                    </m:r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612" y="2765194"/>
                <a:ext cx="2173044" cy="1569660"/>
              </a:xfrm>
              <a:prstGeom prst="rect">
                <a:avLst/>
              </a:prstGeom>
              <a:blipFill rotWithShape="0">
                <a:blip r:embed="rId3"/>
                <a:stretch>
                  <a:fillRect l="-2778" t="-2692" r="-5556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0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Galaxy-galaxy lensing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405" y="2645607"/>
            <a:ext cx="1207151" cy="120715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7100000">
            <a:off x="2405365" y="3038075"/>
            <a:ext cx="1053296" cy="486137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303106" y="3249182"/>
            <a:ext cx="1645412" cy="0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80329" y="3318734"/>
                <a:ext cx="29424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329" y="3318734"/>
                <a:ext cx="29424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89703" y="3874274"/>
                <a:ext cx="308744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 smtClean="0"/>
                  <a:t>Average tangential </a:t>
                </a:r>
                <a:r>
                  <a:rPr lang="en-US" sz="2000" i="1" dirty="0" err="1" smtClean="0"/>
                  <a:t>ellipticity</a:t>
                </a:r>
                <a:r>
                  <a:rPr lang="en-US" sz="2000" i="1" dirty="0" smtClean="0"/>
                  <a:t>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𝑒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AU" sz="2000" b="0" i="1" smtClean="0">
                        <a:latin typeface="Cambria Math" charset="0"/>
                      </a:rPr>
                      <m:t>(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000" i="1" dirty="0" smtClean="0"/>
                  <a:t> of each source-lens pair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703" y="3874274"/>
                <a:ext cx="3087442" cy="1015663"/>
              </a:xfrm>
              <a:prstGeom prst="rect">
                <a:avLst/>
              </a:prstGeom>
              <a:blipFill rotWithShape="0">
                <a:blip r:embed="rId4"/>
                <a:stretch>
                  <a:fillRect l="-197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68869" y="2539963"/>
                <a:ext cx="1380691" cy="830997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accent1"/>
                    </a:solidFill>
                  </a:rPr>
                  <a:t>s</a:t>
                </a:r>
                <a:r>
                  <a:rPr lang="en-US" sz="2400" b="1" dirty="0" smtClean="0">
                    <a:solidFill>
                      <a:schemeClr val="accent1"/>
                    </a:solidFill>
                  </a:rPr>
                  <a:t>ource </a:t>
                </a:r>
                <a:r>
                  <a:rPr lang="en-US" sz="2400" dirty="0" smtClean="0">
                    <a:solidFill>
                      <a:schemeClr val="accent1"/>
                    </a:solidFill>
                  </a:rPr>
                  <a:t>(photo-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𝑧</m:t>
                    </m:r>
                  </m:oMath>
                </a14:m>
                <a:r>
                  <a:rPr lang="en-US" sz="2400" dirty="0" smtClean="0">
                    <a:solidFill>
                      <a:schemeClr val="accent1"/>
                    </a:solidFill>
                  </a:rPr>
                  <a:t>)</a:t>
                </a:r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869" y="2539963"/>
                <a:ext cx="1380691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5677" t="-5036" r="-4367" b="-14388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446960" y="2903235"/>
                <a:ext cx="1190970" cy="830997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accent1"/>
                    </a:solidFill>
                  </a:rPr>
                  <a:t>l</a:t>
                </a:r>
                <a:r>
                  <a:rPr lang="en-US" sz="2400" b="1" dirty="0" smtClean="0">
                    <a:solidFill>
                      <a:schemeClr val="accent1"/>
                    </a:solidFill>
                  </a:rPr>
                  <a:t>ens </a:t>
                </a:r>
                <a:r>
                  <a:rPr lang="en-US" sz="2400" dirty="0" smtClean="0">
                    <a:solidFill>
                      <a:schemeClr val="accent1"/>
                    </a:solidFill>
                  </a:rPr>
                  <a:t>(spec-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𝑧</m:t>
                    </m:r>
                  </m:oMath>
                </a14:m>
                <a:r>
                  <a:rPr lang="en-US" sz="2400" dirty="0" smtClean="0">
                    <a:solidFill>
                      <a:schemeClr val="accent1"/>
                    </a:solidFill>
                  </a:rPr>
                  <a:t>)</a:t>
                </a:r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960" y="2903235"/>
                <a:ext cx="1190970" cy="830997"/>
              </a:xfrm>
              <a:prstGeom prst="rect">
                <a:avLst/>
              </a:prstGeom>
              <a:blipFill rotWithShape="0">
                <a:blip r:embed="rId6"/>
                <a:stretch>
                  <a:fillRect l="-7071" t="-5000" r="-5556" b="-13571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679576" y="4017813"/>
                <a:ext cx="329183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 smtClean="0"/>
                  <a:t>De-project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is-I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𝑅</m:t>
                    </m:r>
                  </m:oMath>
                </a14:m>
                <a:r>
                  <a:rPr lang="en-US" sz="2000" i="1" dirty="0" smtClean="0"/>
                  <a:t> using lens spec-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𝑧</m:t>
                    </m:r>
                  </m:oMath>
                </a14:m>
                <a:r>
                  <a:rPr lang="en-US" sz="2000" i="1" dirty="0" smtClean="0"/>
                  <a:t> and convert to mass surface density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l-GR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𝛴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𝑅</m:t>
                    </m:r>
                    <m:r>
                      <a:rPr lang="en-AU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576" y="4017813"/>
                <a:ext cx="3291839" cy="1015663"/>
              </a:xfrm>
              <a:prstGeom prst="rect">
                <a:avLst/>
              </a:prstGeom>
              <a:blipFill rotWithShape="0">
                <a:blip r:embed="rId7"/>
                <a:stretch>
                  <a:fillRect t="-2994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1518" y="5760723"/>
                <a:ext cx="32947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l-GR" sz="240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Σ</m:t>
                      </m:r>
                      <m:d>
                        <m:d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Σ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18" y="5760723"/>
                <a:ext cx="3294748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664" t="-140984" r="-2773" b="-173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109419" y="5542073"/>
                <a:ext cx="4827155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Σ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4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𝐺</m:t>
                          </m:r>
                        </m:den>
                      </m:f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mr-IN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AU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419" y="5542073"/>
                <a:ext cx="4827155" cy="80663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258184" y="5393251"/>
            <a:ext cx="8756724" cy="111512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26601" y="1258271"/>
            <a:ext cx="7893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charset="0"/>
              <a:buChar char="•"/>
            </a:pPr>
            <a:r>
              <a:rPr lang="en-AU" sz="2800" dirty="0" smtClean="0"/>
              <a:t>Lensing measures the differential projected mass density relative to the background </a:t>
            </a:r>
            <a:r>
              <a:rPr lang="mr-IN" sz="2800" dirty="0" smtClean="0"/>
              <a:t>…</a:t>
            </a:r>
            <a:endParaRPr lang="en-AU" sz="2800" dirty="0" smtClean="0"/>
          </a:p>
        </p:txBody>
      </p:sp>
    </p:spTree>
    <p:extLst>
      <p:ext uri="{BB962C8B-B14F-4D97-AF65-F5344CB8AC3E}">
        <p14:creationId xmlns:p14="http://schemas.microsoft.com/office/powerpoint/2010/main" val="172461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5" grpId="0" animBg="1"/>
      <p:bldP spid="16" grpId="0"/>
      <p:bldP spid="17" grpId="0"/>
      <p:bldP spid="18" grpId="0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Galaxy-galaxy lensing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626601" y="1258271"/>
                <a:ext cx="8120903" cy="3866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800" dirty="0" smtClean="0"/>
                  <a:t>On </a:t>
                </a:r>
                <a:r>
                  <a:rPr lang="en-AU" sz="2800" b="1" dirty="0" smtClean="0"/>
                  <a:t>small (1-halo) scales </a:t>
                </a:r>
                <a14:m>
                  <m:oMath xmlns:m="http://schemas.openxmlformats.org/officeDocument/2006/math">
                    <m:r>
                      <a:rPr lang="mr-IN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r>
                      <a:rPr lang="en-AU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2 </m:t>
                    </m:r>
                    <m:sSup>
                      <m:sSupPr>
                        <m:ctrlPr>
                          <a:rPr lang="en-AU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h</m:t>
                        </m:r>
                      </m:e>
                      <m:sup>
                        <m:r>
                          <a:rPr lang="en-AU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AU" sz="28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Mpc</m:t>
                    </m:r>
                  </m:oMath>
                </a14:m>
                <a:r>
                  <a:rPr lang="en-AU" sz="2800" dirty="0" smtClean="0"/>
                  <a:t>, the signal is difficult to model (non-linear, stochastic, non-local)</a:t>
                </a:r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800" dirty="0" smtClean="0"/>
                  <a:t>We “suppress</a:t>
                </a:r>
                <a:r>
                  <a:rPr lang="en-AU" sz="2800" dirty="0" smtClean="0"/>
                  <a:t>” contributions from </a:t>
                </a:r>
                <a:r>
                  <a:rPr lang="en-AU" sz="2800" dirty="0" smtClean="0"/>
                  <a:t>these</a:t>
                </a:r>
                <a:r>
                  <a:rPr lang="en-AU" sz="2800" dirty="0" smtClean="0"/>
                  <a:t> scales using </a:t>
                </a:r>
                <a:r>
                  <a:rPr lang="en-AU" sz="2800" i="1" dirty="0" smtClean="0">
                    <a:solidFill>
                      <a:schemeClr val="accent1"/>
                    </a:solidFill>
                  </a:rPr>
                  <a:t>“annular differential surface density” statistics</a:t>
                </a:r>
                <a:r>
                  <a:rPr lang="mr-IN" sz="2800" dirty="0" smtClean="0"/>
                  <a:t>…</a:t>
                </a:r>
                <a:endParaRPr lang="en-AU" sz="2800" dirty="0" smtClean="0"/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endParaRPr lang="en-AU" sz="2800" dirty="0"/>
              </a:p>
              <a:p>
                <a:pPr marL="285750" indent="-285750">
                  <a:spcAft>
                    <a:spcPts val="3000"/>
                  </a:spcAft>
                  <a:buFont typeface="Arial" charset="0"/>
                  <a:buChar char="•"/>
                </a:pPr>
                <a:r>
                  <a:rPr lang="en-AU" sz="2800" dirty="0"/>
                  <a:t>E</a:t>
                </a:r>
                <a:r>
                  <a:rPr lang="en-AU" sz="2800" dirty="0" smtClean="0"/>
                  <a:t>nsures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  <m:sub>
                        <m:r>
                          <a:rPr lang="en-AU" sz="2800" b="0" i="1" smtClean="0">
                            <a:latin typeface="Cambria Math" charset="0"/>
                          </a:rPr>
                          <m:t>𝑔𝑚</m:t>
                        </m:r>
                      </m:sub>
                    </m:sSub>
                    <m:r>
                      <a:rPr lang="en-AU" sz="2800" b="0" i="1" smtClean="0">
                        <a:latin typeface="Cambria Math" charset="0"/>
                      </a:rPr>
                      <m:t>=0</m:t>
                    </m:r>
                  </m:oMath>
                </a14:m>
                <a:r>
                  <a:rPr lang="en-AU" sz="2800" dirty="0" smtClean="0"/>
                  <a:t> for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charset="0"/>
                      </a:rPr>
                      <m:t>𝑅</m:t>
                    </m:r>
                    <m:r>
                      <a:rPr lang="en-AU" sz="28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AU" sz="2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endParaRPr lang="en-AU" sz="2800" dirty="0" smtClean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01" y="1258271"/>
                <a:ext cx="8120903" cy="3866828"/>
              </a:xfrm>
              <a:prstGeom prst="rect">
                <a:avLst/>
              </a:prstGeom>
              <a:blipFill rotWithShape="0">
                <a:blip r:embed="rId2"/>
                <a:stretch>
                  <a:fillRect l="-1351" t="-1417" r="-1577" b="-2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94195" y="3543666"/>
                <a:ext cx="5733749" cy="90082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𝑔𝑚</m:t>
                          </m:r>
                        </m:sub>
                      </m:sSub>
                      <m:d>
                        <m:dPr>
                          <m:ctrlP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𝑅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AU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AU" sz="28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Σ</m:t>
                      </m:r>
                      <m:d>
                        <m:dPr>
                          <m:ctrlP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AU" sz="28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8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mr-IN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28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AU" sz="28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AU" sz="2800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AU" sz="28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Σ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AU" sz="2800" b="0" i="1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5" y="3543666"/>
                <a:ext cx="5733749" cy="90082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6941123" y="4691884"/>
            <a:ext cx="860612" cy="86061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080529" y="4008155"/>
            <a:ext cx="561191" cy="560243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080529" y="5365412"/>
            <a:ext cx="561191" cy="560243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224391" y="4561947"/>
            <a:ext cx="561191" cy="560243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68850" y="3707188"/>
            <a:ext cx="2678654" cy="268356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371429" y="3808912"/>
            <a:ext cx="0" cy="12400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6933296" y="4018005"/>
                <a:ext cx="4018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296" y="4018005"/>
                <a:ext cx="40184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6667" r="-7576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820196" y="5283328"/>
                <a:ext cx="455988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accent1"/>
                    </a:solidFill>
                  </a:rPr>
                  <a:t>(we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AU" sz="24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=2 </m:t>
                    </m:r>
                    <m:sSup>
                      <m:sSupPr>
                        <m:ctrlP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AU" sz="2400" b="0" i="0" smtClean="0">
                        <a:solidFill>
                          <a:schemeClr val="accent1"/>
                        </a:solidFill>
                        <a:latin typeface="Cambria Math" charset="0"/>
                      </a:rPr>
                      <m:t>Mpc</m:t>
                    </m:r>
                  </m:oMath>
                </a14:m>
                <a:r>
                  <a:rPr lang="en-US" sz="2400" dirty="0" smtClean="0">
                    <a:solidFill>
                      <a:schemeClr val="accent1"/>
                    </a:solidFill>
                  </a:rPr>
                  <a:t>, we make extensive tests of our methods using simulations </a:t>
                </a:r>
                <a:r>
                  <a:rPr lang="mr-IN" sz="2400" dirty="0" smtClean="0">
                    <a:solidFill>
                      <a:schemeClr val="accent1"/>
                    </a:solidFill>
                  </a:rPr>
                  <a:t>…</a:t>
                </a:r>
                <a:r>
                  <a:rPr lang="en-US" sz="2400" dirty="0" smtClean="0">
                    <a:solidFill>
                      <a:schemeClr val="accent1"/>
                    </a:solidFill>
                  </a:rPr>
                  <a:t>)</a:t>
                </a:r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96" y="5283328"/>
                <a:ext cx="4559886" cy="1200329"/>
              </a:xfrm>
              <a:prstGeom prst="rect">
                <a:avLst/>
              </a:prstGeom>
              <a:blipFill rotWithShape="0">
                <a:blip r:embed="rId5"/>
                <a:stretch>
                  <a:fillRect t="-4010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297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1" grpId="0" animBg="1"/>
      <p:bldP spid="22" grpId="0" animBg="1"/>
      <p:bldP spid="23" grpId="0" animBg="1"/>
      <p:bldP spid="12" grpId="0" animBg="1"/>
      <p:bldP spid="24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Methods (fine print)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5003" y="1279786"/>
                <a:ext cx="4432150" cy="534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 smtClean="0"/>
                  <a:t>We measure </a:t>
                </a:r>
                <a:r>
                  <a:rPr lang="en-AU" sz="2000" dirty="0" smtClean="0">
                    <a:solidFill>
                      <a:schemeClr val="accent1"/>
                    </a:solidFill>
                  </a:rPr>
                  <a:t>GGL statistic </a:t>
                </a:r>
                <a14:m>
                  <m:oMath xmlns:m="http://schemas.openxmlformats.org/officeDocument/2006/math">
                    <m:r>
                      <a:rPr lang="en-AU" sz="200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200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r>
                      <a:rPr lang="en-AU" sz="20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0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𝑅</m:t>
                    </m:r>
                    <m:r>
                      <a:rPr lang="en-AU" sz="20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AU" sz="2000" dirty="0" smtClean="0">
                    <a:solidFill>
                      <a:schemeClr val="accent1"/>
                    </a:solidFill>
                  </a:rPr>
                  <a:t>, projected clustering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  <m:r>
                      <a:rPr lang="en-AU" sz="20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(</m:t>
                    </m:r>
                    <m:r>
                      <a:rPr lang="en-AU" sz="20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𝑅</m:t>
                    </m:r>
                    <m:r>
                      <a:rPr lang="en-AU" sz="20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AU" sz="20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AU" sz="2000" dirty="0" smtClean="0"/>
                  <a:t>and use BOSS values of </a:t>
                </a:r>
                <a:r>
                  <a:rPr lang="en-AU" sz="2000" dirty="0" smtClean="0">
                    <a:solidFill>
                      <a:schemeClr val="accent1"/>
                    </a:solidFill>
                  </a:rPr>
                  <a:t>RSD parameter </a:t>
                </a:r>
                <a14:m>
                  <m:oMath xmlns:m="http://schemas.openxmlformats.org/officeDocument/2006/math">
                    <m:r>
                      <a:rPr lang="en-AU" sz="200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endParaRPr lang="en-AU" sz="2000" dirty="0" smtClean="0">
                  <a:solidFill>
                    <a:schemeClr val="accent1"/>
                  </a:solidFill>
                </a:endParaRP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 smtClean="0"/>
                  <a:t>We apply </a:t>
                </a:r>
                <a:r>
                  <a:rPr lang="en-AU" sz="2000" b="1" dirty="0" smtClean="0"/>
                  <a:t>photo-</a:t>
                </a:r>
                <a14:m>
                  <m:oMath xmlns:m="http://schemas.openxmlformats.org/officeDocument/2006/math">
                    <m:r>
                      <a:rPr lang="en-AU" sz="2000" b="1" i="1" smtClean="0">
                        <a:latin typeface="Cambria Math" charset="0"/>
                      </a:rPr>
                      <m:t>𝒛</m:t>
                    </m:r>
                  </m:oMath>
                </a14:m>
                <a:r>
                  <a:rPr lang="en-AU" sz="2000" b="1" dirty="0" smtClean="0"/>
                  <a:t> dilution corrections </a:t>
                </a:r>
                <a:r>
                  <a:rPr lang="en-AU" sz="2000" dirty="0" smtClean="0"/>
                  <a:t>using point-based (spec-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𝑧</m:t>
                    </m:r>
                  </m:oMath>
                </a14:m>
                <a:r>
                  <a:rPr lang="en-AU" sz="2000" dirty="0" smtClean="0"/>
                  <a:t>, photo-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𝑧</m:t>
                    </m:r>
                  </m:oMath>
                </a14:m>
                <a:r>
                  <a:rPr lang="en-AU" sz="2000" dirty="0" smtClean="0"/>
                  <a:t>) calibration sample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 smtClean="0"/>
                  <a:t>We apply </a:t>
                </a:r>
                <a:r>
                  <a:rPr lang="en-AU" sz="2000" b="1" dirty="0" smtClean="0"/>
                  <a:t>multiplicative shear bias</a:t>
                </a:r>
                <a:r>
                  <a:rPr lang="en-AU" sz="2000" dirty="0" smtClean="0"/>
                  <a:t> (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AU" sz="2000" dirty="0" smtClean="0"/>
                  <a:t>)-corrections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 smtClean="0"/>
                  <a:t>We use </a:t>
                </a:r>
                <a:r>
                  <a:rPr lang="en-AU" sz="2000" b="1" dirty="0" smtClean="0"/>
                  <a:t>analytic Gaussian covariance </a:t>
                </a:r>
                <a:r>
                  <a:rPr lang="en-AU" sz="2000" dirty="0" smtClean="0"/>
                  <a:t>plus noise terms</a:t>
                </a:r>
              </a:p>
              <a:p>
                <a:pPr marL="285750" indent="-285750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AU" sz="2000" dirty="0" smtClean="0"/>
                  <a:t>We generate lensing/clustering statistics using </a:t>
                </a:r>
                <a:r>
                  <a:rPr lang="en-AU" sz="2000" b="1" dirty="0" smtClean="0"/>
                  <a:t>perturbation theory model</a:t>
                </a:r>
                <a:r>
                  <a:rPr lang="en-AU" sz="2000" dirty="0" smtClean="0"/>
                  <a:t> marginalizing over bias parameters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AU" sz="20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AU" sz="2000" b="0" i="1" smtClean="0">
                            <a:latin typeface="Cambria Math" charset="0"/>
                          </a:rPr>
                          <m:t>𝑁𝐿</m:t>
                        </m:r>
                      </m:sub>
                    </m:sSub>
                    <m:r>
                      <a:rPr lang="en-AU" sz="20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AU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03" y="1279786"/>
                <a:ext cx="4432150" cy="5348195"/>
              </a:xfrm>
              <a:prstGeom prst="rect">
                <a:avLst/>
              </a:prstGeom>
              <a:blipFill rotWithShape="0">
                <a:blip r:embed="rId3"/>
                <a:stretch>
                  <a:fillRect l="-1238" t="-684" r="-2201" b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3" y="1387363"/>
            <a:ext cx="4356847" cy="3525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0564" y="5077609"/>
            <a:ext cx="3550024" cy="1015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Covariance across the bins of lens redshift, source tomographic sample and scale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Galaxy-galaxy lensing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0451" y="1183340"/>
                <a:ext cx="43444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accent1"/>
                    </a:solidFill>
                  </a:rPr>
                  <a:t>Projected mass density,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240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𝑅</m:t>
                    </m:r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51" y="1183340"/>
                <a:ext cx="4344459" cy="461665"/>
              </a:xfrm>
              <a:prstGeom prst="rect">
                <a:avLst/>
              </a:prstGeom>
              <a:blipFill rotWithShape="0">
                <a:blip r:embed="rId2"/>
                <a:stretch>
                  <a:fillRect l="-1966" t="-10526" r="-28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208"/>
            <a:ext cx="9144000" cy="2216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5489" y="3944094"/>
            <a:ext cx="3745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M</a:t>
            </a:r>
            <a:r>
              <a:rPr lang="en-US" sz="2000" smtClean="0">
                <a:solidFill>
                  <a:srgbClr val="FF0000"/>
                </a:solidFill>
              </a:rPr>
              <a:t>odel </a:t>
            </a:r>
            <a:r>
              <a:rPr lang="en-US" sz="2000" dirty="0" smtClean="0">
                <a:solidFill>
                  <a:srgbClr val="FF0000"/>
                </a:solidFill>
              </a:rPr>
              <a:t>is a GR prediction calibrated by the clustering</a:t>
            </a:r>
            <a:r>
              <a:rPr lang="en-US" sz="2000" smtClean="0">
                <a:solidFill>
                  <a:srgbClr val="FF0000"/>
                </a:solidFill>
              </a:rPr>
              <a:t>, containing no free parameters</a:t>
            </a:r>
            <a:endParaRPr 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480587" y="3974923"/>
                <a:ext cx="29845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Model does not describe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s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mall scales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𝑅</m:t>
                    </m:r>
                    <m:r>
                      <a:rPr lang="en-AU" sz="2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&lt;2</m:t>
                    </m:r>
                    <m:sSup>
                      <m:sSupPr>
                        <m:ctrlPr>
                          <a:rPr lang="en-AU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AU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AU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AU" sz="20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Mpc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587" y="3974923"/>
                <a:ext cx="2984535" cy="707886"/>
              </a:xfrm>
              <a:prstGeom prst="rect">
                <a:avLst/>
              </a:prstGeom>
              <a:blipFill rotWithShape="0">
                <a:blip r:embed="rId4"/>
                <a:stretch>
                  <a:fillRect l="-2249" t="-4310" r="-204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480587" y="3927423"/>
            <a:ext cx="6962769" cy="1032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90451" y="3985766"/>
                <a:ext cx="5775299" cy="491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AU" sz="2400" dirty="0" smtClean="0">
                    <a:solidFill>
                      <a:schemeClr val="accent1"/>
                    </a:solidFill>
                  </a:rPr>
                  <a:t>After suppression of small scales,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𝑔𝑚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𝑅</m:t>
                    </m:r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51" y="3985766"/>
                <a:ext cx="5775299" cy="491738"/>
              </a:xfrm>
              <a:prstGeom prst="rect">
                <a:avLst/>
              </a:prstGeom>
              <a:blipFill rotWithShape="0">
                <a:blip r:embed="rId5"/>
                <a:stretch>
                  <a:fillRect l="-1478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4842"/>
            <a:ext cx="9144000" cy="221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Clustering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0451" y="1183340"/>
                <a:ext cx="3987310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accent1"/>
                    </a:solidFill>
                  </a:rPr>
                  <a:t>Projected clustering,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𝑤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𝑅</m:t>
                    </m:r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51" y="1183340"/>
                <a:ext cx="3987310" cy="490199"/>
              </a:xfrm>
              <a:prstGeom prst="rect">
                <a:avLst/>
              </a:prstGeom>
              <a:blipFill rotWithShape="0">
                <a:blip r:embed="rId2"/>
                <a:stretch>
                  <a:fillRect l="-2141" t="-8642" r="-153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0451" y="3985766"/>
                <a:ext cx="5775299" cy="491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AU" sz="2400" dirty="0" smtClean="0">
                    <a:solidFill>
                      <a:schemeClr val="accent1"/>
                    </a:solidFill>
                  </a:rPr>
                  <a:t>After suppression of small scales,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𝑔𝑔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(</m:t>
                    </m:r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𝑅</m:t>
                    </m:r>
                    <m:r>
                      <a:rPr lang="en-AU" sz="24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51" y="3985766"/>
                <a:ext cx="5775299" cy="491738"/>
              </a:xfrm>
              <a:prstGeom prst="rect">
                <a:avLst/>
              </a:prstGeom>
              <a:blipFill rotWithShape="0">
                <a:blip r:embed="rId3"/>
                <a:stretch>
                  <a:fillRect l="-1478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455"/>
            <a:ext cx="9144000" cy="2218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5963"/>
            <a:ext cx="9144000" cy="22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5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Amplitude ratio test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813" y="1387363"/>
            <a:ext cx="8119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400" dirty="0" smtClean="0"/>
              <a:t>We now construct the amplitude ratio test:</a:t>
            </a:r>
            <a:endParaRPr lang="en-AU" sz="24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835"/>
            <a:ext cx="9144000" cy="22162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01210" y="2136964"/>
                <a:ext cx="8579336" cy="81900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AU" sz="24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Amplitude</m:t>
                          </m:r>
                          <m: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of</m:t>
                          </m:r>
                          <m: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galaxy</m:t>
                          </m:r>
                          <m:r>
                            <a:rPr lang="en-AU" sz="2400" b="0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galaxy</m:t>
                          </m:r>
                          <m: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lensing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Amplitude</m:t>
                          </m:r>
                          <m: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of</m:t>
                          </m:r>
                          <m: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galaxy</m:t>
                          </m:r>
                          <m: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240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velocities</m:t>
                          </m:r>
                        </m:den>
                      </m:f>
                      <m:r>
                        <a:rPr lang="en-AU" sz="24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mr-IN" sz="2400" i="1">
                              <a:solidFill>
                                <a:schemeClr val="accent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den>
                      </m:f>
                      <m:f>
                        <m:fPr>
                          <m:ctrlPr>
                            <a:rPr lang="mr-IN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Υ</m:t>
                              </m:r>
                            </m:e>
                            <m:sub>
                              <m:r>
                                <a:rPr lang="en-AU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𝑔𝑚</m:t>
                              </m:r>
                            </m:sub>
                          </m:sSub>
                          <m:r>
                            <a:rPr lang="en-AU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AU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𝑅</m:t>
                          </m:r>
                          <m:r>
                            <a:rPr lang="en-AU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Υ</m:t>
                              </m:r>
                            </m:e>
                            <m:sub>
                              <m:r>
                                <a:rPr lang="en-AU" sz="2400" i="1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𝑔𝑔</m:t>
                              </m:r>
                            </m:sub>
                          </m:sSub>
                          <m:r>
                            <a:rPr lang="en-AU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AU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𝑅</m:t>
                          </m:r>
                          <m:r>
                            <a:rPr lang="en-AU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  <m:r>
                        <a:rPr lang="en-AU" sz="240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AU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en-AU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10" y="2136964"/>
                <a:ext cx="8579336" cy="8190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062163" y="1078646"/>
            <a:ext cx="1156680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Lensing amplitude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325959" y="1727600"/>
            <a:ext cx="118333" cy="4580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56265" y="3275803"/>
            <a:ext cx="1204733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Projected clustering amplitude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444292" y="2958427"/>
            <a:ext cx="311973" cy="3173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50840" y="3266091"/>
            <a:ext cx="2140772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Redshift-space distortion amplitude (from BOSS papers)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368527" y="2917867"/>
            <a:ext cx="355002" cy="3579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107576" y="3113282"/>
                <a:ext cx="4690584" cy="1323439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 smtClean="0">
                    <a:solidFill>
                      <a:srgbClr val="7030A0"/>
                    </a:solidFill>
                  </a:rPr>
                  <a:t>In GR models (with some approximations!),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𝐺</m:t>
                        </m:r>
                      </m:sub>
                    </m:sSub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(</m:t>
                    </m:r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𝑅</m:t>
                    </m:r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i="1" dirty="0" smtClean="0">
                    <a:solidFill>
                      <a:srgbClr val="7030A0"/>
                    </a:solidFill>
                  </a:rPr>
                  <a:t> is </a:t>
                </a:r>
                <a:r>
                  <a:rPr lang="en-US" sz="2000" b="1" i="1" dirty="0" smtClean="0">
                    <a:solidFill>
                      <a:srgbClr val="7030A0"/>
                    </a:solidFill>
                  </a:rPr>
                  <a:t>scale-independent</a:t>
                </a:r>
                <a:r>
                  <a:rPr lang="en-US" sz="2000" i="1" dirty="0" smtClean="0">
                    <a:solidFill>
                      <a:srgbClr val="7030A0"/>
                    </a:solidFill>
                  </a:rPr>
                  <a:t> and has a </a:t>
                </a:r>
                <a:r>
                  <a:rPr lang="en-US" sz="2000" b="1" i="1" dirty="0" smtClean="0">
                    <a:solidFill>
                      <a:srgbClr val="7030A0"/>
                    </a:solidFill>
                  </a:rPr>
                  <a:t>predicted redshift dependence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𝑚</m:t>
                        </m:r>
                      </m:sub>
                    </m:sSub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/</m:t>
                    </m:r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𝑓</m:t>
                    </m:r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(</m:t>
                    </m:r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𝑧</m:t>
                    </m:r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i="1" dirty="0" smtClean="0">
                    <a:solidFill>
                      <a:srgbClr val="7030A0"/>
                    </a:solidFill>
                  </a:rPr>
                  <a:t> where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𝑓</m:t>
                    </m:r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sz="2000" i="1" dirty="0" smtClean="0">
                    <a:solidFill>
                      <a:srgbClr val="7030A0"/>
                    </a:solidFill>
                  </a:rPr>
                  <a:t> growth rate of structure</a:t>
                </a:r>
                <a:endParaRPr lang="en-US" sz="2000" i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6" y="3113282"/>
                <a:ext cx="4690584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777" t="-2273" r="-1166" b="-6364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7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11" grpId="0" animBg="1"/>
      <p:bldP spid="15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Amplitude ratio test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9" y="1151906"/>
            <a:ext cx="6942796" cy="56017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066811" y="1567543"/>
                <a:ext cx="553586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AU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is scale-independent, we can optimally combine measurements for each lens redshift bin into an average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AU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𝐺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mr-IN" sz="2400" dirty="0" smtClean="0">
                    <a:solidFill>
                      <a:srgbClr val="FF0000"/>
                    </a:solidFill>
                  </a:rPr>
                  <a:t>…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11" y="1567543"/>
                <a:ext cx="5535869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101" t="-4061" r="-2533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19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Amplitude ratio test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230"/>
            <a:ext cx="6935190" cy="5595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34579" y="1164230"/>
                <a:ext cx="2764715" cy="101566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7030A0"/>
                    </a:solidFill>
                  </a:rPr>
                  <a:t>This is the prediction of the Planck (2018) CMB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𝐺</m:t>
                        </m:r>
                      </m:sub>
                    </m:sSub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AU" sz="20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𝑚</m:t>
                        </m:r>
                      </m:sub>
                    </m:sSub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/</m:t>
                    </m:r>
                    <m:r>
                      <a:rPr lang="en-AU" sz="20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579" y="1164230"/>
                <a:ext cx="2764715" cy="1015663"/>
              </a:xfrm>
              <a:prstGeom prst="rect">
                <a:avLst/>
              </a:prstGeom>
              <a:blipFill rotWithShape="0">
                <a:blip r:embed="rId3"/>
                <a:stretch>
                  <a:fillRect l="-2193" t="-2941" b="-8235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>
            <a:off x="4507454" y="2179893"/>
            <a:ext cx="527126" cy="68164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9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Amplitude ratio test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" y="1161825"/>
            <a:ext cx="6939150" cy="5598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4579" y="1164230"/>
            <a:ext cx="2398955" cy="10156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/>
              <a:t>Here are the </a:t>
            </a:r>
            <a:r>
              <a:rPr lang="en-AU" sz="2000" smtClean="0"/>
              <a:t>scale-averaged KiDS-1000 measurements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73967" y="2179893"/>
            <a:ext cx="860613" cy="5417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55464" y="4797910"/>
                <a:ext cx="3969571" cy="83099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Assuming a flat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CDM model, we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</m:sub>
                    </m:sSub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=0.27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±0.04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464" y="4797910"/>
                <a:ext cx="3969571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611" t="-5036" r="-2443" b="-14388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66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006" y="304615"/>
            <a:ext cx="8009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FFFF00"/>
                </a:solidFill>
              </a:rPr>
              <a:t>The most startling discovery is that the cosmic expansion seems to be accelerating!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7" y="1203361"/>
            <a:ext cx="7732841" cy="56546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38491" y="4965539"/>
            <a:ext cx="4849793" cy="14815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77656" y="1258722"/>
            <a:ext cx="4647236" cy="4215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83388" y="1043491"/>
            <a:ext cx="161365" cy="58037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90408" y="6162035"/>
            <a:ext cx="3389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 credit: The </a:t>
            </a:r>
            <a:r>
              <a:rPr lang="en-US" sz="1600" smtClean="0">
                <a:solidFill>
                  <a:schemeClr val="bg1"/>
                </a:solidFill>
              </a:rPr>
              <a:t>Cosmic Perspective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9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Amplitude ratio test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885"/>
            <a:ext cx="9144000" cy="5582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9867" y="1400898"/>
            <a:ext cx="3636085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/>
              <a:t>Comparing to the literature </a:t>
            </a:r>
            <a:r>
              <a:rPr lang="mr-IN" sz="2000" dirty="0" smtClean="0"/>
              <a:t>…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925436" y="5177641"/>
                <a:ext cx="4108862" cy="83099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KiDS-1000 allows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15−20</m:t>
                    </m:r>
                    <m:r>
                      <a:rPr lang="mr-IN" sz="24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%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measurements in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𝑧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=0.1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bins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436" y="5177641"/>
                <a:ext cx="4108862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2219" t="-5036" r="-1923" b="-143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603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Prospects for the future!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" y="1195145"/>
            <a:ext cx="4989689" cy="2806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723" y="1195145"/>
            <a:ext cx="3742266" cy="2806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795" y="4127448"/>
            <a:ext cx="4835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Dark Energy Spectroscopic Instrument (DESI)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2375" y="4127448"/>
            <a:ext cx="2810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Rubin Observatory (LSST)</a:t>
            </a:r>
            <a:endParaRPr lang="en-US" sz="2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07795" y="4784682"/>
                <a:ext cx="8761194" cy="1538883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AU" sz="2800" dirty="0" smtClean="0">
                    <a:solidFill>
                      <a:schemeClr val="bg1"/>
                    </a:solidFill>
                  </a:rPr>
                  <a:t>Upcoming facilities such as </a:t>
                </a:r>
                <a:r>
                  <a:rPr lang="en-AU" sz="2800" dirty="0" smtClean="0">
                    <a:solidFill>
                      <a:srgbClr val="FFFF00"/>
                    </a:solidFill>
                  </a:rPr>
                  <a:t>DESI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, </a:t>
                </a:r>
                <a:r>
                  <a:rPr lang="en-AU" sz="2800" dirty="0" smtClean="0">
                    <a:solidFill>
                      <a:srgbClr val="FFFF00"/>
                    </a:solidFill>
                  </a:rPr>
                  <a:t>4MOST,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AU" sz="2800" dirty="0" smtClean="0">
                    <a:solidFill>
                      <a:srgbClr val="FFFF00"/>
                    </a:solidFill>
                  </a:rPr>
                  <a:t>LSST 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and</a:t>
                </a:r>
                <a:r>
                  <a:rPr lang="en-AU" sz="2800" dirty="0" smtClean="0">
                    <a:solidFill>
                      <a:srgbClr val="FFFF00"/>
                    </a:solidFill>
                  </a:rPr>
                  <a:t> Euclid</a:t>
                </a:r>
                <a:r>
                  <a:rPr lang="en-AU" sz="2800" dirty="0" smtClean="0">
                    <a:solidFill>
                      <a:schemeClr val="bg1"/>
                    </a:solidFill>
                  </a:rPr>
                  <a:t> will enhance the precision of these tests by a factor of 10</a:t>
                </a:r>
              </a:p>
              <a:p>
                <a:pPr marL="285750" indent="-285750">
                  <a:spcAft>
                    <a:spcPts val="12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is-IS" sz="2800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AU" sz="2800" dirty="0" smtClean="0">
                    <a:solidFill>
                      <a:schemeClr val="bg1"/>
                    </a:solidFill>
                  </a:rPr>
                  <a:t>  </a:t>
                </a:r>
                <a:r>
                  <a:rPr lang="en-AU" sz="2800" dirty="0" smtClean="0">
                    <a:solidFill>
                      <a:srgbClr val="FFFF00"/>
                    </a:solidFill>
                  </a:rPr>
                  <a:t>Further, precise tests of gravitational physics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95" y="4784682"/>
                <a:ext cx="8761194" cy="1538883"/>
              </a:xfrm>
              <a:prstGeom prst="rect">
                <a:avLst/>
              </a:prstGeom>
              <a:blipFill rotWithShape="0">
                <a:blip r:embed="rId4"/>
                <a:stretch>
                  <a:fillRect l="-1181" t="-3529" r="-417" b="-9804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6062" y="838357"/>
            <a:ext cx="315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 c</a:t>
            </a:r>
            <a:r>
              <a:rPr lang="en-US" sz="1600" dirty="0" smtClean="0">
                <a:solidFill>
                  <a:schemeClr val="bg1"/>
                </a:solidFill>
              </a:rPr>
              <a:t>redit</a:t>
            </a:r>
            <a:r>
              <a:rPr lang="en-US" sz="1600" dirty="0" smtClean="0">
                <a:solidFill>
                  <a:schemeClr val="bg1"/>
                </a:solidFill>
              </a:rPr>
              <a:t>: </a:t>
            </a:r>
            <a:r>
              <a:rPr lang="en-US" sz="1600" dirty="0" err="1" smtClean="0">
                <a:solidFill>
                  <a:schemeClr val="bg1"/>
                </a:solidFill>
              </a:rPr>
              <a:t>M.Chung</a:t>
            </a:r>
            <a:r>
              <a:rPr lang="en-US" sz="1600" dirty="0" smtClean="0">
                <a:solidFill>
                  <a:schemeClr val="bg1"/>
                </a:solidFill>
              </a:rPr>
              <a:t>, LBL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0744" y="840784"/>
            <a:ext cx="315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 c</a:t>
            </a:r>
            <a:r>
              <a:rPr lang="en-US" sz="1600" dirty="0" smtClean="0">
                <a:solidFill>
                  <a:schemeClr val="bg1"/>
                </a:solidFill>
              </a:rPr>
              <a:t>redit</a:t>
            </a:r>
            <a:r>
              <a:rPr lang="en-US" sz="1600" dirty="0" smtClean="0">
                <a:solidFill>
                  <a:schemeClr val="bg1"/>
                </a:solidFill>
              </a:rPr>
              <a:t>: </a:t>
            </a:r>
            <a:r>
              <a:rPr lang="en-US" sz="1600" dirty="0" smtClean="0">
                <a:solidFill>
                  <a:schemeClr val="bg1"/>
                </a:solidFill>
              </a:rPr>
              <a:t>LSST corporation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Prospects for the future!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21" y="1849028"/>
            <a:ext cx="6678628" cy="5008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813" y="1387363"/>
            <a:ext cx="8119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400" b="1" dirty="0" smtClean="0"/>
              <a:t>Fisher matrix forecasts </a:t>
            </a:r>
            <a:r>
              <a:rPr lang="en-AU" sz="2400" dirty="0" smtClean="0"/>
              <a:t>for current and future datasets </a:t>
            </a:r>
            <a:r>
              <a:rPr lang="mr-IN" sz="2400" dirty="0" smtClean="0"/>
              <a:t>…</a:t>
            </a:r>
            <a:endParaRPr lang="en-A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60048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Summary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594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851336" y="1460939"/>
                <a:ext cx="7609489" cy="4339650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bg1"/>
                    </a:solidFill>
                  </a:rPr>
                  <a:t>Complementary t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ests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for gravity can be constructed using 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large-scale 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structure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and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 weak gravitational lensing</a:t>
                </a: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bg1"/>
                    </a:solidFill>
                  </a:rPr>
                  <a:t>New datasets from 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KiDS-1000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, in conjunction with BOSS and 2dFLenS, have allowed us to perform an accurate 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“amplitude ratio test”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on scales up to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100 </m:t>
                    </m:r>
                    <m:sSup>
                      <m:sSupPr>
                        <m:ctrlP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400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Mpc</m:t>
                    </m:r>
                  </m:oMath>
                </a14:m>
                <a:endParaRPr lang="en-US" sz="24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bg1"/>
                    </a:solidFill>
                  </a:rPr>
                  <a:t>The scale- and redshift-dependence of the results are 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consist with GR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in a Universe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𝑚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=0.27</m:t>
                    </m:r>
                    <m:r>
                      <a:rPr lang="en-AU" sz="2400" b="0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±0.04</m:t>
                    </m:r>
                  </m:oMath>
                </a14:m>
                <a:endParaRPr lang="en-US" sz="24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bg1"/>
                    </a:solidFill>
                  </a:rPr>
                  <a:t>Upcoming facilities such as 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DESI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, 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4MOST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, 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LSST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and 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Euclid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will enhance the precision of these tests by a factor of 10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336" y="1460939"/>
                <a:ext cx="7609489" cy="4339650"/>
              </a:xfrm>
              <a:prstGeom prst="rect">
                <a:avLst/>
              </a:prstGeom>
              <a:blipFill rotWithShape="0">
                <a:blip r:embed="rId3"/>
                <a:stretch>
                  <a:fillRect l="-1039" t="-979" r="-1599" b="-1958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57201" y="6259785"/>
            <a:ext cx="2435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 c</a:t>
            </a:r>
            <a:r>
              <a:rPr lang="en-US" sz="1600" dirty="0" smtClean="0">
                <a:solidFill>
                  <a:schemeClr val="bg1"/>
                </a:solidFill>
              </a:rPr>
              <a:t>redit</a:t>
            </a:r>
            <a:r>
              <a:rPr lang="en-US" sz="1600" dirty="0" smtClean="0">
                <a:solidFill>
                  <a:schemeClr val="bg1"/>
                </a:solidFill>
              </a:rPr>
              <a:t>: </a:t>
            </a:r>
            <a:r>
              <a:rPr lang="en-US" sz="1600" dirty="0" err="1" smtClean="0">
                <a:solidFill>
                  <a:schemeClr val="bg1"/>
                </a:solidFill>
              </a:rPr>
              <a:t>G.Poole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2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Extra slides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139"/>
            <a:ext cx="9144000" cy="573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2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006" y="304615"/>
            <a:ext cx="5457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FFFF00"/>
                </a:solidFill>
              </a:rPr>
              <a:t>This is the “dark energy problem”: the attempt to understand the physics of cosmic acceleration, and its implications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843" y="0"/>
            <a:ext cx="283815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797" y="2807746"/>
            <a:ext cx="3908178" cy="353690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261412" y="3743661"/>
            <a:ext cx="1108037" cy="107576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5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dark energy problem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386" y="5244896"/>
            <a:ext cx="8463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800" dirty="0" smtClean="0"/>
              <a:t>The accelerating cosmic expansion cannot be produced by applying </a:t>
            </a:r>
            <a:r>
              <a:rPr lang="en-AU" sz="2800" b="1" dirty="0" smtClean="0">
                <a:solidFill>
                  <a:srgbClr val="0070C0"/>
                </a:solidFill>
              </a:rPr>
              <a:t>General Relativity </a:t>
            </a:r>
            <a:r>
              <a:rPr lang="en-AU" sz="2800" dirty="0" smtClean="0"/>
              <a:t>to a </a:t>
            </a:r>
            <a:r>
              <a:rPr lang="en-AU" sz="2800" b="1" dirty="0" smtClean="0">
                <a:solidFill>
                  <a:srgbClr val="0070C0"/>
                </a:solidFill>
              </a:rPr>
              <a:t>homogeneous and isotropic </a:t>
            </a:r>
            <a:r>
              <a:rPr lang="en-AU" sz="2800" dirty="0" smtClean="0"/>
              <a:t>Universe containing </a:t>
            </a:r>
            <a:r>
              <a:rPr lang="en-AU" sz="2800" b="1" dirty="0" smtClean="0">
                <a:solidFill>
                  <a:srgbClr val="0070C0"/>
                </a:solidFill>
              </a:rPr>
              <a:t>matter and radiation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81" y="1084384"/>
            <a:ext cx="2011416" cy="1510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25" y="2732689"/>
            <a:ext cx="3241936" cy="2333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13" y="2732688"/>
            <a:ext cx="3094106" cy="2320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55715" y="1266650"/>
                <a:ext cx="3269741" cy="11567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sz="40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4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AU" sz="4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4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4000" b="0" i="1" smtClean="0">
                              <a:latin typeface="Cambria Math" charset="0"/>
                            </a:rPr>
                            <m:t>8</m:t>
                          </m:r>
                          <m:r>
                            <a:rPr lang="en-AU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r>
                            <a:rPr lang="en-AU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mr-IN" sz="4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AU" sz="40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AU" sz="4000" b="0" i="1" smtClean="0"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sz="4000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715" y="1266650"/>
                <a:ext cx="3269741" cy="115672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06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81" y="1084384"/>
            <a:ext cx="2011416" cy="1510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55715" y="1266650"/>
                <a:ext cx="4977645" cy="11567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sz="4000" b="0" i="1" smtClean="0"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sz="4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AU" sz="4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4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4000" b="0" i="1" smtClean="0">
                              <a:latin typeface="Cambria Math" charset="0"/>
                            </a:rPr>
                            <m:t>8</m:t>
                          </m:r>
                          <m:r>
                            <a:rPr lang="en-AU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r>
                            <a:rPr lang="en-AU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mr-IN" sz="4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AU" sz="40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AU" sz="4000" b="0" i="1" smtClean="0">
                                  <a:latin typeface="Cambria Math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sz="4000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b>
                      </m:sSub>
                      <m:r>
                        <a:rPr lang="en-AU" sz="4000" b="0" i="1" smtClean="0">
                          <a:latin typeface="Cambria Math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4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Λ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AU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715" y="1266650"/>
                <a:ext cx="4977645" cy="115672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48" y="2940021"/>
            <a:ext cx="4134740" cy="3714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The dark energy problem</a:t>
            </a:r>
            <a:endParaRPr lang="en-US" sz="4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2812" y="2833827"/>
                <a:ext cx="4924346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800" dirty="0" smtClean="0"/>
                  <a:t>Accelerating expansion can be produced by adding a </a:t>
                </a:r>
                <a:r>
                  <a:rPr lang="en-AU" sz="2800" b="1" dirty="0" smtClean="0">
                    <a:solidFill>
                      <a:srgbClr val="0070C0"/>
                    </a:solidFill>
                  </a:rPr>
                  <a:t>cosmological constant </a:t>
                </a:r>
                <a:r>
                  <a:rPr lang="en-AU" sz="2800" dirty="0" smtClean="0"/>
                  <a:t>term</a:t>
                </a:r>
                <a:endParaRPr lang="en-AU" sz="2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spcAft>
                    <a:spcPts val="2400"/>
                  </a:spcAft>
                  <a:buFont typeface="Arial" charset="0"/>
                  <a:buChar char="•"/>
                </a:pPr>
                <a:r>
                  <a:rPr lang="en-AU" sz="2800" dirty="0" smtClean="0"/>
                  <a:t>A wide range of data is consistent with a Universe where the current energy density is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AU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𝟕𝟎</m:t>
                    </m:r>
                    <m:r>
                      <a:rPr lang="en-AU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%</m:t>
                    </m:r>
                  </m:oMath>
                </a14:m>
                <a:r>
                  <a:rPr lang="en-AU" sz="2800" b="1" dirty="0" smtClean="0">
                    <a:solidFill>
                      <a:srgbClr val="0070C0"/>
                    </a:solidFill>
                  </a:rPr>
                  <a:t> cosmological constant and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AU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𝟑𝟎</m:t>
                    </m:r>
                    <m:r>
                      <a:rPr lang="en-AU" sz="2800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%</m:t>
                    </m:r>
                  </m:oMath>
                </a14:m>
                <a:r>
                  <a:rPr lang="en-AU" sz="2800" b="1" dirty="0" smtClean="0">
                    <a:solidFill>
                      <a:srgbClr val="0070C0"/>
                    </a:solidFill>
                  </a:rPr>
                  <a:t> matter</a:t>
                </a:r>
                <a:endParaRPr lang="en-AU" sz="2800" b="1" dirty="0" smtClean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2" y="2833827"/>
                <a:ext cx="4924346" cy="3847207"/>
              </a:xfrm>
              <a:prstGeom prst="rect">
                <a:avLst/>
              </a:prstGeom>
              <a:blipFill rotWithShape="0">
                <a:blip r:embed="rId6"/>
                <a:stretch>
                  <a:fillRect l="-2228" t="-1585" r="-3218" b="-3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04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Why is this a problem?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547" y="1011756"/>
            <a:ext cx="3805137" cy="1914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5355" y="2113569"/>
                <a:ext cx="3625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2800" b="0" i="0" smtClean="0">
                              <a:latin typeface="Cambria Math" charset="0"/>
                            </a:rPr>
                            <m:t>obs</m:t>
                          </m:r>
                        </m:sub>
                      </m:sSub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8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sz="28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−30</m:t>
                                  </m:r>
                                </m:sup>
                              </m:sSup>
                              <m:r>
                                <a:rPr lang="en-AU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AU" sz="2800" b="0" i="0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Planck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AU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55" y="2113569"/>
                <a:ext cx="3625159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75991" y="3174484"/>
            <a:ext cx="83237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800" dirty="0" smtClean="0">
                <a:solidFill>
                  <a:srgbClr val="0070C0"/>
                </a:solidFill>
              </a:rPr>
              <a:t>Why is the energy density in the cosmological constant “unnaturally low”?  </a:t>
            </a:r>
            <a:r>
              <a:rPr lang="en-AU" sz="2000" dirty="0" smtClean="0"/>
              <a:t>[many tens of orders of magnitude lower than expected from quantum mechanical processes involving standard particles] </a:t>
            </a:r>
            <a:endParaRPr lang="en-AU" sz="2800" dirty="0" smtClean="0"/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800" dirty="0" smtClean="0">
                <a:solidFill>
                  <a:srgbClr val="0070C0"/>
                </a:solidFill>
              </a:rPr>
              <a:t>Why are the energy densities in cosmological constant and matter roughly equal today?</a:t>
            </a:r>
            <a:r>
              <a:rPr lang="en-AU" sz="2800" dirty="0" smtClean="0"/>
              <a:t>  </a:t>
            </a:r>
            <a:r>
              <a:rPr lang="en-AU" sz="2000" dirty="0" smtClean="0"/>
              <a:t>[“coincidence problem”]</a:t>
            </a:r>
            <a:endParaRPr lang="en-AU" sz="2800" dirty="0" smtClean="0"/>
          </a:p>
          <a:p>
            <a:pPr marL="285750" indent="-285750">
              <a:spcAft>
                <a:spcPts val="2400"/>
              </a:spcAft>
              <a:buFont typeface="Arial" charset="0"/>
              <a:buChar char="•"/>
            </a:pPr>
            <a:r>
              <a:rPr lang="en-AU" sz="2800" b="1" dirty="0" smtClean="0">
                <a:solidFill>
                  <a:srgbClr val="0070C0"/>
                </a:solidFill>
              </a:rPr>
              <a:t>Is the cosmological constant a sign of new physics?</a:t>
            </a:r>
            <a:endParaRPr lang="en-AU" sz="2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4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849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Other explanations?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813" y="3930857"/>
            <a:ext cx="811924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000" i="1" dirty="0" smtClean="0"/>
              <a:t>“Accelerating cosmic expansion cannot be produced applying </a:t>
            </a:r>
            <a:r>
              <a:rPr lang="en-AU" sz="2000" i="1" dirty="0" smtClean="0">
                <a:solidFill>
                  <a:srgbClr val="0070C0"/>
                </a:solidFill>
              </a:rPr>
              <a:t>GR</a:t>
            </a:r>
            <a:r>
              <a:rPr lang="en-AU" sz="2000" i="1" dirty="0" smtClean="0"/>
              <a:t> to a </a:t>
            </a:r>
            <a:r>
              <a:rPr lang="en-AU" sz="2000" i="1" dirty="0" smtClean="0">
                <a:solidFill>
                  <a:srgbClr val="0070C0"/>
                </a:solidFill>
              </a:rPr>
              <a:t>homogeneous/isotropic</a:t>
            </a:r>
            <a:r>
              <a:rPr lang="en-AU" sz="2000" i="1" dirty="0" smtClean="0"/>
              <a:t> Universe containing </a:t>
            </a:r>
            <a:r>
              <a:rPr lang="en-AU" sz="2000" i="1" dirty="0" smtClean="0">
                <a:solidFill>
                  <a:srgbClr val="0070C0"/>
                </a:solidFill>
              </a:rPr>
              <a:t>matter and radiation</a:t>
            </a:r>
            <a:r>
              <a:rPr lang="en-AU" sz="2000" i="1" dirty="0" smtClean="0"/>
              <a:t>”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800" dirty="0" smtClean="0">
                <a:solidFill>
                  <a:srgbClr val="0070C0"/>
                </a:solidFill>
              </a:rPr>
              <a:t>Modify gravitational physics?  </a:t>
            </a:r>
            <a:r>
              <a:rPr lang="en-AU" sz="2000" dirty="0" smtClean="0"/>
              <a:t>[e.g. Einstein-Hilbert action]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800" dirty="0" smtClean="0">
                <a:solidFill>
                  <a:srgbClr val="0070C0"/>
                </a:solidFill>
              </a:rPr>
              <a:t>Allow for effects of inhomogeneity?  </a:t>
            </a:r>
            <a:r>
              <a:rPr lang="en-AU" sz="2000" dirty="0" smtClean="0"/>
              <a:t>[very hard!]</a:t>
            </a:r>
            <a:endParaRPr lang="en-AU" sz="2400" dirty="0" smtClean="0"/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AU" sz="2800" dirty="0" smtClean="0">
                <a:solidFill>
                  <a:srgbClr val="0070C0"/>
                </a:solidFill>
              </a:rPr>
              <a:t>Add extra “source”?  </a:t>
            </a:r>
            <a:r>
              <a:rPr lang="en-AU" sz="2000" dirty="0" smtClean="0"/>
              <a:t>[e.g. dynamical scalar field]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80" y="1165185"/>
            <a:ext cx="3170449" cy="2586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813" y="1724688"/>
            <a:ext cx="4004440" cy="138499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</a:rPr>
              <a:t>Let’s not worry about cosmological constant and seek another solution!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</TotalTime>
  <Words>2014</Words>
  <Application>Microsoft Macintosh PowerPoint</Application>
  <PresentationFormat>On-screen Show (4:3)</PresentationFormat>
  <Paragraphs>193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Calibri</vt:lpstr>
      <vt:lpstr>Calibri Light</vt:lpstr>
      <vt:lpstr>Cambria Math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Chris Blake</cp:lastModifiedBy>
  <cp:revision>127</cp:revision>
  <cp:lastPrinted>2020-05-06T00:22:09Z</cp:lastPrinted>
  <dcterms:created xsi:type="dcterms:W3CDTF">2018-06-21T23:33:18Z</dcterms:created>
  <dcterms:modified xsi:type="dcterms:W3CDTF">2020-05-06T00:22:37Z</dcterms:modified>
</cp:coreProperties>
</file>