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98" r:id="rId3"/>
    <p:sldId id="294" r:id="rId4"/>
    <p:sldId id="293" r:id="rId5"/>
    <p:sldId id="256" r:id="rId6"/>
    <p:sldId id="300" r:id="rId7"/>
    <p:sldId id="259" r:id="rId8"/>
    <p:sldId id="260" r:id="rId9"/>
    <p:sldId id="257" r:id="rId10"/>
    <p:sldId id="299" r:id="rId11"/>
    <p:sldId id="261" r:id="rId12"/>
    <p:sldId id="263" r:id="rId13"/>
    <p:sldId id="264" r:id="rId14"/>
    <p:sldId id="296" r:id="rId15"/>
    <p:sldId id="301" r:id="rId16"/>
    <p:sldId id="286" r:id="rId17"/>
    <p:sldId id="288" r:id="rId18"/>
    <p:sldId id="271" r:id="rId19"/>
    <p:sldId id="258" r:id="rId20"/>
    <p:sldId id="273" r:id="rId21"/>
    <p:sldId id="275" r:id="rId22"/>
    <p:sldId id="274" r:id="rId23"/>
    <p:sldId id="302" r:id="rId24"/>
    <p:sldId id="295" r:id="rId25"/>
    <p:sldId id="265" r:id="rId26"/>
    <p:sldId id="305" r:id="rId27"/>
    <p:sldId id="269" r:id="rId28"/>
    <p:sldId id="306" r:id="rId29"/>
    <p:sldId id="270" r:id="rId30"/>
    <p:sldId id="289" r:id="rId31"/>
    <p:sldId id="291" r:id="rId32"/>
    <p:sldId id="277" r:id="rId33"/>
    <p:sldId id="279" r:id="rId34"/>
    <p:sldId id="276" r:id="rId35"/>
    <p:sldId id="280" r:id="rId36"/>
    <p:sldId id="297" r:id="rId37"/>
    <p:sldId id="282" r:id="rId38"/>
    <p:sldId id="284" r:id="rId39"/>
    <p:sldId id="292" r:id="rId40"/>
    <p:sldId id="303" r:id="rId41"/>
    <p:sldId id="307" r:id="rId42"/>
    <p:sldId id="309" r:id="rId43"/>
    <p:sldId id="310" r:id="rId44"/>
    <p:sldId id="304" r:id="rId45"/>
    <p:sldId id="267" r:id="rId46"/>
    <p:sldId id="290" r:id="rId47"/>
    <p:sldId id="281" r:id="rId48"/>
    <p:sldId id="308" r:id="rId49"/>
    <p:sldId id="283" r:id="rId50"/>
    <p:sldId id="31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39"/>
    <p:restoredTop sz="94754"/>
  </p:normalViewPr>
  <p:slideViewPr>
    <p:cSldViewPr snapToGrid="0">
      <p:cViewPr varScale="1">
        <p:scale>
          <a:sx n="73" d="100"/>
          <a:sy n="73" d="100"/>
        </p:scale>
        <p:origin x="21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6F08-AD52-8E38-94E8-A540DA762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297DA-60D5-F4DC-B965-2427CB3DF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40704-19AA-98C3-5F02-8C781FA1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0967C-F39D-76A6-97FA-72E07A3B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21E70-64B2-9139-B0AD-94E6EDE6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DF5E-FB32-2BF8-A02F-2F109E7D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4C141-A600-6CEE-5DEC-894370A9C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F1E13-7FF1-ABD0-51E7-7F6D7031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4706E-9781-9911-27D3-8338C0F4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D0C81-327E-C3FC-5E75-DF3B8F86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6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252623-5F43-A288-8580-EA23C0C64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53CD4-443F-7B79-0FBD-220972067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11434-617C-1016-8E3E-1892A17C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B9E0-1CAD-E9C7-2562-47F35D00F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4E05-DB6E-1140-D15B-41667317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6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A054-5DA9-A0C9-6AE3-9796AA2B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62A75-E05C-F3D3-9738-8A499FCCD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69EDF-C2FE-DA7F-67AA-1773BDE1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78B4F-8132-B0EE-36DA-78377B2FE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FFB8C-FDE7-888A-F704-917461EB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3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5242D-CD19-1F5D-8384-A6D580CD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E87EC-11B2-2322-BF59-452D7DEF2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4FD0-0BCA-973B-1BFD-163C9558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F1C6A-C98A-44AE-8ED7-8489A8E9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1C147-2196-1BE1-20F3-239C9DC5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66C9D-A37D-5919-C99A-1F14BEB8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6ED5-C34D-2CD5-36E7-E04C42D3B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1388D-BAEE-DD11-7E86-DEE0B0D8A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EFB00-E5BB-9B13-9F84-D0E03035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C3A3A-00F8-3C27-DE4D-758F5FD5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83F9C-8A99-D3E8-AF11-DC76A950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2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7D916-5F81-D8E5-1649-C942B5BE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E782A-127B-F4F6-F9AB-F96E4838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B1633-54AD-6491-2164-ABA6946A5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42785B-1536-98E6-005E-4D60C6D51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29F67-9A88-DF58-C7C3-E4648CF43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DDAC7A-5FDA-A530-1890-AA51B61C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5795E-7114-6331-CED6-9C33F646B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44D669-C024-D07A-27E1-BB591793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9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F99F5-71DF-6138-960C-E1B93C71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80F0CE-5BE8-A1C3-778F-8B766266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BB54B-0D5A-0404-0FA9-CD657B94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A73CB-A3AD-8B38-960F-059E661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5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CEBF8F-CF9A-15A0-7E25-2A488C0C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4A707-2F41-93BD-4DA4-D1CD70EB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A721F-AB35-CE16-2345-A36942D5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5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8CDB-5546-86EB-6FA9-638BEE8D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C0C38-5D95-AE60-9F17-1D685A78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1ECB6-CC5E-E79C-873C-13F4A691C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FBD94-09F1-D909-0093-B2EEA1E5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B15DA-C3D3-2B55-7FFB-9BD93453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839B3-0CED-23B0-50F1-FF1E8C7A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7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47260-AE92-3A95-6686-EA1DBE9A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2000DA-C9A5-6F05-A397-A9EC60D83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02FB37-E087-402F-EEE6-B4C3CA0B9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E53E6-3C1C-6739-2075-73B5811E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F64F9-0CF2-E5AB-74B6-BC56F153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A2A85-F123-5668-CC29-2ECD2BC3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893B6F-A206-0356-FB56-90B4C4E7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3DEEC-36AF-1FC4-A8A2-ACA41CB11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09E99-7862-301E-7578-CA829112E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2AFBC-3B0A-EE49-ACD3-B60ED86BE6CE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34424-F814-992D-8112-C1F41E0B4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DFF91-81AB-DC7E-4B6D-2053F35C6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95579-C12B-2A4B-B481-4A67A128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8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gi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NUL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tiff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8.png"/><Relationship Id="rId7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270.png"/><Relationship Id="rId4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13" Type="http://schemas.openxmlformats.org/officeDocument/2006/relationships/image" Target="../media/image54.png"/><Relationship Id="rId3" Type="http://schemas.openxmlformats.org/officeDocument/2006/relationships/image" Target="../media/image440.png"/><Relationship Id="rId7" Type="http://schemas.openxmlformats.org/officeDocument/2006/relationships/image" Target="../media/image511.png"/><Relationship Id="rId12" Type="http://schemas.openxmlformats.org/officeDocument/2006/relationships/image" Target="../media/image53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0" Type="http://schemas.openxmlformats.org/officeDocument/2006/relationships/image" Target="../media/image510.png"/><Relationship Id="rId4" Type="http://schemas.openxmlformats.org/officeDocument/2006/relationships/image" Target="../media/image450.png"/><Relationship Id="rId9" Type="http://schemas.openxmlformats.org/officeDocument/2006/relationships/image" Target="../media/image531.png"/><Relationship Id="rId14" Type="http://schemas.openxmlformats.org/officeDocument/2006/relationships/image" Target="../media/image5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le with a triangle and a triangle with text&#10;&#10;Description automatically generated with medium confidence">
            <a:extLst>
              <a:ext uri="{FF2B5EF4-FFF2-40B4-BE49-F238E27FC236}">
                <a16:creationId xmlns:a16="http://schemas.microsoft.com/office/drawing/2014/main" id="{66572BF9-AC9A-98E3-B3A6-E36ABA099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055" y="1840448"/>
            <a:ext cx="4993464" cy="4993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820EC9-BAF4-C2C7-71C0-AF543F0A4DE4}"/>
              </a:ext>
            </a:extLst>
          </p:cNvPr>
          <p:cNvSpPr txBox="1"/>
          <p:nvPr/>
        </p:nvSpPr>
        <p:spPr>
          <a:xfrm>
            <a:off x="0" y="24088"/>
            <a:ext cx="12191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What’s the deal with dark energy?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New results from the Dark Energy Spectroscopic Instrument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D5443-7796-AA2A-651B-841BEBC3E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5" y="2185395"/>
            <a:ext cx="6854988" cy="3855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F6E970-F250-52EF-E52F-6E3A133FCA70}"/>
              </a:ext>
            </a:extLst>
          </p:cNvPr>
          <p:cNvSpPr txBox="1"/>
          <p:nvPr/>
        </p:nvSpPr>
        <p:spPr>
          <a:xfrm>
            <a:off x="-1" y="6169573"/>
            <a:ext cx="705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Chris Blake (Swinburne)</a:t>
            </a:r>
          </a:p>
        </p:txBody>
      </p:sp>
    </p:spTree>
    <p:extLst>
      <p:ext uri="{BB962C8B-B14F-4D97-AF65-F5344CB8AC3E}">
        <p14:creationId xmlns:p14="http://schemas.microsoft.com/office/powerpoint/2010/main" val="142830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212942" y="241028"/>
            <a:ext cx="2878115" cy="33219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Progress has been amazing,</a:t>
            </a:r>
          </a:p>
          <a:p>
            <a:pPr algn="ctr"/>
            <a:r>
              <a:rPr lang="en-US" sz="4400" dirty="0"/>
              <a:t>all things considered!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AF661-17C7-AF75-3B04-DF89BE9FC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063" y="187699"/>
            <a:ext cx="4909494" cy="3375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D9E25-26AF-A15A-92A2-25FBD9915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2" y="3767917"/>
            <a:ext cx="5115252" cy="2877330"/>
          </a:xfrm>
          <a:prstGeom prst="rect">
            <a:avLst/>
          </a:prstGeom>
        </p:spPr>
      </p:pic>
      <p:pic>
        <p:nvPicPr>
          <p:cNvPr id="11" name="Picture 10" descr="A building with a dome&#10;&#10;Description automatically generated">
            <a:extLst>
              <a:ext uri="{FF2B5EF4-FFF2-40B4-BE49-F238E27FC236}">
                <a16:creationId xmlns:a16="http://schemas.microsoft.com/office/drawing/2014/main" id="{956C94CD-E59D-1136-7550-D4BDDBC78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030" y="3767917"/>
            <a:ext cx="6490947" cy="2877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BCA76-5F1E-CA57-ABCD-60F3ABFD3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919" y="187699"/>
            <a:ext cx="3594970" cy="33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08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/>
                  <a:t>Brief history of spec-</a:t>
                </a:r>
                <a14:m>
                  <m:oMath xmlns:m="http://schemas.openxmlformats.org/officeDocument/2006/math">
                    <m:r>
                      <a:rPr lang="en-AU" sz="48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800" dirty="0"/>
                  <a:t> surveys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blipFill>
                <a:blip r:embed="rId2"/>
                <a:stretch>
                  <a:fillRect t="-10959" b="-3150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with different colored dots and numbers&#10;&#10;Description automatically generated">
            <a:extLst>
              <a:ext uri="{FF2B5EF4-FFF2-40B4-BE49-F238E27FC236}">
                <a16:creationId xmlns:a16="http://schemas.microsoft.com/office/drawing/2014/main" id="{3DFA4E95-9B9D-45A1-E2CD-BE3EBA787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52" y="2289285"/>
            <a:ext cx="5842000" cy="4381500"/>
          </a:xfrm>
          <a:prstGeom prst="rect">
            <a:avLst/>
          </a:prstGeom>
        </p:spPr>
      </p:pic>
      <p:pic>
        <p:nvPicPr>
          <p:cNvPr id="11" name="Picture 10" descr="A graph with different colored dots&#10;&#10;Description automatically generated">
            <a:extLst>
              <a:ext uri="{FF2B5EF4-FFF2-40B4-BE49-F238E27FC236}">
                <a16:creationId xmlns:a16="http://schemas.microsoft.com/office/drawing/2014/main" id="{74844BB8-07FC-DF5B-ABFA-663CB01A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450" y="2289285"/>
            <a:ext cx="5842000" cy="4381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60BB2-AD71-928E-F157-7E30C9580482}"/>
              </a:ext>
            </a:extLst>
          </p:cNvPr>
          <p:cNvSpPr txBox="1"/>
          <p:nvPr/>
        </p:nvSpPr>
        <p:spPr>
          <a:xfrm>
            <a:off x="399394" y="1019503"/>
            <a:ext cx="11445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</a:rPr>
              <a:t>DESI has assembled the </a:t>
            </a:r>
            <a:r>
              <a:rPr lang="en-AU" sz="2800" dirty="0">
                <a:solidFill>
                  <a:srgbClr val="FFFF00"/>
                </a:solidFill>
              </a:rPr>
              <a:t>largest sample of extragalactic redshifts</a:t>
            </a:r>
            <a:r>
              <a:rPr lang="en-AU" sz="2800" dirty="0">
                <a:solidFill>
                  <a:schemeClr val="bg1"/>
                </a:solidFill>
              </a:rPr>
              <a:t>, exceeding previous surveys by an order of magnitude in number and cosmic volume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B3DA7CF-70C8-5EA4-CF9B-EE52288C3C65}"/>
              </a:ext>
            </a:extLst>
          </p:cNvPr>
          <p:cNvSpPr/>
          <p:nvPr/>
        </p:nvSpPr>
        <p:spPr>
          <a:xfrm>
            <a:off x="4971393" y="2385848"/>
            <a:ext cx="903890" cy="1043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E4E061-B35F-22A0-A412-3E967F424720}"/>
              </a:ext>
            </a:extLst>
          </p:cNvPr>
          <p:cNvSpPr/>
          <p:nvPr/>
        </p:nvSpPr>
        <p:spPr>
          <a:xfrm>
            <a:off x="10983310" y="2353014"/>
            <a:ext cx="903890" cy="1043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D361A-C3A2-9D11-EA6D-14E704633219}"/>
              </a:ext>
            </a:extLst>
          </p:cNvPr>
          <p:cNvSpPr txBox="1"/>
          <p:nvPr/>
        </p:nvSpPr>
        <p:spPr>
          <a:xfrm>
            <a:off x="7236374" y="2459419"/>
            <a:ext cx="124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DESI 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A8E1FD-39D4-1070-70F8-329B47FC836F}"/>
              </a:ext>
            </a:extLst>
          </p:cNvPr>
          <p:cNvCxnSpPr>
            <a:cxnSpLocks/>
          </p:cNvCxnSpPr>
          <p:nvPr/>
        </p:nvCxnSpPr>
        <p:spPr>
          <a:xfrm>
            <a:off x="8418786" y="2774731"/>
            <a:ext cx="2564524" cy="126124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3A057B-AF62-58A0-29AE-79520FC6275A}"/>
              </a:ext>
            </a:extLst>
          </p:cNvPr>
          <p:cNvCxnSpPr>
            <a:cxnSpLocks/>
          </p:cNvCxnSpPr>
          <p:nvPr/>
        </p:nvCxnSpPr>
        <p:spPr>
          <a:xfrm flipH="1">
            <a:off x="5875283" y="2774731"/>
            <a:ext cx="1361091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CFD0D1-D8D4-4D9C-1B4B-0EFBE763FB2A}"/>
              </a:ext>
            </a:extLst>
          </p:cNvPr>
          <p:cNvCxnSpPr>
            <a:cxnSpLocks/>
          </p:cNvCxnSpPr>
          <p:nvPr/>
        </p:nvCxnSpPr>
        <p:spPr>
          <a:xfrm>
            <a:off x="2154477" y="2668044"/>
            <a:ext cx="989556" cy="23281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434F70-696B-2055-FCB8-08A48178F0E2}"/>
              </a:ext>
            </a:extLst>
          </p:cNvPr>
          <p:cNvCxnSpPr>
            <a:cxnSpLocks/>
          </p:cNvCxnSpPr>
          <p:nvPr/>
        </p:nvCxnSpPr>
        <p:spPr>
          <a:xfrm>
            <a:off x="2091846" y="2863277"/>
            <a:ext cx="1052187" cy="3757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068D56-06E0-48DE-D1E9-AECD67537A61}"/>
              </a:ext>
            </a:extLst>
          </p:cNvPr>
          <p:cNvCxnSpPr>
            <a:cxnSpLocks/>
          </p:cNvCxnSpPr>
          <p:nvPr/>
        </p:nvCxnSpPr>
        <p:spPr>
          <a:xfrm flipV="1">
            <a:off x="2154477" y="2900855"/>
            <a:ext cx="989556" cy="61895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64CD18-E7B9-CEAD-860A-9A4855233801}"/>
              </a:ext>
            </a:extLst>
          </p:cNvPr>
          <p:cNvCxnSpPr>
            <a:cxnSpLocks/>
          </p:cNvCxnSpPr>
          <p:nvPr/>
        </p:nvCxnSpPr>
        <p:spPr>
          <a:xfrm flipV="1">
            <a:off x="2005579" y="2907424"/>
            <a:ext cx="1138454" cy="95944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15CBF31-DB0C-9484-8DB6-7F206EEE5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08662" y="2642992"/>
            <a:ext cx="1001295" cy="5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20EC9-BAF4-C2C7-71C0-AF543F0A4DE4}"/>
              </a:ext>
            </a:extLst>
          </p:cNvPr>
          <p:cNvSpPr txBox="1"/>
          <p:nvPr/>
        </p:nvSpPr>
        <p:spPr>
          <a:xfrm>
            <a:off x="0" y="2274838"/>
            <a:ext cx="12191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Why do we think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</a:rPr>
              <a:t>dark energy exists?</a:t>
            </a:r>
          </a:p>
        </p:txBody>
      </p:sp>
    </p:spTree>
    <p:extLst>
      <p:ext uri="{BB962C8B-B14F-4D97-AF65-F5344CB8AC3E}">
        <p14:creationId xmlns:p14="http://schemas.microsoft.com/office/powerpoint/2010/main" val="345300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47EB69-5637-603B-5604-2825B9B14CA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Why do we think dark energy exists?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DFB581-9930-D96D-D396-CDE85881A57C}"/>
                  </a:ext>
                </a:extLst>
              </p:cNvPr>
              <p:cNvSpPr txBox="1"/>
              <p:nvPr/>
            </p:nvSpPr>
            <p:spPr>
              <a:xfrm>
                <a:off x="766423" y="2323161"/>
                <a:ext cx="5778953" cy="1515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en-US" sz="4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AU" sz="4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AU" sz="4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AU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DFB581-9930-D96D-D396-CDE85881A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23" y="2323161"/>
                <a:ext cx="5778953" cy="1515158"/>
              </a:xfrm>
              <a:prstGeom prst="rect">
                <a:avLst/>
              </a:prstGeom>
              <a:blipFill>
                <a:blip r:embed="rId2"/>
                <a:stretch>
                  <a:fillRect r="-1754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1944E6-10F3-D833-A67A-682DDAA3DED8}"/>
                  </a:ext>
                </a:extLst>
              </p:cNvPr>
              <p:cNvSpPr txBox="1"/>
              <p:nvPr/>
            </p:nvSpPr>
            <p:spPr>
              <a:xfrm>
                <a:off x="4436503" y="4702231"/>
                <a:ext cx="268013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Contents of the Universe as described by density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1944E6-10F3-D833-A67A-682DDAA3D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6503" y="4702231"/>
                <a:ext cx="2680137" cy="1569660"/>
              </a:xfrm>
              <a:prstGeom prst="rect">
                <a:avLst/>
              </a:prstGeom>
              <a:blipFill>
                <a:blip r:embed="rId3"/>
                <a:stretch>
                  <a:fillRect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C1974D-B61E-8535-FF6E-E77888EC52BD}"/>
                  </a:ext>
                </a:extLst>
              </p:cNvPr>
              <p:cNvSpPr txBox="1"/>
              <p:nvPr/>
            </p:nvSpPr>
            <p:spPr>
              <a:xfrm>
                <a:off x="141514" y="4702231"/>
                <a:ext cx="22927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Expansion of the Universe as described by scale factor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C1974D-B61E-8535-FF6E-E77888EC5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14" y="4702231"/>
                <a:ext cx="2292780" cy="1569660"/>
              </a:xfrm>
              <a:prstGeom prst="rect">
                <a:avLst/>
              </a:prstGeom>
              <a:blipFill>
                <a:blip r:embed="rId4"/>
                <a:stretch>
                  <a:fillRect l="-3315" t="-3226" r="-6077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19A399A-C7CB-C667-8992-D3C7A368B499}"/>
              </a:ext>
            </a:extLst>
          </p:cNvPr>
          <p:cNvSpPr txBox="1"/>
          <p:nvPr/>
        </p:nvSpPr>
        <p:spPr>
          <a:xfrm>
            <a:off x="0" y="106154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Cosmology class 1: the contents of the Universe determine its expansion!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830E87-D052-C6D7-88D2-E9A288BB9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285" y="2258951"/>
            <a:ext cx="4469914" cy="415492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18707E-2C04-3467-BA0E-56197E5B742A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287904" y="4073907"/>
            <a:ext cx="0" cy="628324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E39BE9-507C-5AE8-1331-B0D91FAACC9C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5535598" y="4073907"/>
            <a:ext cx="240974" cy="628324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973E6E-44F4-F46D-7BC9-5C536A2BBC99}"/>
                  </a:ext>
                </a:extLst>
              </p:cNvPr>
              <p:cNvSpPr txBox="1"/>
              <p:nvPr/>
            </p:nvSpPr>
            <p:spPr>
              <a:xfrm>
                <a:off x="2797987" y="4429756"/>
                <a:ext cx="170780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Hubble parameter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973E6E-44F4-F46D-7BC9-5C536A2BB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987" y="4429756"/>
                <a:ext cx="1707805" cy="1200329"/>
              </a:xfrm>
              <a:prstGeom prst="rect">
                <a:avLst/>
              </a:prstGeom>
              <a:blipFill>
                <a:blip r:embed="rId6"/>
                <a:stretch>
                  <a:fillRect t="-3125" r="-3704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411AF7-3E4A-630D-799A-C599DF933687}"/>
              </a:ext>
            </a:extLst>
          </p:cNvPr>
          <p:cNvCxnSpPr>
            <a:cxnSpLocks/>
          </p:cNvCxnSpPr>
          <p:nvPr/>
        </p:nvCxnSpPr>
        <p:spPr>
          <a:xfrm flipH="1" flipV="1">
            <a:off x="3138475" y="3708087"/>
            <a:ext cx="241539" cy="679982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42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47EB69-5637-603B-5604-2825B9B14CA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Why do we think dark energy exists?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C72805-A0EF-625D-374A-033DDE756AD0}"/>
                  </a:ext>
                </a:extLst>
              </p:cNvPr>
              <p:cNvSpPr txBox="1"/>
              <p:nvPr/>
            </p:nvSpPr>
            <p:spPr>
              <a:xfrm>
                <a:off x="1296698" y="1834026"/>
                <a:ext cx="4167808" cy="15720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AU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AU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trlP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AU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  <m:e>
                          <m:f>
                            <m:fPr>
                              <m:ctrlPr>
                                <a:rPr lang="en-AU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AU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AU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  <m:r>
                                <a:rPr lang="en-AU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AU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AU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AU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AU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C72805-A0EF-625D-374A-033DDE756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8" y="1834026"/>
                <a:ext cx="4167808" cy="1572097"/>
              </a:xfrm>
              <a:prstGeom prst="rect">
                <a:avLst/>
              </a:prstGeom>
              <a:blipFill>
                <a:blip r:embed="rId2"/>
                <a:stretch>
                  <a:fillRect l="-11854" t="-176800" r="-4255" b="-25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3830073-FC25-66E0-063A-41177D4B9F0C}"/>
              </a:ext>
            </a:extLst>
          </p:cNvPr>
          <p:cNvSpPr txBox="1"/>
          <p:nvPr/>
        </p:nvSpPr>
        <p:spPr>
          <a:xfrm>
            <a:off x="372902" y="5846080"/>
            <a:ext cx="5160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Mapping the distance-redshift relation measures the contents!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03BCC4-10AB-322A-83F5-A04E0C70A05D}"/>
                  </a:ext>
                </a:extLst>
              </p:cNvPr>
              <p:cNvSpPr txBox="1"/>
              <p:nvPr/>
            </p:nvSpPr>
            <p:spPr>
              <a:xfrm>
                <a:off x="478222" y="4135419"/>
                <a:ext cx="22927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Comoving radial coordinate of a source with redshift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03BCC4-10AB-322A-83F5-A04E0C70A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22" y="4135419"/>
                <a:ext cx="2292780" cy="1569660"/>
              </a:xfrm>
              <a:prstGeom prst="rect">
                <a:avLst/>
              </a:prstGeom>
              <a:blipFill>
                <a:blip r:embed="rId3"/>
                <a:stretch>
                  <a:fillRect l="-1648" t="-3200" r="-4396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B16FE2B-A03E-A94C-36E8-C45B7F75C477}"/>
              </a:ext>
            </a:extLst>
          </p:cNvPr>
          <p:cNvSpPr txBox="1"/>
          <p:nvPr/>
        </p:nvSpPr>
        <p:spPr>
          <a:xfrm>
            <a:off x="3240701" y="4135419"/>
            <a:ext cx="229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Integral of the Hubble parameter over the light path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39B73-5854-9525-26D2-DB1A714E944B}"/>
              </a:ext>
            </a:extLst>
          </p:cNvPr>
          <p:cNvSpPr txBox="1"/>
          <p:nvPr/>
        </p:nvSpPr>
        <p:spPr>
          <a:xfrm>
            <a:off x="0" y="106154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Cosmology class 2: the expansion determines the distance-redshift relation!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2011EE-DFF6-BECA-B708-227CE9CE51D8}"/>
              </a:ext>
            </a:extLst>
          </p:cNvPr>
          <p:cNvCxnSpPr>
            <a:cxnSpLocks/>
          </p:cNvCxnSpPr>
          <p:nvPr/>
        </p:nvCxnSpPr>
        <p:spPr>
          <a:xfrm flipV="1">
            <a:off x="1530831" y="3163614"/>
            <a:ext cx="350521" cy="861108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723372-CBA4-D160-4C15-02EF15B543ED}"/>
              </a:ext>
            </a:extLst>
          </p:cNvPr>
          <p:cNvCxnSpPr>
            <a:cxnSpLocks/>
          </p:cNvCxnSpPr>
          <p:nvPr/>
        </p:nvCxnSpPr>
        <p:spPr>
          <a:xfrm flipV="1">
            <a:off x="4249379" y="3451878"/>
            <a:ext cx="0" cy="572844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5D9F404-5DEC-4218-354C-8D67102EC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928" y="1715516"/>
            <a:ext cx="4167808" cy="29116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8AED3B-7A6C-2571-0542-26AB20F4C8A0}"/>
              </a:ext>
            </a:extLst>
          </p:cNvPr>
          <p:cNvSpPr txBox="1"/>
          <p:nvPr/>
        </p:nvSpPr>
        <p:spPr>
          <a:xfrm>
            <a:off x="5943601" y="4800325"/>
            <a:ext cx="6031593" cy="1815882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Cosmological observations </a:t>
            </a:r>
            <a:r>
              <a:rPr lang="en-AU" sz="2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cannot be described by applying General Relativity to a homogeneous and isotropic Universe containing only matter</a:t>
            </a:r>
            <a:endParaRPr lang="en-US" sz="28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AFBD60-AF00-C3B3-DEB0-B936FA8D2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07" y="1439124"/>
            <a:ext cx="9469677" cy="53142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47EB69-5637-603B-5604-2825B9B14CA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Why do we think dark energy exists?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08870-29EB-BDE8-94EE-9E0AB685FB64}"/>
              </a:ext>
            </a:extLst>
          </p:cNvPr>
          <p:cNvSpPr txBox="1"/>
          <p:nvPr/>
        </p:nvSpPr>
        <p:spPr>
          <a:xfrm>
            <a:off x="0" y="10239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We map the distance-redshift relation using standard candles and rulers!</a:t>
            </a:r>
          </a:p>
        </p:txBody>
      </p:sp>
    </p:spTree>
    <p:extLst>
      <p:ext uri="{BB962C8B-B14F-4D97-AF65-F5344CB8AC3E}">
        <p14:creationId xmlns:p14="http://schemas.microsoft.com/office/powerpoint/2010/main" val="1029014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So, what could dark energy be?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1FB596-D4C1-3BFE-CBC2-85739E712078}"/>
                  </a:ext>
                </a:extLst>
              </p:cNvPr>
              <p:cNvSpPr txBox="1"/>
              <p:nvPr/>
            </p:nvSpPr>
            <p:spPr>
              <a:xfrm>
                <a:off x="8172946" y="1105452"/>
                <a:ext cx="3644780" cy="997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en-US" sz="2800" i="1" smtClean="0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AU" sz="2800" b="0" i="1" smtClean="0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AU" sz="2800" b="0" i="1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sz="28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8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8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AU" sz="28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AU" sz="28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en-AU" sz="2800" i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i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AU" sz="2800" i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AU" sz="28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AU" sz="2800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sSup>
                            <m:sSupPr>
                              <m:ctrlPr>
                                <a:rPr lang="el-GR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AU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1FB596-D4C1-3BFE-CBC2-85739E712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946" y="1105452"/>
                <a:ext cx="3644780" cy="997774"/>
              </a:xfrm>
              <a:prstGeom prst="rect">
                <a:avLst/>
              </a:prstGeom>
              <a:blipFill>
                <a:blip r:embed="rId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0605CD-5C1B-6D83-409B-08E754386076}"/>
                  </a:ext>
                </a:extLst>
              </p:cNvPr>
              <p:cNvSpPr txBox="1"/>
              <p:nvPr/>
            </p:nvSpPr>
            <p:spPr>
              <a:xfrm>
                <a:off x="472963" y="1147373"/>
                <a:ext cx="727316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Our leading model for dark energy is the </a:t>
                </a:r>
                <a:r>
                  <a:rPr lang="en-AU" sz="2800" dirty="0">
                    <a:solidFill>
                      <a:srgbClr val="FFFF00"/>
                    </a:solidFill>
                  </a:rPr>
                  <a:t>cosmological constant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</a:rPr>
                  <a:t> </a:t>
                </a:r>
                <a:r>
                  <a:rPr lang="en-US" sz="2400" i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(constant density)</a:t>
                </a:r>
                <a:endParaRPr lang="en-US" sz="2800" i="1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0605CD-5C1B-6D83-409B-08E754386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63" y="1147373"/>
                <a:ext cx="7273160" cy="954107"/>
              </a:xfrm>
              <a:prstGeom prst="rect">
                <a:avLst/>
              </a:prstGeom>
              <a:blipFill>
                <a:blip r:embed="rId3"/>
                <a:stretch>
                  <a:fillRect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AA69168-768A-7A39-6397-FFB08C1B60E1}"/>
              </a:ext>
            </a:extLst>
          </p:cNvPr>
          <p:cNvSpPr/>
          <p:nvPr/>
        </p:nvSpPr>
        <p:spPr>
          <a:xfrm>
            <a:off x="378370" y="1073802"/>
            <a:ext cx="11519337" cy="1114913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64C7B-C6A1-7985-E983-1E0FD63A5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19" y="2957245"/>
            <a:ext cx="5883057" cy="2960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4C5BE5-2A42-7FD1-7F7A-5B13F7B1116B}"/>
              </a:ext>
            </a:extLst>
          </p:cNvPr>
          <p:cNvSpPr txBox="1"/>
          <p:nvPr/>
        </p:nvSpPr>
        <p:spPr>
          <a:xfrm>
            <a:off x="150312" y="3961550"/>
            <a:ext cx="5883057" cy="267765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Physicist view: </a:t>
            </a:r>
            <a:r>
              <a:rPr lang="en-US" sz="2800" dirty="0">
                <a:solidFill>
                  <a:srgbClr val="FFFF00"/>
                </a:solidFill>
              </a:rPr>
              <a:t>Theoretical inevitability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The Heisenberg uncertainty principle allows particle-antiparticle pairs to appear and disappear. 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vacuum is not “empty space” but contains a constant energy associated with these “virtual particles”.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58DC5-4DE6-97E0-DBD7-7FA24AA19122}"/>
              </a:ext>
            </a:extLst>
          </p:cNvPr>
          <p:cNvSpPr txBox="1"/>
          <p:nvPr/>
        </p:nvSpPr>
        <p:spPr>
          <a:xfrm>
            <a:off x="150312" y="2495369"/>
            <a:ext cx="5883057" cy="12003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Astronomer view: </a:t>
            </a:r>
            <a:r>
              <a:rPr lang="en-US" sz="2800" dirty="0">
                <a:solidFill>
                  <a:srgbClr val="FFFF00"/>
                </a:solidFill>
              </a:rPr>
              <a:t>Empirical evidence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It has kind-of worked so far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/>
                  <a:t>The problem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blipFill>
                <a:blip r:embed="rId2"/>
                <a:stretch>
                  <a:fillRect t="-10959" b="-3150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B824217-D898-EC13-7BFD-BF2220530370}"/>
              </a:ext>
            </a:extLst>
          </p:cNvPr>
          <p:cNvSpPr/>
          <p:nvPr/>
        </p:nvSpPr>
        <p:spPr>
          <a:xfrm>
            <a:off x="444062" y="2522520"/>
            <a:ext cx="3552496" cy="81019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Quintessence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4B91DC5-8908-0BDE-B46C-631E8904CA51}"/>
              </a:ext>
            </a:extLst>
          </p:cNvPr>
          <p:cNvSpPr/>
          <p:nvPr/>
        </p:nvSpPr>
        <p:spPr>
          <a:xfrm>
            <a:off x="4369676" y="2522520"/>
            <a:ext cx="3552496" cy="81019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Chaplygin</a:t>
            </a:r>
            <a:r>
              <a:rPr lang="en-US" sz="2800" dirty="0">
                <a:solidFill>
                  <a:schemeClr val="bg1"/>
                </a:solidFill>
              </a:rPr>
              <a:t> gas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D5067B-2951-C51D-1D33-5D58F6E94B56}"/>
              </a:ext>
            </a:extLst>
          </p:cNvPr>
          <p:cNvSpPr/>
          <p:nvPr/>
        </p:nvSpPr>
        <p:spPr>
          <a:xfrm>
            <a:off x="8295290" y="2522520"/>
            <a:ext cx="3552496" cy="81019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Phantom models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B83167-B839-527E-9029-9A30C0C00706}"/>
              </a:ext>
            </a:extLst>
          </p:cNvPr>
          <p:cNvSpPr/>
          <p:nvPr/>
        </p:nvSpPr>
        <p:spPr>
          <a:xfrm>
            <a:off x="378370" y="1093221"/>
            <a:ext cx="11519337" cy="95570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FAFDE3-C650-F5DE-33DF-C7D7C181EF4E}"/>
                  </a:ext>
                </a:extLst>
              </p:cNvPr>
              <p:cNvSpPr txBox="1"/>
              <p:nvPr/>
            </p:nvSpPr>
            <p:spPr>
              <a:xfrm>
                <a:off x="472963" y="1094822"/>
                <a:ext cx="1120403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Quantum theory allows us to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800" i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va</m:t>
                        </m:r>
                        <m:r>
                          <m:rPr>
                            <m:sty m:val="p"/>
                          </m:rPr>
                          <a:rPr lang="en-AU" sz="2800" b="0" i="0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cuum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.  Unfortunately, these estimates </a:t>
                </a:r>
                <a:r>
                  <a:rPr lang="en-US" sz="2800" dirty="0">
                    <a:solidFill>
                      <a:srgbClr val="FFFF00"/>
                    </a:solidFill>
                  </a:rPr>
                  <a:t>disagree with observations </a:t>
                </a:r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by </a:t>
                </a:r>
                <a:r>
                  <a:rPr lang="en-AU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many tens of orders of magnitude!</a:t>
                </a:r>
                <a:endParaRPr 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FAFDE3-C650-F5DE-33DF-C7D7C181E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63" y="1094822"/>
                <a:ext cx="11204030" cy="954107"/>
              </a:xfrm>
              <a:prstGeom prst="rect">
                <a:avLst/>
              </a:prstGeom>
              <a:blipFill>
                <a:blip r:embed="rId3"/>
                <a:stretch>
                  <a:fillRect l="-453" t="-6579" r="-45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68FDF45-C02E-FC8C-FA0A-8EF63E5B03D1}"/>
              </a:ext>
            </a:extLst>
          </p:cNvPr>
          <p:cNvSpPr/>
          <p:nvPr/>
        </p:nvSpPr>
        <p:spPr>
          <a:xfrm>
            <a:off x="444062" y="3551278"/>
            <a:ext cx="3552496" cy="1028759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Dark energy - dark matter interaction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83A5DB5-2140-D960-CE1B-B3CDC74B6C8D}"/>
              </a:ext>
            </a:extLst>
          </p:cNvPr>
          <p:cNvSpPr/>
          <p:nvPr/>
        </p:nvSpPr>
        <p:spPr>
          <a:xfrm>
            <a:off x="4369676" y="3551279"/>
            <a:ext cx="3552496" cy="98827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Extra-dimensional models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2750C5A-0DA6-39D2-514C-0185E7B345E5}"/>
              </a:ext>
            </a:extLst>
          </p:cNvPr>
          <p:cNvSpPr/>
          <p:nvPr/>
        </p:nvSpPr>
        <p:spPr>
          <a:xfrm>
            <a:off x="8295290" y="3551279"/>
            <a:ext cx="3552496" cy="102875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Modified gravity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D4099F2-C5AF-09C2-D611-D38C35F93E70}"/>
              </a:ext>
            </a:extLst>
          </p:cNvPr>
          <p:cNvSpPr/>
          <p:nvPr/>
        </p:nvSpPr>
        <p:spPr>
          <a:xfrm>
            <a:off x="444062" y="4789650"/>
            <a:ext cx="3552496" cy="81019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Holographic models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B5C0BCF-0F12-F844-7881-4D499C0014F9}"/>
              </a:ext>
            </a:extLst>
          </p:cNvPr>
          <p:cNvSpPr/>
          <p:nvPr/>
        </p:nvSpPr>
        <p:spPr>
          <a:xfrm>
            <a:off x="4369676" y="4789650"/>
            <a:ext cx="3552496" cy="81019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Oscillating models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A41EB5B-7462-1B1F-77F9-022746501C02}"/>
              </a:ext>
            </a:extLst>
          </p:cNvPr>
          <p:cNvSpPr/>
          <p:nvPr/>
        </p:nvSpPr>
        <p:spPr>
          <a:xfrm>
            <a:off x="8295290" y="4789650"/>
            <a:ext cx="3552496" cy="81019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Scalar-tensor models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A4AEA8-8911-5B9F-B497-5E2D598869CA}"/>
              </a:ext>
            </a:extLst>
          </p:cNvPr>
          <p:cNvSpPr txBox="1"/>
          <p:nvPr/>
        </p:nvSpPr>
        <p:spPr>
          <a:xfrm>
            <a:off x="0" y="590117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 want to distinguish between these models!</a:t>
            </a:r>
          </a:p>
        </p:txBody>
      </p:sp>
    </p:spTree>
    <p:extLst>
      <p:ext uri="{BB962C8B-B14F-4D97-AF65-F5344CB8AC3E}">
        <p14:creationId xmlns:p14="http://schemas.microsoft.com/office/powerpoint/2010/main" val="218236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20EC9-BAF4-C2C7-71C0-AF543F0A4DE4}"/>
              </a:ext>
            </a:extLst>
          </p:cNvPr>
          <p:cNvSpPr txBox="1"/>
          <p:nvPr/>
        </p:nvSpPr>
        <p:spPr>
          <a:xfrm>
            <a:off x="1" y="2274838"/>
            <a:ext cx="12191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How does DESI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</a:rPr>
              <a:t>measure dark energy?</a:t>
            </a:r>
          </a:p>
        </p:txBody>
      </p:sp>
    </p:spTree>
    <p:extLst>
      <p:ext uri="{BB962C8B-B14F-4D97-AF65-F5344CB8AC3E}">
        <p14:creationId xmlns:p14="http://schemas.microsoft.com/office/powerpoint/2010/main" val="972080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FA0653-9B07-92EB-80FC-36E48468B453}"/>
              </a:ext>
            </a:extLst>
          </p:cNvPr>
          <p:cNvCxnSpPr>
            <a:cxnSpLocks/>
          </p:cNvCxnSpPr>
          <p:nvPr/>
        </p:nvCxnSpPr>
        <p:spPr>
          <a:xfrm flipH="1">
            <a:off x="8050924" y="6606569"/>
            <a:ext cx="2632841" cy="0"/>
          </a:xfrm>
          <a:prstGeom prst="line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75FB3D-C797-9EB4-12B9-ECD458C6BB01}"/>
                  </a:ext>
                </a:extLst>
              </p:cNvPr>
              <p:cNvSpPr txBox="1"/>
              <p:nvPr/>
            </p:nvSpPr>
            <p:spPr>
              <a:xfrm>
                <a:off x="9128494" y="6436539"/>
                <a:ext cx="406009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75FB3D-C797-9EB4-12B9-ECD458C6B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494" y="6436539"/>
                <a:ext cx="406009" cy="369332"/>
              </a:xfrm>
              <a:prstGeom prst="rect">
                <a:avLst/>
              </a:prstGeom>
              <a:blipFill>
                <a:blip r:embed="rId2"/>
                <a:stretch>
                  <a:fillRect l="-15152" r="-909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9731F00-7759-C311-68F3-99B471734567}"/>
              </a:ext>
            </a:extLst>
          </p:cNvPr>
          <p:cNvSpPr/>
          <p:nvPr/>
        </p:nvSpPr>
        <p:spPr>
          <a:xfrm>
            <a:off x="1481964" y="2878570"/>
            <a:ext cx="1501080" cy="174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0291E-CA32-C7D7-D53A-852BFD9168BA}"/>
              </a:ext>
            </a:extLst>
          </p:cNvPr>
          <p:cNvSpPr txBox="1"/>
          <p:nvPr/>
        </p:nvSpPr>
        <p:spPr>
          <a:xfrm>
            <a:off x="297038" y="1094822"/>
            <a:ext cx="11642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Baryon acoustic oscillations (BAOs) are a </a:t>
            </a:r>
            <a:r>
              <a:rPr lang="en-AU" sz="2800" dirty="0">
                <a:solidFill>
                  <a:srgbClr val="FFFF00"/>
                </a:solidFill>
              </a:rPr>
              <a:t>cosmological standard ruler </a:t>
            </a:r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that can be used to measure cosmic distances and expansion across a range of redshifts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What are baryon acoustic oscillations?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575FB0-1309-4BAE-D2B1-350CDB4C4591}"/>
              </a:ext>
            </a:extLst>
          </p:cNvPr>
          <p:cNvSpPr/>
          <p:nvPr/>
        </p:nvSpPr>
        <p:spPr>
          <a:xfrm>
            <a:off x="297038" y="1093220"/>
            <a:ext cx="11726796" cy="955709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4496A-6926-133E-B718-25B161E72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34972" y="3342865"/>
            <a:ext cx="3016661" cy="808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C336D-F7EC-9B48-B48A-5EBBD02A8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963" y="3000731"/>
            <a:ext cx="1492469" cy="149246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4E660E-DFB1-4B28-F405-3F9D5AD73FD3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2974432" y="3746966"/>
            <a:ext cx="5864769" cy="128748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472F0-9D50-3876-7E0B-8D93E893F60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974432" y="2459477"/>
            <a:ext cx="5864769" cy="128748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BC777B-2F44-9158-2171-19AD4F81F507}"/>
                  </a:ext>
                </a:extLst>
              </p:cNvPr>
              <p:cNvSpPr txBox="1"/>
              <p:nvPr/>
            </p:nvSpPr>
            <p:spPr>
              <a:xfrm>
                <a:off x="4054578" y="3352087"/>
                <a:ext cx="1852238" cy="814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A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AU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AU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BC777B-2F44-9158-2171-19AD4F81F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78" y="3352087"/>
                <a:ext cx="1852238" cy="814390"/>
              </a:xfrm>
              <a:prstGeom prst="rect">
                <a:avLst/>
              </a:prstGeom>
              <a:blipFill>
                <a:blip r:embed="rId5"/>
                <a:stretch>
                  <a:fillRect l="-4082" r="-5442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084A7-8851-7C56-1D85-724A98B74E66}"/>
                  </a:ext>
                </a:extLst>
              </p:cNvPr>
              <p:cNvSpPr txBox="1"/>
              <p:nvPr/>
            </p:nvSpPr>
            <p:spPr>
              <a:xfrm>
                <a:off x="9635505" y="3087689"/>
                <a:ext cx="2385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Object at redshift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with known comoving size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084A7-8851-7C56-1D85-724A98B74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505" y="3087689"/>
                <a:ext cx="2385844" cy="1200329"/>
              </a:xfrm>
              <a:prstGeom prst="rect">
                <a:avLst/>
              </a:prstGeom>
              <a:blipFill>
                <a:blip r:embed="rId6"/>
                <a:stretch>
                  <a:fillRect l="-2646" t="-4211" r="-5820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74126FA-B30B-77A1-8759-C990988AAF39}"/>
              </a:ext>
            </a:extLst>
          </p:cNvPr>
          <p:cNvSpPr txBox="1"/>
          <p:nvPr/>
        </p:nvSpPr>
        <p:spPr>
          <a:xfrm>
            <a:off x="128541" y="3528449"/>
            <a:ext cx="136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Observer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EA143-F957-BFAF-BA9A-79A0F68AA63D}"/>
              </a:ext>
            </a:extLst>
          </p:cNvPr>
          <p:cNvSpPr txBox="1"/>
          <p:nvPr/>
        </p:nvSpPr>
        <p:spPr>
          <a:xfrm>
            <a:off x="7416858" y="3146800"/>
            <a:ext cx="1347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</a:rPr>
              <a:t>Measure angular extent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DABED6-6AC3-AD5C-5FA3-608794A1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883" y="5642401"/>
            <a:ext cx="3016661" cy="8082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AF36E8-57DC-100E-0F25-607EA51FC4AB}"/>
              </a:ext>
            </a:extLst>
          </p:cNvPr>
          <p:cNvSpPr txBox="1"/>
          <p:nvPr/>
        </p:nvSpPr>
        <p:spPr>
          <a:xfrm>
            <a:off x="7658178" y="5189250"/>
            <a:ext cx="3234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</a:rPr>
              <a:t>Measure redshift extent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D45308-BE2D-D568-9DA1-DEA72EE223F0}"/>
                  </a:ext>
                </a:extLst>
              </p:cNvPr>
              <p:cNvSpPr txBox="1"/>
              <p:nvPr/>
            </p:nvSpPr>
            <p:spPr>
              <a:xfrm>
                <a:off x="4740382" y="5546569"/>
                <a:ext cx="1941749" cy="8178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A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A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D45308-BE2D-D568-9DA1-DEA72EE22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382" y="5546569"/>
                <a:ext cx="1941749" cy="817853"/>
              </a:xfrm>
              <a:prstGeom prst="rect">
                <a:avLst/>
              </a:prstGeom>
              <a:blipFill>
                <a:blip r:embed="rId7"/>
                <a:stretch>
                  <a:fillRect l="-3896" t="-7576" r="-5844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2DA081-8DD9-B531-E769-A65DDCE18B4F}"/>
                  </a:ext>
                </a:extLst>
              </p:cNvPr>
              <p:cNvSpPr txBox="1"/>
              <p:nvPr/>
            </p:nvSpPr>
            <p:spPr>
              <a:xfrm>
                <a:off x="170914" y="5198351"/>
                <a:ext cx="3853684" cy="1384995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Result: 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AU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AU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at a series of redshifts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800" i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2DA081-8DD9-B531-E769-A65DDCE1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14" y="5198351"/>
                <a:ext cx="3853684" cy="1384995"/>
              </a:xfrm>
              <a:prstGeom prst="rect">
                <a:avLst/>
              </a:prstGeom>
              <a:blipFill>
                <a:blip r:embed="rId8"/>
                <a:stretch>
                  <a:fillRect l="-1634" t="-3571" r="-3595" b="-8929"/>
                </a:stretch>
              </a:blipFill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980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5" grpId="0"/>
      <p:bldP spid="3" grpId="0" animBg="1"/>
      <p:bldP spid="16" grpId="0"/>
      <p:bldP spid="17" grpId="0"/>
      <p:bldP spid="18" grpId="0"/>
      <p:bldP spid="20" grpId="0"/>
      <p:bldP spid="25" grpId="0"/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DB9C20-F511-EA28-EBF2-C4DEE29F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5" y="922142"/>
            <a:ext cx="3912731" cy="5839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15C49E-7CB5-B2D0-50EE-F455C99C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623" y="989555"/>
            <a:ext cx="3912731" cy="5772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91E86F-1773-42DB-2B05-0CB4339FD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210" y="989555"/>
            <a:ext cx="3952548" cy="57724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82B5E4-46AB-A3F4-60DF-F5E0FF80A39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In the news recently …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751110-4430-E6F6-E887-1E74D6E23BDA}"/>
              </a:ext>
            </a:extLst>
          </p:cNvPr>
          <p:cNvSpPr/>
          <p:nvPr/>
        </p:nvSpPr>
        <p:spPr>
          <a:xfrm>
            <a:off x="4026076" y="1878904"/>
            <a:ext cx="3912731" cy="10146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3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C26CE1-5FF0-CB59-B663-A78E53460DEF}"/>
              </a:ext>
            </a:extLst>
          </p:cNvPr>
          <p:cNvSpPr/>
          <p:nvPr/>
        </p:nvSpPr>
        <p:spPr>
          <a:xfrm>
            <a:off x="6670624" y="2224977"/>
            <a:ext cx="5227084" cy="45194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red line graph with numbers&#10;&#10;Description automatically generated">
            <a:extLst>
              <a:ext uri="{FF2B5EF4-FFF2-40B4-BE49-F238E27FC236}">
                <a16:creationId xmlns:a16="http://schemas.microsoft.com/office/drawing/2014/main" id="{55C3BB1B-76C7-E2AF-E060-CD137670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544" y="2981269"/>
            <a:ext cx="5017574" cy="37631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What are baryon acoustic oscillations?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575FB0-1309-4BAE-D2B1-350CDB4C4591}"/>
              </a:ext>
            </a:extLst>
          </p:cNvPr>
          <p:cNvSpPr/>
          <p:nvPr/>
        </p:nvSpPr>
        <p:spPr>
          <a:xfrm>
            <a:off x="378370" y="1093220"/>
            <a:ext cx="11519337" cy="955709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0291E-CA32-C7D7-D53A-852BFD9168BA}"/>
              </a:ext>
            </a:extLst>
          </p:cNvPr>
          <p:cNvSpPr txBox="1"/>
          <p:nvPr/>
        </p:nvSpPr>
        <p:spPr>
          <a:xfrm>
            <a:off x="472963" y="1094822"/>
            <a:ext cx="11204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Baryon acoustic oscillations are not a physical object but a </a:t>
            </a:r>
            <a:r>
              <a:rPr lang="en-AU" sz="2800" dirty="0">
                <a:solidFill>
                  <a:srgbClr val="FFFF00"/>
                </a:solidFill>
              </a:rPr>
              <a:t>statistical feature </a:t>
            </a:r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the pattern with which galaxies cluster together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3724B-2113-6C77-7F91-66E49FBAF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78357" y="3164931"/>
            <a:ext cx="4582532" cy="2576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59923A-BA40-D4A4-D0F6-2B316E74F80A}"/>
                  </a:ext>
                </a:extLst>
              </p:cNvPr>
              <p:cNvSpPr txBox="1"/>
              <p:nvPr/>
            </p:nvSpPr>
            <p:spPr>
              <a:xfrm>
                <a:off x="2953408" y="2906621"/>
                <a:ext cx="3005958" cy="313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Galaxies prefer to form in both the densest regions of the Universe, </a:t>
                </a:r>
                <a:r>
                  <a:rPr lang="en-US" sz="2400" dirty="0">
                    <a:solidFill>
                      <a:srgbClr val="FFFF00"/>
                    </a:solidFill>
                  </a:rPr>
                  <a:t>and</a:t>
                </a:r>
                <a:r>
                  <a:rPr lang="en-US" sz="2400" dirty="0">
                    <a:solidFill>
                      <a:schemeClr val="bg1"/>
                    </a:solidFill>
                  </a:rPr>
                  <a:t> in spherical shells of radius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100 </m:t>
                    </m:r>
                    <m:sSup>
                      <m:sSupPr>
                        <m:ctrlP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AU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AU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Mpc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around those dense regions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59923A-BA40-D4A4-D0F6-2B316E74F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408" y="2906621"/>
                <a:ext cx="3005958" cy="3136180"/>
              </a:xfrm>
              <a:prstGeom prst="rect">
                <a:avLst/>
              </a:prstGeom>
              <a:blipFill>
                <a:blip r:embed="rId4"/>
                <a:stretch>
                  <a:fillRect l="-1681" t="-1210" r="-4202" b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AB70988-C54E-C18A-D32F-9A3A1AA995B8}"/>
              </a:ext>
            </a:extLst>
          </p:cNvPr>
          <p:cNvSpPr txBox="1"/>
          <p:nvPr/>
        </p:nvSpPr>
        <p:spPr>
          <a:xfrm>
            <a:off x="7146004" y="2249214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The pattern is quantified using the galaxy correlation function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288E03-E6F5-C71C-BF19-22F7B72276BB}"/>
              </a:ext>
            </a:extLst>
          </p:cNvPr>
          <p:cNvSpPr txBox="1"/>
          <p:nvPr/>
        </p:nvSpPr>
        <p:spPr>
          <a:xfrm>
            <a:off x="9112469" y="3304382"/>
            <a:ext cx="2480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Excess of galaxy pairs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5CC7E7-BBBC-30F2-B09D-C63770D47460}"/>
              </a:ext>
            </a:extLst>
          </p:cNvPr>
          <p:cNvCxnSpPr/>
          <p:nvPr/>
        </p:nvCxnSpPr>
        <p:spPr>
          <a:xfrm flipH="1">
            <a:off x="9459303" y="3710103"/>
            <a:ext cx="210207" cy="5983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5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03528-F5E6-E0E5-7349-4FFA5410883B}"/>
              </a:ext>
            </a:extLst>
          </p:cNvPr>
          <p:cNvSpPr/>
          <p:nvPr/>
        </p:nvSpPr>
        <p:spPr>
          <a:xfrm>
            <a:off x="378370" y="2080982"/>
            <a:ext cx="8160149" cy="4790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graph with blue dots and lines&#10;&#10;Description automatically generated">
            <a:extLst>
              <a:ext uri="{FF2B5EF4-FFF2-40B4-BE49-F238E27FC236}">
                <a16:creationId xmlns:a16="http://schemas.microsoft.com/office/drawing/2014/main" id="{1BAC5B22-B8ED-4508-7741-A221EFC39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339" y="4974693"/>
            <a:ext cx="2496237" cy="1451485"/>
          </a:xfrm>
          <a:prstGeom prst="rect">
            <a:avLst/>
          </a:prstGeom>
        </p:spPr>
      </p:pic>
      <p:pic>
        <p:nvPicPr>
          <p:cNvPr id="18" name="Picture 17" descr="A red line graph with white background&#10;&#10;Description automatically generated">
            <a:extLst>
              <a:ext uri="{FF2B5EF4-FFF2-40B4-BE49-F238E27FC236}">
                <a16:creationId xmlns:a16="http://schemas.microsoft.com/office/drawing/2014/main" id="{F4D59B2F-3458-83A3-9298-199AD57CD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38" y="4974693"/>
            <a:ext cx="2614350" cy="15153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These measurements from DESI look amazing!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A83F6B-C915-BF8B-3E26-83EBA2AE0239}"/>
              </a:ext>
            </a:extLst>
          </p:cNvPr>
          <p:cNvSpPr/>
          <p:nvPr/>
        </p:nvSpPr>
        <p:spPr>
          <a:xfrm>
            <a:off x="231411" y="957293"/>
            <a:ext cx="8342215" cy="955709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BD9F7-B252-32C2-37DA-6DA9F378FD5A}"/>
              </a:ext>
            </a:extLst>
          </p:cNvPr>
          <p:cNvSpPr txBox="1"/>
          <p:nvPr/>
        </p:nvSpPr>
        <p:spPr>
          <a:xfrm>
            <a:off x="326004" y="958895"/>
            <a:ext cx="824762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DESI has provided the most accurate correlation measurements from which the peak can be determined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13" descr="A graph with orange lines&#10;&#10;Description automatically generated">
            <a:extLst>
              <a:ext uri="{FF2B5EF4-FFF2-40B4-BE49-F238E27FC236}">
                <a16:creationId xmlns:a16="http://schemas.microsoft.com/office/drawing/2014/main" id="{9D93B1C0-305A-840D-46A2-F5C21B534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63" y="3493568"/>
            <a:ext cx="2610515" cy="1521415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F4D5222-F164-7882-F93A-A0531F019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03" y="6384916"/>
            <a:ext cx="2358266" cy="486240"/>
          </a:xfrm>
          <a:prstGeom prst="rect">
            <a:avLst/>
          </a:prstGeom>
        </p:spPr>
      </p:pic>
      <p:pic>
        <p:nvPicPr>
          <p:cNvPr id="12" name="Picture 11" descr="A green line graph with black lines&#10;&#10;Description automatically generated">
            <a:extLst>
              <a:ext uri="{FF2B5EF4-FFF2-40B4-BE49-F238E27FC236}">
                <a16:creationId xmlns:a16="http://schemas.microsoft.com/office/drawing/2014/main" id="{6A25C5A1-329F-894C-5270-789DA40A3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79" y="2080982"/>
            <a:ext cx="2555990" cy="1440218"/>
          </a:xfrm>
          <a:prstGeom prst="rect">
            <a:avLst/>
          </a:prstGeom>
        </p:spPr>
      </p:pic>
      <p:pic>
        <p:nvPicPr>
          <p:cNvPr id="20" name="Picture 19" descr="A graph with lines and dots&#10;&#10;Description automatically generated">
            <a:extLst>
              <a:ext uri="{FF2B5EF4-FFF2-40B4-BE49-F238E27FC236}">
                <a16:creationId xmlns:a16="http://schemas.microsoft.com/office/drawing/2014/main" id="{093785C0-86B5-5CCD-29B6-0AEBBD914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633" y="3512885"/>
            <a:ext cx="2546453" cy="1473420"/>
          </a:xfrm>
          <a:prstGeom prst="rect">
            <a:avLst/>
          </a:prstGeom>
        </p:spPr>
      </p:pic>
      <p:pic>
        <p:nvPicPr>
          <p:cNvPr id="16" name="Picture 15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E5726ABC-AA66-26E5-63D6-02B0257E8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494" y="2080982"/>
            <a:ext cx="2610515" cy="1473420"/>
          </a:xfrm>
          <a:prstGeom prst="rect">
            <a:avLst/>
          </a:prstGeom>
        </p:spPr>
      </p:pic>
      <p:pic>
        <p:nvPicPr>
          <p:cNvPr id="23" name="Picture 2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9E10323-19F2-BA88-92ED-B7660FC92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016" y="6361131"/>
            <a:ext cx="2318560" cy="47805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D3C2F86-E1C9-ECB4-BD18-3A51D9EAF2F3}"/>
              </a:ext>
            </a:extLst>
          </p:cNvPr>
          <p:cNvSpPr/>
          <p:nvPr/>
        </p:nvSpPr>
        <p:spPr>
          <a:xfrm>
            <a:off x="472963" y="6384916"/>
            <a:ext cx="241740" cy="215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graph with purple lines and dots&#10;&#10;Description automatically generated">
            <a:extLst>
              <a:ext uri="{FF2B5EF4-FFF2-40B4-BE49-F238E27FC236}">
                <a16:creationId xmlns:a16="http://schemas.microsoft.com/office/drawing/2014/main" id="{C36700FE-EFD5-6921-9EB8-F125EFFF3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720" y="3510690"/>
            <a:ext cx="2706993" cy="1580535"/>
          </a:xfrm>
          <a:prstGeom prst="rect">
            <a:avLst/>
          </a:prstGeom>
        </p:spPr>
      </p:pic>
      <p:pic>
        <p:nvPicPr>
          <p:cNvPr id="26" name="Picture 25" descr="A green line graph with white lines&#10;&#10;Description automatically generated">
            <a:extLst>
              <a:ext uri="{FF2B5EF4-FFF2-40B4-BE49-F238E27FC236}">
                <a16:creationId xmlns:a16="http://schemas.microsoft.com/office/drawing/2014/main" id="{61EBAA55-60DE-F353-6F36-B8F0F527BC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1731" y="2080982"/>
            <a:ext cx="2586492" cy="1473420"/>
          </a:xfrm>
          <a:prstGeom prst="rect">
            <a:avLst/>
          </a:prstGeom>
        </p:spPr>
      </p:pic>
      <p:pic>
        <p:nvPicPr>
          <p:cNvPr id="31" name="Picture 3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E984E1E-7894-F7BB-70C6-A99FEB1CB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958" y="4974691"/>
            <a:ext cx="2354265" cy="485415"/>
          </a:xfrm>
          <a:prstGeom prst="rect">
            <a:avLst/>
          </a:prstGeom>
        </p:spPr>
      </p:pic>
      <p:pic>
        <p:nvPicPr>
          <p:cNvPr id="33" name="Picture 32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B6A72EE9-014F-72BD-C087-E80E9AB4D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0585" y="2477224"/>
            <a:ext cx="3374605" cy="2672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0B139-6846-A370-8B50-CD01732623F9}"/>
              </a:ext>
            </a:extLst>
          </p:cNvPr>
          <p:cNvSpPr txBox="1"/>
          <p:nvPr/>
        </p:nvSpPr>
        <p:spPr>
          <a:xfrm>
            <a:off x="8923283" y="987678"/>
            <a:ext cx="2974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Our work at the AAT 15 years ago!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F79204-8FAB-8320-107E-8056CDDEA183}"/>
              </a:ext>
            </a:extLst>
          </p:cNvPr>
          <p:cNvCxnSpPr>
            <a:cxnSpLocks/>
          </p:cNvCxnSpPr>
          <p:nvPr/>
        </p:nvCxnSpPr>
        <p:spPr>
          <a:xfrm>
            <a:off x="10436126" y="1871582"/>
            <a:ext cx="205598" cy="47016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814BF9E-F745-3F7B-AD15-406EDF80D009}"/>
              </a:ext>
            </a:extLst>
          </p:cNvPr>
          <p:cNvSpPr txBox="1"/>
          <p:nvPr/>
        </p:nvSpPr>
        <p:spPr>
          <a:xfrm>
            <a:off x="8861391" y="5392649"/>
            <a:ext cx="3036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It’s annoying when 4 years of work can be repeated in 1 week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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6B35B8-7247-AA4E-8CDF-E02C6661A1BA}"/>
              </a:ext>
            </a:extLst>
          </p:cNvPr>
          <p:cNvSpPr/>
          <p:nvPr/>
        </p:nvSpPr>
        <p:spPr>
          <a:xfrm>
            <a:off x="259492" y="2186086"/>
            <a:ext cx="3941805" cy="3939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3B00F7-63C2-7B0C-C619-8869F9BC60BB}"/>
              </a:ext>
            </a:extLst>
          </p:cNvPr>
          <p:cNvSpPr/>
          <p:nvPr/>
        </p:nvSpPr>
        <p:spPr>
          <a:xfrm>
            <a:off x="483475" y="2306160"/>
            <a:ext cx="3615559" cy="360912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Why??  Why is this acoustic peak appearing?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575FB0-1309-4BAE-D2B1-350CDB4C4591}"/>
              </a:ext>
            </a:extLst>
          </p:cNvPr>
          <p:cNvSpPr/>
          <p:nvPr/>
        </p:nvSpPr>
        <p:spPr>
          <a:xfrm>
            <a:off x="378370" y="1093220"/>
            <a:ext cx="11519337" cy="955709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0291E-CA32-C7D7-D53A-852BFD9168BA}"/>
              </a:ext>
            </a:extLst>
          </p:cNvPr>
          <p:cNvSpPr txBox="1"/>
          <p:nvPr/>
        </p:nvSpPr>
        <p:spPr>
          <a:xfrm>
            <a:off x="472963" y="1094822"/>
            <a:ext cx="11204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Baryon acoustic oscillations are the </a:t>
            </a:r>
            <a:r>
              <a:rPr lang="en-AU" sz="2800" dirty="0">
                <a:solidFill>
                  <a:srgbClr val="FFFF00"/>
                </a:solidFill>
              </a:rPr>
              <a:t>sound waves </a:t>
            </a:r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the early Universe imprinted in the </a:t>
            </a:r>
            <a:r>
              <a:rPr lang="en-AU" sz="2800" dirty="0">
                <a:solidFill>
                  <a:srgbClr val="FFFF00"/>
                </a:solidFill>
              </a:rPr>
              <a:t>distribution of baryons </a:t>
            </a:r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the late Universe 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D5F6AF-7A5A-D6FD-3B29-795DB996A886}"/>
              </a:ext>
            </a:extLst>
          </p:cNvPr>
          <p:cNvSpPr/>
          <p:nvPr/>
        </p:nvSpPr>
        <p:spPr>
          <a:xfrm>
            <a:off x="700471" y="2519288"/>
            <a:ext cx="3181566" cy="31828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67A551-7069-8E74-2DA7-C843B0D77511}"/>
              </a:ext>
            </a:extLst>
          </p:cNvPr>
          <p:cNvSpPr/>
          <p:nvPr/>
        </p:nvSpPr>
        <p:spPr>
          <a:xfrm>
            <a:off x="1765738" y="3585207"/>
            <a:ext cx="1051035" cy="10510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BC19D-8BD2-D48E-1395-369B8534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17" y="3757751"/>
            <a:ext cx="762876" cy="70594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C8D435-D283-A623-8BF5-F6E7C4E7C9A3}"/>
              </a:ext>
            </a:extLst>
          </p:cNvPr>
          <p:cNvCxnSpPr/>
          <p:nvPr/>
        </p:nvCxnSpPr>
        <p:spPr>
          <a:xfrm flipV="1">
            <a:off x="2291254" y="2680139"/>
            <a:ext cx="0" cy="79878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C7611A-7636-F845-35AF-EB3A69FC7348}"/>
              </a:ext>
            </a:extLst>
          </p:cNvPr>
          <p:cNvCxnSpPr/>
          <p:nvPr/>
        </p:nvCxnSpPr>
        <p:spPr>
          <a:xfrm flipV="1">
            <a:off x="2291254" y="4766443"/>
            <a:ext cx="0" cy="798786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8288EB-D338-2BAA-AE6D-2D668F548D79}"/>
              </a:ext>
            </a:extLst>
          </p:cNvPr>
          <p:cNvCxnSpPr>
            <a:cxnSpLocks/>
          </p:cNvCxnSpPr>
          <p:nvPr/>
        </p:nvCxnSpPr>
        <p:spPr>
          <a:xfrm flipH="1">
            <a:off x="2963915" y="4097011"/>
            <a:ext cx="735726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98158F-E9D8-8FAC-9FC2-841A2009102B}"/>
              </a:ext>
            </a:extLst>
          </p:cNvPr>
          <p:cNvCxnSpPr>
            <a:cxnSpLocks/>
          </p:cNvCxnSpPr>
          <p:nvPr/>
        </p:nvCxnSpPr>
        <p:spPr>
          <a:xfrm flipH="1">
            <a:off x="898632" y="4110722"/>
            <a:ext cx="735726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34F554-0D96-B6F3-A65C-D625AF38F1AF}"/>
                  </a:ext>
                </a:extLst>
              </p:cNvPr>
              <p:cNvSpPr txBox="1"/>
              <p:nvPr/>
            </p:nvSpPr>
            <p:spPr>
              <a:xfrm>
                <a:off x="4316030" y="2186086"/>
                <a:ext cx="3734895" cy="39395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sz="2000" dirty="0">
                    <a:solidFill>
                      <a:schemeClr val="bg1"/>
                    </a:solidFill>
                  </a:rPr>
                  <a:t>Dark matter clump in the early Universe attracts the photon-baryon gas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sz="2000" dirty="0">
                    <a:solidFill>
                      <a:schemeClr val="bg1"/>
                    </a:solidFill>
                  </a:rPr>
                  <a:t>Gas is compressed, launching outward sound waves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sz="2000" dirty="0">
                    <a:solidFill>
                      <a:schemeClr val="bg1"/>
                    </a:solidFill>
                  </a:rPr>
                  <a:t>Sound waves travel a distance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until recombination, which breaks photon-baryon coupling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sz="2000" dirty="0">
                    <a:solidFill>
                      <a:schemeClr val="bg1"/>
                    </a:solidFill>
                  </a:rPr>
                  <a:t>Baryon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overdensity</a:t>
                </a:r>
                <a:r>
                  <a:rPr lang="en-US" sz="2000" dirty="0">
                    <a:solidFill>
                      <a:schemeClr val="bg1"/>
                    </a:solidFill>
                  </a:rPr>
                  <a:t> frozen-in at radius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34F554-0D96-B6F3-A65C-D625AF38F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030" y="2186086"/>
                <a:ext cx="3734895" cy="3939540"/>
              </a:xfrm>
              <a:prstGeom prst="rect">
                <a:avLst/>
              </a:prstGeom>
              <a:blipFill>
                <a:blip r:embed="rId3"/>
                <a:stretch>
                  <a:fillRect l="-1351" t="-965" r="-1689" b="-19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F57EDCE-638F-5674-C89B-F4C613F0B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79" y="2408016"/>
            <a:ext cx="762876" cy="705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67D0C8-B6EF-62BA-A51C-4B61CFE93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59" y="5266319"/>
            <a:ext cx="762876" cy="7059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20B034-B31F-3A47-641E-3D22BC922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" y="3051806"/>
            <a:ext cx="762876" cy="7059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29AF97-6EEA-9EE0-95E8-EF013A172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885" y="4361792"/>
            <a:ext cx="3787443" cy="23704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48EFBC-3839-2258-A251-06084F539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095" y="2999335"/>
            <a:ext cx="3056175" cy="12360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205776-AA98-35AD-F28F-2C6DEFA4F7A5}"/>
              </a:ext>
            </a:extLst>
          </p:cNvPr>
          <p:cNvSpPr txBox="1"/>
          <p:nvPr/>
        </p:nvSpPr>
        <p:spPr>
          <a:xfrm>
            <a:off x="8336457" y="2228126"/>
            <a:ext cx="3787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 see these same sound waves imprinted in the CMB photons!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A91B37-1061-B489-DD55-C3A989287C24}"/>
                  </a:ext>
                </a:extLst>
              </p:cNvPr>
              <p:cNvSpPr txBox="1"/>
              <p:nvPr/>
            </p:nvSpPr>
            <p:spPr>
              <a:xfrm>
                <a:off x="420413" y="6209764"/>
                <a:ext cx="7304692" cy="523220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The preferred scale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is known from CMB physics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A91B37-1061-B489-DD55-C3A989287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13" y="6209764"/>
                <a:ext cx="7304692" cy="523220"/>
              </a:xfrm>
              <a:prstGeom prst="rect">
                <a:avLst/>
              </a:prstGeom>
              <a:blipFill>
                <a:blip r:embed="rId6"/>
                <a:stretch>
                  <a:fillRect l="-692" t="-11628" r="-519" b="-27907"/>
                </a:stretch>
              </a:blipFill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319398-659F-3522-BB01-C48F29D5003A}"/>
                  </a:ext>
                </a:extLst>
              </p:cNvPr>
              <p:cNvSpPr txBox="1"/>
              <p:nvPr/>
            </p:nvSpPr>
            <p:spPr>
              <a:xfrm>
                <a:off x="1996980" y="2911366"/>
                <a:ext cx="217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319398-659F-3522-BB01-C48F29D50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80" y="2911366"/>
                <a:ext cx="217880" cy="369332"/>
              </a:xfrm>
              <a:prstGeom prst="rect">
                <a:avLst/>
              </a:prstGeom>
              <a:blipFill>
                <a:blip r:embed="rId7"/>
                <a:stretch>
                  <a:fillRect l="-16667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53F428-03CE-0811-869F-EE1F5AB2DBD4}"/>
              </a:ext>
            </a:extLst>
          </p:cNvPr>
          <p:cNvCxnSpPr/>
          <p:nvPr/>
        </p:nvCxnSpPr>
        <p:spPr>
          <a:xfrm flipH="1">
            <a:off x="2522483" y="3113961"/>
            <a:ext cx="525517" cy="64379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5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6" grpId="0" animBg="1"/>
      <p:bldP spid="27" grpId="0"/>
      <p:bldP spid="30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20EC9-BAF4-C2C7-71C0-AF543F0A4DE4}"/>
              </a:ext>
            </a:extLst>
          </p:cNvPr>
          <p:cNvSpPr txBox="1"/>
          <p:nvPr/>
        </p:nvSpPr>
        <p:spPr>
          <a:xfrm>
            <a:off x="0" y="2274838"/>
            <a:ext cx="12191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The physics of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</a:rPr>
              <a:t>dark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5A295-FC71-5661-CA30-68DB48527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20" y="1872995"/>
            <a:ext cx="2748940" cy="3112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3B819-5D21-8906-55E1-E79E23821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040" y="1872996"/>
            <a:ext cx="2748940" cy="311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42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EA0593-92A3-A5F4-A0CD-D2528F86AAC5}"/>
              </a:ext>
            </a:extLst>
          </p:cNvPr>
          <p:cNvSpPr txBox="1"/>
          <p:nvPr/>
        </p:nvSpPr>
        <p:spPr>
          <a:xfrm>
            <a:off x="-1" y="106329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Let’s consider some common phrases associated with dark energy: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F805AA-14BF-BE13-A05F-CD7B36BF92C0}"/>
              </a:ext>
            </a:extLst>
          </p:cNvPr>
          <p:cNvSpPr txBox="1"/>
          <p:nvPr/>
        </p:nvSpPr>
        <p:spPr>
          <a:xfrm>
            <a:off x="253647" y="2379979"/>
            <a:ext cx="2171206" cy="95410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Accelerating expansion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1D4547-B406-A668-6F52-FF1442846A48}"/>
              </a:ext>
            </a:extLst>
          </p:cNvPr>
          <p:cNvSpPr txBox="1"/>
          <p:nvPr/>
        </p:nvSpPr>
        <p:spPr>
          <a:xfrm>
            <a:off x="526094" y="4636475"/>
            <a:ext cx="1754652" cy="95410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“Repulsive gravity”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82F80F-3573-199E-D6C7-39DB3C62EB6E}"/>
              </a:ext>
            </a:extLst>
          </p:cNvPr>
          <p:cNvSpPr txBox="1"/>
          <p:nvPr/>
        </p:nvSpPr>
        <p:spPr>
          <a:xfrm>
            <a:off x="5841928" y="2353090"/>
            <a:ext cx="1767562" cy="95410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Negative 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9708E52-4459-E2F9-368C-320CA918078B}"/>
                  </a:ext>
                </a:extLst>
              </p:cNvPr>
              <p:cNvSpPr txBox="1"/>
              <p:nvPr/>
            </p:nvSpPr>
            <p:spPr>
              <a:xfrm>
                <a:off x="5737891" y="4931857"/>
                <a:ext cx="1460938" cy="523220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A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9708E52-4459-E2F9-368C-320CA9180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891" y="4931857"/>
                <a:ext cx="146093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414EF27-09AE-B225-64B2-BA5DD0DA5B32}"/>
              </a:ext>
            </a:extLst>
          </p:cNvPr>
          <p:cNvSpPr txBox="1"/>
          <p:nvPr/>
        </p:nvSpPr>
        <p:spPr>
          <a:xfrm>
            <a:off x="7919280" y="3285344"/>
            <a:ext cx="3983950" cy="3046988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??????????</a:t>
            </a:r>
          </a:p>
          <a:p>
            <a:pPr algn="ctr"/>
            <a:r>
              <a:rPr lang="en-US" sz="32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Why does dark energy have such weird properties?  And what’s the best analogy for it?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AE40842-6034-04E1-7849-60DDB7C2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743" y="1798111"/>
            <a:ext cx="1967258" cy="4753598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9F9BDA9-653B-1913-DD43-A4DF3592DDAA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424853" y="2857033"/>
            <a:ext cx="540769" cy="57196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BE12C10-37F2-35D8-80B5-C6BDDE89A5E2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2280746" y="4994549"/>
            <a:ext cx="684876" cy="11898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AF0FA54-2708-B8A0-E32D-E4A09BDB890E}"/>
              </a:ext>
            </a:extLst>
          </p:cNvPr>
          <p:cNvCxnSpPr>
            <a:cxnSpLocks/>
          </p:cNvCxnSpPr>
          <p:nvPr/>
        </p:nvCxnSpPr>
        <p:spPr>
          <a:xfrm flipH="1">
            <a:off x="5189838" y="2830143"/>
            <a:ext cx="652090" cy="17254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5529BE9-FAA4-00DD-5655-8D2A4C50BB8F}"/>
              </a:ext>
            </a:extLst>
          </p:cNvPr>
          <p:cNvCxnSpPr>
            <a:cxnSpLocks/>
          </p:cNvCxnSpPr>
          <p:nvPr/>
        </p:nvCxnSpPr>
        <p:spPr>
          <a:xfrm flipH="1" flipV="1">
            <a:off x="5189838" y="4994549"/>
            <a:ext cx="548053" cy="1989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434E7D4-8C6C-6796-032D-11F5FA7B215F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How should we think about dark energy?</a:t>
            </a:r>
          </a:p>
        </p:txBody>
      </p:sp>
    </p:spTree>
    <p:extLst>
      <p:ext uri="{BB962C8B-B14F-4D97-AF65-F5344CB8AC3E}">
        <p14:creationId xmlns:p14="http://schemas.microsoft.com/office/powerpoint/2010/main" val="222170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diagram of a universe&#10;&#10;Description automatically generated with medium confidence">
            <a:extLst>
              <a:ext uri="{FF2B5EF4-FFF2-40B4-BE49-F238E27FC236}">
                <a16:creationId xmlns:a16="http://schemas.microsoft.com/office/drawing/2014/main" id="{BC4CE52B-42F6-888C-ED32-DB12386A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42" y="4302236"/>
            <a:ext cx="7866996" cy="2482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47EB69-5637-603B-5604-2825B9B14CA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How should we think about dark energy?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62B936-86E0-C664-C736-706EA8C2189B}"/>
              </a:ext>
            </a:extLst>
          </p:cNvPr>
          <p:cNvSpPr txBox="1"/>
          <p:nvPr/>
        </p:nvSpPr>
        <p:spPr>
          <a:xfrm>
            <a:off x="8436580" y="5882120"/>
            <a:ext cx="3692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Fun fact: a sphere of 100 parsec radius would contain dark energy equal to the rest mass of the Sun!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DE6CEE-E10E-3A1F-EE96-71569D0049C9}"/>
              </a:ext>
            </a:extLst>
          </p:cNvPr>
          <p:cNvSpPr txBox="1"/>
          <p:nvPr/>
        </p:nvSpPr>
        <p:spPr>
          <a:xfrm>
            <a:off x="8625427" y="2314439"/>
            <a:ext cx="3156496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Dark energy is hence something associated with “</a:t>
            </a:r>
            <a:r>
              <a:rPr lang="en-US" sz="2400" dirty="0">
                <a:solidFill>
                  <a:srgbClr val="FFFF00"/>
                </a:solidFill>
              </a:rPr>
              <a:t>space</a:t>
            </a:r>
            <a:r>
              <a:rPr lang="en-US" sz="2400" dirty="0">
                <a:solidFill>
                  <a:schemeClr val="bg1"/>
                </a:solidFill>
              </a:rPr>
              <a:t>” rather than with “</a:t>
            </a:r>
            <a:r>
              <a:rPr lang="en-US" sz="2400" dirty="0">
                <a:solidFill>
                  <a:srgbClr val="FFFF00"/>
                </a:solidFill>
              </a:rPr>
              <a:t>particles</a:t>
            </a:r>
            <a:r>
              <a:rPr lang="en-US" sz="2400" dirty="0">
                <a:solidFill>
                  <a:schemeClr val="bg1"/>
                </a:solidFill>
              </a:rPr>
              <a:t>”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Dark energy </a:t>
            </a:r>
            <a:r>
              <a:rPr lang="en-US" sz="2400" dirty="0">
                <a:solidFill>
                  <a:srgbClr val="FFFF00"/>
                </a:solidFill>
              </a:rPr>
              <a:t>comes to dominate</a:t>
            </a:r>
            <a:r>
              <a:rPr lang="en-US" sz="2400" dirty="0">
                <a:solidFill>
                  <a:schemeClr val="bg1"/>
                </a:solidFill>
              </a:rPr>
              <a:t> the Universe as the other components dilute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039D38-731F-91B2-E51D-BA469C82FE93}"/>
              </a:ext>
            </a:extLst>
          </p:cNvPr>
          <p:cNvSpPr/>
          <p:nvPr/>
        </p:nvSpPr>
        <p:spPr>
          <a:xfrm>
            <a:off x="1292777" y="4359669"/>
            <a:ext cx="5060730" cy="563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A0593-92A3-A5F4-A0CD-D2528F86AAC5}"/>
              </a:ext>
            </a:extLst>
          </p:cNvPr>
          <p:cNvSpPr txBox="1"/>
          <p:nvPr/>
        </p:nvSpPr>
        <p:spPr>
          <a:xfrm>
            <a:off x="1895051" y="1060000"/>
            <a:ext cx="8401897" cy="95410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Dark energy is a substance smoothly filling the Universe, that </a:t>
            </a:r>
            <a:r>
              <a:rPr lang="en-US" sz="2800" dirty="0">
                <a:solidFill>
                  <a:srgbClr val="FFFF00"/>
                </a:solidFill>
              </a:rPr>
              <a:t>doesn’t dilute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as the Universe expands</a:t>
            </a:r>
          </a:p>
        </p:txBody>
      </p:sp>
      <p:pic>
        <p:nvPicPr>
          <p:cNvPr id="24" name="Picture 23" descr="A close-up of a grid&#10;&#10;Description automatically generated">
            <a:extLst>
              <a:ext uri="{FF2B5EF4-FFF2-40B4-BE49-F238E27FC236}">
                <a16:creationId xmlns:a16="http://schemas.microsoft.com/office/drawing/2014/main" id="{3AA7D866-D422-0550-94CB-9AA1B27EA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43" y="2399711"/>
            <a:ext cx="7866996" cy="23501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8FC7E00-DD9A-C6F0-6622-073B46452118}"/>
              </a:ext>
            </a:extLst>
          </p:cNvPr>
          <p:cNvSpPr/>
          <p:nvPr/>
        </p:nvSpPr>
        <p:spPr>
          <a:xfrm>
            <a:off x="365242" y="2266949"/>
            <a:ext cx="5988265" cy="643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F3DE23-B8B1-18DE-3B6D-6B9CAED3FF3C}"/>
              </a:ext>
            </a:extLst>
          </p:cNvPr>
          <p:cNvSpPr txBox="1"/>
          <p:nvPr/>
        </p:nvSpPr>
        <p:spPr>
          <a:xfrm>
            <a:off x="410074" y="2254503"/>
            <a:ext cx="6221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a volume of space expands, the amount of dark energy within it increases …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B3AC6D-E94E-B7B5-B517-0484CBD04F8C}"/>
              </a:ext>
            </a:extLst>
          </p:cNvPr>
          <p:cNvSpPr txBox="1"/>
          <p:nvPr/>
        </p:nvSpPr>
        <p:spPr>
          <a:xfrm>
            <a:off x="410074" y="4558683"/>
            <a:ext cx="525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 unlike ordinary particles, which dilute!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9AD0E8-A0EF-1707-3586-86D907B864FE}"/>
              </a:ext>
            </a:extLst>
          </p:cNvPr>
          <p:cNvSpPr/>
          <p:nvPr/>
        </p:nvSpPr>
        <p:spPr>
          <a:xfrm>
            <a:off x="6222123" y="2271236"/>
            <a:ext cx="2010115" cy="366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2" grpId="0" animBg="1"/>
      <p:bldP spid="25" grpId="0" animBg="1"/>
      <p:bldP spid="26" grpId="0"/>
      <p:bldP spid="27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47EB69-5637-603B-5604-2825B9B14CA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How should we think about dark energy?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A0593-92A3-A5F4-A0CD-D2528F86AAC5}"/>
              </a:ext>
            </a:extLst>
          </p:cNvPr>
          <p:cNvSpPr txBox="1"/>
          <p:nvPr/>
        </p:nvSpPr>
        <p:spPr>
          <a:xfrm>
            <a:off x="489861" y="1077558"/>
            <a:ext cx="10989129" cy="95410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fact that dark energy doesn’t dilute as space expands leads to some </a:t>
            </a:r>
            <a:r>
              <a:rPr lang="en-US" sz="2800" dirty="0">
                <a:solidFill>
                  <a:srgbClr val="FFFF00"/>
                </a:solidFill>
              </a:rPr>
              <a:t>weird properties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when we apply the laws of physics!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20083B-661A-0959-022D-9686CF50D4EC}"/>
              </a:ext>
            </a:extLst>
          </p:cNvPr>
          <p:cNvSpPr/>
          <p:nvPr/>
        </p:nvSpPr>
        <p:spPr>
          <a:xfrm>
            <a:off x="701458" y="2968668"/>
            <a:ext cx="1440493" cy="1440493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E81E19-5451-1ACC-9348-8DC4737ECDCB}"/>
              </a:ext>
            </a:extLst>
          </p:cNvPr>
          <p:cNvSpPr/>
          <p:nvPr/>
        </p:nvSpPr>
        <p:spPr>
          <a:xfrm>
            <a:off x="3258854" y="2597585"/>
            <a:ext cx="2177441" cy="2182660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8196E5-8C99-E425-2010-21D1EA8CE001}"/>
              </a:ext>
            </a:extLst>
          </p:cNvPr>
          <p:cNvCxnSpPr/>
          <p:nvPr/>
        </p:nvCxnSpPr>
        <p:spPr>
          <a:xfrm>
            <a:off x="2354893" y="3688914"/>
            <a:ext cx="70145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E605DF-7C7D-2348-21D3-4A64E019CC24}"/>
              </a:ext>
            </a:extLst>
          </p:cNvPr>
          <p:cNvSpPr txBox="1"/>
          <p:nvPr/>
        </p:nvSpPr>
        <p:spPr>
          <a:xfrm>
            <a:off x="1853852" y="2218236"/>
            <a:ext cx="1703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Energy added within the expanding sphere??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A030A7-DD15-27DF-BAB0-6BADB1948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387" y="3688914"/>
            <a:ext cx="1418032" cy="1418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44A258-205A-4AC7-4ADC-8C1BE3A0E823}"/>
              </a:ext>
            </a:extLst>
          </p:cNvPr>
          <p:cNvSpPr txBox="1"/>
          <p:nvPr/>
        </p:nvSpPr>
        <p:spPr>
          <a:xfrm>
            <a:off x="5829029" y="2451686"/>
            <a:ext cx="61561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We understand stuff like this using the </a:t>
            </a:r>
            <a:r>
              <a:rPr lang="en-US" sz="2400" dirty="0">
                <a:solidFill>
                  <a:srgbClr val="FFFF00"/>
                </a:solidFill>
              </a:rPr>
              <a:t>1</a:t>
            </a:r>
            <a:r>
              <a:rPr lang="en-US" sz="2400" baseline="30000" dirty="0">
                <a:solidFill>
                  <a:srgbClr val="FFFF00"/>
                </a:solidFill>
              </a:rPr>
              <a:t>st</a:t>
            </a:r>
            <a:r>
              <a:rPr lang="en-US" sz="2400" dirty="0">
                <a:solidFill>
                  <a:srgbClr val="FFFF00"/>
                </a:solidFill>
              </a:rPr>
              <a:t> law of thermodynamics!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 volume of gas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loses energy </a:t>
            </a:r>
            <a:r>
              <a:rPr lang="en-US" sz="2400" dirty="0">
                <a:solidFill>
                  <a:schemeClr val="bg1"/>
                </a:solidFill>
              </a:rPr>
              <a:t>(cools) as it expands, by doing work on the surroundings through the positive pressure it exerts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 volume of dark energy </a:t>
            </a:r>
            <a:r>
              <a:rPr lang="en-US" sz="2400" dirty="0">
                <a:solidFill>
                  <a:srgbClr val="FFFF00"/>
                </a:solidFill>
              </a:rPr>
              <a:t>gains energy </a:t>
            </a:r>
            <a:r>
              <a:rPr lang="en-US" sz="2400" dirty="0">
                <a:solidFill>
                  <a:schemeClr val="bg1"/>
                </a:solidFill>
              </a:rPr>
              <a:t>as it expands, hence is receiving work from the surroundings, such that the </a:t>
            </a:r>
            <a:r>
              <a:rPr lang="en-US" sz="2400" i="1" dirty="0">
                <a:solidFill>
                  <a:srgbClr val="FFFF00"/>
                </a:solidFill>
              </a:rPr>
              <a:t>pressure it exerts is negative !!  Aaargh!</a:t>
            </a:r>
          </a:p>
        </p:txBody>
      </p:sp>
      <p:pic>
        <p:nvPicPr>
          <p:cNvPr id="13" name="Picture 12" descr="A blue and white container with black lid&#10;&#10;Description automatically generated">
            <a:extLst>
              <a:ext uri="{FF2B5EF4-FFF2-40B4-BE49-F238E27FC236}">
                <a16:creationId xmlns:a16="http://schemas.microsoft.com/office/drawing/2014/main" id="{ABF74D5F-6704-CD27-CB86-C9ECCB84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99741" y="4332488"/>
            <a:ext cx="1444515" cy="32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3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47EB69-5637-603B-5604-2825B9B14CAE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4800" dirty="0"/>
                  <a:t>What is “</a:t>
                </a:r>
                <a14:m>
                  <m:oMath xmlns:m="http://schemas.openxmlformats.org/officeDocument/2006/math">
                    <m:r>
                      <a:rPr lang="en-AU" sz="48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AU" sz="48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AU" sz="4800" dirty="0"/>
                  <a:t>”?</a:t>
                </a:r>
                <a:endParaRPr lang="en-US" sz="4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47EB69-5637-603B-5604-2825B9B14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blipFill>
                <a:blip r:embed="rId2"/>
                <a:stretch>
                  <a:fillRect t="-10959" b="-3150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8D68D6-D6DF-2B9E-ED80-B86F01DC6938}"/>
                  </a:ext>
                </a:extLst>
              </p:cNvPr>
              <p:cNvSpPr txBox="1"/>
              <p:nvPr/>
            </p:nvSpPr>
            <p:spPr>
              <a:xfrm>
                <a:off x="436178" y="2375333"/>
                <a:ext cx="6868511" cy="407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The 1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st</a:t>
                </a:r>
                <a:r>
                  <a:rPr lang="en-US" sz="2400" dirty="0">
                    <a:solidFill>
                      <a:schemeClr val="bg1"/>
                    </a:solidFill>
                  </a:rPr>
                  <a:t> law of thermodynamics provides a direct relation between the pressure of a substance in the expanding Universe, and how its energy dilutes away:</a:t>
                </a: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If  </a:t>
                </a:r>
                <a:r>
                  <a:rPr lang="en-US" sz="32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320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AU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,   then   </a:t>
                </a:r>
                <a14:m>
                  <m:oMath xmlns:m="http://schemas.openxmlformats.org/officeDocument/2006/math">
                    <m:r>
                      <a:rPr lang="en-AU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AU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=−1−</m:t>
                    </m:r>
                    <m:f>
                      <m:fPr>
                        <m:ctrlPr>
                          <a:rPr lang="en-AU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AU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For </a:t>
                </a:r>
                <a:r>
                  <a:rPr lang="en-US" sz="2400" dirty="0">
                    <a:solidFill>
                      <a:srgbClr val="FFFF00"/>
                    </a:solidFill>
                  </a:rPr>
                  <a:t>normal matter</a:t>
                </a:r>
                <a:r>
                  <a:rPr lang="en-US" sz="24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and hence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AU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pressureless</a:t>
                </a:r>
                <a:r>
                  <a:rPr lang="en-US" sz="2400" dirty="0">
                    <a:solidFill>
                      <a:schemeClr val="bg1"/>
                    </a:solidFill>
                  </a:rPr>
                  <a:t>)</a:t>
                </a: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For </a:t>
                </a:r>
                <a:r>
                  <a:rPr lang="en-US" sz="2400" dirty="0">
                    <a:solidFill>
                      <a:srgbClr val="FFFF00"/>
                    </a:solidFill>
                  </a:rPr>
                  <a:t>cosmological constant</a:t>
                </a:r>
                <a:r>
                  <a:rPr lang="en-US" sz="2400" dirty="0">
                    <a:solidFill>
                      <a:schemeClr val="bg1"/>
                    </a:solidFill>
                  </a:rPr>
                  <a:t>, if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then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AU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8D68D6-D6DF-2B9E-ED80-B86F01DC6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78" y="2375333"/>
                <a:ext cx="6868511" cy="4075155"/>
              </a:xfrm>
              <a:prstGeom prst="rect">
                <a:avLst/>
              </a:prstGeom>
              <a:blipFill>
                <a:blip r:embed="rId3"/>
                <a:stretch>
                  <a:fillRect l="-1476" t="-1246" r="-185" b="-2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FB4E27-0B2C-FF4E-74E9-EA7513F98365}"/>
                  </a:ext>
                </a:extLst>
              </p:cNvPr>
              <p:cNvSpPr txBox="1"/>
              <p:nvPr/>
            </p:nvSpPr>
            <p:spPr>
              <a:xfrm>
                <a:off x="767253" y="1063292"/>
                <a:ext cx="10804635" cy="990977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Substances can be characterized by their </a:t>
                </a:r>
                <a:r>
                  <a:rPr lang="en-US" sz="2800" dirty="0">
                    <a:solidFill>
                      <a:srgbClr val="FFFF00"/>
                    </a:solidFill>
                  </a:rPr>
                  <a:t>equation of state</a:t>
                </a:r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,</a:t>
                </a:r>
              </a:p>
              <a:p>
                <a:pPr algn="ctr"/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the ratio of the pressure they exert to their energy density,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p>
                      <m:sSupPr>
                        <m:ctrlPr>
                          <a:rPr lang="en-AU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AU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FB4E27-0B2C-FF4E-74E9-EA7513F98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53" y="1063292"/>
                <a:ext cx="10804635" cy="990977"/>
              </a:xfrm>
              <a:prstGeom prst="rect">
                <a:avLst/>
              </a:prstGeom>
              <a:blipFill>
                <a:blip r:embed="rId4"/>
                <a:stretch>
                  <a:fillRect t="-6250" b="-11250"/>
                </a:stretch>
              </a:blipFill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D05F0D2-3677-50DE-8E52-FDAD19A0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522" y="2235708"/>
            <a:ext cx="4798548" cy="434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1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47EB69-5637-603B-5604-2825B9B14CA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How should we think about dark energy?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A0593-92A3-A5F4-A0CD-D2528F86AAC5}"/>
              </a:ext>
            </a:extLst>
          </p:cNvPr>
          <p:cNvSpPr txBox="1"/>
          <p:nvPr/>
        </p:nvSpPr>
        <p:spPr>
          <a:xfrm>
            <a:off x="489861" y="1077558"/>
            <a:ext cx="10989129" cy="95410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Let’s meet some more </a:t>
            </a:r>
            <a:r>
              <a:rPr lang="en-US" sz="2800" dirty="0">
                <a:solidFill>
                  <a:srgbClr val="FFFF00"/>
                </a:solidFill>
              </a:rPr>
              <a:t>weird properties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which come from the fact that dark energy doesn’t dilute as space expands!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9F7A1C-DFB6-3EA2-BAC2-EA100C3502C0}"/>
              </a:ext>
            </a:extLst>
          </p:cNvPr>
          <p:cNvSpPr/>
          <p:nvPr/>
        </p:nvSpPr>
        <p:spPr>
          <a:xfrm>
            <a:off x="388307" y="2455101"/>
            <a:ext cx="5486400" cy="403338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A4C096-0675-2C85-E3AE-33292AA8BFE3}"/>
              </a:ext>
            </a:extLst>
          </p:cNvPr>
          <p:cNvSpPr/>
          <p:nvPr/>
        </p:nvSpPr>
        <p:spPr>
          <a:xfrm>
            <a:off x="6317293" y="2455100"/>
            <a:ext cx="5486400" cy="403338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B12A3-FC47-893C-DB4B-ECFF88D6E5E5}"/>
              </a:ext>
            </a:extLst>
          </p:cNvPr>
          <p:cNvSpPr txBox="1"/>
          <p:nvPr/>
        </p:nvSpPr>
        <p:spPr>
          <a:xfrm>
            <a:off x="489861" y="2630466"/>
            <a:ext cx="524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“Accelerating expansion??”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1B2036-05B7-7470-76B7-9A5D366C86D9}"/>
                  </a:ext>
                </a:extLst>
              </p:cNvPr>
              <p:cNvSpPr txBox="1"/>
              <p:nvPr/>
            </p:nvSpPr>
            <p:spPr>
              <a:xfrm>
                <a:off x="1551489" y="3398885"/>
                <a:ext cx="3123804" cy="1127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en-US" sz="32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AU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AU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1B2036-05B7-7470-76B7-9A5D366C8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489" y="3398885"/>
                <a:ext cx="3123804" cy="1127168"/>
              </a:xfrm>
              <a:prstGeom prst="rect">
                <a:avLst/>
              </a:prstGeom>
              <a:blipFill>
                <a:blip r:embed="rId2"/>
                <a:stretch>
                  <a:fillRect r="-121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F442AE-9D12-E009-D895-36C870878814}"/>
                  </a:ext>
                </a:extLst>
              </p:cNvPr>
              <p:cNvSpPr txBox="1"/>
              <p:nvPr/>
            </p:nvSpPr>
            <p:spPr>
              <a:xfrm>
                <a:off x="594987" y="4785535"/>
                <a:ext cx="5041725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A constant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means a constant value of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so as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increases, so does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!  Hence, the </a:t>
                </a:r>
                <a:r>
                  <a:rPr lang="en-US" sz="2400" dirty="0">
                    <a:solidFill>
                      <a:srgbClr val="FFFF00"/>
                    </a:solidFill>
                  </a:rPr>
                  <a:t>expansion is accelerating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 </a:t>
                </a:r>
                <a:r>
                  <a:rPr lang="en-US" sz="2400" dirty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)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F442AE-9D12-E009-D895-36C870878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87" y="4785535"/>
                <a:ext cx="5041725" cy="1569660"/>
              </a:xfrm>
              <a:prstGeom prst="rect">
                <a:avLst/>
              </a:prstGeom>
              <a:blipFill>
                <a:blip r:embed="rId3"/>
                <a:stretch>
                  <a:fillRect t="-24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1670CDB-478E-8402-2459-09C9EEA6B4C7}"/>
              </a:ext>
            </a:extLst>
          </p:cNvPr>
          <p:cNvSpPr txBox="1"/>
          <p:nvPr/>
        </p:nvSpPr>
        <p:spPr>
          <a:xfrm>
            <a:off x="6317293" y="2630466"/>
            <a:ext cx="524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Gravitational effect?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F55A9A-E467-D0CC-6BBE-1B75A3B44C53}"/>
              </a:ext>
            </a:extLst>
          </p:cNvPr>
          <p:cNvSpPr/>
          <p:nvPr/>
        </p:nvSpPr>
        <p:spPr>
          <a:xfrm>
            <a:off x="6744153" y="3637505"/>
            <a:ext cx="1440493" cy="1440493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92B567-B663-6BBC-5B91-B6776AB8DE6B}"/>
              </a:ext>
            </a:extLst>
          </p:cNvPr>
          <p:cNvSpPr/>
          <p:nvPr/>
        </p:nvSpPr>
        <p:spPr>
          <a:xfrm>
            <a:off x="9301549" y="3266422"/>
            <a:ext cx="2177441" cy="2182660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470184D-A34B-4993-1193-74B51ABC9449}"/>
              </a:ext>
            </a:extLst>
          </p:cNvPr>
          <p:cNvCxnSpPr/>
          <p:nvPr/>
        </p:nvCxnSpPr>
        <p:spPr>
          <a:xfrm>
            <a:off x="8397588" y="4357751"/>
            <a:ext cx="70145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BF11F93-96BD-241C-A9B9-6A2A091A25C1}"/>
              </a:ext>
            </a:extLst>
          </p:cNvPr>
          <p:cNvSpPr/>
          <p:nvPr/>
        </p:nvSpPr>
        <p:spPr>
          <a:xfrm>
            <a:off x="7975879" y="4196125"/>
            <a:ext cx="345509" cy="3483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21885B-5BF9-AF1E-744E-3C0EB3478F4B}"/>
              </a:ext>
            </a:extLst>
          </p:cNvPr>
          <p:cNvSpPr/>
          <p:nvPr/>
        </p:nvSpPr>
        <p:spPr>
          <a:xfrm>
            <a:off x="11295832" y="4235999"/>
            <a:ext cx="345509" cy="3483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F04A79-9B7D-32E3-61A1-010F6CA9123E}"/>
              </a:ext>
            </a:extLst>
          </p:cNvPr>
          <p:cNvSpPr txBox="1"/>
          <p:nvPr/>
        </p:nvSpPr>
        <p:spPr>
          <a:xfrm>
            <a:off x="6488482" y="5479844"/>
            <a:ext cx="515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As the mass inside increases, the particle becomes </a:t>
            </a:r>
            <a:r>
              <a:rPr lang="en-US" sz="2400" dirty="0">
                <a:solidFill>
                  <a:srgbClr val="FFFF00"/>
                </a:solidFill>
              </a:rPr>
              <a:t>more tightly bound </a:t>
            </a:r>
            <a:r>
              <a:rPr lang="en-US" sz="24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173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  <p:bldP spid="14" grpId="0"/>
      <p:bldP spid="17" grpId="0"/>
      <p:bldP spid="18" grpId="0"/>
      <p:bldP spid="19" grpId="0" animBg="1"/>
      <p:bldP spid="20" grpId="0" animBg="1"/>
      <p:bldP spid="22" grpId="0" animBg="1"/>
      <p:bldP spid="23" grpId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47EB69-5637-603B-5604-2825B9B14CA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dirty="0"/>
              <a:t>So, how should we think about dark energy?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8C453-361B-F481-6C40-DA5B1D93AD31}"/>
              </a:ext>
            </a:extLst>
          </p:cNvPr>
          <p:cNvSpPr txBox="1"/>
          <p:nvPr/>
        </p:nvSpPr>
        <p:spPr>
          <a:xfrm>
            <a:off x="262760" y="1061545"/>
            <a:ext cx="6684578" cy="569386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Dark energy is a “</a:t>
            </a:r>
            <a:r>
              <a:rPr lang="en-US" sz="2800" b="1" dirty="0">
                <a:solidFill>
                  <a:srgbClr val="FFFF00"/>
                </a:solidFill>
              </a:rPr>
              <a:t>repulsive force</a:t>
            </a:r>
            <a:r>
              <a:rPr lang="en-US" sz="2800" dirty="0">
                <a:solidFill>
                  <a:schemeClr val="bg1"/>
                </a:solidFill>
              </a:rPr>
              <a:t>”? –</a:t>
            </a:r>
          </a:p>
          <a:p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No, the force is gravity.  Dark energy is a substance!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Dark energy is an “</a:t>
            </a:r>
            <a:r>
              <a:rPr lang="en-US" sz="2800" b="1" dirty="0">
                <a:solidFill>
                  <a:srgbClr val="FFFF00"/>
                </a:solidFill>
              </a:rPr>
              <a:t>anti-gravity</a:t>
            </a:r>
            <a:r>
              <a:rPr lang="en-US" sz="2800" dirty="0">
                <a:solidFill>
                  <a:schemeClr val="bg1"/>
                </a:solidFill>
              </a:rPr>
              <a:t>”? –</a:t>
            </a:r>
          </a:p>
          <a:p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No, normal gravity.</a:t>
            </a:r>
            <a:endParaRPr lang="en-US" sz="28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Dark energy is a “</a:t>
            </a:r>
            <a:r>
              <a:rPr lang="en-US" sz="2800" b="1" dirty="0">
                <a:solidFill>
                  <a:srgbClr val="FFFF00"/>
                </a:solidFill>
              </a:rPr>
              <a:t>negative pressure</a:t>
            </a:r>
            <a:r>
              <a:rPr lang="en-US" sz="2800" dirty="0">
                <a:solidFill>
                  <a:schemeClr val="bg1"/>
                </a:solidFill>
              </a:rPr>
              <a:t>”? –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Technically yes, but that’s a hard phrase to understand.  Doesn’t pressure push outwards?  Wouldn’t negative pressure pull inwards?  Aargh!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Dark energy is like “</a:t>
            </a:r>
            <a:r>
              <a:rPr lang="en-US" sz="2800" b="1" dirty="0">
                <a:solidFill>
                  <a:srgbClr val="FFFF00"/>
                </a:solidFill>
              </a:rPr>
              <a:t>coiled springs</a:t>
            </a:r>
            <a:r>
              <a:rPr lang="en-US" sz="2800" dirty="0">
                <a:solidFill>
                  <a:schemeClr val="bg1"/>
                </a:solidFill>
              </a:rPr>
              <a:t>”? –</a:t>
            </a:r>
          </a:p>
          <a:p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 like this analogy, because it conveys that as space expands, the energy within this volume increases</a:t>
            </a:r>
            <a:endParaRPr lang="en-US" sz="28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D5501-1BF8-3FC9-D6E5-7F4E560E7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393" y="1282262"/>
            <a:ext cx="4976761" cy="52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image of a blue and black object&#10;&#10;Description automatically generated with medium confidence">
            <a:extLst>
              <a:ext uri="{FF2B5EF4-FFF2-40B4-BE49-F238E27FC236}">
                <a16:creationId xmlns:a16="http://schemas.microsoft.com/office/drawing/2014/main" id="{660761DF-7B4F-95A5-6D03-6AED7F62D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32053" y="1418112"/>
            <a:ext cx="6773389" cy="40002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Talk 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3892B9-E441-9A56-B871-44CA8470377B}"/>
              </a:ext>
            </a:extLst>
          </p:cNvPr>
          <p:cNvSpPr txBox="1"/>
          <p:nvPr/>
        </p:nvSpPr>
        <p:spPr>
          <a:xfrm>
            <a:off x="388882" y="1271751"/>
            <a:ext cx="753591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What is DESI?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Why do we think dark energy exists?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How does DESI measure dark energy?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 physics of dark energy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DESI results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What does it all mean?</a:t>
            </a:r>
          </a:p>
        </p:txBody>
      </p:sp>
    </p:spTree>
    <p:extLst>
      <p:ext uri="{BB962C8B-B14F-4D97-AF65-F5344CB8AC3E}">
        <p14:creationId xmlns:p14="http://schemas.microsoft.com/office/powerpoint/2010/main" val="3844499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dirty="0"/>
              <a:t>How to make progress?</a:t>
            </a:r>
            <a:endParaRPr lang="en-US" sz="4800" dirty="0"/>
          </a:p>
        </p:txBody>
      </p:sp>
      <p:pic>
        <p:nvPicPr>
          <p:cNvPr id="11" name="Picture 10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89B1FDFC-CAB5-3F2B-81B9-9448118F5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8" y="3802731"/>
            <a:ext cx="4028965" cy="3021723"/>
          </a:xfrm>
          <a:prstGeom prst="rect">
            <a:avLst/>
          </a:prstGeom>
        </p:spPr>
      </p:pic>
      <p:pic>
        <p:nvPicPr>
          <p:cNvPr id="18" name="Picture 17" descr="A graph with colored lines and numbers&#10;&#10;Description automatically generated">
            <a:extLst>
              <a:ext uri="{FF2B5EF4-FFF2-40B4-BE49-F238E27FC236}">
                <a16:creationId xmlns:a16="http://schemas.microsoft.com/office/drawing/2014/main" id="{D13F23EA-582F-AF24-9285-CEA338DE0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883" y="3802730"/>
            <a:ext cx="4028965" cy="3021724"/>
          </a:xfrm>
          <a:prstGeom prst="rect">
            <a:avLst/>
          </a:prstGeom>
        </p:spPr>
      </p:pic>
      <p:pic>
        <p:nvPicPr>
          <p:cNvPr id="20" name="Picture 19" descr="A graph of a function&#10;&#10;Description automatically generated">
            <a:extLst>
              <a:ext uri="{FF2B5EF4-FFF2-40B4-BE49-F238E27FC236}">
                <a16:creationId xmlns:a16="http://schemas.microsoft.com/office/drawing/2014/main" id="{B2C48C80-A309-3DC6-0BDF-E56837B7B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873" y="3802730"/>
            <a:ext cx="4028965" cy="30217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F331A9-3CD6-773C-6044-3B98764CD7FF}"/>
                  </a:ext>
                </a:extLst>
              </p:cNvPr>
              <p:cNvSpPr txBox="1"/>
              <p:nvPr/>
            </p:nvSpPr>
            <p:spPr>
              <a:xfrm>
                <a:off x="21898" y="944510"/>
                <a:ext cx="121701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Let’s try fitting a general model as a function of scale factor (time)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AU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: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F331A9-3CD6-773C-6044-3B98764CD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8" y="944510"/>
                <a:ext cx="12170102" cy="523220"/>
              </a:xfrm>
              <a:prstGeom prst="rect">
                <a:avLst/>
              </a:prstGeom>
              <a:blipFill>
                <a:blip r:embed="rId5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680AF343-B71A-FAA3-380F-8B21391E3E73}"/>
              </a:ext>
            </a:extLst>
          </p:cNvPr>
          <p:cNvSpPr txBox="1"/>
          <p:nvPr/>
        </p:nvSpPr>
        <p:spPr>
          <a:xfrm>
            <a:off x="36162" y="2708048"/>
            <a:ext cx="12119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Although this equation doesn’t itself come from a physical model, it’s a </a:t>
            </a:r>
            <a:r>
              <a:rPr lang="en-AU" sz="2800" dirty="0">
                <a:solidFill>
                  <a:schemeClr val="bg1"/>
                </a:solidFill>
                <a:effectLst/>
                <a:latin typeface="CMR10"/>
              </a:rPr>
              <a:t>flexible parametrization matching a range of models that </a:t>
            </a:r>
            <a:r>
              <a:rPr lang="en-AU" sz="2800" dirty="0">
                <a:solidFill>
                  <a:srgbClr val="FFFF00"/>
                </a:solidFill>
                <a:effectLst/>
                <a:latin typeface="CMR10"/>
              </a:rPr>
              <a:t>are</a:t>
            </a:r>
            <a:r>
              <a:rPr lang="en-AU" sz="2800" dirty="0">
                <a:solidFill>
                  <a:schemeClr val="bg1"/>
                </a:solidFill>
                <a:effectLst/>
                <a:latin typeface="CMR10"/>
              </a:rPr>
              <a:t> physically motivated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C1A4CB-5664-F416-0144-A7FCA44E8E82}"/>
                  </a:ext>
                </a:extLst>
              </p:cNvPr>
              <p:cNvSpPr txBox="1"/>
              <p:nvPr/>
            </p:nvSpPr>
            <p:spPr>
              <a:xfrm>
                <a:off x="2812173" y="1597978"/>
                <a:ext cx="6548384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4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AU" sz="48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48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AU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C1A4CB-5664-F416-0144-A7FCA44E8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173" y="1597978"/>
                <a:ext cx="6548384" cy="738664"/>
              </a:xfrm>
              <a:prstGeom prst="rect">
                <a:avLst/>
              </a:prstGeom>
              <a:blipFill>
                <a:blip r:embed="rId6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CF6D49-68B4-D438-36B1-055DDB2B4E7C}"/>
                  </a:ext>
                </a:extLst>
              </p:cNvPr>
              <p:cNvSpPr txBox="1"/>
              <p:nvPr/>
            </p:nvSpPr>
            <p:spPr>
              <a:xfrm>
                <a:off x="21898" y="1490256"/>
                <a:ext cx="2670430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“constant term”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CF6D49-68B4-D438-36B1-055DDB2B4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8" y="1490256"/>
                <a:ext cx="2670430" cy="954107"/>
              </a:xfrm>
              <a:prstGeom prst="rect">
                <a:avLst/>
              </a:prstGeom>
              <a:blipFill>
                <a:blip r:embed="rId7"/>
                <a:stretch>
                  <a:fillRect l="-1887" t="-6579" r="-1887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81AA6C-1C9D-B122-BDAA-FAAE415D1FA4}"/>
                  </a:ext>
                </a:extLst>
              </p:cNvPr>
              <p:cNvSpPr txBox="1"/>
              <p:nvPr/>
            </p:nvSpPr>
            <p:spPr>
              <a:xfrm>
                <a:off x="9499672" y="1490256"/>
                <a:ext cx="2670430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B0F0"/>
                    </a:solidFill>
                  </a:rPr>
                  <a:t>“evolving term”</a:t>
                </a:r>
              </a:p>
              <a:p>
                <a:pPr algn="ctr"/>
                <a:r>
                  <a:rPr lang="en-US" sz="2800" dirty="0">
                    <a:solidFill>
                      <a:srgbClr val="00B0F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AU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rgbClr val="00B0F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>
                    <a:solidFill>
                      <a:srgbClr val="00B0F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81AA6C-1C9D-B122-BDAA-FAAE415D1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672" y="1490256"/>
                <a:ext cx="2670430" cy="954107"/>
              </a:xfrm>
              <a:prstGeom prst="rect">
                <a:avLst/>
              </a:prstGeom>
              <a:blipFill>
                <a:blip r:embed="rId8"/>
                <a:stretch>
                  <a:fillRect l="-472" t="-6579" r="-472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20D5612D-BCF1-6DB9-1712-A3718E5773C0}"/>
              </a:ext>
            </a:extLst>
          </p:cNvPr>
          <p:cNvSpPr/>
          <p:nvPr/>
        </p:nvSpPr>
        <p:spPr>
          <a:xfrm>
            <a:off x="4935255" y="1540754"/>
            <a:ext cx="1052186" cy="9823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8EBA22-8F72-A546-F4DC-6FA19F2EAB49}"/>
              </a:ext>
            </a:extLst>
          </p:cNvPr>
          <p:cNvSpPr/>
          <p:nvPr/>
        </p:nvSpPr>
        <p:spPr>
          <a:xfrm>
            <a:off x="6390362" y="1540754"/>
            <a:ext cx="1052186" cy="98238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5E97D4-1E0D-744F-D4EA-4C6DD71D65B9}"/>
              </a:ext>
            </a:extLst>
          </p:cNvPr>
          <p:cNvCxnSpPr>
            <a:cxnSpLocks/>
          </p:cNvCxnSpPr>
          <p:nvPr/>
        </p:nvCxnSpPr>
        <p:spPr>
          <a:xfrm>
            <a:off x="2692328" y="1597978"/>
            <a:ext cx="2242927" cy="1431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E333F9-1ACD-4CE3-2DA6-22F8A26E4A42}"/>
              </a:ext>
            </a:extLst>
          </p:cNvPr>
          <p:cNvCxnSpPr>
            <a:cxnSpLocks/>
          </p:cNvCxnSpPr>
          <p:nvPr/>
        </p:nvCxnSpPr>
        <p:spPr>
          <a:xfrm flipH="1">
            <a:off x="7569427" y="1585020"/>
            <a:ext cx="1910975" cy="9624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66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2" grpId="0"/>
      <p:bldP spid="3" grpId="0"/>
      <p:bldP spid="5" grpId="0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“Phantom” dark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AA52E-7CFA-1A6A-BB1A-98A59F4B0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3" y="2537677"/>
            <a:ext cx="3505266" cy="3968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3BEDFF2-4AD4-EBCE-B4DB-ADEB7ACBE295}"/>
                  </a:ext>
                </a:extLst>
              </p:cNvPr>
              <p:cNvSpPr txBox="1"/>
              <p:nvPr/>
            </p:nvSpPr>
            <p:spPr>
              <a:xfrm>
                <a:off x="472963" y="1065729"/>
                <a:ext cx="1126709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Dark energy with the property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&lt;−1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at some time is called a </a:t>
                </a:r>
                <a:r>
                  <a:rPr lang="en-US" sz="2800" dirty="0">
                    <a:solidFill>
                      <a:srgbClr val="FFFF00"/>
                    </a:solidFill>
                  </a:rPr>
                  <a:t>phantom</a:t>
                </a:r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.  Theorists have particular difficulties modelling phantoms!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3BEDFF2-4AD4-EBCE-B4DB-ADEB7ACBE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63" y="1065729"/>
                <a:ext cx="11267092" cy="954107"/>
              </a:xfrm>
              <a:prstGeom prst="rect">
                <a:avLst/>
              </a:prstGeom>
              <a:blipFill>
                <a:blip r:embed="rId3"/>
                <a:stretch>
                  <a:fillRect t="-8000" r="-338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CB776ED-341C-B9D4-3432-3CA9DDFB5E92}"/>
              </a:ext>
            </a:extLst>
          </p:cNvPr>
          <p:cNvSpPr/>
          <p:nvPr/>
        </p:nvSpPr>
        <p:spPr>
          <a:xfrm>
            <a:off x="378370" y="1073802"/>
            <a:ext cx="11519337" cy="95410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7F45E5-7878-5A9A-7599-7A7A9F65AE06}"/>
                  </a:ext>
                </a:extLst>
              </p:cNvPr>
              <p:cNvSpPr txBox="1"/>
              <p:nvPr/>
            </p:nvSpPr>
            <p:spPr>
              <a:xfrm>
                <a:off x="4346532" y="2743129"/>
                <a:ext cx="7551175" cy="355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</a:rPr>
                  <a:t>Since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AU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−3(1+</m:t>
                        </m:r>
                        <m:r>
                          <a:rPr lang="en-AU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AU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, then if  </a:t>
                </a:r>
                <a14:m>
                  <m:oMath xmlns:m="http://schemas.openxmlformats.org/officeDocument/2006/math">
                    <m:r>
                      <a:rPr lang="en-AU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AU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AU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the density is </a:t>
                </a:r>
                <a:r>
                  <a:rPr lang="en-US" sz="2800" dirty="0">
                    <a:solidFill>
                      <a:srgbClr val="FFFF00"/>
                    </a:solidFill>
                  </a:rPr>
                  <a:t>increasing</a:t>
                </a:r>
                <a:r>
                  <a:rPr lang="en-US" sz="2800" dirty="0">
                    <a:solidFill>
                      <a:schemeClr val="bg1"/>
                    </a:solidFill>
                  </a:rPr>
                  <a:t> with time as space expands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</a:rPr>
                  <a:t>Acceleration exponentially increasing, heading for “</a:t>
                </a:r>
                <a:r>
                  <a:rPr lang="en-US" sz="2800" dirty="0">
                    <a:solidFill>
                      <a:srgbClr val="FFFF00"/>
                    </a:solidFill>
                  </a:rPr>
                  <a:t>Big Rip</a:t>
                </a:r>
                <a:r>
                  <a:rPr lang="en-US" sz="2800" dirty="0">
                    <a:solidFill>
                      <a:schemeClr val="bg1"/>
                    </a:solidFill>
                  </a:rPr>
                  <a:t>” scenario if sustained!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</a:rPr>
                  <a:t>Violates the “</a:t>
                </a:r>
                <a:r>
                  <a:rPr lang="en-US" sz="2800" dirty="0">
                    <a:solidFill>
                      <a:srgbClr val="FFFF00"/>
                    </a:solidFill>
                  </a:rPr>
                  <a:t>Null Energy Condition</a:t>
                </a:r>
                <a:r>
                  <a:rPr lang="en-US" sz="2800" dirty="0">
                    <a:solidFill>
                      <a:schemeClr val="bg1"/>
                    </a:solidFill>
                  </a:rPr>
                  <a:t>” satisfied by any conventional physics description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7F45E5-7878-5A9A-7599-7A7A9F65A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32" y="2743129"/>
                <a:ext cx="7551175" cy="3557320"/>
              </a:xfrm>
              <a:prstGeom prst="rect">
                <a:avLst/>
              </a:prstGeom>
              <a:blipFill>
                <a:blip r:embed="rId4"/>
                <a:stretch>
                  <a:fillRect l="-1513" t="-1423" r="-1513" b="-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5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20EC9-BAF4-C2C7-71C0-AF543F0A4DE4}"/>
              </a:ext>
            </a:extLst>
          </p:cNvPr>
          <p:cNvSpPr txBox="1"/>
          <p:nvPr/>
        </p:nvSpPr>
        <p:spPr>
          <a:xfrm>
            <a:off x="1" y="2367171"/>
            <a:ext cx="1219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Now I am finally getting to the …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</a:rPr>
              <a:t>DESI results!</a:t>
            </a:r>
          </a:p>
        </p:txBody>
      </p:sp>
    </p:spTree>
    <p:extLst>
      <p:ext uri="{BB962C8B-B14F-4D97-AF65-F5344CB8AC3E}">
        <p14:creationId xmlns:p14="http://schemas.microsoft.com/office/powerpoint/2010/main" val="1363199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Recapping on the data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45D431-8287-B3E3-8D72-EF7197529B63}"/>
                  </a:ext>
                </a:extLst>
              </p:cNvPr>
              <p:cNvSpPr txBox="1"/>
              <p:nvPr/>
            </p:nvSpPr>
            <p:spPr>
              <a:xfrm>
                <a:off x="157655" y="1064803"/>
                <a:ext cx="3815256" cy="156966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Baryon acoustic oscillations</a:t>
                </a:r>
                <a:r>
                  <a:rPr lang="en-US" sz="2400" dirty="0">
                    <a:solidFill>
                      <a:schemeClr val="bg1"/>
                    </a:solidFill>
                  </a:rPr>
                  <a:t>: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by standard ruler technique for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45D431-8287-B3E3-8D72-EF7197529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55" y="1064803"/>
                <a:ext cx="3815256" cy="1569660"/>
              </a:xfrm>
              <a:prstGeom prst="rect">
                <a:avLst/>
              </a:prstGeom>
              <a:blipFill>
                <a:blip r:embed="rId2"/>
                <a:stretch>
                  <a:fillRect l="-2649" t="-2381" b="-634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733F7D-430F-5FA5-ACB0-F57EC2BD19FF}"/>
                  </a:ext>
                </a:extLst>
              </p:cNvPr>
              <p:cNvSpPr txBox="1"/>
              <p:nvPr/>
            </p:nvSpPr>
            <p:spPr>
              <a:xfrm>
                <a:off x="4188372" y="1064803"/>
                <a:ext cx="3815255" cy="120032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Supernovae</a:t>
                </a:r>
                <a:r>
                  <a:rPr lang="en-US" sz="2400" dirty="0">
                    <a:solidFill>
                      <a:schemeClr val="bg1"/>
                    </a:solidFill>
                  </a:rPr>
                  <a:t>: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</a:rPr>
                  <a:t>by standard candle technique for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733F7D-430F-5FA5-ACB0-F57EC2BD1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372" y="1064803"/>
                <a:ext cx="3815255" cy="1200329"/>
              </a:xfrm>
              <a:prstGeom prst="rect">
                <a:avLst/>
              </a:prstGeom>
              <a:blipFill>
                <a:blip r:embed="rId3"/>
                <a:stretch>
                  <a:fillRect l="-2310" t="-3093" r="-330" b="-927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3D8C46-1013-7046-1598-B0A38E214AE8}"/>
                  </a:ext>
                </a:extLst>
              </p:cNvPr>
              <p:cNvSpPr txBox="1"/>
              <p:nvPr/>
            </p:nvSpPr>
            <p:spPr>
              <a:xfrm>
                <a:off x="8219091" y="1064803"/>
                <a:ext cx="3815254" cy="156966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CMB</a:t>
                </a:r>
                <a:r>
                  <a:rPr lang="en-US" sz="2400" dirty="0">
                    <a:solidFill>
                      <a:schemeClr val="bg1"/>
                    </a:solidFill>
                  </a:rPr>
                  <a:t>: </a:t>
                </a:r>
                <a:r>
                  <a:rPr lang="en-AU" sz="2400" dirty="0">
                    <a:solidFill>
                      <a:schemeClr val="bg1"/>
                    </a:solidFill>
                  </a:rPr>
                  <a:t>calibrate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AU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</a:rPr>
                  <a:t>and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24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=1100)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</a:rPr>
                  <a:t>through angular position of 1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st</a:t>
                </a:r>
                <a:r>
                  <a:rPr lang="en-US" sz="2400" dirty="0">
                    <a:solidFill>
                      <a:schemeClr val="bg1"/>
                    </a:solidFill>
                  </a:rPr>
                  <a:t> acoustic peak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3D8C46-1013-7046-1598-B0A38E214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091" y="1064803"/>
                <a:ext cx="3815254" cy="1569660"/>
              </a:xfrm>
              <a:prstGeom prst="rect">
                <a:avLst/>
              </a:prstGeom>
              <a:blipFill>
                <a:blip r:embed="rId4"/>
                <a:stretch>
                  <a:fillRect l="-2310" t="-1587" b="-634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90663-6F0D-99F1-635B-4F711AD43B1C}"/>
                  </a:ext>
                </a:extLst>
              </p:cNvPr>
              <p:cNvSpPr txBox="1"/>
              <p:nvPr/>
            </p:nvSpPr>
            <p:spPr>
              <a:xfrm>
                <a:off x="399391" y="5656308"/>
                <a:ext cx="11204030" cy="954107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These quantities all have different dependences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which help break degeneracies and improve the measurements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90663-6F0D-99F1-635B-4F711AD4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91" y="5656308"/>
                <a:ext cx="11204030" cy="954107"/>
              </a:xfrm>
              <a:prstGeom prst="rect">
                <a:avLst/>
              </a:prstGeom>
              <a:blipFill>
                <a:blip r:embed="rId5"/>
                <a:stretch>
                  <a:fillRect t="-5128" b="-15385"/>
                </a:stretch>
              </a:blipFill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2C79ACD-2B7F-AF23-5F32-D906D1024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147" y="2861478"/>
            <a:ext cx="3886197" cy="2432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B2786-4F07-8AB6-2EB5-C2826A84D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069" y="2428219"/>
            <a:ext cx="3415862" cy="2894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0307E-D4F4-FB79-F0F7-A72BA2489B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466" y="2935050"/>
            <a:ext cx="3793443" cy="21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3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Measurements from DESI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A83F6B-C915-BF8B-3E26-83EBA2AE0239}"/>
              </a:ext>
            </a:extLst>
          </p:cNvPr>
          <p:cNvSpPr/>
          <p:nvPr/>
        </p:nvSpPr>
        <p:spPr>
          <a:xfrm>
            <a:off x="378370" y="1093220"/>
            <a:ext cx="11519337" cy="95570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BBD9F7-B252-32C2-37DA-6DA9F378FD5A}"/>
                  </a:ext>
                </a:extLst>
              </p:cNvPr>
              <p:cNvSpPr txBox="1"/>
              <p:nvPr/>
            </p:nvSpPr>
            <p:spPr>
              <a:xfrm>
                <a:off x="541657" y="985157"/>
                <a:ext cx="11067959" cy="954107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Here are the DESI distance and expansion rate measurements from the galaxy types across redshift, </a:t>
                </a:r>
                <a:r>
                  <a:rPr lang="en-AU" sz="2800" dirty="0">
                    <a:solidFill>
                      <a:srgbClr val="FFFF00"/>
                    </a:solidFill>
                  </a:rPr>
                  <a:t>compared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</a:rPr>
                  <a:t>CDM prediction</a:t>
                </a:r>
                <a:endParaRPr 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BBD9F7-B252-32C2-37DA-6DA9F378F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57" y="985157"/>
                <a:ext cx="11067959" cy="954107"/>
              </a:xfrm>
              <a:prstGeom prst="rect">
                <a:avLst/>
              </a:prstGeom>
              <a:blipFill>
                <a:blip r:embed="rId2"/>
                <a:stretch>
                  <a:fillRect t="-6494" b="-15584"/>
                </a:stretch>
              </a:blipFill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EE6E67F2-530B-4893-079F-01F8B55C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6" y="2201639"/>
            <a:ext cx="5842000" cy="4381500"/>
          </a:xfrm>
          <a:prstGeom prst="rect">
            <a:avLst/>
          </a:prstGeom>
        </p:spPr>
      </p:pic>
      <p:pic>
        <p:nvPicPr>
          <p:cNvPr id="8" name="Picture 7" descr="A graph of a number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52B86056-F624-0D11-756A-77ED6473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064" y="2201639"/>
            <a:ext cx="5842000" cy="4381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CF253-9BC3-D1AD-6A25-292D7AD67039}"/>
                  </a:ext>
                </a:extLst>
              </p:cNvPr>
              <p:cNvSpPr txBox="1"/>
              <p:nvPr/>
            </p:nvSpPr>
            <p:spPr>
              <a:xfrm>
                <a:off x="2015609" y="3515106"/>
                <a:ext cx="383996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We can determine the scale of the Universe to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!!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CF253-9BC3-D1AD-6A25-292D7AD67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609" y="3515106"/>
                <a:ext cx="3839967" cy="830997"/>
              </a:xfrm>
              <a:prstGeom prst="rect">
                <a:avLst/>
              </a:prstGeom>
              <a:blipFill>
                <a:blip r:embed="rId5"/>
                <a:stretch>
                  <a:fillRect t="-4478" r="-1316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3B8A7A4-99EA-089B-C012-22F3226C2DED}"/>
              </a:ext>
            </a:extLst>
          </p:cNvPr>
          <p:cNvSpPr txBox="1"/>
          <p:nvPr/>
        </p:nvSpPr>
        <p:spPr>
          <a:xfrm>
            <a:off x="8126183" y="3721802"/>
            <a:ext cx="38399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Hmmm, do some of these data points disagree??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0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Statistics to the rescue!</a:t>
            </a:r>
          </a:p>
        </p:txBody>
      </p:sp>
      <p:pic>
        <p:nvPicPr>
          <p:cNvPr id="6" name="Picture 5" descr="A graph of a circular object&#10;&#10;Description automatically generated">
            <a:extLst>
              <a:ext uri="{FF2B5EF4-FFF2-40B4-BE49-F238E27FC236}">
                <a16:creationId xmlns:a16="http://schemas.microsoft.com/office/drawing/2014/main" id="{8146B2B2-FFD0-D858-D55D-0E7088CF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96" y="1705215"/>
            <a:ext cx="6701682" cy="49990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A1C660A-1F0B-FF1C-09E8-4F24FEBDE480}"/>
              </a:ext>
            </a:extLst>
          </p:cNvPr>
          <p:cNvSpPr/>
          <p:nvPr/>
        </p:nvSpPr>
        <p:spPr>
          <a:xfrm>
            <a:off x="3339880" y="2238635"/>
            <a:ext cx="241738" cy="2417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7AFE91-8067-0354-E8D2-B22B8255DBE1}"/>
              </a:ext>
            </a:extLst>
          </p:cNvPr>
          <p:cNvSpPr/>
          <p:nvPr/>
        </p:nvSpPr>
        <p:spPr>
          <a:xfrm>
            <a:off x="3957144" y="2603869"/>
            <a:ext cx="3831021" cy="3229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4E856C-13B2-E7CE-C902-AE342C64AB1C}"/>
              </a:ext>
            </a:extLst>
          </p:cNvPr>
          <p:cNvSpPr/>
          <p:nvPr/>
        </p:nvSpPr>
        <p:spPr>
          <a:xfrm>
            <a:off x="1828800" y="1350578"/>
            <a:ext cx="630621" cy="5353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83FB0-619E-F196-A57A-D02C9D15C2A2}"/>
              </a:ext>
            </a:extLst>
          </p:cNvPr>
          <p:cNvSpPr txBox="1"/>
          <p:nvPr/>
        </p:nvSpPr>
        <p:spPr>
          <a:xfrm>
            <a:off x="-171013" y="1575481"/>
            <a:ext cx="2622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standard model of dark energy (constant energy density)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07194F-4FF6-C6EE-1AE8-8751616CC578}"/>
              </a:ext>
            </a:extLst>
          </p:cNvPr>
          <p:cNvCxnSpPr>
            <a:cxnSpLocks/>
          </p:cNvCxnSpPr>
          <p:nvPr/>
        </p:nvCxnSpPr>
        <p:spPr>
          <a:xfrm>
            <a:off x="2270234" y="2061803"/>
            <a:ext cx="1069646" cy="207777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A9AA5FE-DC96-1FA9-FD86-32FDF13490CB}"/>
              </a:ext>
            </a:extLst>
          </p:cNvPr>
          <p:cNvSpPr/>
          <p:nvPr/>
        </p:nvSpPr>
        <p:spPr>
          <a:xfrm>
            <a:off x="378370" y="1093220"/>
            <a:ext cx="11519337" cy="95570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74BFA1-4AAD-5883-BF19-F6A6442D3BE4}"/>
                  </a:ext>
                </a:extLst>
              </p:cNvPr>
              <p:cNvSpPr txBox="1"/>
              <p:nvPr/>
            </p:nvSpPr>
            <p:spPr>
              <a:xfrm>
                <a:off x="1071347" y="876019"/>
                <a:ext cx="10024645" cy="52322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What are the </a:t>
                </a:r>
                <a:r>
                  <a:rPr lang="en-AU" sz="2800" dirty="0">
                    <a:solidFill>
                      <a:srgbClr val="FFFF00"/>
                    </a:solidFill>
                  </a:rPr>
                  <a:t>dark energy parameters </a:t>
                </a:r>
                <a14:m>
                  <m:oMath xmlns:m="http://schemas.openxmlformats.org/officeDocument/2006/math">
                    <m:r>
                      <a:rPr lang="en-AU" sz="280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AU" sz="2800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sz="28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AU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sz="2800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8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AU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AU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?</a:t>
                </a:r>
                <a:endParaRPr 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74BFA1-4AAD-5883-BF19-F6A6442D3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347" y="876019"/>
                <a:ext cx="10024645" cy="523220"/>
              </a:xfrm>
              <a:prstGeom prst="rect">
                <a:avLst/>
              </a:prstGeom>
              <a:blipFill>
                <a:blip r:embed="rId3"/>
                <a:stretch>
                  <a:fillRect t="-11364" b="-25000"/>
                </a:stretch>
              </a:blipFill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15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8" grpId="0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Dark energy results</a:t>
            </a:r>
          </a:p>
        </p:txBody>
      </p:sp>
      <p:pic>
        <p:nvPicPr>
          <p:cNvPr id="6" name="Picture 5" descr="A graph of a circular object&#10;&#10;Description automatically generated">
            <a:extLst>
              <a:ext uri="{FF2B5EF4-FFF2-40B4-BE49-F238E27FC236}">
                <a16:creationId xmlns:a16="http://schemas.microsoft.com/office/drawing/2014/main" id="{8146B2B2-FFD0-D858-D55D-0E7088CF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96" y="1705215"/>
            <a:ext cx="6701682" cy="49990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A1C660A-1F0B-FF1C-09E8-4F24FEBDE480}"/>
              </a:ext>
            </a:extLst>
          </p:cNvPr>
          <p:cNvSpPr/>
          <p:nvPr/>
        </p:nvSpPr>
        <p:spPr>
          <a:xfrm>
            <a:off x="3339880" y="2238635"/>
            <a:ext cx="241738" cy="2417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22211B-FCD6-D2BB-DA57-B42B2592BEF2}"/>
                  </a:ext>
                </a:extLst>
              </p:cNvPr>
              <p:cNvSpPr txBox="1"/>
              <p:nvPr/>
            </p:nvSpPr>
            <p:spPr>
              <a:xfrm>
                <a:off x="8978239" y="1921303"/>
                <a:ext cx="2919468" cy="4401205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</a:rPr>
                  <a:t>Data 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favour</a:t>
                </a:r>
                <a:r>
                  <a:rPr lang="en-US" sz="2800" dirty="0">
                    <a:solidFill>
                      <a:srgbClr val="FFFF00"/>
                    </a:solidFill>
                  </a:rPr>
                  <a:t> evolving equation of state of dark energy</a:t>
                </a:r>
              </a:p>
              <a:p>
                <a:pPr algn="ctr"/>
                <a:endParaRPr lang="en-US" sz="2800" dirty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2800" dirty="0">
                    <a:solidFill>
                      <a:srgbClr val="FFFF00"/>
                    </a:solidFill>
                  </a:rPr>
                  <a:t>The significance of rejection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</a:rPr>
                  <a:t>CDM is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4.2</m:t>
                    </m:r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</a:rPr>
                  <a:t> in this case</a:t>
                </a:r>
              </a:p>
              <a:p>
                <a:pPr algn="ctr"/>
                <a:r>
                  <a:rPr lang="en-US" sz="2400" dirty="0">
                    <a:solidFill>
                      <a:srgbClr val="FFFF00"/>
                    </a:solidFill>
                  </a:rPr>
                  <a:t>(&lt; 1 in 10,000 by chance)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22211B-FCD6-D2BB-DA57-B42B2592B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239" y="1921303"/>
                <a:ext cx="2919468" cy="4401205"/>
              </a:xfrm>
              <a:prstGeom prst="rect">
                <a:avLst/>
              </a:prstGeom>
              <a:blipFill>
                <a:blip r:embed="rId3"/>
                <a:stretch>
                  <a:fillRect l="-3017" t="-1433" r="-5603"/>
                </a:stretch>
              </a:blipFill>
              <a:ln w="1905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6F4E856C-13B2-E7CE-C902-AE342C64AB1C}"/>
              </a:ext>
            </a:extLst>
          </p:cNvPr>
          <p:cNvSpPr/>
          <p:nvPr/>
        </p:nvSpPr>
        <p:spPr>
          <a:xfrm>
            <a:off x="1828800" y="1350578"/>
            <a:ext cx="630621" cy="5353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83FB0-619E-F196-A57A-D02C9D15C2A2}"/>
              </a:ext>
            </a:extLst>
          </p:cNvPr>
          <p:cNvSpPr txBox="1"/>
          <p:nvPr/>
        </p:nvSpPr>
        <p:spPr>
          <a:xfrm>
            <a:off x="-171013" y="1575481"/>
            <a:ext cx="2622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standard model of dark energy (constant energy density)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07194F-4FF6-C6EE-1AE8-8751616CC578}"/>
              </a:ext>
            </a:extLst>
          </p:cNvPr>
          <p:cNvCxnSpPr>
            <a:cxnSpLocks/>
          </p:cNvCxnSpPr>
          <p:nvPr/>
        </p:nvCxnSpPr>
        <p:spPr>
          <a:xfrm>
            <a:off x="2270234" y="2061803"/>
            <a:ext cx="1069646" cy="207777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A9AA5FE-DC96-1FA9-FD86-32FDF13490CB}"/>
              </a:ext>
            </a:extLst>
          </p:cNvPr>
          <p:cNvSpPr/>
          <p:nvPr/>
        </p:nvSpPr>
        <p:spPr>
          <a:xfrm>
            <a:off x="378370" y="1093220"/>
            <a:ext cx="11519337" cy="95570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8DD953-2946-90F3-4BC7-83DE02F98AFE}"/>
                  </a:ext>
                </a:extLst>
              </p:cNvPr>
              <p:cNvSpPr txBox="1"/>
              <p:nvPr/>
            </p:nvSpPr>
            <p:spPr>
              <a:xfrm>
                <a:off x="1071347" y="876019"/>
                <a:ext cx="10024645" cy="52322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What are the </a:t>
                </a:r>
                <a:r>
                  <a:rPr lang="en-AU" sz="2800" dirty="0">
                    <a:solidFill>
                      <a:srgbClr val="FFFF00"/>
                    </a:solidFill>
                  </a:rPr>
                  <a:t>dark energy parameters </a:t>
                </a:r>
                <a14:m>
                  <m:oMath xmlns:m="http://schemas.openxmlformats.org/officeDocument/2006/math">
                    <m:r>
                      <a:rPr lang="en-AU" sz="280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AU" sz="2800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sz="28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AU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sz="2800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8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AU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sz="2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AU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?</a:t>
                </a:r>
                <a:endParaRPr 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8DD953-2946-90F3-4BC7-83DE02F98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347" y="876019"/>
                <a:ext cx="10024645" cy="523220"/>
              </a:xfrm>
              <a:prstGeom prst="rect">
                <a:avLst/>
              </a:prstGeom>
              <a:blipFill>
                <a:blip r:embed="rId4"/>
                <a:stretch>
                  <a:fillRect t="-11364" b="-25000"/>
                </a:stretch>
              </a:blipFill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5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2F4FA3-8632-A7F7-6C55-1727007752F4}"/>
              </a:ext>
            </a:extLst>
          </p:cNvPr>
          <p:cNvSpPr/>
          <p:nvPr/>
        </p:nvSpPr>
        <p:spPr>
          <a:xfrm>
            <a:off x="135924" y="1013254"/>
            <a:ext cx="6532890" cy="572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Dark energy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61FB8-D466-6C0D-B8F4-0E45ACC86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32" y="1178033"/>
            <a:ext cx="5854794" cy="5559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48DBEE-43FC-7806-AF40-DE210EF2F2FC}"/>
              </a:ext>
            </a:extLst>
          </p:cNvPr>
          <p:cNvSpPr txBox="1"/>
          <p:nvPr/>
        </p:nvSpPr>
        <p:spPr>
          <a:xfrm>
            <a:off x="7746122" y="1607661"/>
            <a:ext cx="366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Phantom crossing!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2D439F-20CF-AC68-DA4B-B448A4EF2D53}"/>
              </a:ext>
            </a:extLst>
          </p:cNvPr>
          <p:cNvCxnSpPr>
            <a:cxnSpLocks/>
          </p:cNvCxnSpPr>
          <p:nvPr/>
        </p:nvCxnSpPr>
        <p:spPr>
          <a:xfrm flipH="1">
            <a:off x="2680135" y="1928197"/>
            <a:ext cx="5065987" cy="2308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2B81ABE-59FA-EED4-51B9-D891A1172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939" y="2493370"/>
            <a:ext cx="1468668" cy="1662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FD14A7-6DA4-D41C-0D74-38773CB8751D}"/>
              </a:ext>
            </a:extLst>
          </p:cNvPr>
          <p:cNvSpPr txBox="1"/>
          <p:nvPr/>
        </p:nvSpPr>
        <p:spPr>
          <a:xfrm>
            <a:off x="6580910" y="2493370"/>
            <a:ext cx="336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Dark energy behaves as phantom??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FCCC51-CC6C-C838-B59D-FCF0D951048D}"/>
              </a:ext>
            </a:extLst>
          </p:cNvPr>
          <p:cNvSpPr txBox="1"/>
          <p:nvPr/>
        </p:nvSpPr>
        <p:spPr>
          <a:xfrm>
            <a:off x="7250530" y="5099833"/>
            <a:ext cx="4161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Dark energy density peaks in the past and is now “weakening”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721D9A-ED38-7D32-3619-21FB40981E4B}"/>
              </a:ext>
            </a:extLst>
          </p:cNvPr>
          <p:cNvCxnSpPr>
            <a:cxnSpLocks/>
          </p:cNvCxnSpPr>
          <p:nvPr/>
        </p:nvCxnSpPr>
        <p:spPr>
          <a:xfrm flipH="1" flipV="1">
            <a:off x="4356691" y="2801585"/>
            <a:ext cx="2635094" cy="3465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D6EC96-847B-2C38-9310-3F6F63575B1A}"/>
                  </a:ext>
                </a:extLst>
              </p:cNvPr>
              <p:cNvSpPr txBox="1"/>
              <p:nvPr/>
            </p:nvSpPr>
            <p:spPr>
              <a:xfrm>
                <a:off x="266308" y="4591630"/>
                <a:ext cx="806053" cy="6617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𝐷𝐸</m:t>
                              </m:r>
                            </m:sub>
                          </m:sSub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𝐷𝐸</m:t>
                              </m:r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D6EC96-847B-2C38-9310-3F6F63575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08" y="4591630"/>
                <a:ext cx="806053" cy="661720"/>
              </a:xfrm>
              <a:prstGeom prst="rect">
                <a:avLst/>
              </a:prstGeom>
              <a:blipFill>
                <a:blip r:embed="rId4"/>
                <a:stretch>
                  <a:fillRect l="-7813" t="-3774" r="-10938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9B66DE1-ED86-57DC-ECE6-810D8893BF35}"/>
              </a:ext>
            </a:extLst>
          </p:cNvPr>
          <p:cNvSpPr/>
          <p:nvPr/>
        </p:nvSpPr>
        <p:spPr>
          <a:xfrm>
            <a:off x="3363686" y="1322614"/>
            <a:ext cx="3020785" cy="408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C3917-8081-EBC9-A4C0-18C487352C87}"/>
              </a:ext>
            </a:extLst>
          </p:cNvPr>
          <p:cNvSpPr/>
          <p:nvPr/>
        </p:nvSpPr>
        <p:spPr>
          <a:xfrm>
            <a:off x="4735286" y="5638442"/>
            <a:ext cx="1649186" cy="408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878C9C-880C-259D-CB44-890587CB06D2}"/>
              </a:ext>
            </a:extLst>
          </p:cNvPr>
          <p:cNvCxnSpPr>
            <a:cxnSpLocks/>
          </p:cNvCxnSpPr>
          <p:nvPr/>
        </p:nvCxnSpPr>
        <p:spPr>
          <a:xfrm flipH="1" flipV="1">
            <a:off x="2640502" y="4526311"/>
            <a:ext cx="4614041" cy="14120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36B400-F5E8-17D8-3042-86C34915BB90}"/>
              </a:ext>
            </a:extLst>
          </p:cNvPr>
          <p:cNvSpPr txBox="1"/>
          <p:nvPr/>
        </p:nvSpPr>
        <p:spPr>
          <a:xfrm>
            <a:off x="2090057" y="1325429"/>
            <a:ext cx="42617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Converting to other quantities …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A9EE27-71D5-2D59-8C48-9E9B7124C630}"/>
              </a:ext>
            </a:extLst>
          </p:cNvPr>
          <p:cNvCxnSpPr/>
          <p:nvPr/>
        </p:nvCxnSpPr>
        <p:spPr>
          <a:xfrm flipH="1">
            <a:off x="1230923" y="6435970"/>
            <a:ext cx="512089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C716AF7-F368-CBC9-4AF3-5ACB84CD9965}"/>
              </a:ext>
            </a:extLst>
          </p:cNvPr>
          <p:cNvSpPr txBox="1"/>
          <p:nvPr/>
        </p:nvSpPr>
        <p:spPr>
          <a:xfrm>
            <a:off x="417284" y="6187335"/>
            <a:ext cx="82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08884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13C131-54D0-2EDA-A951-C136A76657C9}"/>
              </a:ext>
            </a:extLst>
          </p:cNvPr>
          <p:cNvSpPr/>
          <p:nvPr/>
        </p:nvSpPr>
        <p:spPr>
          <a:xfrm>
            <a:off x="1012752" y="1048969"/>
            <a:ext cx="9963808" cy="44946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DESI results</a:t>
            </a:r>
          </a:p>
        </p:txBody>
      </p:sp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68165006-9A28-46B1-E2A0-3685C15A1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803" y="1181752"/>
            <a:ext cx="8704756" cy="4361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CDA536-0455-2902-2C80-8553D84161E6}"/>
              </a:ext>
            </a:extLst>
          </p:cNvPr>
          <p:cNvSpPr txBox="1"/>
          <p:nvPr/>
        </p:nvSpPr>
        <p:spPr>
          <a:xfrm>
            <a:off x="493400" y="5766451"/>
            <a:ext cx="5156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Acceleration appears smaller than expected in today’s Universe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DB3B3-B98C-EB46-39BF-CA8F9D19395F}"/>
              </a:ext>
            </a:extLst>
          </p:cNvPr>
          <p:cNvSpPr txBox="1"/>
          <p:nvPr/>
        </p:nvSpPr>
        <p:spPr>
          <a:xfrm>
            <a:off x="7065947" y="5770204"/>
            <a:ext cx="4632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Acceleration appears larger than expected in the past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E4879-2A8C-81C1-3EC4-419B5E2CDEE6}"/>
              </a:ext>
            </a:extLst>
          </p:cNvPr>
          <p:cNvSpPr txBox="1"/>
          <p:nvPr/>
        </p:nvSpPr>
        <p:spPr>
          <a:xfrm>
            <a:off x="1069514" y="1582560"/>
            <a:ext cx="2081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Deceleration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B7286E-B0E1-9460-EB8E-66F299E03EFC}"/>
                  </a:ext>
                </a:extLst>
              </p:cNvPr>
              <p:cNvSpPr txBox="1"/>
              <p:nvPr/>
            </p:nvSpPr>
            <p:spPr>
              <a:xfrm>
                <a:off x="1117854" y="2618868"/>
                <a:ext cx="1691873" cy="6953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̈"/>
                              <m:ctrlP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AU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B7286E-B0E1-9460-EB8E-66F299E03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854" y="2618868"/>
                <a:ext cx="1691873" cy="695383"/>
              </a:xfrm>
              <a:prstGeom prst="rect">
                <a:avLst/>
              </a:prstGeom>
              <a:blipFill>
                <a:blip r:embed="rId3"/>
                <a:stretch>
                  <a:fillRect l="-2963" t="-5357" r="-1481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0373116-043B-6E8E-EE4C-22677B94CA9D}"/>
              </a:ext>
            </a:extLst>
          </p:cNvPr>
          <p:cNvSpPr txBox="1"/>
          <p:nvPr/>
        </p:nvSpPr>
        <p:spPr>
          <a:xfrm>
            <a:off x="5366441" y="3224959"/>
            <a:ext cx="2351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Onset of cosmic acceleration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16063C-463B-2912-E985-B4824629E5F9}"/>
                  </a:ext>
                </a:extLst>
              </p:cNvPr>
              <p:cNvSpPr txBox="1"/>
              <p:nvPr/>
            </p:nvSpPr>
            <p:spPr>
              <a:xfrm>
                <a:off x="8072855" y="1787871"/>
                <a:ext cx="23519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Dashed line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/>
                  <a:t>CDM model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16063C-463B-2912-E985-B4824629E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855" y="1787871"/>
                <a:ext cx="2351910" cy="830997"/>
              </a:xfrm>
              <a:prstGeom prst="rect">
                <a:avLst/>
              </a:prstGeom>
              <a:blipFill>
                <a:blip r:embed="rId4"/>
                <a:stretch>
                  <a:fillRect t="-5970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68055A7F-A510-5C2B-606F-0043E2B411D8}"/>
              </a:ext>
            </a:extLst>
          </p:cNvPr>
          <p:cNvSpPr/>
          <p:nvPr/>
        </p:nvSpPr>
        <p:spPr>
          <a:xfrm>
            <a:off x="8979592" y="4055956"/>
            <a:ext cx="1629103" cy="482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F2FBCD7-D1F4-8297-88D2-6BE70F37BE06}"/>
              </a:ext>
            </a:extLst>
          </p:cNvPr>
          <p:cNvCxnSpPr>
            <a:cxnSpLocks/>
          </p:cNvCxnSpPr>
          <p:nvPr/>
        </p:nvCxnSpPr>
        <p:spPr>
          <a:xfrm flipV="1">
            <a:off x="3363686" y="4055956"/>
            <a:ext cx="413285" cy="16331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FDD4F9-CA9A-2B7A-AD70-E884D8BE192D}"/>
              </a:ext>
            </a:extLst>
          </p:cNvPr>
          <p:cNvCxnSpPr>
            <a:cxnSpLocks/>
          </p:cNvCxnSpPr>
          <p:nvPr/>
        </p:nvCxnSpPr>
        <p:spPr>
          <a:xfrm flipH="1" flipV="1">
            <a:off x="6333685" y="2518407"/>
            <a:ext cx="2560851" cy="31366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3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20EC9-BAF4-C2C7-71C0-AF543F0A4DE4}"/>
              </a:ext>
            </a:extLst>
          </p:cNvPr>
          <p:cNvSpPr txBox="1"/>
          <p:nvPr/>
        </p:nvSpPr>
        <p:spPr>
          <a:xfrm>
            <a:off x="0" y="2767280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What does it all mean?</a:t>
            </a:r>
          </a:p>
        </p:txBody>
      </p:sp>
    </p:spTree>
    <p:extLst>
      <p:ext uri="{BB962C8B-B14F-4D97-AF65-F5344CB8AC3E}">
        <p14:creationId xmlns:p14="http://schemas.microsoft.com/office/powerpoint/2010/main" val="83023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20EC9-BAF4-C2C7-71C0-AF543F0A4DE4}"/>
              </a:ext>
            </a:extLst>
          </p:cNvPr>
          <p:cNvSpPr txBox="1"/>
          <p:nvPr/>
        </p:nvSpPr>
        <p:spPr>
          <a:xfrm>
            <a:off x="0" y="2178558"/>
            <a:ext cx="121919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What is DESI*?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*The Dark Energy Spectroscopic Instrument</a:t>
            </a:r>
          </a:p>
        </p:txBody>
      </p:sp>
    </p:spTree>
    <p:extLst>
      <p:ext uri="{BB962C8B-B14F-4D97-AF65-F5344CB8AC3E}">
        <p14:creationId xmlns:p14="http://schemas.microsoft.com/office/powerpoint/2010/main" val="3941916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/>
                  <a:t>Have we disproven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4800" dirty="0"/>
                  <a:t>CDM model??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blipFill>
                <a:blip r:embed="rId2"/>
                <a:stretch>
                  <a:fillRect t="-10959" b="-3150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aph of a circular object&#10;&#10;Description automatically generated">
            <a:extLst>
              <a:ext uri="{FF2B5EF4-FFF2-40B4-BE49-F238E27FC236}">
                <a16:creationId xmlns:a16="http://schemas.microsoft.com/office/drawing/2014/main" id="{72D498AE-57AE-DB0A-B3E8-F973C8C4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091" y="1439186"/>
            <a:ext cx="5965074" cy="44496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7D3F73-5A72-AD64-2C38-BEDA06D1DF3D}"/>
                  </a:ext>
                </a:extLst>
              </p:cNvPr>
              <p:cNvSpPr txBox="1"/>
              <p:nvPr/>
            </p:nvSpPr>
            <p:spPr>
              <a:xfrm>
                <a:off x="413359" y="1340285"/>
                <a:ext cx="4634630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FFFF00"/>
                    </a:solidFill>
                  </a:rPr>
                  <a:t>Not yet!</a:t>
                </a:r>
              </a:p>
              <a:p>
                <a:pPr algn="ctr"/>
                <a:endParaRPr lang="en-US" sz="3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We have a suggestive result, but the statistical significance is still </a:t>
                </a:r>
                <a14:m>
                  <m:oMath xmlns:m="http://schemas.openxmlformats.org/officeDocument/2006/math">
                    <m:r>
                      <a:rPr lang="en-AU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&lt;5</m:t>
                    </m:r>
                    <m:r>
                      <a:rPr lang="en-AU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3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The result relies on DESI,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SNe</a:t>
                </a:r>
                <a:r>
                  <a:rPr lang="en-US" sz="3200" dirty="0">
                    <a:solidFill>
                      <a:schemeClr val="bg1"/>
                    </a:solidFill>
                  </a:rPr>
                  <a:t> and CMB data, all of which will continue to be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analysed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7D3F73-5A72-AD64-2C38-BEDA06D1D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59" y="1340285"/>
                <a:ext cx="4634630" cy="5262979"/>
              </a:xfrm>
              <a:prstGeom prst="rect">
                <a:avLst/>
              </a:prstGeom>
              <a:blipFill>
                <a:blip r:embed="rId4"/>
                <a:stretch>
                  <a:fillRect t="-2651" r="-1913" b="-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5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Does evolving dark energy affect the Hubble tension?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BECD27-8158-D3E6-A330-9602EE434247}"/>
                  </a:ext>
                </a:extLst>
              </p:cNvPr>
              <p:cNvSpPr txBox="1"/>
              <p:nvPr/>
            </p:nvSpPr>
            <p:spPr>
              <a:xfrm>
                <a:off x="206680" y="1287484"/>
                <a:ext cx="5682641" cy="5139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</a:rPr>
                  <a:t>Unfortunately, no!</a:t>
                </a:r>
              </a:p>
              <a:p>
                <a:pPr algn="ctr"/>
                <a:endParaRPr lang="en-US" sz="3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AU" sz="3200" dirty="0">
                    <a:solidFill>
                      <a:schemeClr val="bg1"/>
                    </a:solidFill>
                  </a:rPr>
                  <a:t>The Hubble tension remains, even after fitting evolving dark energy models</a:t>
                </a:r>
              </a:p>
              <a:p>
                <a:pPr algn="ctr"/>
                <a:endParaRPr lang="en-AU" sz="32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=66.7</m:t>
                      </m:r>
                      <m:r>
                        <a:rPr lang="en-AU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±0.6 </m:t>
                      </m:r>
                      <m:r>
                        <m:rPr>
                          <m:sty m:val="p"/>
                        </m:rPr>
                        <a:rPr lang="en-AU" sz="3200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  <m:r>
                        <a:rPr lang="en-AU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32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sz="32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sz="32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AU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32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sz="32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Mpc</m:t>
                          </m:r>
                        </m:e>
                        <m:sup>
                          <m:r>
                            <a:rPr lang="en-AU" sz="32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3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rgbClr val="FFFF00"/>
                    </a:solidFill>
                  </a:rPr>
                  <a:t>Now we have another cosmological tension !?!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BECD27-8158-D3E6-A330-9602EE434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80" y="1287484"/>
                <a:ext cx="5682641" cy="5139869"/>
              </a:xfrm>
              <a:prstGeom prst="rect">
                <a:avLst/>
              </a:prstGeom>
              <a:blipFill>
                <a:blip r:embed="rId2"/>
                <a:stretch>
                  <a:fillRect t="-2222" r="-446" b="-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D9FC83F-2595-07D2-22B6-FA80BA8F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58" y="903514"/>
            <a:ext cx="5736771" cy="57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What’s next … more DESI!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74C10-A3A0-9585-E883-A1B9ED404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74" y="1558010"/>
            <a:ext cx="6251575" cy="3516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3BA0F2-6617-0CF5-4EEB-763E9847CAAF}"/>
              </a:ext>
            </a:extLst>
          </p:cNvPr>
          <p:cNvSpPr txBox="1"/>
          <p:nvPr/>
        </p:nvSpPr>
        <p:spPr>
          <a:xfrm>
            <a:off x="6851737" y="1290181"/>
            <a:ext cx="50479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DESI has at least two more years of data to </a:t>
            </a:r>
            <a:r>
              <a:rPr lang="en-US" sz="2800" dirty="0" err="1">
                <a:solidFill>
                  <a:schemeClr val="bg1"/>
                </a:solidFill>
              </a:rPr>
              <a:t>analyse</a:t>
            </a:r>
            <a:r>
              <a:rPr lang="en-US" sz="2800" dirty="0">
                <a:solidFill>
                  <a:schemeClr val="bg1"/>
                </a:solidFill>
              </a:rPr>
              <a:t> … </a:t>
            </a:r>
            <a:r>
              <a:rPr lang="en-US" sz="2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will they reinforce these hints of dark energy </a:t>
            </a:r>
            <a:r>
              <a:rPr lang="en-US" sz="2800" i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behaviour</a:t>
            </a:r>
            <a:r>
              <a:rPr lang="en-US" sz="2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We are using DESI for many other cosmological analyses including </a:t>
            </a:r>
            <a:r>
              <a:rPr lang="en-US" sz="2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weak gravitational lensing </a:t>
            </a:r>
            <a:r>
              <a:rPr lang="en-US" sz="2800" dirty="0">
                <a:solidFill>
                  <a:schemeClr val="bg1"/>
                </a:solidFill>
              </a:rPr>
              <a:t>and </a:t>
            </a:r>
            <a:r>
              <a:rPr lang="en-US" sz="2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galaxy peculiar velocities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2D0F4-7A68-104D-4990-342ACAA76625}"/>
              </a:ext>
            </a:extLst>
          </p:cNvPr>
          <p:cNvSpPr txBox="1"/>
          <p:nvPr/>
        </p:nvSpPr>
        <p:spPr>
          <a:xfrm>
            <a:off x="292274" y="5624186"/>
            <a:ext cx="1160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Whatever emerges, DESI is providing one of the key cosmological datasets of this decade! </a:t>
            </a:r>
          </a:p>
        </p:txBody>
      </p:sp>
    </p:spTree>
    <p:extLst>
      <p:ext uri="{BB962C8B-B14F-4D97-AF65-F5344CB8AC3E}">
        <p14:creationId xmlns:p14="http://schemas.microsoft.com/office/powerpoint/2010/main" val="15614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le with a triangle and a triangle with text&#10;&#10;Description automatically generated with medium confidence">
            <a:extLst>
              <a:ext uri="{FF2B5EF4-FFF2-40B4-BE49-F238E27FC236}">
                <a16:creationId xmlns:a16="http://schemas.microsoft.com/office/drawing/2014/main" id="{66572BF9-AC9A-98E3-B3A6-E36ABA099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055" y="1840448"/>
            <a:ext cx="4993464" cy="4993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820EC9-BAF4-C2C7-71C0-AF543F0A4DE4}"/>
              </a:ext>
            </a:extLst>
          </p:cNvPr>
          <p:cNvSpPr txBox="1"/>
          <p:nvPr/>
        </p:nvSpPr>
        <p:spPr>
          <a:xfrm>
            <a:off x="0" y="24088"/>
            <a:ext cx="12191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What’s the deal with dark energy?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New results from the Dark Energy Spectroscopic Instrument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D5443-7796-AA2A-651B-841BEBC3E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5" y="2185395"/>
            <a:ext cx="6854988" cy="3855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F6E970-F250-52EF-E52F-6E3A133FCA70}"/>
              </a:ext>
            </a:extLst>
          </p:cNvPr>
          <p:cNvSpPr txBox="1"/>
          <p:nvPr/>
        </p:nvSpPr>
        <p:spPr>
          <a:xfrm>
            <a:off x="-1" y="6169573"/>
            <a:ext cx="705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Chris Blake (Swinburne)</a:t>
            </a:r>
          </a:p>
        </p:txBody>
      </p:sp>
    </p:spTree>
    <p:extLst>
      <p:ext uri="{BB962C8B-B14F-4D97-AF65-F5344CB8AC3E}">
        <p14:creationId xmlns:p14="http://schemas.microsoft.com/office/powerpoint/2010/main" val="441649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20EC9-BAF4-C2C7-71C0-AF543F0A4DE4}"/>
              </a:ext>
            </a:extLst>
          </p:cNvPr>
          <p:cNvSpPr txBox="1"/>
          <p:nvPr/>
        </p:nvSpPr>
        <p:spPr>
          <a:xfrm>
            <a:off x="0" y="2767280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Bonus slides</a:t>
            </a:r>
          </a:p>
        </p:txBody>
      </p:sp>
    </p:spTree>
    <p:extLst>
      <p:ext uri="{BB962C8B-B14F-4D97-AF65-F5344CB8AC3E}">
        <p14:creationId xmlns:p14="http://schemas.microsoft.com/office/powerpoint/2010/main" val="2981092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47EB69-5637-603B-5604-2825B9B14CA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Why “repulsive gravity”?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9933FB-00BC-9229-5B35-9A439AEE5181}"/>
                  </a:ext>
                </a:extLst>
              </p:cNvPr>
              <p:cNvSpPr txBox="1"/>
              <p:nvPr/>
            </p:nvSpPr>
            <p:spPr>
              <a:xfrm>
                <a:off x="4445874" y="2364477"/>
                <a:ext cx="7098010" cy="4093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The particle feels a gravitational force from the mass enclosed by the sphere,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𝐺𝑀𝑚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AU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For </a:t>
                </a:r>
                <a:r>
                  <a:rPr lang="en-US" sz="2400" dirty="0">
                    <a:solidFill>
                      <a:srgbClr val="FFFF00"/>
                    </a:solidFill>
                  </a:rPr>
                  <a:t>normal matter</a:t>
                </a:r>
                <a:r>
                  <a:rPr lang="en-US" sz="24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stays constant as the sphere expands,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AU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and the particle becomes less tightly bound (</a:t>
                </a:r>
                <a:r>
                  <a:rPr lang="en-US" sz="2400" dirty="0">
                    <a:solidFill>
                      <a:srgbClr val="FFFF00"/>
                    </a:solidFill>
                  </a:rPr>
                  <a:t>inward force</a:t>
                </a:r>
                <a:r>
                  <a:rPr lang="en-US" sz="2400" dirty="0">
                    <a:solidFill>
                      <a:schemeClr val="bg1"/>
                    </a:solidFill>
                  </a:rPr>
                  <a:t>)</a:t>
                </a: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For </a:t>
                </a:r>
                <a:r>
                  <a:rPr lang="en-US" sz="2400" dirty="0">
                    <a:solidFill>
                      <a:srgbClr val="FFFF00"/>
                    </a:solidFill>
                  </a:rPr>
                  <a:t>dark energy</a:t>
                </a:r>
                <a:r>
                  <a:rPr lang="en-US" sz="24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as the sphere expands,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and the particle becomes more tightly bound (</a:t>
                </a:r>
                <a:r>
                  <a:rPr lang="en-US" sz="2400" dirty="0">
                    <a:solidFill>
                      <a:srgbClr val="FFFF00"/>
                    </a:solidFill>
                  </a:rPr>
                  <a:t>outward force</a:t>
                </a:r>
                <a:r>
                  <a:rPr lang="en-US" sz="2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9933FB-00BC-9229-5B35-9A439AEE5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874" y="2364477"/>
                <a:ext cx="7098010" cy="4093172"/>
              </a:xfrm>
              <a:prstGeom prst="rect">
                <a:avLst/>
              </a:prstGeom>
              <a:blipFill>
                <a:blip r:embed="rId2"/>
                <a:stretch>
                  <a:fillRect l="-1248" t="-1238" b="-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F9FD248-E90B-086E-5E72-C348B6EEDBDB}"/>
              </a:ext>
            </a:extLst>
          </p:cNvPr>
          <p:cNvSpPr txBox="1"/>
          <p:nvPr/>
        </p:nvSpPr>
        <p:spPr>
          <a:xfrm>
            <a:off x="394099" y="1063292"/>
            <a:ext cx="11349480" cy="95410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Normal matter slows expansion due to attractive gravity.  Does accelerating expansion mean repulsive gravity?  </a:t>
            </a:r>
            <a:r>
              <a:rPr lang="en-US" sz="2800" dirty="0">
                <a:solidFill>
                  <a:srgbClr val="FFFF00"/>
                </a:solidFill>
              </a:rPr>
              <a:t>Let’s try a Newtonian analogy!!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D09045-414A-C4D6-683A-14C60B1C7549}"/>
              </a:ext>
            </a:extLst>
          </p:cNvPr>
          <p:cNvSpPr/>
          <p:nvPr/>
        </p:nvSpPr>
        <p:spPr>
          <a:xfrm>
            <a:off x="648116" y="3433482"/>
            <a:ext cx="3142593" cy="31425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7618C8-B98D-EF62-E069-8EA4CFBDBB0F}"/>
              </a:ext>
            </a:extLst>
          </p:cNvPr>
          <p:cNvSpPr/>
          <p:nvPr/>
        </p:nvSpPr>
        <p:spPr>
          <a:xfrm>
            <a:off x="3139068" y="3731168"/>
            <a:ext cx="294289" cy="2969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06F3BB-9430-3B67-E302-8132BF626AA9}"/>
              </a:ext>
            </a:extLst>
          </p:cNvPr>
          <p:cNvCxnSpPr/>
          <p:nvPr/>
        </p:nvCxnSpPr>
        <p:spPr>
          <a:xfrm flipV="1">
            <a:off x="2219412" y="4028085"/>
            <a:ext cx="919656" cy="9766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99FB19-B8E5-0D33-C54E-7537FF8C210A}"/>
                  </a:ext>
                </a:extLst>
              </p:cNvPr>
              <p:cNvSpPr txBox="1"/>
              <p:nvPr/>
            </p:nvSpPr>
            <p:spPr>
              <a:xfrm>
                <a:off x="2497939" y="4125304"/>
                <a:ext cx="2215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99FB19-B8E5-0D33-C54E-7537FF8C2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939" y="4125304"/>
                <a:ext cx="221536" cy="369332"/>
              </a:xfrm>
              <a:prstGeom prst="rect">
                <a:avLst/>
              </a:prstGeom>
              <a:blipFill>
                <a:blip r:embed="rId3"/>
                <a:stretch>
                  <a:fillRect l="-15789" r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65981C-E435-8BB0-9C2C-9738AB6CB370}"/>
                  </a:ext>
                </a:extLst>
              </p:cNvPr>
              <p:cNvSpPr txBox="1"/>
              <p:nvPr/>
            </p:nvSpPr>
            <p:spPr>
              <a:xfrm>
                <a:off x="1100056" y="5307720"/>
                <a:ext cx="22597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Expanding sphere of total mass</a:t>
                </a:r>
                <a:r>
                  <a:rPr lang="en-AU" sz="2000" dirty="0"/>
                  <a:t>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65981C-E435-8BB0-9C2C-9738AB6CB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056" y="5307720"/>
                <a:ext cx="2259726" cy="707886"/>
              </a:xfrm>
              <a:prstGeom prst="rect">
                <a:avLst/>
              </a:prstGeom>
              <a:blipFill>
                <a:blip r:embed="rId4"/>
                <a:stretch>
                  <a:fillRect t="-535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041788-42DE-A15D-3047-99A06BD428F5}"/>
                  </a:ext>
                </a:extLst>
              </p:cNvPr>
              <p:cNvSpPr txBox="1"/>
              <p:nvPr/>
            </p:nvSpPr>
            <p:spPr>
              <a:xfrm>
                <a:off x="318291" y="2247013"/>
                <a:ext cx="38731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Consider a particle of mass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on the edge of an expanding sphere, that feels a gravitational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041788-42DE-A15D-3047-99A06BD42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91" y="2247013"/>
                <a:ext cx="3873100" cy="1015663"/>
              </a:xfrm>
              <a:prstGeom prst="rect">
                <a:avLst/>
              </a:prstGeom>
              <a:blipFill>
                <a:blip r:embed="rId5"/>
                <a:stretch>
                  <a:fillRect l="-1303" t="-375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808737-87E3-EC5C-DD6C-5EF0F3D7BEEC}"/>
              </a:ext>
            </a:extLst>
          </p:cNvPr>
          <p:cNvCxnSpPr/>
          <p:nvPr/>
        </p:nvCxnSpPr>
        <p:spPr>
          <a:xfrm flipV="1">
            <a:off x="3179346" y="3771350"/>
            <a:ext cx="571084" cy="554421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F3D358-7E0E-1200-ED7D-8347BA851500}"/>
                  </a:ext>
                </a:extLst>
              </p:cNvPr>
              <p:cNvSpPr txBox="1"/>
              <p:nvPr/>
            </p:nvSpPr>
            <p:spPr>
              <a:xfrm>
                <a:off x="3613797" y="3359910"/>
                <a:ext cx="5775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F3D358-7E0E-1200-ED7D-8347BA851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797" y="3359910"/>
                <a:ext cx="577594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525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dirty="0"/>
              <a:t>Evolving dark energy</a:t>
            </a:r>
            <a:endParaRPr lang="en-US" sz="48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2E6C7E-6474-FFAD-5D49-3243817B2D7E}"/>
              </a:ext>
            </a:extLst>
          </p:cNvPr>
          <p:cNvCxnSpPr/>
          <p:nvPr/>
        </p:nvCxnSpPr>
        <p:spPr>
          <a:xfrm flipV="1">
            <a:off x="3552497" y="1671145"/>
            <a:ext cx="0" cy="41620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27048E-8224-5A84-EE38-989506FCD709}"/>
              </a:ext>
            </a:extLst>
          </p:cNvPr>
          <p:cNvCxnSpPr>
            <a:cxnSpLocks/>
          </p:cNvCxnSpPr>
          <p:nvPr/>
        </p:nvCxnSpPr>
        <p:spPr>
          <a:xfrm>
            <a:off x="3552497" y="5833241"/>
            <a:ext cx="554946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AB8A6E-B4D2-B014-AFAF-F307F99DAEEF}"/>
                  </a:ext>
                </a:extLst>
              </p:cNvPr>
              <p:cNvSpPr txBox="1"/>
              <p:nvPr/>
            </p:nvSpPr>
            <p:spPr>
              <a:xfrm>
                <a:off x="8954802" y="5938337"/>
                <a:ext cx="57252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AB8A6E-B4D2-B014-AFAF-F307F99DA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802" y="5938337"/>
                <a:ext cx="572529" cy="492443"/>
              </a:xfrm>
              <a:prstGeom prst="rect">
                <a:avLst/>
              </a:prstGeom>
              <a:blipFill>
                <a:blip r:embed="rId2"/>
                <a:stretch>
                  <a:fillRect l="-8696" r="-434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3B7DCA-E40F-84B9-9FCD-EF1830EE9F9A}"/>
                  </a:ext>
                </a:extLst>
              </p:cNvPr>
              <p:cNvSpPr txBox="1"/>
              <p:nvPr/>
            </p:nvSpPr>
            <p:spPr>
              <a:xfrm>
                <a:off x="2853569" y="1623851"/>
                <a:ext cx="5818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3B7DCA-E40F-84B9-9FCD-EF1830EE9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569" y="1623851"/>
                <a:ext cx="581826" cy="492443"/>
              </a:xfrm>
              <a:prstGeom prst="rect">
                <a:avLst/>
              </a:prstGeom>
              <a:blipFill>
                <a:blip r:embed="rId3"/>
                <a:stretch>
                  <a:fillRect l="-8511" r="-212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BCB9E5-6F03-B65B-829A-179362A5F327}"/>
              </a:ext>
            </a:extLst>
          </p:cNvPr>
          <p:cNvCxnSpPr/>
          <p:nvPr/>
        </p:nvCxnSpPr>
        <p:spPr>
          <a:xfrm>
            <a:off x="3552497" y="3626069"/>
            <a:ext cx="5234151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6B59D3B-4A43-8366-27C6-CA0B7C143DC9}"/>
              </a:ext>
            </a:extLst>
          </p:cNvPr>
          <p:cNvCxnSpPr>
            <a:cxnSpLocks/>
          </p:cNvCxnSpPr>
          <p:nvPr/>
        </p:nvCxnSpPr>
        <p:spPr>
          <a:xfrm flipV="1">
            <a:off x="6011919" y="1786759"/>
            <a:ext cx="0" cy="4046482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949352-B6BF-3D1A-7367-EEFD6111513B}"/>
                  </a:ext>
                </a:extLst>
              </p:cNvPr>
              <p:cNvSpPr txBox="1"/>
              <p:nvPr/>
            </p:nvSpPr>
            <p:spPr>
              <a:xfrm>
                <a:off x="5686095" y="5875275"/>
                <a:ext cx="6267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949352-B6BF-3D1A-7367-EEFD61115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095" y="5875275"/>
                <a:ext cx="626775" cy="492443"/>
              </a:xfrm>
              <a:prstGeom prst="rect">
                <a:avLst/>
              </a:prstGeom>
              <a:blipFill>
                <a:blip r:embed="rId4"/>
                <a:stretch>
                  <a:fillRect l="-1961" r="-13725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8A45C0-1BCF-DF42-CE3C-7FE0C948A8B5}"/>
                  </a:ext>
                </a:extLst>
              </p:cNvPr>
              <p:cNvSpPr txBox="1"/>
              <p:nvPr/>
            </p:nvSpPr>
            <p:spPr>
              <a:xfrm>
                <a:off x="3141099" y="3379847"/>
                <a:ext cx="3206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8A45C0-1BCF-DF42-CE3C-7FE0C948A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099" y="3379847"/>
                <a:ext cx="320601" cy="492443"/>
              </a:xfrm>
              <a:prstGeom prst="rect">
                <a:avLst/>
              </a:prstGeom>
              <a:blipFill>
                <a:blip r:embed="rId5"/>
                <a:stretch>
                  <a:fillRect l="-26923" r="-26923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E4B3FE-C87B-B22B-4C3B-C29E4A93E12B}"/>
                  </a:ext>
                </a:extLst>
              </p:cNvPr>
              <p:cNvSpPr txBox="1"/>
              <p:nvPr/>
            </p:nvSpPr>
            <p:spPr>
              <a:xfrm>
                <a:off x="4033696" y="5002246"/>
                <a:ext cx="4500700" cy="40011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𝐷𝐸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climbs to maximum then drops again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E4B3FE-C87B-B22B-4C3B-C29E4A93E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696" y="5002246"/>
                <a:ext cx="4500700" cy="400110"/>
              </a:xfrm>
              <a:prstGeom prst="rect">
                <a:avLst/>
              </a:prstGeom>
              <a:blipFill>
                <a:blip r:embed="rId6"/>
                <a:stretch>
                  <a:fillRect t="-9375" r="-1127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2160EF3-F25D-C1FA-FFD7-4D673B854A06}"/>
                  </a:ext>
                </a:extLst>
              </p:cNvPr>
              <p:cNvSpPr txBox="1"/>
              <p:nvPr/>
            </p:nvSpPr>
            <p:spPr>
              <a:xfrm>
                <a:off x="4033695" y="2065227"/>
                <a:ext cx="4427129" cy="4001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𝐷𝐸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drops to minimum then climbs again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2160EF3-F25D-C1FA-FFD7-4D673B854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695" y="2065227"/>
                <a:ext cx="4427129" cy="400110"/>
              </a:xfrm>
              <a:prstGeom prst="rect">
                <a:avLst/>
              </a:prstGeom>
              <a:blipFill>
                <a:blip r:embed="rId7"/>
                <a:stretch>
                  <a:fillRect t="-9375" r="-1429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1196D1-0C22-5D1C-52D8-A5BDD332A755}"/>
                  </a:ext>
                </a:extLst>
              </p:cNvPr>
              <p:cNvSpPr txBox="1"/>
              <p:nvPr/>
            </p:nvSpPr>
            <p:spPr>
              <a:xfrm>
                <a:off x="6918438" y="3365676"/>
                <a:ext cx="1460938" cy="70788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𝐷𝐸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steadily dropping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1196D1-0C22-5D1C-52D8-A5BDD332A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438" y="3365676"/>
                <a:ext cx="1460938" cy="707886"/>
              </a:xfrm>
              <a:prstGeom prst="rect">
                <a:avLst/>
              </a:prstGeom>
              <a:blipFill>
                <a:blip r:embed="rId8"/>
                <a:stretch>
                  <a:fillRect t="-3509" r="-775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C0ADF1-BC4B-3A48-2EC6-23164882D55C}"/>
                  </a:ext>
                </a:extLst>
              </p:cNvPr>
              <p:cNvSpPr txBox="1"/>
              <p:nvPr/>
            </p:nvSpPr>
            <p:spPr>
              <a:xfrm>
                <a:off x="4024149" y="3363389"/>
                <a:ext cx="1460938" cy="70788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𝐷𝐸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steadily rising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C0ADF1-BC4B-3A48-2EC6-23164882D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149" y="3363389"/>
                <a:ext cx="1460938" cy="707886"/>
              </a:xfrm>
              <a:prstGeom prst="rect">
                <a:avLst/>
              </a:prstGeom>
              <a:blipFill>
                <a:blip r:embed="rId9"/>
                <a:stretch>
                  <a:fillRect t="-3509" r="-6838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973A44-E893-EF15-DAF8-78F1869C73DE}"/>
                  </a:ext>
                </a:extLst>
              </p:cNvPr>
              <p:cNvSpPr txBox="1"/>
              <p:nvPr/>
            </p:nvSpPr>
            <p:spPr>
              <a:xfrm>
                <a:off x="7440016" y="5889169"/>
                <a:ext cx="93936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−0.5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973A44-E893-EF15-DAF8-78F1869C7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16" y="5889169"/>
                <a:ext cx="939360" cy="492443"/>
              </a:xfrm>
              <a:prstGeom prst="rect">
                <a:avLst/>
              </a:prstGeom>
              <a:blipFill>
                <a:blip r:embed="rId10"/>
                <a:stretch>
                  <a:fillRect l="-1333" r="-1066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361BDEC-CBE1-2D38-0F64-5143754B74EE}"/>
                  </a:ext>
                </a:extLst>
              </p:cNvPr>
              <p:cNvSpPr txBox="1"/>
              <p:nvPr/>
            </p:nvSpPr>
            <p:spPr>
              <a:xfrm>
                <a:off x="3703671" y="5871525"/>
                <a:ext cx="93936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−1.5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361BDEC-CBE1-2D38-0F64-5143754B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671" y="5871525"/>
                <a:ext cx="939360" cy="492443"/>
              </a:xfrm>
              <a:prstGeom prst="rect">
                <a:avLst/>
              </a:prstGeom>
              <a:blipFill>
                <a:blip r:embed="rId11"/>
                <a:stretch>
                  <a:fillRect l="-1333" r="-9333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3703FF-427A-81A9-46BB-FD40C2B5CD4C}"/>
                  </a:ext>
                </a:extLst>
              </p:cNvPr>
              <p:cNvSpPr txBox="1"/>
              <p:nvPr/>
            </p:nvSpPr>
            <p:spPr>
              <a:xfrm>
                <a:off x="2867171" y="4514082"/>
                <a:ext cx="6267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3703FF-427A-81A9-46BB-FD40C2B5C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171" y="4514082"/>
                <a:ext cx="626775" cy="492443"/>
              </a:xfrm>
              <a:prstGeom prst="rect">
                <a:avLst/>
              </a:prstGeom>
              <a:blipFill>
                <a:blip r:embed="rId12"/>
                <a:stretch>
                  <a:fillRect l="-1961" r="-1372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3E1703-1498-5845-F20C-81545A8A4E1E}"/>
                  </a:ext>
                </a:extLst>
              </p:cNvPr>
              <p:cNvSpPr txBox="1"/>
              <p:nvPr/>
            </p:nvSpPr>
            <p:spPr>
              <a:xfrm>
                <a:off x="2880323" y="2344188"/>
                <a:ext cx="6267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3E1703-1498-5845-F20C-81545A8A4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323" y="2344188"/>
                <a:ext cx="626775" cy="492443"/>
              </a:xfrm>
              <a:prstGeom prst="rect">
                <a:avLst/>
              </a:prstGeom>
              <a:blipFill>
                <a:blip r:embed="rId13"/>
                <a:stretch>
                  <a:fillRect l="-12000" r="-1600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C827062-7ACA-4D7B-EA12-A889021B9151}"/>
                  </a:ext>
                </a:extLst>
              </p:cNvPr>
              <p:cNvSpPr txBox="1"/>
              <p:nvPr/>
            </p:nvSpPr>
            <p:spPr>
              <a:xfrm>
                <a:off x="8954802" y="2189319"/>
                <a:ext cx="23595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FF00"/>
                    </a:solidFill>
                  </a:rPr>
                  <a:t>Special place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𝐷𝐸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FF00"/>
                    </a:solidFill>
                  </a:rPr>
                  <a:t> is a constant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C827062-7ACA-4D7B-EA12-A889021B9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802" y="2189319"/>
                <a:ext cx="2359575" cy="707886"/>
              </a:xfrm>
              <a:prstGeom prst="rect">
                <a:avLst/>
              </a:prstGeom>
              <a:blipFill>
                <a:blip r:embed="rId14"/>
                <a:stretch>
                  <a:fillRect t="-5263" r="-2688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7B3DFDF-D003-3A0D-2D97-EBAA8D4A5A8A}"/>
              </a:ext>
            </a:extLst>
          </p:cNvPr>
          <p:cNvCxnSpPr>
            <a:cxnSpLocks/>
          </p:cNvCxnSpPr>
          <p:nvPr/>
        </p:nvCxnSpPr>
        <p:spPr>
          <a:xfrm flipH="1">
            <a:off x="6153808" y="2590409"/>
            <a:ext cx="2948151" cy="93056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5C07A87D-2684-9371-E6F4-1E191C56A8CD}"/>
              </a:ext>
            </a:extLst>
          </p:cNvPr>
          <p:cNvSpPr/>
          <p:nvPr/>
        </p:nvSpPr>
        <p:spPr>
          <a:xfrm>
            <a:off x="5912072" y="3531476"/>
            <a:ext cx="199696" cy="19659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59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Results are similar for different </a:t>
            </a:r>
            <a:r>
              <a:rPr lang="en-US" sz="4800" dirty="0" err="1"/>
              <a:t>SNe</a:t>
            </a:r>
            <a:r>
              <a:rPr lang="en-US" sz="4800" dirty="0"/>
              <a:t> surveys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D7158-433A-1CB9-3798-61FD9549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472" y="1031762"/>
            <a:ext cx="6665056" cy="55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76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Does evolving dark energy improve the distance fit?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AE506-06B4-3EBA-64A2-11BE6FCB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60" y="903514"/>
            <a:ext cx="10768648" cy="58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84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/>
                  <a:t>Stepwise fit for </a:t>
                </a:r>
                <a14:m>
                  <m:oMath xmlns:m="http://schemas.openxmlformats.org/officeDocument/2006/math">
                    <m:r>
                      <a:rPr lang="en-AU" sz="48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AU" sz="4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48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4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blipFill>
                <a:blip r:embed="rId2"/>
                <a:stretch>
                  <a:fillRect t="-10959" b="-3150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C6341DA-0FFF-3F86-285E-E6B0B39B7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199" y="1017815"/>
            <a:ext cx="7025602" cy="560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5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What is </a:t>
            </a:r>
            <a:r>
              <a:rPr lang="en-AU" sz="4400" dirty="0">
                <a:solidFill>
                  <a:schemeClr val="bg1"/>
                </a:solidFill>
              </a:rPr>
              <a:t>DESI</a:t>
            </a:r>
            <a:r>
              <a:rPr lang="en-US" sz="4400" dirty="0"/>
              <a:t>?  </a:t>
            </a:r>
            <a:r>
              <a:rPr lang="en-US" sz="3600" i="1" dirty="0"/>
              <a:t>(Dark Energy Spectroscopic Instrument)</a:t>
            </a:r>
            <a:endParaRPr lang="en-US" sz="4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3807C4-6487-7B5C-3457-79BC93CA8DCD}"/>
                  </a:ext>
                </a:extLst>
              </p:cNvPr>
              <p:cNvSpPr txBox="1"/>
              <p:nvPr/>
            </p:nvSpPr>
            <p:spPr>
              <a:xfrm>
                <a:off x="297038" y="1094822"/>
                <a:ext cx="570437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bg1"/>
                    </a:solidFill>
                  </a:rPr>
                  <a:t>A spectroscopic instrument at the </a:t>
                </a:r>
                <a:r>
                  <a:rPr lang="en-AU" sz="2800" dirty="0" err="1">
                    <a:solidFill>
                      <a:schemeClr val="bg1"/>
                    </a:solidFill>
                  </a:rPr>
                  <a:t>Mayall</a:t>
                </a:r>
                <a:r>
                  <a:rPr lang="en-AU" sz="2800" dirty="0">
                    <a:solidFill>
                      <a:schemeClr val="bg1"/>
                    </a:solidFill>
                  </a:rPr>
                  <a:t> Telescope (Kitt Peak) which can position </a:t>
                </a:r>
                <a:r>
                  <a:rPr lang="en-AU" sz="2800" dirty="0">
                    <a:solidFill>
                      <a:srgbClr val="FFFF00"/>
                    </a:solidFill>
                  </a:rPr>
                  <a:t>5000 optical fibres</a:t>
                </a:r>
                <a:r>
                  <a:rPr lang="en-AU" sz="2800" dirty="0">
                    <a:solidFill>
                      <a:schemeClr val="bg1"/>
                    </a:solidFill>
                  </a:rPr>
                  <a:t> across an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8 </m:t>
                    </m:r>
                    <m:sSup>
                      <m:sSupPr>
                        <m:ctrlPr>
                          <a:rPr lang="en-AU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deg</m:t>
                        </m:r>
                      </m:e>
                      <m:sup>
                        <m:r>
                          <a:rPr lang="en-AU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800" dirty="0">
                    <a:solidFill>
                      <a:schemeClr val="bg1"/>
                    </a:solidFill>
                  </a:rPr>
                  <a:t>field-of-view </a:t>
                </a:r>
                <a:r>
                  <a:rPr lang="en-US" sz="2800" dirty="0">
                    <a:solidFill>
                      <a:schemeClr val="bg1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AU" sz="2800" dirty="0">
                    <a:solidFill>
                      <a:schemeClr val="bg1"/>
                    </a:solidFill>
                  </a:rPr>
                  <a:t> minute 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3807C4-6487-7B5C-3457-79BC93CA8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38" y="1094822"/>
                <a:ext cx="5704370" cy="1815882"/>
              </a:xfrm>
              <a:prstGeom prst="rect">
                <a:avLst/>
              </a:prstGeom>
              <a:blipFill>
                <a:blip r:embed="rId2"/>
                <a:stretch>
                  <a:fillRect l="-2000" t="-3497" r="-3333"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299FFB5-2CE1-7978-029A-063CFBC90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973" y="3054737"/>
            <a:ext cx="4976648" cy="37276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E4D6F4-F56F-4490-ECCD-EEF5E8F63705}"/>
              </a:ext>
            </a:extLst>
          </p:cNvPr>
          <p:cNvSpPr txBox="1"/>
          <p:nvPr/>
        </p:nvSpPr>
        <p:spPr>
          <a:xfrm>
            <a:off x="6293190" y="1094822"/>
            <a:ext cx="5704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</a:rPr>
              <a:t>An </a:t>
            </a:r>
            <a:r>
              <a:rPr lang="en-AU" sz="2800" dirty="0">
                <a:solidFill>
                  <a:srgbClr val="FFFF00"/>
                </a:solidFill>
              </a:rPr>
              <a:t>international collaboration </a:t>
            </a:r>
            <a:r>
              <a:rPr lang="en-AU" sz="2800" dirty="0">
                <a:solidFill>
                  <a:schemeClr val="bg1"/>
                </a:solidFill>
              </a:rPr>
              <a:t>which is conducting a large spectroscopic survey using this instrument between 2021 and 2026 </a:t>
            </a:r>
            <a:r>
              <a:rPr lang="en-AU" sz="2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(… now 4 years in!)</a:t>
            </a:r>
            <a:endParaRPr lang="en-US" sz="28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8F2A5-1701-5FE0-70D8-39478420D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8" y="3036054"/>
            <a:ext cx="6605751" cy="37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4800" dirty="0"/>
                  <a:t>Weird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4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4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AU" sz="4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4800" dirty="0"/>
                  <a:t> tension under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4800" dirty="0"/>
                  <a:t>CDM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E29BD7-59A8-8785-9D35-B60146F9F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903514"/>
              </a:xfrm>
              <a:prstGeom prst="rect">
                <a:avLst/>
              </a:prstGeom>
              <a:blipFill>
                <a:blip r:embed="rId2"/>
                <a:stretch>
                  <a:fillRect t="-10959" b="-3150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28B4FA7-B6BC-2537-475C-DEC83EDBD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168" y="1073150"/>
            <a:ext cx="6929664" cy="557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5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Our amazing DESI team at Swinburne!</a:t>
            </a:r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26B8DE16-19A7-6B5F-5992-F21436DB0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440" y="4096628"/>
            <a:ext cx="2110992" cy="1915768"/>
          </a:xfrm>
          <a:prstGeom prst="rect">
            <a:avLst/>
          </a:prstGeom>
        </p:spPr>
      </p:pic>
      <p:pic>
        <p:nvPicPr>
          <p:cNvPr id="7" name="Picture 6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7CF40D3D-7C2C-6DBD-1470-C8E77C5F5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017" y="4082949"/>
            <a:ext cx="1465107" cy="1953476"/>
          </a:xfrm>
          <a:prstGeom prst="rect">
            <a:avLst/>
          </a:prstGeom>
        </p:spPr>
      </p:pic>
      <p:pic>
        <p:nvPicPr>
          <p:cNvPr id="8" name="Picture 7" descr="A person wearing glasses and headphones smiling&#10;&#10;Description automatically generated">
            <a:extLst>
              <a:ext uri="{FF2B5EF4-FFF2-40B4-BE49-F238E27FC236}">
                <a16:creationId xmlns:a16="http://schemas.microsoft.com/office/drawing/2014/main" id="{97ADD4F3-32EF-A73D-F907-2B956C725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776" y="4082949"/>
            <a:ext cx="1963032" cy="1963032"/>
          </a:xfrm>
          <a:prstGeom prst="rect">
            <a:avLst/>
          </a:prstGeom>
        </p:spPr>
      </p:pic>
      <p:pic>
        <p:nvPicPr>
          <p:cNvPr id="10" name="Picture 9" descr="A person taking a selfie&#10;&#10;Description automatically generated">
            <a:extLst>
              <a:ext uri="{FF2B5EF4-FFF2-40B4-BE49-F238E27FC236}">
                <a16:creationId xmlns:a16="http://schemas.microsoft.com/office/drawing/2014/main" id="{48517047-C903-3603-233B-3F84443C6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340" y="1267497"/>
            <a:ext cx="1465109" cy="1953479"/>
          </a:xfrm>
          <a:prstGeom prst="rect">
            <a:avLst/>
          </a:prstGeom>
        </p:spPr>
      </p:pic>
      <p:pic>
        <p:nvPicPr>
          <p:cNvPr id="11" name="Picture 10" descr="A person taking a selfie&#10;&#10;Description automatically generated">
            <a:extLst>
              <a:ext uri="{FF2B5EF4-FFF2-40B4-BE49-F238E27FC236}">
                <a16:creationId xmlns:a16="http://schemas.microsoft.com/office/drawing/2014/main" id="{B2E510BC-1BE1-E889-D13A-89DE23744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738" y="1272776"/>
            <a:ext cx="1312950" cy="1970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CBC7EA-0EF6-659F-12A6-324CFC02D822}"/>
              </a:ext>
            </a:extLst>
          </p:cNvPr>
          <p:cNvSpPr txBox="1"/>
          <p:nvPr/>
        </p:nvSpPr>
        <p:spPr>
          <a:xfrm>
            <a:off x="3686891" y="3311764"/>
            <a:ext cx="2121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Ryan Turner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03413C-5FA5-B6FB-27C7-3A01908C5ACE}"/>
              </a:ext>
            </a:extLst>
          </p:cNvPr>
          <p:cNvSpPr/>
          <p:nvPr/>
        </p:nvSpPr>
        <p:spPr>
          <a:xfrm>
            <a:off x="3686890" y="1278531"/>
            <a:ext cx="2121502" cy="19755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5321F-9BA5-6694-C489-6598D1AF79E1}"/>
              </a:ext>
            </a:extLst>
          </p:cNvPr>
          <p:cNvSpPr/>
          <p:nvPr/>
        </p:nvSpPr>
        <p:spPr>
          <a:xfrm>
            <a:off x="6376739" y="1267500"/>
            <a:ext cx="2121502" cy="19755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1291B3-0C00-1925-661B-D86DA572DBFA}"/>
              </a:ext>
            </a:extLst>
          </p:cNvPr>
          <p:cNvSpPr/>
          <p:nvPr/>
        </p:nvSpPr>
        <p:spPr>
          <a:xfrm>
            <a:off x="7747929" y="4071919"/>
            <a:ext cx="2121502" cy="19755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669191-9C57-EAB4-7CB7-53841C72DC60}"/>
              </a:ext>
            </a:extLst>
          </p:cNvPr>
          <p:cNvSpPr txBox="1"/>
          <p:nvPr/>
        </p:nvSpPr>
        <p:spPr>
          <a:xfrm>
            <a:off x="6339159" y="3311764"/>
            <a:ext cx="225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Agne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Semenaite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DA8E76-C254-30D5-C84E-AC7A2A607330}"/>
              </a:ext>
            </a:extLst>
          </p:cNvPr>
          <p:cNvSpPr txBox="1"/>
          <p:nvPr/>
        </p:nvSpPr>
        <p:spPr>
          <a:xfrm>
            <a:off x="7747929" y="6127213"/>
            <a:ext cx="2121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Sera </a:t>
            </a:r>
            <a:r>
              <a:rPr lang="en-US" sz="2400" dirty="0" err="1">
                <a:solidFill>
                  <a:schemeClr val="bg1"/>
                </a:solidFill>
              </a:rPr>
              <a:t>Rauhut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DCE070-6773-7FC9-06C0-178AD23CD2F0}"/>
              </a:ext>
            </a:extLst>
          </p:cNvPr>
          <p:cNvSpPr txBox="1"/>
          <p:nvPr/>
        </p:nvSpPr>
        <p:spPr>
          <a:xfrm>
            <a:off x="2345522" y="6116183"/>
            <a:ext cx="2121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Nimas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F0856D-699B-A951-9B6B-4EC514738B65}"/>
              </a:ext>
            </a:extLst>
          </p:cNvPr>
          <p:cNvSpPr/>
          <p:nvPr/>
        </p:nvSpPr>
        <p:spPr>
          <a:xfrm>
            <a:off x="2345521" y="4082950"/>
            <a:ext cx="2121502" cy="19755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C992B8-E690-F2FC-E467-DDAFD1000FB3}"/>
              </a:ext>
            </a:extLst>
          </p:cNvPr>
          <p:cNvSpPr/>
          <p:nvPr/>
        </p:nvSpPr>
        <p:spPr>
          <a:xfrm>
            <a:off x="5035370" y="4071919"/>
            <a:ext cx="2121502" cy="19755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191858-2114-C76A-FA57-6EF27AB4DBC1}"/>
              </a:ext>
            </a:extLst>
          </p:cNvPr>
          <p:cNvSpPr txBox="1"/>
          <p:nvPr/>
        </p:nvSpPr>
        <p:spPr>
          <a:xfrm>
            <a:off x="5035369" y="6116183"/>
            <a:ext cx="2121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Andy Nguyen</a:t>
            </a:r>
          </a:p>
        </p:txBody>
      </p:sp>
    </p:spTree>
    <p:extLst>
      <p:ext uri="{BB962C8B-B14F-4D97-AF65-F5344CB8AC3E}">
        <p14:creationId xmlns:p14="http://schemas.microsoft.com/office/powerpoint/2010/main" val="195057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What is the DESI survey?</a:t>
            </a:r>
          </a:p>
        </p:txBody>
      </p:sp>
      <p:pic>
        <p:nvPicPr>
          <p:cNvPr id="3" name="Picture 2" descr="A diagram of a circle with a triangle and a triangle with text&#10;&#10;Description automatically generated with medium confidence">
            <a:extLst>
              <a:ext uri="{FF2B5EF4-FFF2-40B4-BE49-F238E27FC236}">
                <a16:creationId xmlns:a16="http://schemas.microsoft.com/office/drawing/2014/main" id="{D1C79E15-5B39-E3AF-7176-DBBE38477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9" y="903514"/>
            <a:ext cx="5954486" cy="5954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9A5245-6777-5ED3-8256-92A12FBBCA5F}"/>
                  </a:ext>
                </a:extLst>
              </p:cNvPr>
              <p:cNvSpPr txBox="1"/>
              <p:nvPr/>
            </p:nvSpPr>
            <p:spPr>
              <a:xfrm>
                <a:off x="6463862" y="1166648"/>
                <a:ext cx="5381297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</a:rPr>
                  <a:t>A spectroscopic survey of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14,000 </m:t>
                    </m:r>
                    <m:sSup>
                      <m:sSupPr>
                        <m:ctrlPr>
                          <a:rPr lang="en-AU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deg</m:t>
                        </m:r>
                      </m:e>
                      <m:sup>
                        <m:r>
                          <a:rPr lang="en-AU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which plans to measure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million redshifts</a:t>
                </a: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</a:rPr>
                  <a:t>Extragalactic component includes: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Bright Galaxies (BGS)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</a:rPr>
                  <a:t>Luminous Red Galaxies (LRG)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70C0"/>
                    </a:solidFill>
                  </a:rPr>
                  <a:t>Emission-Line Galaxies (ELG)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Quasars (QSO)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</a:rPr>
                  <a:t>across redshifts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&lt;4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, selected from photometric imaging surveys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9A5245-6777-5ED3-8256-92A12FBBC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862" y="1166648"/>
                <a:ext cx="5381297" cy="4832092"/>
              </a:xfrm>
              <a:prstGeom prst="rect">
                <a:avLst/>
              </a:prstGeom>
              <a:blipFill>
                <a:blip r:embed="rId3"/>
                <a:stretch>
                  <a:fillRect l="-2353" t="-1309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35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image of a blue and black object&#10;&#10;Description automatically generated with medium confidence">
            <a:extLst>
              <a:ext uri="{FF2B5EF4-FFF2-40B4-BE49-F238E27FC236}">
                <a16:creationId xmlns:a16="http://schemas.microsoft.com/office/drawing/2014/main" id="{849BD440-F8D0-248C-D163-8728FF2A8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4" y="2406872"/>
            <a:ext cx="6773389" cy="40002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What is the science goal of DESI?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5245-6777-5ED3-8256-92A12FBBCA5F}"/>
              </a:ext>
            </a:extLst>
          </p:cNvPr>
          <p:cNvSpPr txBox="1"/>
          <p:nvPr/>
        </p:nvSpPr>
        <p:spPr>
          <a:xfrm>
            <a:off x="399394" y="1166648"/>
            <a:ext cx="11445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Use the large-scale structure of the Universe to test cosmological models for the </a:t>
            </a:r>
            <a:r>
              <a:rPr lang="en-AU" sz="2800" dirty="0">
                <a:solidFill>
                  <a:srgbClr val="FFFF00"/>
                </a:solidFill>
              </a:rPr>
              <a:t>expansion of the Universe </a:t>
            </a:r>
            <a:r>
              <a:rPr lang="en-AU" sz="2800" dirty="0">
                <a:solidFill>
                  <a:schemeClr val="bg1"/>
                </a:solidFill>
              </a:rPr>
              <a:t>and the </a:t>
            </a:r>
            <a:r>
              <a:rPr lang="en-AU" sz="2800" dirty="0">
                <a:solidFill>
                  <a:srgbClr val="FFFF00"/>
                </a:solidFill>
              </a:rPr>
              <a:t>growth of cosmic structure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AF024-26D4-5517-FE4C-D9FC5398E575}"/>
              </a:ext>
            </a:extLst>
          </p:cNvPr>
          <p:cNvSpPr txBox="1"/>
          <p:nvPr/>
        </p:nvSpPr>
        <p:spPr>
          <a:xfrm>
            <a:off x="6747641" y="2811013"/>
            <a:ext cx="5097519" cy="317009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Baryon acoustic oscillations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Redshift-space distortions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Galaxy peculiar velocities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Weak lensing cross-correlations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CMB cross-correlations</a:t>
            </a:r>
          </a:p>
        </p:txBody>
      </p:sp>
    </p:spTree>
    <p:extLst>
      <p:ext uri="{BB962C8B-B14F-4D97-AF65-F5344CB8AC3E}">
        <p14:creationId xmlns:p14="http://schemas.microsoft.com/office/powerpoint/2010/main" val="117467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E29BD7-59A8-8785-9D35-B60146F9F4FE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DESI survey coverage</a:t>
            </a:r>
          </a:p>
        </p:txBody>
      </p:sp>
      <p:pic>
        <p:nvPicPr>
          <p:cNvPr id="3" name="Picture 2" descr="A graph showing a number of overlapping dark time&#10;&#10;Description automatically generated">
            <a:extLst>
              <a:ext uri="{FF2B5EF4-FFF2-40B4-BE49-F238E27FC236}">
                <a16:creationId xmlns:a16="http://schemas.microsoft.com/office/drawing/2014/main" id="{38B14511-A78F-F223-B61F-35BEE1413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276" y="3928991"/>
            <a:ext cx="6514051" cy="2781676"/>
          </a:xfrm>
          <a:prstGeom prst="rect">
            <a:avLst/>
          </a:prstGeom>
        </p:spPr>
      </p:pic>
      <p:pic>
        <p:nvPicPr>
          <p:cNvPr id="6" name="Picture 5" descr="A map of a mountain range&#10;&#10;Description automatically generated with medium confidence">
            <a:extLst>
              <a:ext uri="{FF2B5EF4-FFF2-40B4-BE49-F238E27FC236}">
                <a16:creationId xmlns:a16="http://schemas.microsoft.com/office/drawing/2014/main" id="{5E65FEFE-E610-302D-4542-5367318F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068" y="1041180"/>
            <a:ext cx="6549259" cy="2781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C9A6D3-6D75-71DA-475A-D37020B85735}"/>
                  </a:ext>
                </a:extLst>
              </p:cNvPr>
              <p:cNvSpPr txBox="1"/>
              <p:nvPr/>
            </p:nvSpPr>
            <p:spPr>
              <a:xfrm>
                <a:off x="241738" y="1009650"/>
                <a:ext cx="4913586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</a:rPr>
                  <a:t>DESI has already observed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AU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10,000 </m:t>
                    </m:r>
                    <m:sSup>
                      <m:sSupPr>
                        <m:ctrlPr>
                          <a:rPr lang="en-AU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8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deg</m:t>
                        </m:r>
                      </m:e>
                      <m:sup>
                        <m:r>
                          <a:rPr lang="en-AU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above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Dec</m:t>
                    </m:r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=−30</m:t>
                    </m:r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</a:rPr>
                  <a:t>DESI </a:t>
                </a:r>
                <a:r>
                  <a:rPr lang="en-US" sz="2800" dirty="0">
                    <a:solidFill>
                      <a:srgbClr val="FFFF00"/>
                    </a:solidFill>
                  </a:rPr>
                  <a:t>Data Release 1</a:t>
                </a:r>
                <a:r>
                  <a:rPr lang="en-US" sz="2800" dirty="0">
                    <a:solidFill>
                      <a:schemeClr val="bg1"/>
                    </a:solidFill>
                  </a:rPr>
                  <a:t> is publicly available, containing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million redshifts up to and including Year 1 of the survey</a:t>
                </a: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  <a:p>
                <a:r>
                  <a:rPr lang="en-US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Today I’m going to show you results from the latest DESI samples up to and including</a:t>
                </a:r>
              </a:p>
              <a:p>
                <a:r>
                  <a:rPr lang="en-US" sz="2800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Year 3 of the survey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C9A6D3-6D75-71DA-475A-D37020B8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38" y="1009650"/>
                <a:ext cx="4913586" cy="5262979"/>
              </a:xfrm>
              <a:prstGeom prst="rect">
                <a:avLst/>
              </a:prstGeom>
              <a:blipFill>
                <a:blip r:embed="rId4"/>
                <a:stretch>
                  <a:fillRect l="-2577" t="-1205" r="-258" b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6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2290</Words>
  <Application>Microsoft Macintosh PowerPoint</Application>
  <PresentationFormat>Widescreen</PresentationFormat>
  <Paragraphs>278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CMR10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Blake</dc:creator>
  <cp:lastModifiedBy>Chris Blake</cp:lastModifiedBy>
  <cp:revision>26</cp:revision>
  <dcterms:created xsi:type="dcterms:W3CDTF">2025-03-28T01:53:37Z</dcterms:created>
  <dcterms:modified xsi:type="dcterms:W3CDTF">2025-04-16T06:14:19Z</dcterms:modified>
</cp:coreProperties>
</file>