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65" r:id="rId2"/>
    <p:sldId id="266" r:id="rId3"/>
    <p:sldId id="281" r:id="rId4"/>
    <p:sldId id="267" r:id="rId5"/>
    <p:sldId id="268" r:id="rId6"/>
    <p:sldId id="300" r:id="rId7"/>
    <p:sldId id="296" r:id="rId8"/>
    <p:sldId id="301" r:id="rId9"/>
    <p:sldId id="302" r:id="rId10"/>
    <p:sldId id="303" r:id="rId11"/>
    <p:sldId id="297" r:id="rId12"/>
    <p:sldId id="298" r:id="rId13"/>
    <p:sldId id="299" r:id="rId14"/>
    <p:sldId id="269" r:id="rId15"/>
    <p:sldId id="284" r:id="rId16"/>
    <p:sldId id="285" r:id="rId17"/>
    <p:sldId id="270" r:id="rId18"/>
    <p:sldId id="286" r:id="rId19"/>
    <p:sldId id="287" r:id="rId20"/>
    <p:sldId id="271" r:id="rId21"/>
    <p:sldId id="282" r:id="rId22"/>
    <p:sldId id="283" r:id="rId23"/>
    <p:sldId id="288" r:id="rId24"/>
    <p:sldId id="272" r:id="rId25"/>
    <p:sldId id="273" r:id="rId26"/>
    <p:sldId id="274" r:id="rId27"/>
    <p:sldId id="275" r:id="rId28"/>
    <p:sldId id="276" r:id="rId29"/>
    <p:sldId id="304" r:id="rId30"/>
    <p:sldId id="305" r:id="rId31"/>
    <p:sldId id="306" r:id="rId32"/>
    <p:sldId id="307" r:id="rId33"/>
    <p:sldId id="315" r:id="rId34"/>
    <p:sldId id="309" r:id="rId35"/>
    <p:sldId id="310" r:id="rId36"/>
    <p:sldId id="313" r:id="rId37"/>
    <p:sldId id="314" r:id="rId38"/>
    <p:sldId id="312" r:id="rId39"/>
    <p:sldId id="311" r:id="rId40"/>
    <p:sldId id="277" r:id="rId41"/>
    <p:sldId id="291" r:id="rId42"/>
    <p:sldId id="278" r:id="rId43"/>
    <p:sldId id="292" r:id="rId44"/>
    <p:sldId id="293" r:id="rId45"/>
    <p:sldId id="279" r:id="rId46"/>
    <p:sldId id="289" r:id="rId47"/>
    <p:sldId id="290" r:id="rId48"/>
    <p:sldId id="294" r:id="rId49"/>
    <p:sldId id="295" r:id="rId50"/>
    <p:sldId id="280" r:id="rId51"/>
  </p:sldIdLst>
  <p:sldSz cx="9144000" cy="6858000" type="screen4x3"/>
  <p:notesSz cx="6669088" cy="9926638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8388" autoAdjust="0"/>
  </p:normalViewPr>
  <p:slideViewPr>
    <p:cSldViewPr>
      <p:cViewPr varScale="1">
        <p:scale>
          <a:sx n="68" d="100"/>
          <a:sy n="68" d="100"/>
        </p:scale>
        <p:origin x="177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6BE26-0E4E-42C0-B23E-0774E86C7F59}" type="datetimeFigureOut">
              <a:rPr lang="en-AU" smtClean="0"/>
              <a:t>24/05/2016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C5B9D-24BC-4ADF-9ADA-B5C09AE6CC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746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FA046-D89C-4F3D-917D-436090E79FC5}" type="datetimeFigureOut">
              <a:rPr lang="en-AU" smtClean="0"/>
              <a:pPr/>
              <a:t>24/05/2016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3920D-ED48-4CEB-9FCA-FD9D13AF4FE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015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8628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8129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3950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3342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0455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7844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0571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0526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5477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7275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166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2866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4152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0093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7710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8739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98582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0806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9956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7365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9680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19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26877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57957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78771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6753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48294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70542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19059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85976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44584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84047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507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87957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56815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261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73204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74211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76146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41410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59378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210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31488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015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39180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50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880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413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999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0878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1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24/05/2016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25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24/05/2016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62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24/05/2016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43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24/05/2016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19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24/05/2016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44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24/05/2016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82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24/05/2016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992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24/05/2016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31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24/05/2016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40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24/05/2016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80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24/05/2016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76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pPr/>
              <a:t>24/05/2016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1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83CB-9329-4DA9-8847-515EE559F062}" type="datetimeFigureOut">
              <a:rPr lang="en-AU" smtClean="0"/>
              <a:pPr/>
              <a:t>24/05/2016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3126-DEA1-4255-9A78-CA165F3478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84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66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31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30.pn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0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280.pn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10.png"/><Relationship Id="rId5" Type="http://schemas.openxmlformats.org/officeDocument/2006/relationships/image" Target="../media/image30.pn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image" Target="../media/image39.png"/><Relationship Id="rId5" Type="http://schemas.openxmlformats.org/officeDocument/2006/relationships/image" Target="../media/image44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57.png"/><Relationship Id="rId5" Type="http://schemas.openxmlformats.org/officeDocument/2006/relationships/image" Target="../media/image62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70.png"/><Relationship Id="rId5" Type="http://schemas.openxmlformats.org/officeDocument/2006/relationships/image" Target="../media/image60.jp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5" Type="http://schemas.openxmlformats.org/officeDocument/2006/relationships/image" Target="../media/image60.jp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6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image" Target="../media/image6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6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5" Type="http://schemas.openxmlformats.org/officeDocument/2006/relationships/image" Target="../media/image480.png"/><Relationship Id="rId4" Type="http://schemas.openxmlformats.org/officeDocument/2006/relationships/image" Target="../media/image6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5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65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56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6" Type="http://schemas.openxmlformats.org/officeDocument/2006/relationships/image" Target="../media/image550.png"/><Relationship Id="rId5" Type="http://schemas.openxmlformats.org/officeDocument/2006/relationships/image" Target="../media/image67.jpg"/><Relationship Id="rId10" Type="http://schemas.openxmlformats.org/officeDocument/2006/relationships/image" Target="../media/image600.png"/><Relationship Id="rId4" Type="http://schemas.openxmlformats.org/officeDocument/2006/relationships/image" Target="../media/image66.jpg"/><Relationship Id="rId9" Type="http://schemas.openxmlformats.org/officeDocument/2006/relationships/image" Target="../media/image59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6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6" Type="http://schemas.openxmlformats.org/officeDocument/2006/relationships/image" Target="../media/image620.png"/><Relationship Id="rId5" Type="http://schemas.openxmlformats.org/officeDocument/2006/relationships/image" Target="../media/image66.jpg"/><Relationship Id="rId4" Type="http://schemas.openxmlformats.org/officeDocument/2006/relationships/image" Target="../media/image68.jpg"/><Relationship Id="rId9" Type="http://schemas.openxmlformats.org/officeDocument/2006/relationships/image" Target="../media/image65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68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6" Type="http://schemas.openxmlformats.org/officeDocument/2006/relationships/image" Target="../media/image670.png"/><Relationship Id="rId5" Type="http://schemas.openxmlformats.org/officeDocument/2006/relationships/image" Target="../media/image69.jpg"/><Relationship Id="rId4" Type="http://schemas.openxmlformats.org/officeDocument/2006/relationships/image" Target="../media/image66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7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6" Type="http://schemas.openxmlformats.org/officeDocument/2006/relationships/image" Target="../media/image720.png"/><Relationship Id="rId5" Type="http://schemas.openxmlformats.org/officeDocument/2006/relationships/image" Target="../media/image711.png"/><Relationship Id="rId4" Type="http://schemas.openxmlformats.org/officeDocument/2006/relationships/image" Target="../media/image70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4" Type="http://schemas.openxmlformats.org/officeDocument/2006/relationships/image" Target="../media/image7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622" y="2667000"/>
            <a:ext cx="774671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6000" b="1" dirty="0" smtClean="0"/>
              <a:t>Revision :</a:t>
            </a:r>
          </a:p>
          <a:p>
            <a:pPr algn="ctr">
              <a:defRPr/>
            </a:pPr>
            <a:r>
              <a:rPr lang="en-AU" sz="6000" b="1" dirty="0" smtClean="0"/>
              <a:t>Thermodynamics</a:t>
            </a:r>
            <a:endParaRPr lang="en-AU" sz="6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0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Thermodynamics key facts (6/9)</a:t>
            </a:r>
            <a:endParaRPr lang="en-AU" sz="4000" b="1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827582" y="1628800"/>
            <a:ext cx="7272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Radiation </a:t>
            </a:r>
            <a:r>
              <a:rPr lang="en-AU" sz="2800" dirty="0" smtClean="0"/>
              <a:t>is heat energy transfer by </a:t>
            </a:r>
            <a:r>
              <a:rPr lang="en-AU" sz="2800" dirty="0" smtClean="0">
                <a:solidFill>
                  <a:srgbClr val="0070C0"/>
                </a:solidFill>
              </a:rPr>
              <a:t>emission of electromagnetic radiation</a:t>
            </a:r>
            <a:endParaRPr lang="en-AU" sz="2400" dirty="0">
              <a:solidFill>
                <a:srgbClr val="0070C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7729"/>
            <a:ext cx="3096344" cy="2805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flipH="1">
                <a:off x="4211960" y="3140968"/>
                <a:ext cx="4248472" cy="89287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3600" dirty="0" smtClean="0">
                    <a:solidFill>
                      <a:srgbClr val="FF0000"/>
                    </a:solidFill>
                  </a:rPr>
                  <a:t>Power </a:t>
                </a:r>
                <a14:m>
                  <m:oMath xmlns:m="http://schemas.openxmlformats.org/officeDocument/2006/math">
                    <m:r>
                      <a:rPr lang="en-AU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AU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AU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AU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AU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AU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11960" y="3140968"/>
                <a:ext cx="4248472" cy="892873"/>
              </a:xfrm>
              <a:prstGeom prst="rect">
                <a:avLst/>
              </a:prstGeom>
              <a:blipFill rotWithShape="0">
                <a:blip r:embed="rId5"/>
                <a:stretch>
                  <a:fillRect l="-4292" b="-1140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55976" y="4509120"/>
                <a:ext cx="417646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/>
                  <a:t> Stefan-Boltzmann constant,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/>
                  <a:t> surface area of emitter,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/>
                  <a:t> temperature of emitter </a:t>
                </a:r>
                <a:r>
                  <a:rPr lang="en-AU" sz="2400" dirty="0" smtClean="0">
                    <a:solidFill>
                      <a:srgbClr val="0070C0"/>
                    </a:solidFill>
                  </a:rPr>
                  <a:t>(assumes emissivity=1)</a:t>
                </a:r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509120"/>
                <a:ext cx="4176464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2336" t="-3113" r="-3504" b="-81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457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Thermodynamics key facts (7/9)</a:t>
            </a:r>
            <a:endParaRPr lang="en-A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827582" y="1628800"/>
                <a:ext cx="4176466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Ideal gas law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AU" sz="2800" baseline="30000" dirty="0" smtClean="0">
                    <a:solidFill>
                      <a:srgbClr val="0070C0"/>
                    </a:solidFill>
                  </a:rPr>
                  <a:t>st</a:t>
                </a:r>
                <a:r>
                  <a:rPr lang="en-AU" sz="2800" dirty="0" smtClean="0">
                    <a:solidFill>
                      <a:srgbClr val="0070C0"/>
                    </a:solidFill>
                  </a:rPr>
                  <a:t> form :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AU" sz="2800" b="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160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>
                    <a:solidFill>
                      <a:schemeClr val="tx1"/>
                    </a:solidFill>
                  </a:rPr>
                  <a:t> Pressure,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>
                    <a:solidFill>
                      <a:schemeClr val="tx1"/>
                    </a:solidFill>
                  </a:rPr>
                  <a:t> Volume,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>
                    <a:solidFill>
                      <a:schemeClr val="tx1"/>
                    </a:solidFill>
                  </a:rPr>
                  <a:t> number of molecules,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>
                    <a:solidFill>
                      <a:schemeClr val="tx1"/>
                    </a:solidFill>
                  </a:rPr>
                  <a:t> Boltzmann’s constant,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>
                    <a:solidFill>
                      <a:schemeClr val="tx1"/>
                    </a:solidFill>
                  </a:rPr>
                  <a:t> temperature </a:t>
                </a:r>
                <a:r>
                  <a:rPr lang="en-AU" sz="2400" dirty="0" smtClean="0">
                    <a:solidFill>
                      <a:srgbClr val="0070C0"/>
                    </a:solidFill>
                  </a:rPr>
                  <a:t>[in K]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AU" sz="2800" baseline="30000" dirty="0" smtClean="0">
                    <a:solidFill>
                      <a:srgbClr val="0070C0"/>
                    </a:solidFill>
                  </a:rPr>
                  <a:t>nd</a:t>
                </a:r>
                <a:r>
                  <a:rPr lang="en-AU" sz="2800" dirty="0" smtClean="0">
                    <a:solidFill>
                      <a:srgbClr val="0070C0"/>
                    </a:solidFill>
                  </a:rPr>
                  <a:t> form :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AU" sz="2800" b="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16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>
                    <a:solidFill>
                      <a:schemeClr val="tx1"/>
                    </a:solidFill>
                  </a:rPr>
                  <a:t> number of moles,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>
                    <a:solidFill>
                      <a:schemeClr val="tx1"/>
                    </a:solidFill>
                  </a:rPr>
                  <a:t> gas constant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28800"/>
                <a:ext cx="4176466" cy="4955203"/>
              </a:xfrm>
              <a:prstGeom prst="rect">
                <a:avLst/>
              </a:prstGeom>
              <a:blipFill rotWithShape="0">
                <a:blip r:embed="rId4"/>
                <a:stretch>
                  <a:fillRect l="-2628" t="-1107" r="-1460" b="-18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432" y="1484784"/>
            <a:ext cx="2667000" cy="491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9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43" y="908720"/>
            <a:ext cx="4657801" cy="4657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Thermodynamics key facts (8/9)</a:t>
            </a:r>
            <a:endParaRPr lang="en-AU" sz="4000" b="1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827582" y="1628800"/>
            <a:ext cx="4394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Kinetic theory of ideal gas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Pressure is due to molecular collisions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Average kinetic energy of molecules depends on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3728" y="5506211"/>
                <a:ext cx="2243115" cy="5596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box>
                            <m:boxPr>
                              <m:ctrlP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AU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U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box>
                        <m:box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506211"/>
                <a:ext cx="2243115" cy="5596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15467" y="5229200"/>
                <a:ext cx="3749021" cy="1228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mass of molecule,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AU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average square speed,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temperature</a:t>
                </a:r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467" y="5229200"/>
                <a:ext cx="3749021" cy="1228028"/>
              </a:xfrm>
              <a:prstGeom prst="rect">
                <a:avLst/>
              </a:prstGeom>
              <a:blipFill rotWithShape="0">
                <a:blip r:embed="rId6"/>
                <a:stretch>
                  <a:fillRect l="-488" t="-3980" r="-1626" b="-104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532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Thermodynamics key facts (9/9)</a:t>
            </a:r>
            <a:endParaRPr lang="en-A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827582" y="1628800"/>
                <a:ext cx="7416826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Thermal expansion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Materials expand due to temperature rise </a:t>
                </a:r>
                <a14:m>
                  <m:oMath xmlns:m="http://schemas.openxmlformats.org/officeDocument/2006/math">
                    <m:r>
                      <a:rPr lang="en-A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Length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AU" sz="2800" dirty="0" smtClean="0"/>
                  <a:t> increases by </a:t>
                </a:r>
                <a14:m>
                  <m:oMath xmlns:m="http://schemas.openxmlformats.org/officeDocument/2006/math">
                    <m:r>
                      <a:rPr lang="en-AU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AU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AU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AU" sz="2800" dirty="0" smtClean="0"/>
                  <a:t>where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800" dirty="0" smtClean="0">
                    <a:solidFill>
                      <a:srgbClr val="FF0000"/>
                    </a:solidFill>
                  </a:rPr>
                  <a:t> coefficient of linear expansion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Volume V increases by </a:t>
                </a:r>
                <a14:m>
                  <m:oMath xmlns:m="http://schemas.openxmlformats.org/officeDocument/2006/math">
                    <m:r>
                      <a:rPr lang="en-AU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AU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AU" sz="2800" dirty="0" smtClean="0"/>
                  <a:t>where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800" dirty="0" smtClean="0">
                    <a:solidFill>
                      <a:srgbClr val="FF0000"/>
                    </a:solidFill>
                  </a:rPr>
                  <a:t> coefficient of volume expansion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28800"/>
                <a:ext cx="7416826" cy="3970318"/>
              </a:xfrm>
              <a:prstGeom prst="rect">
                <a:avLst/>
              </a:prstGeom>
              <a:blipFill rotWithShape="0">
                <a:blip r:embed="rId4"/>
                <a:stretch>
                  <a:fillRect l="-1480" t="-1382" b="-35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0546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A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8889740" cy="2007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96981"/>
            <a:ext cx="8863550" cy="2656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7066" y="4509120"/>
                <a:ext cx="1586301" cy="372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066" y="4509120"/>
                <a:ext cx="1586301" cy="372238"/>
              </a:xfrm>
              <a:prstGeom prst="rect">
                <a:avLst/>
              </a:prstGeom>
              <a:blipFill rotWithShape="0">
                <a:blip r:embed="rId6"/>
                <a:stretch>
                  <a:fillRect l="-6538" r="-5000" b="-278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31840" y="5013176"/>
                <a:ext cx="590465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sSub>
                        <m:sSubPr>
                          <m:ctrlPr>
                            <a:rPr lang="en-A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sSub>
                        <m:sSubPr>
                          <m:ctrlPr>
                            <a:rPr lang="en-A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×4186×5=20930 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013176"/>
                <a:ext cx="5904656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03" r="-103" b="-294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62223" y="5463123"/>
                <a:ext cx="3602266" cy="630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𝐴𝑙</m:t>
                              </m:r>
                            </m:sub>
                          </m:sSub>
                        </m:den>
                      </m:f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20930</m:t>
                          </m:r>
                        </m:num>
                        <m:den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2×900</m:t>
                          </m:r>
                        </m:den>
                      </m:f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 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A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223" y="5463123"/>
                <a:ext cx="3602266" cy="6301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364088" y="620769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Option B</a:t>
            </a:r>
            <a:endParaRPr lang="en-A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39952" y="2550717"/>
                <a:ext cx="2669384" cy="4798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𝐾𝐸</m:t>
                          </m:r>
                        </m:e>
                      </m:acc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box>
                            <m:boxPr>
                              <m:ctrlPr>
                                <a:rPr lang="en-AU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AU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U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550717"/>
                <a:ext cx="2669384" cy="4798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236296" y="2607295"/>
            <a:ext cx="141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Option C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15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A</a:t>
            </a:r>
            <a:endParaRPr lang="en-AU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8896520" cy="1944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5961" y="4335487"/>
            <a:ext cx="573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Heat energy loss is by conduction – option B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0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A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0" y="1556792"/>
            <a:ext cx="8893620" cy="432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8756" y="4767535"/>
            <a:ext cx="383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Reflects radiation – option A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3030051"/>
            <a:ext cx="3171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Fractional expansion is the same – option A</a:t>
            </a:r>
            <a:endParaRPr lang="en-A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56176" y="2233473"/>
                <a:ext cx="145482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233473"/>
                <a:ext cx="1454822" cy="6914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5682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B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8893"/>
            <a:ext cx="8873279" cy="3324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03648" y="2924944"/>
                <a:ext cx="58043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=2.2×900×18=3.6×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924944"/>
                <a:ext cx="580434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61" r="-1261" b="-3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04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B</a:t>
            </a:r>
            <a:endParaRPr lang="en-AU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1" y="1628800"/>
            <a:ext cx="8930811" cy="4032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01332" y="2708920"/>
                <a:ext cx="453090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400" b="0" dirty="0" smtClean="0">
                    <a:solidFill>
                      <a:srgbClr val="FF0000"/>
                    </a:solidFill>
                  </a:rPr>
                  <a:t>Stefan-Boltzmann law:  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332" y="2708920"/>
                <a:ext cx="453090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038" t="-24590" b="-491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733" y="3573016"/>
                <a:ext cx="8125261" cy="654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Re-arranging: 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5.67</m:t>
                        </m:r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−8</m:t>
                            </m:r>
                          </m:sup>
                        </m:s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2800</m:t>
                                </m:r>
                              </m:e>
                            </m:d>
                          </m:e>
                          <m:sup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=2.0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33" y="3573016"/>
                <a:ext cx="8125261" cy="654795"/>
              </a:xfrm>
              <a:prstGeom prst="rect">
                <a:avLst/>
              </a:prstGeom>
              <a:blipFill rotWithShape="0">
                <a:blip r:embed="rId6"/>
                <a:stretch>
                  <a:fillRect l="-1125" b="-2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847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B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3" y="1630735"/>
            <a:ext cx="8831815" cy="4534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3728" y="2708920"/>
                <a:ext cx="49685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Ideal gas law (using moles):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𝑛𝑅𝑇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</a:t>
                </a:r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708920"/>
                <a:ext cx="496855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840" t="-10526" r="-245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51284" y="3347700"/>
                <a:ext cx="43809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=2.2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𝑙𝑖𝑡𝑟𝑒𝑠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=2.2×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84" y="3347700"/>
                <a:ext cx="438095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25228" y="3995772"/>
                <a:ext cx="35029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=−130+273=143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228" y="3995772"/>
                <a:ext cx="350295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43" r="-1043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3333" y="4679308"/>
                <a:ext cx="5938052" cy="6939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𝑛𝑅𝑇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2.9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×8.31×143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2.2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=1.6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33" y="4679308"/>
                <a:ext cx="5938052" cy="69390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751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362744"/>
            <a:ext cx="77746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Formula sheet</a:t>
            </a:r>
            <a:endParaRPr lang="en-AU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47" y="1124346"/>
            <a:ext cx="4222469" cy="55176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93746" y="4725144"/>
            <a:ext cx="4222470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366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C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24" y="1052736"/>
            <a:ext cx="6305120" cy="5723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2994" y="2671094"/>
                <a:ext cx="5529206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𝑐𝑜𝑝𝑝𝑒𝑟</m:t>
                          </m:r>
                        </m:sub>
                      </m:sSub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𝑐𝑜𝑝𝑝𝑒𝑟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94" y="2671094"/>
                <a:ext cx="5529206" cy="397866"/>
              </a:xfrm>
              <a:prstGeom prst="rect">
                <a:avLst/>
              </a:prstGeom>
              <a:blipFill rotWithShape="0">
                <a:blip r:embed="rId5"/>
                <a:stretch>
                  <a:fillRect l="-1323" r="-882" b="-215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584" y="3212976"/>
                <a:ext cx="69127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=0.35×4186×3.3+0.25×3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87×3.3=5150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212976"/>
                <a:ext cx="691276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794" r="-794" b="-278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5075892"/>
                <a:ext cx="4995663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𝑖𝑐𝑒</m:t>
                          </m:r>
                        </m:sub>
                      </m:sSub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𝑖𝑐𝑒</m:t>
                          </m:r>
                        </m:sub>
                      </m:sSub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=5150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075892"/>
                <a:ext cx="4995663" cy="398955"/>
              </a:xfrm>
              <a:prstGeom prst="rect">
                <a:avLst/>
              </a:prstGeom>
              <a:blipFill rotWithShape="0">
                <a:blip r:embed="rId7"/>
                <a:stretch>
                  <a:fillRect l="-1587" r="-1587" b="-276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5785138"/>
                <a:ext cx="7416824" cy="7034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5150−(0.012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×4186×21.7)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0.012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=3.39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785138"/>
                <a:ext cx="7416824" cy="70346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033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C</a:t>
            </a:r>
            <a:endParaRPr lang="en-AU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556792"/>
            <a:ext cx="8914776" cy="3816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2996952"/>
                <a:ext cx="8352927" cy="627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Heat loss rate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=0.80×5.0×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2.4×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den>
                    </m:f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=2.2×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96952"/>
                <a:ext cx="8352927" cy="627608"/>
              </a:xfrm>
              <a:prstGeom prst="rect">
                <a:avLst/>
              </a:prstGeom>
              <a:blipFill rotWithShape="0">
                <a:blip r:embed="rId5"/>
                <a:stretch>
                  <a:fillRect l="-1168" b="-87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8947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C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7" y="1094231"/>
            <a:ext cx="6619441" cy="5659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1600" y="2348880"/>
                <a:ext cx="7416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Atomic mass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=4.0</m:t>
                    </m:r>
                    <m:r>
                      <a:rPr lang="en-A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1.66×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−27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=6.64×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−27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348880"/>
                <a:ext cx="741682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233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7664" y="4725144"/>
                <a:ext cx="2448272" cy="43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</m:sSub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725144"/>
                <a:ext cx="2448272" cy="4315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5463833"/>
                <a:ext cx="7020272" cy="917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AU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×1.38×</m:t>
                              </m:r>
                              <m:sSup>
                                <m:sSupPr>
                                  <m:ctrlPr>
                                    <a:rPr lang="en-AU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−23</m:t>
                                  </m:r>
                                </m:sup>
                              </m:sSup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×400</m:t>
                              </m:r>
                            </m:num>
                            <m:den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6.64</m:t>
                              </m:r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AU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−27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=1.58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63833"/>
                <a:ext cx="7020272" cy="91749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28444" y="4787860"/>
                <a:ext cx="32610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=127+273=400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444" y="4787860"/>
                <a:ext cx="326106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495" r="-1495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349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C</a:t>
            </a:r>
            <a:endParaRPr lang="en-AU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28992" cy="18131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2636912"/>
                <a:ext cx="8640960" cy="373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𝑇𝑖𝑚𝑒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=2.2×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×5.9×60=7.8×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36912"/>
                <a:ext cx="8640960" cy="373500"/>
              </a:xfrm>
              <a:prstGeom prst="rect">
                <a:avLst/>
              </a:prstGeom>
              <a:blipFill rotWithShape="0">
                <a:blip r:embed="rId5"/>
                <a:stretch>
                  <a:fillRect t="-1639" b="-295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4294" y="3275692"/>
                <a:ext cx="16357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94" y="3275692"/>
                <a:ext cx="163577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851" r="-2985" b="-278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9752" y="3906585"/>
                <a:ext cx="4536504" cy="7465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∆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7.8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4186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×79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=2.4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906585"/>
                <a:ext cx="4536504" cy="7465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3230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Next steps</a:t>
            </a:r>
            <a:endParaRPr lang="en-AU" sz="4000" b="1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827583" y="1628800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Make sure you are comfortable with unit conversions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Review the thermodynamics key facts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Familiarize yourself with the thermodynamics section of the formula sheet</a:t>
            </a: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Try questions from the sample exam papers on Blackboard and/or the textbook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7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622" y="2667000"/>
            <a:ext cx="774671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6000" b="1" dirty="0" smtClean="0"/>
              <a:t>Revision :</a:t>
            </a:r>
          </a:p>
          <a:p>
            <a:pPr algn="ctr">
              <a:defRPr/>
            </a:pPr>
            <a:r>
              <a:rPr lang="en-AU" sz="6000" b="1" dirty="0" smtClean="0"/>
              <a:t>Electricity</a:t>
            </a:r>
            <a:endParaRPr lang="en-AU" sz="6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7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362744"/>
            <a:ext cx="77746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Formula sheet</a:t>
            </a:r>
            <a:endParaRPr lang="en-AU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47" y="1124346"/>
            <a:ext cx="4222469" cy="5517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93746" y="5517232"/>
            <a:ext cx="4222470" cy="11247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5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362744"/>
            <a:ext cx="77746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Formula sheet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3" y="2492896"/>
            <a:ext cx="8853194" cy="2304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27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Electricity key facts (1/9)</a:t>
            </a:r>
            <a:endParaRPr lang="en-A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827582" y="1628800"/>
                <a:ext cx="7272810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Electric charge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AU" sz="2800" dirty="0" smtClean="0"/>
                  <a:t>is an intrinsic property of the particles that make up matter, and can be positive </a:t>
                </a:r>
                <a:r>
                  <a:rPr lang="en-AU" sz="2400" dirty="0" smtClean="0"/>
                  <a:t>(e.g. proton) </a:t>
                </a:r>
                <a:r>
                  <a:rPr lang="en-AU" sz="2800" dirty="0" smtClean="0"/>
                  <a:t>or negative </a:t>
                </a:r>
                <a:r>
                  <a:rPr lang="en-AU" sz="2400" dirty="0" smtClean="0"/>
                  <a:t>(e.g. electron)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The S.I. unit of charge is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Coulombs</a:t>
                </a:r>
                <a:r>
                  <a:rPr lang="en-AU" sz="2800" dirty="0" smtClean="0"/>
                  <a:t> (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AU" sz="2800" dirty="0" smtClean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The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elementary charge </a:t>
                </a:r>
                <a:r>
                  <a:rPr lang="en-AU" sz="2800" dirty="0" smtClean="0"/>
                  <a:t>(on a proton or electron) is </a:t>
                </a:r>
                <a14:m>
                  <m:oMath xmlns:m="http://schemas.openxmlformats.org/officeDocument/2006/math">
                    <m:r>
                      <a:rPr lang="en-A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A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1.6×</m:t>
                    </m:r>
                    <m:sSup>
                      <m:sSupPr>
                        <m:ctrlP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a:rPr lang="en-A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>
                    <a:solidFill>
                      <a:srgbClr val="FF0000"/>
                    </a:solidFill>
                  </a:rPr>
                  <a:t>Electric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current </a:t>
                </a:r>
                <a14:m>
                  <m:oMath xmlns:m="http://schemas.openxmlformats.org/officeDocument/2006/math">
                    <m:r>
                      <a:rPr lang="en-AU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AU" sz="2800" dirty="0">
                    <a:solidFill>
                      <a:srgbClr val="FF0000"/>
                    </a:solidFill>
                  </a:rPr>
                  <a:t> </a:t>
                </a:r>
                <a:r>
                  <a:rPr lang="en-AU" sz="2800" dirty="0"/>
                  <a:t>is the rate of flow of charge </a:t>
                </a:r>
                <a:endParaRPr lang="en-AU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28800"/>
                <a:ext cx="7272810" cy="4031873"/>
              </a:xfrm>
              <a:prstGeom prst="rect">
                <a:avLst/>
              </a:prstGeom>
              <a:blipFill rotWithShape="0">
                <a:blip r:embed="rId4"/>
                <a:stretch>
                  <a:fillRect l="-1509" t="-1360" r="-1760" b="-332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79712" y="5733256"/>
                <a:ext cx="1162434" cy="80945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733256"/>
                <a:ext cx="1162434" cy="8094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flipH="1">
                <a:off x="3691920" y="5894636"/>
                <a:ext cx="3842714" cy="46166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AU" sz="2400" dirty="0" smtClean="0">
                    <a:solidFill>
                      <a:srgbClr val="0070C0"/>
                    </a:solidFill>
                  </a:rPr>
                  <a:t> is measured in Amperes (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2400" dirty="0" smtClean="0">
                    <a:solidFill>
                      <a:srgbClr val="0070C0"/>
                    </a:solidFill>
                  </a:rPr>
                  <a:t>)</a:t>
                </a:r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91920" y="5894636"/>
                <a:ext cx="384271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16" t="-8974" r="-949" b="-2692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5645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Electricity key facts (2/9)</a:t>
            </a:r>
            <a:endParaRPr lang="en-A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827582" y="1628800"/>
                <a:ext cx="727281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Coulomb’s Law </a:t>
                </a:r>
                <a:r>
                  <a:rPr lang="en-AU" sz="2800" dirty="0" smtClean="0"/>
                  <a:t>gives the force felt by two charges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2800" dirty="0" smtClean="0"/>
                  <a:t> separated by distance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Like charges repel, opposite charges attract</a:t>
                </a:r>
                <a:endParaRPr lang="en-A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28800"/>
                <a:ext cx="7272810" cy="4832092"/>
              </a:xfrm>
              <a:prstGeom prst="rect">
                <a:avLst/>
              </a:prstGeom>
              <a:blipFill rotWithShape="0">
                <a:blip r:embed="rId4"/>
                <a:stretch>
                  <a:fillRect l="-1509" t="-1135" b="-26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2987824" y="3284984"/>
            <a:ext cx="504056" cy="50405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5436096" y="3283697"/>
            <a:ext cx="504056" cy="50405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" name="Straight Connector 3"/>
          <p:cNvCxnSpPr/>
          <p:nvPr/>
        </p:nvCxnSpPr>
        <p:spPr>
          <a:xfrm>
            <a:off x="3563888" y="3535725"/>
            <a:ext cx="1764633" cy="1287"/>
          </a:xfrm>
          <a:prstGeom prst="line">
            <a:avLst/>
          </a:prstGeom>
          <a:ln w="28575">
            <a:solidFill>
              <a:srgbClr val="0070C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84168" y="3535725"/>
            <a:ext cx="792088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051720" y="3535725"/>
            <a:ext cx="792088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64262" y="3790201"/>
                <a:ext cx="4712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262" y="3790201"/>
                <a:ext cx="47128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20700" y="3789040"/>
                <a:ext cx="41945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700" y="3789040"/>
                <a:ext cx="41945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36313" y="3286145"/>
                <a:ext cx="3154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313" y="3286145"/>
                <a:ext cx="31540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20889" y="3284984"/>
                <a:ext cx="3154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889" y="3284984"/>
                <a:ext cx="31540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83968" y="3574177"/>
                <a:ext cx="30752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574177"/>
                <a:ext cx="307522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63688" y="4674370"/>
                <a:ext cx="1944216" cy="84382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674370"/>
                <a:ext cx="1944216" cy="84382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79939" y="4931876"/>
                <a:ext cx="3000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39" y="4931876"/>
                <a:ext cx="300037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028" r="-406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0812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7" grpId="0"/>
      <p:bldP spid="18" grpId="0"/>
      <p:bldP spid="19" grpId="0"/>
      <p:bldP spid="20" grpId="0"/>
      <p:bldP spid="25" grpId="0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362744"/>
            <a:ext cx="77746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Formula sheet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2564904"/>
            <a:ext cx="8856984" cy="1728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7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Electricity key facts (2/9)</a:t>
            </a:r>
            <a:endParaRPr lang="en-AU" sz="40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27582" y="1628800"/>
            <a:ext cx="7056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Superposition principle for Coulomb’s Law :</a:t>
            </a:r>
            <a:r>
              <a:rPr lang="en-AU" sz="2800" dirty="0" smtClean="0"/>
              <a:t> if there are multiple charges, the forces from individual charges sum like vectors</a:t>
            </a:r>
            <a:endParaRPr lang="en-AU" sz="28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768237" y="3879794"/>
            <a:ext cx="1065266" cy="1019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45658" y="4927973"/>
            <a:ext cx="575734" cy="561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644059" y="4809439"/>
            <a:ext cx="203200" cy="21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4" name="Straight Connector 23"/>
          <p:cNvCxnSpPr>
            <a:endCxn id="23" idx="1"/>
          </p:cNvCxnSpPr>
          <p:nvPr/>
        </p:nvCxnSpPr>
        <p:spPr>
          <a:xfrm>
            <a:off x="1570075" y="3726166"/>
            <a:ext cx="1103742" cy="1114684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3" idx="3"/>
          </p:cNvCxnSpPr>
          <p:nvPr/>
        </p:nvCxnSpPr>
        <p:spPr>
          <a:xfrm flipV="1">
            <a:off x="2092440" y="4992517"/>
            <a:ext cx="581377" cy="553889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994948" y="5458549"/>
            <a:ext cx="203200" cy="2144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1475656" y="3649599"/>
            <a:ext cx="203200" cy="2144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/>
          <p:cNvSpPr txBox="1"/>
          <p:nvPr/>
        </p:nvSpPr>
        <p:spPr>
          <a:xfrm>
            <a:off x="1571614" y="3186750"/>
            <a:ext cx="149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FF0000"/>
                </a:solidFill>
              </a:rPr>
              <a:t>+</a:t>
            </a:r>
            <a:r>
              <a:rPr lang="en-AU" sz="2800" dirty="0" err="1" smtClean="0">
                <a:solidFill>
                  <a:srgbClr val="FF0000"/>
                </a:solidFill>
              </a:rPr>
              <a:t>ve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60326" y="5642084"/>
            <a:ext cx="149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FF0000"/>
                </a:solidFill>
              </a:rPr>
              <a:t>+</a:t>
            </a:r>
            <a:r>
              <a:rPr lang="en-AU" sz="2800" dirty="0" err="1" smtClean="0">
                <a:solidFill>
                  <a:srgbClr val="FF0000"/>
                </a:solidFill>
              </a:rPr>
              <a:t>ve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7260" y="4643017"/>
            <a:ext cx="149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0070C0"/>
                </a:solidFill>
              </a:rPr>
              <a:t>+</a:t>
            </a:r>
            <a:r>
              <a:rPr lang="en-AU" sz="2800" dirty="0" err="1" smtClean="0">
                <a:solidFill>
                  <a:srgbClr val="0070C0"/>
                </a:solidFill>
              </a:rPr>
              <a:t>ve</a:t>
            </a:r>
            <a:endParaRPr lang="en-AU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34860" y="4371996"/>
                <a:ext cx="2862002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A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e>
                      </m:acc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860" y="4371996"/>
                <a:ext cx="2862002" cy="552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57614" y="3457595"/>
                <a:ext cx="478849" cy="552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A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14" y="3457595"/>
                <a:ext cx="478849" cy="552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78765" y="5234883"/>
                <a:ext cx="488339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A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765" y="5234883"/>
                <a:ext cx="488339" cy="552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330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Electricity key facts (3/9)</a:t>
            </a:r>
            <a:endParaRPr lang="en-A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827582" y="1628800"/>
                <a:ext cx="727281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The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electric field </a:t>
                </a:r>
                <a:r>
                  <a:rPr lang="en-AU" sz="2800" dirty="0" smtClean="0"/>
                  <a:t>at a point is </a:t>
                </a:r>
                <a:r>
                  <a:rPr lang="en-AU" sz="2800" dirty="0" smtClean="0">
                    <a:solidFill>
                      <a:srgbClr val="0070C0"/>
                    </a:solidFill>
                  </a:rPr>
                  <a:t>the force a unit charge (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AU" sz="2800" dirty="0" smtClean="0">
                    <a:solidFill>
                      <a:srgbClr val="0070C0"/>
                    </a:solidFill>
                  </a:rPr>
                  <a:t>) would experience there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Can be represented by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electric field lines</a:t>
                </a:r>
                <a:endParaRPr lang="en-A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28800"/>
                <a:ext cx="7272810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1509" t="-2050" r="-84" b="-56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99792" y="2564904"/>
                <a:ext cx="1171408" cy="11323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AU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564904"/>
                <a:ext cx="1171408" cy="11323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99034" y="2856902"/>
                <a:ext cx="1489190" cy="552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AU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34" y="2856902"/>
                <a:ext cx="1489190" cy="552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721" y="4494006"/>
            <a:ext cx="2134141" cy="21341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5976" y="4653136"/>
            <a:ext cx="3616118" cy="18158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Positive charge feels force along electric field line</a:t>
            </a:r>
          </a:p>
          <a:p>
            <a:endParaRPr lang="en-AU" sz="1600" dirty="0" smtClean="0">
              <a:solidFill>
                <a:srgbClr val="0070C0"/>
              </a:solidFill>
            </a:endParaRPr>
          </a:p>
          <a:p>
            <a:r>
              <a:rPr lang="en-AU" sz="2400" dirty="0" smtClean="0">
                <a:solidFill>
                  <a:srgbClr val="0070C0"/>
                </a:solidFill>
              </a:rPr>
              <a:t>Negative charge feels force the other way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8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Electricity key facts (4/9)</a:t>
            </a:r>
            <a:endParaRPr lang="en-A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827582" y="1611957"/>
                <a:ext cx="7632850" cy="3389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The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electric potential difference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AU" sz="2800" dirty="0" smtClean="0"/>
                  <a:t>[in volts] is </a:t>
                </a:r>
                <a:r>
                  <a:rPr lang="en-AU" sz="2800" dirty="0" smtClean="0">
                    <a:solidFill>
                      <a:srgbClr val="0070C0"/>
                    </a:solidFill>
                  </a:rPr>
                  <a:t>the work needed to move unit charge (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AU" sz="2800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AU" sz="2800" dirty="0" smtClean="0"/>
                  <a:t> </a:t>
                </a:r>
                <a:r>
                  <a:rPr lang="en-AU" sz="2800" dirty="0" smtClean="0">
                    <a:solidFill>
                      <a:srgbClr val="0070C0"/>
                    </a:solidFill>
                  </a:rPr>
                  <a:t>between 2 points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/>
                  <a:t>E</a:t>
                </a:r>
                <a:r>
                  <a:rPr lang="en-AU" sz="2400" dirty="0" smtClean="0"/>
                  <a:t>lectric field is the potential gradient :</a:t>
                </a:r>
                <a14:m>
                  <m:oMath xmlns:m="http://schemas.openxmlformats.org/officeDocument/2006/math">
                    <m:r>
                      <a:rPr lang="en-AU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A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A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AU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11957"/>
                <a:ext cx="7632850" cy="3389261"/>
              </a:xfrm>
              <a:prstGeom prst="rect">
                <a:avLst/>
              </a:prstGeom>
              <a:blipFill rotWithShape="0">
                <a:blip r:embed="rId4"/>
                <a:stretch>
                  <a:fillRect l="-1438" t="-1619" r="-39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36888" y="3356992"/>
                <a:ext cx="6319488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Work done = Potential Energy difference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888" y="3356992"/>
                <a:ext cx="631948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445" t="-9091" b="-2857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3648" y="5069619"/>
            <a:ext cx="2153593" cy="1728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95936" y="5325015"/>
                <a:ext cx="43564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B050"/>
                    </a:solidFill>
                  </a:rPr>
                  <a:t>If capacitor with plate separation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AU" sz="2400" dirty="0" smtClean="0">
                    <a:solidFill>
                      <a:srgbClr val="00B050"/>
                    </a:solidFill>
                  </a:rPr>
                  <a:t> is connected to battery with potential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sz="2400" dirty="0" smtClean="0">
                    <a:solidFill>
                      <a:srgbClr val="00B05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AU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325015"/>
                <a:ext cx="4356484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2241" t="-4082" r="-1401" b="-112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36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Electricity key facts (5/9)</a:t>
            </a:r>
            <a:endParaRPr lang="en-A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827582" y="1611957"/>
                <a:ext cx="72728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Basic circuit principles : </a:t>
                </a:r>
                <a:r>
                  <a:rPr lang="en-AU" sz="2800" dirty="0" smtClean="0"/>
                  <a:t>current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AU" sz="2800" dirty="0" smtClean="0"/>
                  <a:t> is driven by a potential difference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AU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11957"/>
                <a:ext cx="727281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509" t="-5732" r="-251" b="-171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41" y="2852936"/>
            <a:ext cx="2788035" cy="23762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5301208"/>
            <a:ext cx="32357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Same </a:t>
            </a:r>
            <a:r>
              <a:rPr lang="en-AU" sz="2400" dirty="0" smtClean="0">
                <a:solidFill>
                  <a:srgbClr val="FF0000"/>
                </a:solidFill>
              </a:rPr>
              <a:t>current</a:t>
            </a:r>
            <a:r>
              <a:rPr lang="en-AU" sz="2400" dirty="0" smtClean="0"/>
              <a:t> flows through all components of a </a:t>
            </a:r>
            <a:r>
              <a:rPr lang="en-AU" sz="2400" dirty="0" smtClean="0">
                <a:solidFill>
                  <a:srgbClr val="FF0000"/>
                </a:solidFill>
              </a:rPr>
              <a:t>series</a:t>
            </a:r>
            <a:r>
              <a:rPr lang="en-AU" sz="2400" dirty="0" smtClean="0"/>
              <a:t> circuit</a:t>
            </a:r>
            <a:endParaRPr lang="en-AU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19" y="2924944"/>
            <a:ext cx="3340405" cy="2102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0660" y="5301208"/>
            <a:ext cx="32357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Same </a:t>
            </a:r>
            <a:r>
              <a:rPr lang="en-AU" sz="2400" dirty="0" smtClean="0">
                <a:solidFill>
                  <a:srgbClr val="FF0000"/>
                </a:solidFill>
              </a:rPr>
              <a:t>voltage</a:t>
            </a:r>
            <a:r>
              <a:rPr lang="en-AU" sz="2400" dirty="0" smtClean="0"/>
              <a:t> is dropped over all components of a </a:t>
            </a:r>
            <a:r>
              <a:rPr lang="en-AU" sz="2400" dirty="0" smtClean="0">
                <a:solidFill>
                  <a:srgbClr val="FF0000"/>
                </a:solidFill>
              </a:rPr>
              <a:t>parallel</a:t>
            </a:r>
            <a:r>
              <a:rPr lang="en-AU" sz="2400" dirty="0" smtClean="0"/>
              <a:t> circuit</a:t>
            </a:r>
            <a:endParaRPr lang="en-A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5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Electricity key facts (6/9)</a:t>
            </a:r>
            <a:endParaRPr lang="en-A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827582" y="1611957"/>
                <a:ext cx="727281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Ohm’s Law </a:t>
                </a:r>
                <a:r>
                  <a:rPr lang="en-AU" sz="2800" dirty="0" smtClean="0"/>
                  <a:t>determines the current flowing through a resistance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AU" sz="2800" dirty="0" smtClean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Resistance is measured in Ohms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AU" sz="2800" dirty="0" smtClean="0">
                    <a:solidFill>
                      <a:srgbClr val="0070C0"/>
                    </a:solidFill>
                  </a:rPr>
                  <a:t>)</a:t>
                </a:r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11957"/>
                <a:ext cx="7272810" cy="4832092"/>
              </a:xfrm>
              <a:prstGeom prst="rect">
                <a:avLst/>
              </a:prstGeom>
              <a:blipFill rotWithShape="0">
                <a:blip r:embed="rId4"/>
                <a:stretch>
                  <a:fillRect l="-1509" t="-1135" b="-26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32397"/>
            <a:ext cx="3760641" cy="24128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07904" y="3004422"/>
            <a:ext cx="839487" cy="676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12633" y="3608461"/>
                <a:ext cx="1055511" cy="91877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33" y="3608461"/>
                <a:ext cx="1055511" cy="9187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96608" y="3836098"/>
                <a:ext cx="1503784" cy="4924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608" y="3836098"/>
                <a:ext cx="1503784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151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Electricity key facts (6/9)</a:t>
            </a:r>
            <a:endParaRPr lang="en-AU" sz="40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27581" y="1611957"/>
            <a:ext cx="7289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Resistances may be combined in series or parallel</a:t>
            </a:r>
            <a:endParaRPr lang="en-AU" sz="32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7904" y="2860406"/>
            <a:ext cx="839487" cy="676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027285" y="346456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343374" y="346456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196619" y="3464564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512707" y="3464564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828795" y="3464564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133596" y="3464566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53817" y="346456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964260" y="3464564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908753" y="3718563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69059" y="3718563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38657" y="3718563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640665" y="345891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56754" y="345891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809999" y="3458918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126087" y="3458918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442175" y="3458918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746976" y="3458920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267197" y="345891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577640" y="345891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522133" y="3712917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882439" y="3712917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799641" y="3712917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94174" y="2849315"/>
                <a:ext cx="5279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174" y="2849315"/>
                <a:ext cx="527965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51106" y="2854958"/>
                <a:ext cx="5374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106" y="2854958"/>
                <a:ext cx="537455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96848" y="3391184"/>
                <a:ext cx="3009350" cy="4924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848" y="3391184"/>
                <a:ext cx="3009350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V="1">
            <a:off x="2223911" y="479813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540000" y="479813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2393245" y="4798138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2709333" y="4798138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3025421" y="4798138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3330222" y="4798140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850443" y="479813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160886" y="4798138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2105379" y="5018270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465685" y="5052137"/>
            <a:ext cx="6547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478843" y="5018270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19867" y="605685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635956" y="605685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2489201" y="605685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2805289" y="605685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3121377" y="6056851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3426178" y="6056853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946399" y="605685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256842" y="6056851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2201335" y="6310850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561641" y="6310850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1478843" y="6310850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590800" y="4182889"/>
                <a:ext cx="5279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182889"/>
                <a:ext cx="527965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630308" y="5475469"/>
                <a:ext cx="5374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308" y="5475469"/>
                <a:ext cx="537455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/>
          <p:cNvCxnSpPr/>
          <p:nvPr/>
        </p:nvCxnSpPr>
        <p:spPr>
          <a:xfrm flipH="1" flipV="1">
            <a:off x="1487309" y="5029560"/>
            <a:ext cx="2824" cy="12812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4120441" y="5057780"/>
            <a:ext cx="5645" cy="1258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28978" y="5588360"/>
            <a:ext cx="1058331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109164" y="5605292"/>
            <a:ext cx="1058331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17146" y="5082881"/>
                <a:ext cx="3007567" cy="10083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146" y="5082881"/>
                <a:ext cx="3007567" cy="100835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26481" y="4005064"/>
            <a:ext cx="1790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[R increases]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00192" y="620769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[R decreases]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7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/>
      <p:bldP spid="34" grpId="0"/>
      <p:bldP spid="35" grpId="0" animBg="1"/>
      <p:bldP spid="58" grpId="0"/>
      <p:bldP spid="59" grpId="0"/>
      <p:bldP spid="64" grpId="0" animBg="1"/>
      <p:bldP spid="4" grpId="0"/>
      <p:bldP spid="6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Electricity key facts (7/9)</a:t>
            </a:r>
            <a:endParaRPr lang="en-A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827582" y="1611957"/>
                <a:ext cx="7848874" cy="4639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Electrical energy is dissipated as heat by a resistor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Electrical </a:t>
                </a:r>
                <a:r>
                  <a:rPr lang="en-AU" sz="2800" dirty="0">
                    <a:solidFill>
                      <a:srgbClr val="0070C0"/>
                    </a:solidFill>
                  </a:rPr>
                  <a:t>P</a:t>
                </a:r>
                <a:r>
                  <a:rPr lang="en-AU" sz="2800" dirty="0" smtClean="0">
                    <a:solidFill>
                      <a:srgbClr val="0070C0"/>
                    </a:solidFill>
                  </a:rPr>
                  <a:t>ower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AU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AU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AU" sz="2400" dirty="0" smtClean="0"/>
                  <a:t>  </a:t>
                </a:r>
                <a:r>
                  <a:rPr lang="en-AU" sz="2400" dirty="0" smtClean="0">
                    <a:solidFill>
                      <a:srgbClr val="0070C0"/>
                    </a:solidFill>
                  </a:rPr>
                  <a:t> [unit is W]</a:t>
                </a:r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11957"/>
                <a:ext cx="7848874" cy="4639860"/>
              </a:xfrm>
              <a:prstGeom prst="rect">
                <a:avLst/>
              </a:prstGeom>
              <a:blipFill rotWithShape="0">
                <a:blip r:embed="rId4"/>
                <a:stretch>
                  <a:fillRect l="-1399" t="-1181" r="-1010" b="-7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72357"/>
            <a:ext cx="3760641" cy="24128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92954" y="2680945"/>
            <a:ext cx="839487" cy="676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5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Electricity key facts (8/9)</a:t>
            </a:r>
            <a:endParaRPr lang="en-A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827582" y="1611957"/>
                <a:ext cx="792088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A capacitor is a device to store charge.  </a:t>
                </a:r>
                <a:r>
                  <a:rPr lang="en-AU" sz="2800" dirty="0" smtClean="0"/>
                  <a:t>Its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capacitance</a:t>
                </a:r>
                <a:r>
                  <a:rPr lang="en-AU" sz="2800" dirty="0" smtClean="0"/>
                  <a:t>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AU" sz="2800" dirty="0" smtClean="0"/>
                  <a:t> measures the amount of charge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sz="2800" dirty="0" smtClean="0"/>
                  <a:t> that can be stored for given potential difference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AU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11957"/>
                <a:ext cx="7920882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1386" t="-3947" b="-114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111612" y="3564876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34948" y="3570519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64013" y="5342874"/>
            <a:ext cx="0" cy="745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50280" y="5540430"/>
            <a:ext cx="0" cy="3330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4857" y="3926120"/>
            <a:ext cx="5645" cy="17610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2992" y="3934584"/>
            <a:ext cx="5645" cy="17610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83568" y="3937408"/>
            <a:ext cx="142240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540589" y="3954340"/>
            <a:ext cx="142240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00502" y="5670255"/>
            <a:ext cx="1583267" cy="16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461568" y="5687187"/>
            <a:ext cx="1512710" cy="56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19514" y="3501008"/>
                <a:ext cx="1179810" cy="92519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AU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514" y="3501008"/>
                <a:ext cx="1179810" cy="9251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95320" y="3717032"/>
                <a:ext cx="1539076" cy="4924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320" y="3717032"/>
                <a:ext cx="153907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80456" y="3212976"/>
                <a:ext cx="602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456" y="3212976"/>
                <a:ext cx="60202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50640" y="3212976"/>
                <a:ext cx="4529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640" y="3212976"/>
                <a:ext cx="45294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14997" y="6200832"/>
                <a:ext cx="3175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997" y="6200832"/>
                <a:ext cx="31758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83963" y="4797152"/>
                <a:ext cx="468802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>
                    <a:solidFill>
                      <a:srgbClr val="0070C0"/>
                    </a:solidFill>
                  </a:rPr>
                  <a:t>Capacitance is measured in Farads (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AU" sz="2400" dirty="0" smtClean="0">
                    <a:solidFill>
                      <a:srgbClr val="0070C0"/>
                    </a:solidFill>
                  </a:rPr>
                  <a:t>)</a:t>
                </a:r>
                <a:endParaRPr lang="en-AU" sz="2400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16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solidFill>
                      <a:srgbClr val="0070C0"/>
                    </a:solidFill>
                  </a:rPr>
                  <a:t>Capacitors may be combined in series or parallel [see lectures]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963" y="4797152"/>
                <a:ext cx="4688029" cy="1815882"/>
              </a:xfrm>
              <a:prstGeom prst="rect">
                <a:avLst/>
              </a:prstGeom>
              <a:blipFill rotWithShape="0">
                <a:blip r:embed="rId10"/>
                <a:stretch>
                  <a:fillRect l="-1691" t="-2685" b="-67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099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Electricity key facts (9/9)</a:t>
            </a:r>
            <a:endParaRPr lang="en-AU" sz="40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27581" y="1611957"/>
            <a:ext cx="728912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General circuits may be analysed using </a:t>
            </a:r>
            <a:r>
              <a:rPr lang="en-AU" sz="2800" dirty="0" err="1" smtClean="0">
                <a:solidFill>
                  <a:srgbClr val="0070C0"/>
                </a:solidFill>
              </a:rPr>
              <a:t>Kirchoff’s</a:t>
            </a:r>
            <a:r>
              <a:rPr lang="en-AU" sz="2800" dirty="0" smtClean="0">
                <a:solidFill>
                  <a:srgbClr val="0070C0"/>
                </a:solidFill>
              </a:rPr>
              <a:t> 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endParaRPr lang="en-AU" sz="2800" dirty="0" smtClean="0">
              <a:solidFill>
                <a:srgbClr val="0070C0"/>
              </a:solidFill>
            </a:endParaRPr>
          </a:p>
          <a:p>
            <a:endParaRPr lang="en-AU" sz="1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70C0"/>
                </a:solidFill>
              </a:rPr>
              <a:t>S</a:t>
            </a:r>
            <a:r>
              <a:rPr lang="en-AU" sz="2400" dirty="0" smtClean="0">
                <a:solidFill>
                  <a:srgbClr val="0070C0"/>
                </a:solidFill>
              </a:rPr>
              <a:t>igns are different for inward/outward current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1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0070C0"/>
                </a:solidFill>
              </a:rPr>
              <a:t>This rule arises from conservation of charge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5536" y="3196133"/>
            <a:ext cx="365853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solidFill>
                  <a:srgbClr val="FF0000"/>
                </a:solidFill>
              </a:rPr>
              <a:t>Kirchoff’s</a:t>
            </a:r>
            <a:r>
              <a:rPr lang="en-AU" sz="2800" dirty="0" smtClean="0">
                <a:solidFill>
                  <a:srgbClr val="FF0000"/>
                </a:solidFill>
              </a:rPr>
              <a:t> junction rule : </a:t>
            </a:r>
            <a:r>
              <a:rPr lang="en-AU" sz="2800" dirty="0" smtClean="0"/>
              <a:t>the sum of currents at any junction is zero</a:t>
            </a:r>
            <a:endParaRPr lang="en-AU" sz="2800" dirty="0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4499992" y="3905707"/>
            <a:ext cx="10357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532851" y="3109824"/>
            <a:ext cx="14185" cy="1653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745519" y="4077846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785037" y="4131489"/>
                <a:ext cx="3641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037" y="4131489"/>
                <a:ext cx="36413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>
            <a:off x="5690893" y="2996952"/>
            <a:ext cx="2902" cy="57289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761529" y="2996952"/>
                <a:ext cx="3558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529" y="2996952"/>
                <a:ext cx="35586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778461" y="4266957"/>
                <a:ext cx="3558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461" y="4266957"/>
                <a:ext cx="35586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252594" y="3668641"/>
                <a:ext cx="244111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594" y="3668641"/>
                <a:ext cx="244111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5721226" y="4296262"/>
            <a:ext cx="2902" cy="57289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470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9" grpId="0"/>
      <p:bldP spid="71" grpId="0"/>
      <p:bldP spid="73" grpId="0"/>
      <p:bldP spid="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Electricity key facts (9/9)</a:t>
            </a:r>
            <a:endParaRPr lang="en-A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827580" y="1611957"/>
                <a:ext cx="7505489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General circuits may be analysed using </a:t>
                </a:r>
                <a:r>
                  <a:rPr lang="en-AU" sz="2800" dirty="0" err="1" smtClean="0">
                    <a:solidFill>
                      <a:srgbClr val="0070C0"/>
                    </a:solidFill>
                  </a:rPr>
                  <a:t>Kirchoff’s</a:t>
                </a:r>
                <a:r>
                  <a:rPr lang="en-AU" sz="2800" dirty="0" smtClean="0">
                    <a:solidFill>
                      <a:srgbClr val="0070C0"/>
                    </a:solidFill>
                  </a:rPr>
                  <a:t> rules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solidFill>
                      <a:srgbClr val="0070C0"/>
                    </a:solidFill>
                  </a:rPr>
                  <a:t>Battery adds potential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sz="2400" dirty="0" smtClean="0">
                    <a:solidFill>
                      <a:srgbClr val="0070C0"/>
                    </a:solidFill>
                  </a:rPr>
                  <a:t>, resistors subtract potential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AU" sz="2400" b="0" dirty="0" smtClean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1600" dirty="0" smtClean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solidFill>
                      <a:srgbClr val="0070C0"/>
                    </a:solidFill>
                  </a:rPr>
                  <a:t>This rule arises from conservation of energy </a:t>
                </a:r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0" y="1611957"/>
                <a:ext cx="7505489" cy="5078313"/>
              </a:xfrm>
              <a:prstGeom prst="rect">
                <a:avLst/>
              </a:prstGeom>
              <a:blipFill rotWithShape="0">
                <a:blip r:embed="rId4"/>
                <a:stretch>
                  <a:fillRect l="-1462" t="-10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395536" y="2924944"/>
            <a:ext cx="425309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solidFill>
                  <a:srgbClr val="FF0000"/>
                </a:solidFill>
              </a:rPr>
              <a:t>Kirchoff’s</a:t>
            </a:r>
            <a:r>
              <a:rPr lang="en-AU" sz="2800" dirty="0" smtClean="0">
                <a:solidFill>
                  <a:srgbClr val="FF0000"/>
                </a:solidFill>
              </a:rPr>
              <a:t> loop rule : </a:t>
            </a:r>
            <a:r>
              <a:rPr lang="en-AU" sz="2800" dirty="0" smtClean="0"/>
              <a:t>the sum of voltage changes around a closed loop is zero</a:t>
            </a:r>
            <a:endParaRPr lang="en-AU" sz="2800" dirty="0"/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6419603" y="3176027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6735692" y="3176027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6588937" y="3176027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6905025" y="3176027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7221113" y="3176027"/>
            <a:ext cx="146755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7525914" y="3176029"/>
            <a:ext cx="135462" cy="253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46135" y="3176027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7356578" y="3176027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6301071" y="3396159"/>
            <a:ext cx="112884" cy="214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7661377" y="3430026"/>
            <a:ext cx="6547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5674535" y="3396159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515559" y="4434740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831648" y="4434740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6684893" y="4434740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7000981" y="4434740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7317069" y="4434740"/>
            <a:ext cx="146756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7621870" y="4434742"/>
            <a:ext cx="135462" cy="2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7142091" y="4434740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7452534" y="4434740"/>
            <a:ext cx="169333" cy="46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6397027" y="4688739"/>
            <a:ext cx="112884" cy="214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7746044" y="4677450"/>
            <a:ext cx="5870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674535" y="4688739"/>
            <a:ext cx="739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681592" y="3407453"/>
            <a:ext cx="1410" cy="524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5364088" y="3932385"/>
            <a:ext cx="6434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493914" y="4117236"/>
            <a:ext cx="383824" cy="14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677356" y="4113012"/>
            <a:ext cx="4939" cy="575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803427" y="4056559"/>
                <a:ext cx="5145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427" y="4056559"/>
                <a:ext cx="51456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095" r="-15476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076056" y="3491716"/>
                <a:ext cx="5841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491716"/>
                <a:ext cx="58419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6250" r="-3125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/>
          <p:cNvCxnSpPr/>
          <p:nvPr/>
        </p:nvCxnSpPr>
        <p:spPr>
          <a:xfrm>
            <a:off x="7717822" y="3303027"/>
            <a:ext cx="48542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8203251" y="3812559"/>
            <a:ext cx="11287" cy="62218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7808262" y="3789040"/>
                <a:ext cx="364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262" y="3789040"/>
                <a:ext cx="364138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/>
          <p:cNvCxnSpPr/>
          <p:nvPr/>
        </p:nvCxnSpPr>
        <p:spPr>
          <a:xfrm flipH="1" flipV="1">
            <a:off x="8316133" y="3434052"/>
            <a:ext cx="5648" cy="1237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6397024" y="2797843"/>
                <a:ext cx="12687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024" y="2797843"/>
                <a:ext cx="126875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757340" y="2780928"/>
                <a:ext cx="3558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340" y="2780928"/>
                <a:ext cx="35586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Oval 110"/>
          <p:cNvSpPr/>
          <p:nvPr/>
        </p:nvSpPr>
        <p:spPr>
          <a:xfrm>
            <a:off x="4958119" y="2564904"/>
            <a:ext cx="4006369" cy="2669583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2" name="Straight Arrow Connector 111"/>
          <p:cNvCxnSpPr/>
          <p:nvPr/>
        </p:nvCxnSpPr>
        <p:spPr>
          <a:xfrm flipV="1">
            <a:off x="6646535" y="2564904"/>
            <a:ext cx="445745" cy="1001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20800" y="4581128"/>
                <a:ext cx="29229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9−4 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−2 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4581128"/>
                <a:ext cx="2922984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/>
          <p:cNvCxnSpPr/>
          <p:nvPr/>
        </p:nvCxnSpPr>
        <p:spPr>
          <a:xfrm flipH="1" flipV="1">
            <a:off x="8310768" y="2204864"/>
            <a:ext cx="5648" cy="123776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5677356" y="2350411"/>
            <a:ext cx="8465" cy="104574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6737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03" grpId="0"/>
      <p:bldP spid="104" grpId="0"/>
      <p:bldP spid="107" grpId="0"/>
      <p:bldP spid="109" grpId="0"/>
      <p:bldP spid="110" grpId="0"/>
      <p:bldP spid="111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362744"/>
            <a:ext cx="77746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Formula sheet</a:t>
            </a:r>
            <a:endParaRPr lang="en-AU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2736"/>
            <a:ext cx="4216273" cy="5661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27784" y="1268760"/>
            <a:ext cx="4104456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627783" y="2815456"/>
            <a:ext cx="4104457" cy="30243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7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A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556792"/>
            <a:ext cx="8949390" cy="4605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09333" y="2276872"/>
                <a:ext cx="5004730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Coulomb’s Law: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333" y="2276872"/>
                <a:ext cx="5004730" cy="622286"/>
              </a:xfrm>
              <a:prstGeom prst="rect">
                <a:avLst/>
              </a:prstGeom>
              <a:blipFill rotWithShape="0">
                <a:blip r:embed="rId5"/>
                <a:stretch>
                  <a:fillRect l="-1827" b="-98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99792" y="2996952"/>
                <a:ext cx="5544616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Double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decreases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– option A</a:t>
                </a:r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996952"/>
                <a:ext cx="5544616" cy="613886"/>
              </a:xfrm>
              <a:prstGeom prst="rect">
                <a:avLst/>
              </a:prstGeom>
              <a:blipFill rotWithShape="0">
                <a:blip r:embed="rId6"/>
                <a:stretch>
                  <a:fillRect l="-1760" b="-11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536" y="6093296"/>
                <a:ext cx="83529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 smtClean="0">
                    <a:solidFill>
                      <a:srgbClr val="FF0000"/>
                    </a:solidFill>
                  </a:rPr>
                  <a:t>Current is the same </a:t>
                </a:r>
                <a14:m>
                  <m:oMath xmlns:m="http://schemas.openxmlformats.org/officeDocument/2006/math">
                    <m:r>
                      <a:rPr lang="en-A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sz="2000" dirty="0" smtClean="0">
                    <a:solidFill>
                      <a:srgbClr val="FF0000"/>
                    </a:solidFill>
                  </a:rPr>
                  <a:t> smaller voltage across smaller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sz="2000" dirty="0" smtClean="0">
                    <a:solidFill>
                      <a:srgbClr val="FF0000"/>
                    </a:solidFill>
                  </a:rPr>
                  <a:t> option B</a:t>
                </a:r>
                <a:endParaRPr lang="en-A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093296"/>
                <a:ext cx="8352928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803" t="-9231" b="-276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4563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A</a:t>
            </a:r>
            <a:endParaRPr lang="en-AU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5" y="1772816"/>
            <a:ext cx="8946721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0257" y="3717032"/>
            <a:ext cx="3934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Decreases – option B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9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B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" y="1556792"/>
            <a:ext cx="8934911" cy="3726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66350" y="2852936"/>
                <a:ext cx="16537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350" y="2852936"/>
                <a:ext cx="165372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690" r="-1476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08399" y="3673505"/>
                <a:ext cx="4423841" cy="7636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=3000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399" y="3673505"/>
                <a:ext cx="4423841" cy="7636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58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B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2" y="1521714"/>
            <a:ext cx="8841115" cy="30594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87624" y="2595819"/>
                <a:ext cx="616639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Ohm’s Law: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110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47</m:t>
                        </m:r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=2.3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595819"/>
                <a:ext cx="6166399" cy="617157"/>
              </a:xfrm>
              <a:prstGeom prst="rect">
                <a:avLst/>
              </a:prstGeom>
              <a:blipFill rotWithShape="0">
                <a:blip r:embed="rId5"/>
                <a:stretch>
                  <a:fillRect l="-1583" b="-99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867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B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" y="1484784"/>
            <a:ext cx="8969532" cy="4608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7864" y="2672703"/>
                <a:ext cx="2239134" cy="7562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672703"/>
                <a:ext cx="2239134" cy="7562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35896" y="3898827"/>
                <a:ext cx="1847750" cy="75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898827"/>
                <a:ext cx="1847750" cy="7543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07904" y="5147900"/>
                <a:ext cx="17574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=230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147900"/>
                <a:ext cx="175740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460" r="-3806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749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C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76872"/>
            <a:ext cx="2769058" cy="3290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73" y="1484784"/>
            <a:ext cx="6316147" cy="4824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99992" y="1988840"/>
                <a:ext cx="20888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988840"/>
                <a:ext cx="208884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915" r="-3207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5751" y="3347700"/>
                <a:ext cx="262034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10−6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751" y="3347700"/>
                <a:ext cx="262034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98" r="-465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6071" y="3356992"/>
                <a:ext cx="262034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071" y="3356992"/>
                <a:ext cx="2620345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79912" y="4715852"/>
                <a:ext cx="36876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−14+6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−10=0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715852"/>
                <a:ext cx="3687641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7944" y="5291916"/>
                <a:ext cx="32480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−12+3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291916"/>
                <a:ext cx="3248041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3092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C</a:t>
            </a:r>
            <a:endParaRPr lang="en-AU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47" y="1556792"/>
            <a:ext cx="6394358" cy="4653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76872"/>
            <a:ext cx="2769058" cy="3290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9792" y="2708920"/>
                <a:ext cx="54341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=−10+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→   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708920"/>
                <a:ext cx="543411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898" r="-786" b="-147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07904" y="3887284"/>
                <a:ext cx="3384376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887284"/>
                <a:ext cx="3384376" cy="6938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09244" y="5271591"/>
                <a:ext cx="43311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From before: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5−3</m:t>
                    </m:r>
                    <m:sSub>
                      <m:sSubPr>
                        <m:ctrlP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244" y="5271591"/>
                <a:ext cx="433110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110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3848" y="5867980"/>
                <a:ext cx="46042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=5−3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=5−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867980"/>
                <a:ext cx="460420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92" r="-1060"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70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C</a:t>
            </a:r>
            <a:endParaRPr lang="en-AU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76872"/>
            <a:ext cx="2769058" cy="32905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04" y="2512109"/>
            <a:ext cx="6338083" cy="26450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19872" y="2564904"/>
                <a:ext cx="4475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From before: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−12+3</m:t>
                    </m:r>
                    <m:sSub>
                      <m:sSubPr>
                        <m:ctrlP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564904"/>
                <a:ext cx="447512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044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1880" y="3097569"/>
                <a:ext cx="4104456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097569"/>
                <a:ext cx="4104456" cy="6914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59174" y="4477643"/>
                <a:ext cx="3921138" cy="391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×2=2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174" y="4477643"/>
                <a:ext cx="3921138" cy="39151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227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C</a:t>
            </a:r>
            <a:endParaRPr lang="en-AU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733802" cy="5516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6913" y="3687415"/>
                <a:ext cx="58233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Combine the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resistors in parallel</a:t>
                </a:r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13" y="3687415"/>
                <a:ext cx="582331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569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7584" y="4221088"/>
                <a:ext cx="5884794" cy="796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𝑝𝑎𝑟𝑎𝑙𝑙𝑒𝑙</m:t>
                              </m:r>
                            </m:sub>
                          </m:sSub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AU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𝑝𝑎𝑟𝑎𝑙𝑙𝑒𝑙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=1.1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221088"/>
                <a:ext cx="5884794" cy="7968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9592" y="5271591"/>
                <a:ext cx="7560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Combine the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.1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resistors in series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=2.1 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271591"/>
                <a:ext cx="756084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290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9592" y="5805264"/>
                <a:ext cx="5112568" cy="663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Ohm’s Law: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den>
                    </m:f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2.1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=2.9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805264"/>
                <a:ext cx="5112568" cy="663515"/>
              </a:xfrm>
              <a:prstGeom prst="rect">
                <a:avLst/>
              </a:prstGeom>
              <a:blipFill rotWithShape="0">
                <a:blip r:embed="rId8"/>
                <a:stretch>
                  <a:fillRect l="-1909" b="-18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776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C</a:t>
            </a:r>
            <a:endParaRPr lang="en-AU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6" y="1700808"/>
            <a:ext cx="8957510" cy="4320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2492896"/>
                <a:ext cx="7272808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Voltage across parallel combination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1.1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2.1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=3.1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492896"/>
                <a:ext cx="7272808" cy="613886"/>
              </a:xfrm>
              <a:prstGeom prst="rect">
                <a:avLst/>
              </a:prstGeom>
              <a:blipFill rotWithShape="0">
                <a:blip r:embed="rId5"/>
                <a:stretch>
                  <a:fillRect l="-1341" b="-99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98797" y="3527244"/>
                <a:ext cx="284135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3.1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=0.52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797" y="3527244"/>
                <a:ext cx="2841355" cy="6938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2712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Thermodynamics key facts (1/9)</a:t>
            </a:r>
            <a:endParaRPr lang="en-A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827582" y="1628800"/>
                <a:ext cx="727281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Heat</a:t>
                </a:r>
                <a:r>
                  <a:rPr lang="en-AU" sz="2800" dirty="0" smtClean="0"/>
                  <a:t> is an energy [measured in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AU" sz="2800" dirty="0" smtClean="0"/>
                  <a:t>] which flows from high to low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temperature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When two bodies are in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thermal equilibrium </a:t>
                </a:r>
                <a:r>
                  <a:rPr lang="en-AU" sz="2800" dirty="0" smtClean="0"/>
                  <a:t>they have the same temperature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The S.I. unit of temperature is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Kelvin</a:t>
                </a:r>
                <a:r>
                  <a:rPr lang="en-AU" sz="2800" dirty="0" smtClean="0"/>
                  <a:t>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800" dirty="0" smtClean="0"/>
                  <a:t>.  This is related to degrees Celsius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℃</m:t>
                        </m:r>
                      </m:e>
                    </m:d>
                  </m:oMath>
                </a14:m>
                <a:r>
                  <a:rPr lang="en-AU" sz="2800" dirty="0" smtClean="0"/>
                  <a:t> by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1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solidFill>
                      <a:srgbClr val="0070C0"/>
                    </a:solidFill>
                  </a:rPr>
                  <a:t>Temperature difference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AU" sz="2400" dirty="0" smtClean="0">
                    <a:solidFill>
                      <a:srgbClr val="0070C0"/>
                    </a:solidFill>
                  </a:rPr>
                  <a:t> is the same in both units</a:t>
                </a:r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28800"/>
                <a:ext cx="7272810" cy="5016758"/>
              </a:xfrm>
              <a:prstGeom prst="rect">
                <a:avLst/>
              </a:prstGeom>
              <a:blipFill rotWithShape="0">
                <a:blip r:embed="rId4"/>
                <a:stretch>
                  <a:fillRect l="-1509" t="-1094" r="-2263" b="-182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87824" y="5445224"/>
                <a:ext cx="3197157" cy="43088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℃</m:t>
                          </m:r>
                        </m:e>
                      </m:d>
                      <m:r>
                        <a:rPr lang="en-A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+273</m:t>
                      </m:r>
                    </m:oMath>
                  </m:oMathPara>
                </a14:m>
                <a:endParaRPr lang="en-A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445224"/>
                <a:ext cx="319715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431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Final words</a:t>
            </a:r>
            <a:endParaRPr lang="en-AU" sz="4000" b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827583" y="1628800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Thanks to all students for their efforts in the Introduction to Physics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Please fill in feedback surveys!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Good luck in the upcoming exams!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Thermodynamics key facts (2/9)</a:t>
            </a:r>
            <a:endParaRPr lang="en-A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827582" y="1628800"/>
                <a:ext cx="727281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>
                    <a:solidFill>
                      <a:srgbClr val="0070C0"/>
                    </a:solidFill>
                  </a:rPr>
                  <a:t>H</a:t>
                </a:r>
                <a:r>
                  <a:rPr lang="en-AU" sz="2800" dirty="0" smtClean="0">
                    <a:solidFill>
                      <a:srgbClr val="0070C0"/>
                    </a:solidFill>
                  </a:rPr>
                  <a:t>eat energy needed to raise a temperature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The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specific heat capacity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AU" sz="2800" dirty="0" smtClean="0"/>
                  <a:t> determines the energy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sz="2800" dirty="0" smtClean="0"/>
                  <a:t> needed to raise the temperature of mass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sz="2800" dirty="0" smtClean="0"/>
                  <a:t> of a substance by </a:t>
                </a:r>
                <a14:m>
                  <m:oMath xmlns:m="http://schemas.openxmlformats.org/officeDocument/2006/math">
                    <m:r>
                      <a:rPr lang="en-A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AU" sz="2800" b="0" dirty="0" smtClean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Units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AU" sz="2400" dirty="0" smtClean="0"/>
                  <a:t> will be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28800"/>
                <a:ext cx="7272810" cy="4093428"/>
              </a:xfrm>
              <a:prstGeom prst="rect">
                <a:avLst/>
              </a:prstGeom>
              <a:blipFill rotWithShape="0">
                <a:blip r:embed="rId4"/>
                <a:stretch>
                  <a:fillRect l="-1509" t="-1339" r="-671" b="-23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60272" y="4376717"/>
                <a:ext cx="2147832" cy="4924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272" y="4376717"/>
                <a:ext cx="2147832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632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Thermodynamics key facts (3/9)</a:t>
            </a:r>
            <a:endParaRPr lang="en-A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827582" y="1628800"/>
                <a:ext cx="7560842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Heat energy needed to change phase</a:t>
                </a:r>
              </a:p>
              <a:p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The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latent heat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AU" sz="2800" dirty="0" smtClean="0"/>
                  <a:t> determines the energy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sz="2800" dirty="0" smtClean="0"/>
                  <a:t> needed to change the phase of a mass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AU" sz="2800" b="0" dirty="0" smtClean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400" dirty="0" smtClean="0"/>
              </a:p>
              <a:p>
                <a:endParaRPr lang="en-AU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Units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AU" sz="2400" dirty="0" smtClean="0"/>
                  <a:t> will be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sz="2400" b="0" dirty="0" smtClean="0"/>
                  <a:t> </a:t>
                </a:r>
                <a:r>
                  <a:rPr lang="en-AU" sz="2400" dirty="0" smtClean="0"/>
                  <a:t>- can be </a:t>
                </a:r>
                <a:r>
                  <a:rPr lang="en-AU" sz="2400" dirty="0" smtClean="0">
                    <a:solidFill>
                      <a:srgbClr val="0070C0"/>
                    </a:solidFill>
                  </a:rPr>
                  <a:t>fusion</a:t>
                </a:r>
                <a:r>
                  <a:rPr lang="en-AU" sz="2400" dirty="0" smtClean="0"/>
                  <a:t> or </a:t>
                </a:r>
                <a:r>
                  <a:rPr lang="en-AU" sz="2400" dirty="0" smtClean="0">
                    <a:solidFill>
                      <a:srgbClr val="0070C0"/>
                    </a:solidFill>
                  </a:rPr>
                  <a:t>vaporization</a:t>
                </a:r>
                <a:endParaRPr lang="en-AU" sz="2400" b="0" dirty="0" smtClean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16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This energy is either </a:t>
                </a:r>
                <a:r>
                  <a:rPr lang="en-AU" sz="2400" dirty="0" smtClean="0">
                    <a:solidFill>
                      <a:srgbClr val="0070C0"/>
                    </a:solidFill>
                  </a:rPr>
                  <a:t>absorbed</a:t>
                </a:r>
                <a:r>
                  <a:rPr lang="en-AU" sz="2400" dirty="0" smtClean="0"/>
                  <a:t> (solid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sz="2400" dirty="0" smtClean="0"/>
                  <a:t> liquid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sz="2400" dirty="0" smtClean="0"/>
                  <a:t> gas) or </a:t>
                </a:r>
                <a:r>
                  <a:rPr lang="en-AU" sz="2400" dirty="0" smtClean="0">
                    <a:solidFill>
                      <a:srgbClr val="0070C0"/>
                    </a:solidFill>
                  </a:rPr>
                  <a:t>released</a:t>
                </a:r>
                <a:r>
                  <a:rPr lang="en-AU" sz="2400" dirty="0" smtClean="0"/>
                  <a:t> (gas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sz="2400" dirty="0" smtClean="0"/>
                  <a:t> liquid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sz="2400" dirty="0" smtClean="0"/>
                  <a:t> solid)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1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A phase change takes place at </a:t>
                </a:r>
                <a:r>
                  <a:rPr lang="en-AU" sz="2400" dirty="0" smtClean="0">
                    <a:solidFill>
                      <a:srgbClr val="0070C0"/>
                    </a:solidFill>
                  </a:rPr>
                  <a:t>constant temperature</a:t>
                </a:r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28800"/>
                <a:ext cx="7560842" cy="4893647"/>
              </a:xfrm>
              <a:prstGeom prst="rect">
                <a:avLst/>
              </a:prstGeom>
              <a:blipFill rotWithShape="0">
                <a:blip r:embed="rId4"/>
                <a:stretch>
                  <a:fillRect l="-1452" t="-1121" b="-18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64328" y="3656637"/>
                <a:ext cx="1715784" cy="4924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A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28" y="3656637"/>
                <a:ext cx="1715784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592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298346" y="3388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Thermodynamics key facts (4/9)</a:t>
            </a:r>
            <a:endParaRPr lang="en-AU" sz="4000" b="1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827582" y="1628800"/>
            <a:ext cx="7272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Conduction</a:t>
            </a:r>
            <a:r>
              <a:rPr lang="en-AU" sz="2800" dirty="0" smtClean="0"/>
              <a:t> is heat energy transfer by </a:t>
            </a:r>
            <a:r>
              <a:rPr lang="en-AU" sz="2800" dirty="0" smtClean="0">
                <a:solidFill>
                  <a:srgbClr val="0070C0"/>
                </a:solidFill>
              </a:rPr>
              <a:t>direct molecular contact</a:t>
            </a:r>
            <a:endParaRPr lang="en-AU" sz="2400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39752" y="3501008"/>
            <a:ext cx="0" cy="2304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99792" y="3501008"/>
            <a:ext cx="0" cy="2304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75656" y="3068960"/>
            <a:ext cx="0" cy="2304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35696" y="3068960"/>
            <a:ext cx="0" cy="230425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75656" y="5373216"/>
            <a:ext cx="864096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35696" y="5373216"/>
            <a:ext cx="864096" cy="43204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75656" y="3068960"/>
            <a:ext cx="864096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35696" y="3068960"/>
            <a:ext cx="864096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339752" y="5805264"/>
            <a:ext cx="3600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339753" y="3501008"/>
            <a:ext cx="3600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475656" y="3068960"/>
            <a:ext cx="3600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475657" y="5373216"/>
            <a:ext cx="360039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49778" y="5878433"/>
                <a:ext cx="18141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400" dirty="0" smtClean="0">
                    <a:ea typeface="Cambria Math" panose="02040503050406030204" pitchFamily="18" charset="0"/>
                  </a:rPr>
                  <a:t>Thickness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778" y="5878433"/>
                <a:ext cx="181411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067" t="-24590" b="-491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99592" y="4077072"/>
                <a:ext cx="1164358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77072"/>
                <a:ext cx="116435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829001" y="4078233"/>
                <a:ext cx="3028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001" y="4078233"/>
                <a:ext cx="30283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1532856" y="3933056"/>
            <a:ext cx="1238944" cy="5342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3429000"/>
            <a:ext cx="18459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Heat transfer</a:t>
            </a:r>
            <a:endParaRPr lang="en-AU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59632" y="4859868"/>
                <a:ext cx="9361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400" dirty="0" smtClean="0">
                    <a:ea typeface="Cambria Math" panose="02040503050406030204" pitchFamily="18" charset="0"/>
                  </a:rPr>
                  <a:t>Area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859868"/>
                <a:ext cx="93610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0261" t="-24590" r="-1307" b="-491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flipH="1">
                <a:off x="3995936" y="3356992"/>
                <a:ext cx="4248472" cy="89466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3600" dirty="0" smtClean="0">
                    <a:solidFill>
                      <a:srgbClr val="FF0000"/>
                    </a:solidFill>
                  </a:rPr>
                  <a:t>Power </a:t>
                </a:r>
                <a14:m>
                  <m:oMath xmlns:m="http://schemas.openxmlformats.org/officeDocument/2006/math">
                    <m:r>
                      <a:rPr lang="en-AU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AU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AU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AU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AU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AU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AU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AU" sz="3600" dirty="0" smtClean="0">
                    <a:solidFill>
                      <a:srgbClr val="FF0000"/>
                    </a:solidFill>
                  </a:rPr>
                  <a:t> </a:t>
                </a:r>
                <a:endParaRPr lang="en-AU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95936" y="3356992"/>
                <a:ext cx="4248472" cy="894669"/>
              </a:xfrm>
              <a:prstGeom prst="rect">
                <a:avLst/>
              </a:prstGeom>
              <a:blipFill rotWithShape="0">
                <a:blip r:embed="rId8"/>
                <a:stretch>
                  <a:fillRect l="-4298" b="-1216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11960" y="4849996"/>
                <a:ext cx="4042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/>
                  <a:t> </a:t>
                </a:r>
                <a14:m>
                  <m:oMath xmlns:m="http://schemas.openxmlformats.org/officeDocument/2006/math">
                    <m:r>
                      <a:rPr lang="en-AU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800" dirty="0" smtClean="0">
                    <a:solidFill>
                      <a:srgbClr val="0070C0"/>
                    </a:solidFill>
                  </a:rPr>
                  <a:t> thermal conductivity </a:t>
                </a:r>
                <a:endParaRPr lang="en-AU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849996"/>
                <a:ext cx="4042164" cy="523220"/>
              </a:xfrm>
              <a:prstGeom prst="rect">
                <a:avLst/>
              </a:prstGeom>
              <a:blipFill rotWithShape="0">
                <a:blip r:embed="rId9"/>
                <a:stretch>
                  <a:fillRect t="-11765" r="-1659" b="-341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5485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26" grpId="0"/>
      <p:bldP spid="31" grpId="0" animBg="1"/>
      <p:bldP spid="32" grpId="0" animBg="1"/>
      <p:bldP spid="33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Thermodynamics key facts (5/9)</a:t>
            </a:r>
            <a:endParaRPr lang="en-AU" sz="4000" b="1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827582" y="1628800"/>
            <a:ext cx="7272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FF0000"/>
                </a:solidFill>
              </a:rPr>
              <a:t>Convection </a:t>
            </a:r>
            <a:r>
              <a:rPr lang="en-AU" sz="2800" dirty="0" smtClean="0"/>
              <a:t>is heat energy transfer by </a:t>
            </a:r>
            <a:r>
              <a:rPr lang="en-AU" sz="2800" dirty="0" smtClean="0">
                <a:solidFill>
                  <a:srgbClr val="0070C0"/>
                </a:solidFill>
              </a:rPr>
              <a:t>the bulk flow of material</a:t>
            </a:r>
            <a:endParaRPr lang="en-AU" sz="2400" dirty="0">
              <a:solidFill>
                <a:srgbClr val="0070C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60597"/>
            <a:ext cx="5053039" cy="3276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39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PPVERSION" val="14.0"/>
  <p:tag name="DELIMITERS" val="3.1"/>
  <p:tag name="SHOWBARVISIBLE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TASKPANEKEY" val="559d0d74-4e4b-44c4-8588-cd2101f2c9da"/>
  <p:tag name="INCLUDESESSION" val="True"/>
  <p:tag name="EXPANDSHOWBAR" val="True"/>
  <p:tag name="WASPOLLED" val="331CF5498D8F47F497D835997B3576E3"/>
  <p:tag name="TPVERSION" val="5"/>
  <p:tag name="TPFULLVERSION" val="5.2.0.3121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22497</TotalTime>
  <Words>1369</Words>
  <Application>Microsoft Office PowerPoint</Application>
  <PresentationFormat>On-screen Show (4:3)</PresentationFormat>
  <Paragraphs>364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Swinbune University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Swinburne University of Technology</dc:creator>
  <cp:lastModifiedBy>Chris Blake</cp:lastModifiedBy>
  <cp:revision>335</cp:revision>
  <cp:lastPrinted>2013-10-28T23:46:10Z</cp:lastPrinted>
  <dcterms:created xsi:type="dcterms:W3CDTF">2012-01-25T05:42:10Z</dcterms:created>
  <dcterms:modified xsi:type="dcterms:W3CDTF">2016-05-24T10:19:59Z</dcterms:modified>
</cp:coreProperties>
</file>