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79" r:id="rId3"/>
    <p:sldId id="280" r:id="rId4"/>
    <p:sldId id="281" r:id="rId5"/>
    <p:sldId id="271" r:id="rId6"/>
    <p:sldId id="272" r:id="rId7"/>
    <p:sldId id="274" r:id="rId8"/>
    <p:sldId id="260" r:id="rId9"/>
    <p:sldId id="275" r:id="rId10"/>
    <p:sldId id="276" r:id="rId11"/>
    <p:sldId id="277" r:id="rId12"/>
    <p:sldId id="278" r:id="rId13"/>
    <p:sldId id="261" r:id="rId14"/>
    <p:sldId id="263" r:id="rId15"/>
    <p:sldId id="268" r:id="rId16"/>
    <p:sldId id="264" r:id="rId17"/>
    <p:sldId id="269" r:id="rId18"/>
    <p:sldId id="270" r:id="rId19"/>
    <p:sldId id="262" r:id="rId20"/>
    <p:sldId id="265" r:id="rId21"/>
    <p:sldId id="266" r:id="rId22"/>
    <p:sldId id="267" r:id="rId23"/>
    <p:sldId id="27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73" d="100"/>
          <a:sy n="73" d="100"/>
        </p:scale>
        <p:origin x="17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9EC87-8C69-4BD2-B87A-31B3B76B04D5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51624-53E3-4CA3-923F-2C27FD7156B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0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C67B-8893-406A-9A12-A2D4D6C7D872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410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10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4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11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20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12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95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13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72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14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66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15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0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16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56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17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63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18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53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19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0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54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20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12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21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15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22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91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23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7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3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87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4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9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5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4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6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3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7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8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4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C21633F-EAF2-4689-84E7-912563AA3BE8}" type="slidenum">
              <a:rPr lang="en-AU" sz="1200" b="0" smtClean="0"/>
              <a:pPr/>
              <a:t>9</a:t>
            </a:fld>
            <a:endParaRPr lang="en-AU" sz="1200" b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7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2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97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63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58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63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47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887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51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21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39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4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882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15FF-F9C5-4AF5-9E2E-D0FFF7CDC23F}" type="datetimeFigureOut">
              <a:rPr lang="en-AU" smtClean="0"/>
              <a:pPr/>
              <a:t>21/05/2016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4A37-37AA-467D-A404-2659705B7B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54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jp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88032" y="2667000"/>
            <a:ext cx="77473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6000" b="1" dirty="0" smtClean="0"/>
              <a:t>Revision :</a:t>
            </a:r>
          </a:p>
          <a:p>
            <a:pPr algn="ctr">
              <a:defRPr/>
            </a:pPr>
            <a:r>
              <a:rPr lang="en-AU" sz="6000" b="1" dirty="0" smtClean="0"/>
              <a:t>Fluid mechanics</a:t>
            </a:r>
            <a:endParaRPr lang="en-AU" sz="6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47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4208320"/>
            <a:ext cx="2016224" cy="15121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Fluid Mechanics key facts (3/5)</a:t>
            </a:r>
            <a:endParaRPr lang="en-AU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827582" y="1628800"/>
            <a:ext cx="784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An object immersed in a fluid will feel a </a:t>
            </a:r>
            <a:r>
              <a:rPr lang="en-AU" sz="2800" dirty="0" smtClean="0">
                <a:solidFill>
                  <a:srgbClr val="0070C0"/>
                </a:solidFill>
              </a:rPr>
              <a:t>buoyancy force equal to the weight of the fluid displaced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79712" y="3704264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95936" y="3704264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79712" y="5720488"/>
            <a:ext cx="2016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753" y="4712376"/>
            <a:ext cx="576064" cy="5040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02785" y="3272216"/>
            <a:ext cx="0" cy="13681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23137" y="3068960"/>
                <a:ext cx="5265287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Buoyancy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𝑓𝑙𝑢𝑖𝑑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𝑓𝑙𝑢𝑖𝑑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137" y="3068960"/>
                <a:ext cx="5265287" cy="491288"/>
              </a:xfrm>
              <a:prstGeom prst="rect">
                <a:avLst/>
              </a:prstGeom>
              <a:blipFill rotWithShape="0">
                <a:blip r:embed="rId4"/>
                <a:stretch>
                  <a:fillRect l="-1736" t="-8642" b="-222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3002784" y="4928400"/>
            <a:ext cx="1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1840" y="5877272"/>
                <a:ext cx="5688631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Weight force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𝑜𝑏𝑗𝑒𝑐𝑡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𝑜𝑏𝑗𝑒𝑐𝑡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877272"/>
                <a:ext cx="5688631" cy="491288"/>
              </a:xfrm>
              <a:prstGeom prst="rect">
                <a:avLst/>
              </a:prstGeom>
              <a:blipFill rotWithShape="0">
                <a:blip r:embed="rId5"/>
                <a:stretch>
                  <a:fillRect l="-1715" t="-8642" b="-222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1467987" y="4149080"/>
            <a:ext cx="1087788" cy="6318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3573016"/>
                <a:ext cx="14972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 smtClean="0"/>
                  <a:t>Object has volume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573016"/>
                <a:ext cx="1497207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4065" t="-4310" b="-14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34393" y="4437112"/>
                <a:ext cx="2710015" cy="86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B050"/>
                    </a:solidFill>
                  </a:rPr>
                  <a:t>Buoyancy &gt; Weight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𝑜𝑏𝑗𝑒𝑐𝑡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𝑓𝑙𝑢𝑖𝑑</m:t>
                        </m:r>
                      </m:sub>
                    </m:sSub>
                  </m:oMath>
                </a14:m>
                <a:endParaRPr lang="en-AU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393" y="4437112"/>
                <a:ext cx="2710015" cy="860748"/>
              </a:xfrm>
              <a:prstGeom prst="rect">
                <a:avLst/>
              </a:prstGeom>
              <a:blipFill rotWithShape="0">
                <a:blip r:embed="rId7"/>
                <a:stretch>
                  <a:fillRect l="-3604" t="-5674" b="-1276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605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/>
      <p:bldP spid="19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Fluid Mechanics key facts (4/5)</a:t>
            </a:r>
            <a:endParaRPr lang="en-AU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 flipH="1">
                <a:off x="827583" y="1628800"/>
                <a:ext cx="7488832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Flow of an incompressible fluid obeys the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continuity equation :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AU" sz="2800" dirty="0" smtClean="0"/>
                  <a:t> where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800" dirty="0" smtClean="0"/>
                  <a:t> fluid velocity and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800" dirty="0" smtClean="0"/>
                  <a:t> pipe area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1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B050"/>
                    </a:solidFill>
                  </a:rPr>
                  <a:t>This equation results from conservation of </a:t>
                </a:r>
                <a:r>
                  <a:rPr lang="en-AU" sz="2400" dirty="0" smtClean="0">
                    <a:solidFill>
                      <a:srgbClr val="00B050"/>
                    </a:solidFill>
                  </a:rPr>
                  <a:t>mass.  It’s the same as saying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𝑣𝑜𝑙𝑢𝑚𝑒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𝑓𝑙𝑜𝑤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AU" sz="2400" dirty="0" smtClean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3" y="1628800"/>
                <a:ext cx="7488832" cy="4955203"/>
              </a:xfrm>
              <a:prstGeom prst="rect">
                <a:avLst/>
              </a:prstGeom>
              <a:blipFill rotWithShape="0">
                <a:blip r:embed="rId4"/>
                <a:stretch>
                  <a:fillRect l="-1466" t="-1107" b="-18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2051720" y="4221088"/>
            <a:ext cx="468052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3429000"/>
            <a:ext cx="468052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19672" y="4005064"/>
            <a:ext cx="79208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72200" y="4005064"/>
            <a:ext cx="792088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23309" y="3717032"/>
                <a:ext cx="4925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309" y="3717032"/>
                <a:ext cx="49250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75837" y="3717032"/>
                <a:ext cx="5019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837" y="3717032"/>
                <a:ext cx="501997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47664" y="4725144"/>
                <a:ext cx="11673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Area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725144"/>
                <a:ext cx="1167307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8377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13005" y="4293096"/>
                <a:ext cx="11744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Area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005" y="4293096"/>
                <a:ext cx="1174424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7772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63888" y="5075892"/>
                <a:ext cx="18784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075892"/>
                <a:ext cx="187846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948" r="-974" b="-1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08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5" grpId="0"/>
      <p:bldP spid="1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Fluid Mechanics key facts (5/5)</a:t>
            </a:r>
            <a:endParaRPr lang="en-AU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 flipH="1">
                <a:off x="827582" y="1628800"/>
                <a:ext cx="7632849" cy="483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The pressure in a flowing fluid obeys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Bernoulli’s equation :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𝑔h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AU" sz="28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B050"/>
                    </a:solidFill>
                  </a:rPr>
                  <a:t>This equation results from the conservation of energy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>
                  <a:solidFill>
                    <a:srgbClr val="00B05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>
                    <a:solidFill>
                      <a:srgbClr val="00B050"/>
                    </a:solidFill>
                  </a:rPr>
                  <a:t>For a horizontal pipe, 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AU" sz="2400" dirty="0" smtClean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632849" cy="4831644"/>
              </a:xfrm>
              <a:prstGeom prst="rect">
                <a:avLst/>
              </a:prstGeom>
              <a:blipFill rotWithShape="0">
                <a:blip r:embed="rId4"/>
                <a:stretch>
                  <a:fillRect l="-1438" t="-1135" r="-7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V="1">
            <a:off x="3131840" y="3140968"/>
            <a:ext cx="504056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03848" y="3501008"/>
            <a:ext cx="5040560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 flipH="1">
                <a:off x="611560" y="2996952"/>
                <a:ext cx="37707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Pressure,  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Density, 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Velocity,  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AU" sz="2400" dirty="0" smtClean="0">
                    <a:solidFill>
                      <a:srgbClr val="0070C0"/>
                    </a:solidFill>
                  </a:rPr>
                  <a:t> Height</a:t>
                </a:r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1560" y="2996952"/>
                <a:ext cx="3770705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23" t="-5882" r="-4523" b="-161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40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A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40768"/>
            <a:ext cx="9004917" cy="2304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" y="3645024"/>
            <a:ext cx="8993571" cy="2162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411760" y="25649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Weight of fluid displaced = weight of boat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411760" y="296733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Same weight is displaced before and after [A]</a:t>
            </a:r>
            <a:endParaRPr lang="en-AU" sz="24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496" y="3717032"/>
            <a:ext cx="90049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95536" y="5877272"/>
                <a:ext cx="842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 smtClean="0">
                    <a:solidFill>
                      <a:srgbClr val="FF0000"/>
                    </a:solidFill>
                  </a:rPr>
                  <a:t>Continuity equation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AU" sz="2000" dirty="0" smtClean="0">
                    <a:solidFill>
                      <a:srgbClr val="FF0000"/>
                    </a:solidFill>
                  </a:rPr>
                  <a:t> : velocity increases / constant flow rate </a:t>
                </a:r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77272"/>
                <a:ext cx="8424936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796" t="-7576" b="-257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95536" y="6197242"/>
                <a:ext cx="8424936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 smtClean="0">
                    <a:solidFill>
                      <a:srgbClr val="FF0000"/>
                    </a:solidFill>
                  </a:rPr>
                  <a:t>Bernoulli’s equation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AU" sz="2000" dirty="0" smtClean="0">
                    <a:solidFill>
                      <a:srgbClr val="FF0000"/>
                    </a:solidFill>
                  </a:rPr>
                  <a:t> : pressure decreases   [D] </a:t>
                </a:r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197242"/>
                <a:ext cx="8424936" cy="526939"/>
              </a:xfrm>
              <a:prstGeom prst="rect">
                <a:avLst/>
              </a:prstGeom>
              <a:blipFill rotWithShape="0">
                <a:blip r:embed="rId7"/>
                <a:stretch>
                  <a:fillRect l="-796" b="-93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355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A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556792"/>
            <a:ext cx="9038385" cy="4423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2492333"/>
            <a:ext cx="4345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Hydrostatic equilibrium only depends on depth : A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4653136"/>
            <a:ext cx="4429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Lake is in hydrostatic equilibrium : pressure increases with depth 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694347"/>
            <a:ext cx="4429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Buoyancy force = weight of water displaced = constant : D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6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A</a:t>
            </a:r>
            <a:endParaRPr lang="en-AU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28993" cy="396272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 flipH="1">
                <a:off x="3393583" y="2420888"/>
                <a:ext cx="49228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Units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𝐴𝑣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93583" y="2420888"/>
                <a:ext cx="492283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983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15816" y="296733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This is volume/second, or volume flow rate : B 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27585" y="5733256"/>
            <a:ext cx="770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Same question as earlier: velocity increases (continuity equation) and pressure decreases (Bernoulli’s equation) : D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B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8946742" cy="49514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43608" y="2276872"/>
                <a:ext cx="252158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𝑃𝑟𝑒𝑠𝑠𝑢𝑟𝑒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𝐴𝑟𝑒𝑎</m:t>
                          </m:r>
                        </m:den>
                      </m:f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76872"/>
                <a:ext cx="2521588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67362" y="3140968"/>
                <a:ext cx="6672990" cy="910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1.5×</m:t>
                                  </m:r>
                                  <m:sSup>
                                    <m:sSupPr>
                                      <m:ctrlPr>
                                        <a:rPr lang="en-AU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AU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AU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=1.77×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362" y="3140968"/>
                <a:ext cx="6672990" cy="9103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3986" y="4437112"/>
                <a:ext cx="81059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𝐹𝑜𝑟𝑐𝑒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𝑃𝑟𝑒𝑠𝑠𝑢𝑟𝑒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𝐴𝑟𝑒𝑎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×1.77×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=21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6" y="4437112"/>
                <a:ext cx="810599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76" r="-376"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231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B</a:t>
            </a:r>
            <a:endParaRPr lang="en-AU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90272"/>
            <a:ext cx="8904798" cy="51350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2309971"/>
            <a:ext cx="716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Gauge pressure </a:t>
            </a:r>
            <a:r>
              <a:rPr lang="en-AU" sz="2400" dirty="0">
                <a:solidFill>
                  <a:srgbClr val="FF0000"/>
                </a:solidFill>
              </a:rPr>
              <a:t>i</a:t>
            </a:r>
            <a:r>
              <a:rPr lang="en-AU" sz="2400" dirty="0" smtClean="0">
                <a:solidFill>
                  <a:srgbClr val="FF0000"/>
                </a:solidFill>
              </a:rPr>
              <a:t>s the additional pressure above the atmospheric pressure</a:t>
            </a:r>
            <a:endParaRPr lang="en-AU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25060" y="3491716"/>
                <a:ext cx="49430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AU" sz="2400" b="0" dirty="0" smtClean="0">
                    <a:solidFill>
                      <a:srgbClr val="FF0000"/>
                    </a:solidFill>
                  </a:rPr>
                  <a:t>Hydrostatic equilibrium: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𝑔h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60" y="3491716"/>
                <a:ext cx="494308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822" t="-26667" r="-1850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53052" y="4391393"/>
                <a:ext cx="6455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Gauge pressure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𝑜𝑖𝑙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𝑜𝑖𝑙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=820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×9.8×0.05+1000×9.8×0.05=890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52" y="4391393"/>
                <a:ext cx="6455252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1511" t="-58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71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B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5" y="980728"/>
            <a:ext cx="7664229" cy="58277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 flipH="1">
                <a:off x="755576" y="1988840"/>
                <a:ext cx="6539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Weight of drum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=16×9.8=157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5576" y="1988840"/>
                <a:ext cx="653904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491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 flipH="1">
                <a:off x="746234" y="2711946"/>
                <a:ext cx="4689862" cy="86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Weight of gasoline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𝑔𝑎𝑠𝑜𝑙𝑖𝑛𝑒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=860×0.2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3×9.8=1940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6234" y="2711946"/>
                <a:ext cx="4689862" cy="861070"/>
              </a:xfrm>
              <a:prstGeom prst="rect">
                <a:avLst/>
              </a:prstGeom>
              <a:blipFill rotWithShape="0">
                <a:blip r:embed="rId6"/>
                <a:stretch>
                  <a:fillRect l="-1948" t="-49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 flipH="1">
                <a:off x="746234" y="4758243"/>
                <a:ext cx="59860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Buoyancy force = Weight of water displaced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=1000×0.2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3×9.8=2250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6234" y="4758243"/>
                <a:ext cx="5986006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1527" t="-5882" b="-51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5576" y="3991988"/>
            <a:ext cx="622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Total weight of drum + gasoline = 2097 N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594928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</a:rPr>
              <a:t>Buoyancy force &gt; Total weight, so drum floats</a:t>
            </a:r>
            <a:endParaRPr lang="en-AU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" y="1556792"/>
            <a:ext cx="9050154" cy="38884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55576" y="3759423"/>
                <a:ext cx="60223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Volume flow rate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59423"/>
                <a:ext cx="602238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619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07704" y="4488100"/>
                <a:ext cx="3481018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488100"/>
                <a:ext cx="3481018" cy="7411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1336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FAQ 1</a:t>
            </a:r>
            <a:endParaRPr lang="en-AU" sz="40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827582" y="1628800"/>
            <a:ext cx="7704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Can we take other calculators into the exam?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No, sorry that you have to use the “green one” (TI-30XB)</a:t>
            </a:r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00" y="3317776"/>
            <a:ext cx="3423592" cy="34235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9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62410"/>
            <a:ext cx="7200800" cy="58451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42089" y="1771797"/>
                <a:ext cx="6626255" cy="505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Bernoulli’s equation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89" y="1771797"/>
                <a:ext cx="6626255" cy="505075"/>
              </a:xfrm>
              <a:prstGeom prst="rect">
                <a:avLst/>
              </a:prstGeom>
              <a:blipFill rotWithShape="0">
                <a:blip r:embed="rId5"/>
                <a:stretch>
                  <a:fillRect l="-1472" t="-7229" b="-204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91508" y="2350169"/>
                <a:ext cx="3408484" cy="430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08" y="2350169"/>
                <a:ext cx="3408484" cy="4307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15616" y="2953936"/>
                <a:ext cx="4680520" cy="619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=1.6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=1.2×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=2.5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 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AU" sz="2000" b="0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953936"/>
                <a:ext cx="4680520" cy="619080"/>
              </a:xfrm>
              <a:prstGeom prst="rect">
                <a:avLst/>
              </a:prstGeom>
              <a:blipFill rotWithShape="0">
                <a:blip r:embed="rId7"/>
                <a:stretch>
                  <a:fillRect l="-781" b="-168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52779" y="3861048"/>
                <a:ext cx="24111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=9.3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79" y="3861048"/>
                <a:ext cx="241110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63" r="-505" b="-131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115616" y="4941168"/>
                <a:ext cx="66262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Continuity equation 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41168"/>
                <a:ext cx="6626255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1380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187624" y="5445224"/>
                <a:ext cx="19512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445224"/>
                <a:ext cx="195126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188" r="-1250" b="-147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187625" y="5877272"/>
                <a:ext cx="5184575" cy="667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×2×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9.3</m:t>
                          </m:r>
                        </m:den>
                      </m:f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=5.4</m:t>
                      </m:r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5" y="5877272"/>
                <a:ext cx="5184575" cy="6678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114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277700" cy="5783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41434" y="1798860"/>
                <a:ext cx="7343819" cy="694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𝐷𝑒𝑛𝑠𝑖𝑡𝑦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𝑀𝑎𝑠𝑠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3.0</m:t>
                          </m:r>
                        </m:num>
                        <m:den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10.5×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=2.9×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4" y="1798860"/>
                <a:ext cx="7343819" cy="6940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43608" y="3563724"/>
                <a:ext cx="680005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=1000×2.9×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=0.29 </m:t>
                      </m:r>
                      <m:r>
                        <a:rPr lang="en-AU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63724"/>
                <a:ext cx="6800053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667" r="-896" b="-3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24166" y="5415607"/>
                <a:ext cx="683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Buoyant force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=0.29×9.8=2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.8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166" y="5415607"/>
                <a:ext cx="683221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338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870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Practice exam questions: Section C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" y="1484784"/>
            <a:ext cx="8971012" cy="14951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7544" y="2564904"/>
                <a:ext cx="81069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Volume of beaker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𝑏𝑒𝑎𝑘𝑒𝑟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0.025</m:t>
                            </m:r>
                          </m:e>
                        </m:d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0.14</m:t>
                        </m:r>
                      </m:e>
                    </m:d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=2.7×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8106915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203" t="-588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7544" y="3668058"/>
                <a:ext cx="7560840" cy="985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Buoyancy force when empty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𝑏𝑒𝑎𝑘𝑒𝑟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×2.7×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×1000×9.8=0.90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AU" sz="2400" dirty="0" smtClean="0">
                    <a:solidFill>
                      <a:srgbClr val="FF0000"/>
                    </a:solidFill>
                  </a:rPr>
                  <a:t>    [= weight of beaker]</a:t>
                </a:r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68058"/>
                <a:ext cx="7560840" cy="985078"/>
              </a:xfrm>
              <a:prstGeom prst="rect">
                <a:avLst/>
              </a:prstGeom>
              <a:blipFill rotWithShape="0">
                <a:blip r:embed="rId6"/>
                <a:stretch>
                  <a:fillRect l="-1290" b="-136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7544" y="5055567"/>
                <a:ext cx="7056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Buoyancy force when full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𝑏𝑒𝑎𝑘𝑒𝑟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=2.69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55567"/>
                <a:ext cx="705678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383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2455" y="5805264"/>
                <a:ext cx="85740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FF0000"/>
                    </a:solidFill>
                  </a:rPr>
                  <a:t>Extra buoyancy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=2.69−0.90=1.79=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𝑟𝑜𝑐𝑘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𝑟𝑜𝑐𝑘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AU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dirty="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AU" sz="2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AU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𝑟𝑜𝑐𝑘</m:t>
                          </m:r>
                        </m:sub>
                      </m:sSub>
                      <m:r>
                        <a:rPr lang="en-AU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AU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55" y="5805264"/>
                <a:ext cx="8574041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138" t="-5839" b="-7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162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Next steps</a:t>
            </a:r>
            <a:endParaRPr lang="en-AU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 flipH="1">
                <a:off x="827583" y="1628800"/>
                <a:ext cx="7488832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Make sure you are comfortable with unit conversions (especially Pressure in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r>
                  <a:rPr lang="en-AU" sz="2800" dirty="0" smtClean="0"/>
                  <a:t> or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𝑎𝑡𝑚</m:t>
                    </m:r>
                  </m:oMath>
                </a14:m>
                <a:r>
                  <a:rPr lang="en-AU" sz="2800" dirty="0" smtClean="0"/>
                  <a:t>)</a:t>
                </a: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Review the </a:t>
                </a:r>
                <a:r>
                  <a:rPr lang="en-AU" sz="2800" dirty="0" smtClean="0"/>
                  <a:t>fluid mechanics </a:t>
                </a:r>
                <a:r>
                  <a:rPr lang="en-AU" sz="2800" dirty="0" smtClean="0"/>
                  <a:t>key facts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Familiarize yourself with the </a:t>
                </a:r>
                <a:r>
                  <a:rPr lang="en-AU" sz="2800" dirty="0" smtClean="0"/>
                  <a:t>fluid mechanics </a:t>
                </a:r>
                <a:r>
                  <a:rPr lang="en-AU" sz="2800" dirty="0" smtClean="0"/>
                  <a:t>section of the formula sheet</a:t>
                </a: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Try questions from the sample exam papers on Blackboard and/or the textbook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3" y="1628800"/>
                <a:ext cx="7488832" cy="4401205"/>
              </a:xfrm>
              <a:prstGeom prst="rect">
                <a:avLst/>
              </a:prstGeom>
              <a:blipFill rotWithShape="0">
                <a:blip r:embed="rId4"/>
                <a:stretch>
                  <a:fillRect l="-1466" t="-1247" r="-1384" b="-30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00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FAQ 2</a:t>
            </a:r>
            <a:endParaRPr lang="en-AU" sz="40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27582" y="1628800"/>
            <a:ext cx="7704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If your answer </a:t>
            </a:r>
            <a:r>
              <a:rPr lang="en-AU" sz="2800" dirty="0" smtClean="0">
                <a:solidFill>
                  <a:srgbClr val="0070C0"/>
                </a:solidFill>
              </a:rPr>
              <a:t>to a later part of a question is wrong because of a numerical slip-up in an earlier part, will you lose marks</a:t>
            </a:r>
            <a:r>
              <a:rPr lang="en-AU" sz="2800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No.  If you show your working, you will still get the credit for the later part of the question.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79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FAQ 3</a:t>
            </a:r>
            <a:endParaRPr lang="en-AU" sz="40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27582" y="1628800"/>
            <a:ext cx="7704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rgbClr val="0070C0"/>
                </a:solidFill>
              </a:rPr>
              <a:t>Will you lose marks for not quoting correct numbers of significant figures?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Only in extreme cases.  If you quote something similar to the data given in the question, you will not lose marks.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5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47" y="1124346"/>
            <a:ext cx="4222469" cy="5517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93746" y="4221088"/>
            <a:ext cx="4222469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5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8928992" cy="1125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36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362744"/>
            <a:ext cx="7774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Formula sheet</a:t>
            </a:r>
            <a:endParaRPr lang="en-AU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2736"/>
            <a:ext cx="4216273" cy="5661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5776" y="5733256"/>
            <a:ext cx="1368152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627784" y="2060848"/>
            <a:ext cx="4104456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3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Fluid Mechanics key facts (1/5)</a:t>
            </a:r>
            <a:endParaRPr lang="en-AU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 flipH="1">
                <a:off x="827582" y="1628800"/>
                <a:ext cx="7272810" cy="489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70C0"/>
                    </a:solidFill>
                  </a:rPr>
                  <a:t>Basic definitions: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Density </a:t>
                </a:r>
                <a14:m>
                  <m:oMath xmlns:m="http://schemas.openxmlformats.org/officeDocument/2006/math">
                    <m:r>
                      <a:rPr lang="en-A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𝑀𝑎𝑠𝑠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𝑉𝑜𝑙𝑢𝑚𝑒</m:t>
                        </m:r>
                      </m:den>
                    </m:f>
                  </m:oMath>
                </a14:m>
                <a:r>
                  <a:rPr lang="en-AU" sz="2800" dirty="0" smtClean="0"/>
                  <a:t>   </a:t>
                </a:r>
                <a:r>
                  <a:rPr lang="en-AU" sz="2400" dirty="0" smtClean="0"/>
                  <a:t>[units: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AU" sz="2400" dirty="0" smtClean="0"/>
                  <a:t>]</a:t>
                </a:r>
                <a:r>
                  <a:rPr lang="en-AU" sz="2800" dirty="0" smtClean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FF0000"/>
                    </a:solidFill>
                  </a:rPr>
                  <a:t>Pressure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𝐹𝑜𝑟𝑐𝑒</m:t>
                        </m:r>
                      </m:num>
                      <m:den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𝐴𝑟𝑒𝑎</m:t>
                        </m:r>
                      </m:den>
                    </m:f>
                  </m:oMath>
                </a14:m>
                <a:r>
                  <a:rPr lang="en-AU" sz="2800" dirty="0" smtClean="0"/>
                  <a:t>   </a:t>
                </a:r>
                <a:r>
                  <a:rPr lang="en-AU" sz="2400" dirty="0" smtClean="0"/>
                  <a:t>[units: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AU" sz="2400" dirty="0" smtClean="0"/>
                  <a:t> 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𝑃𝑎</m:t>
                    </m:r>
                  </m:oMath>
                </a14:m>
                <a:r>
                  <a:rPr lang="en-AU" sz="2400" dirty="0" smtClean="0"/>
                  <a:t>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 smtClean="0"/>
                  <a:t>Pressure can also be measured in 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atmospheres</a:t>
                </a:r>
                <a:r>
                  <a:rPr lang="en-AU" sz="2400" dirty="0" smtClean="0"/>
                  <a:t>: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𝑎𝑡𝑚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=1.013 ×</m:t>
                    </m:r>
                    <m:sSup>
                      <m:sSupPr>
                        <m:ctrlP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</m:oMath>
                </a14:m>
                <a:r>
                  <a:rPr lang="en-AU" sz="2400" dirty="0" smtClean="0"/>
                  <a:t>  [on formula sheet]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400" dirty="0">
                    <a:solidFill>
                      <a:srgbClr val="FF0000"/>
                    </a:solidFill>
                  </a:rPr>
                  <a:t>Gauge </a:t>
                </a:r>
                <a:r>
                  <a:rPr lang="en-AU" sz="2400" dirty="0" smtClean="0">
                    <a:solidFill>
                      <a:srgbClr val="FF0000"/>
                    </a:solidFill>
                  </a:rPr>
                  <a:t>pressure </a:t>
                </a:r>
                <a:r>
                  <a:rPr lang="en-AU" sz="2400" dirty="0" smtClean="0"/>
                  <a:t>means the extra pressure above the atmospheric pressure</a:t>
                </a:r>
                <a:endParaRPr lang="en-AU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272810" cy="4890506"/>
              </a:xfrm>
              <a:prstGeom prst="rect">
                <a:avLst/>
              </a:prstGeom>
              <a:blipFill rotWithShape="0">
                <a:blip r:embed="rId4"/>
                <a:stretch>
                  <a:fillRect l="-1509" t="-1122" b="-18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207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 flipH="1">
                <a:off x="827582" y="1628800"/>
                <a:ext cx="7776865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/>
                  <a:t>A fluid at rest obeys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hydrostatic </a:t>
                </a:r>
                <a:r>
                  <a:rPr lang="en-AU" sz="2800" dirty="0" smtClean="0">
                    <a:solidFill>
                      <a:srgbClr val="FF0000"/>
                    </a:solidFill>
                  </a:rPr>
                  <a:t>equilibrium - </a:t>
                </a:r>
                <a:r>
                  <a:rPr lang="en-AU" sz="2800" dirty="0" smtClean="0"/>
                  <a:t>where its pressure </a:t>
                </a:r>
                <a:r>
                  <a:rPr lang="en-AU" sz="2800" dirty="0" smtClean="0"/>
                  <a:t>increases </a:t>
                </a:r>
                <a:r>
                  <a:rPr lang="en-AU" sz="2800" dirty="0" smtClean="0"/>
                  <a:t>with depth </a:t>
                </a:r>
                <a:r>
                  <a:rPr lang="en-AU" sz="2800" dirty="0" smtClean="0"/>
                  <a:t>to </a:t>
                </a:r>
                <a:r>
                  <a:rPr lang="en-AU" sz="2800" dirty="0" smtClean="0"/>
                  <a:t>balance its </a:t>
                </a:r>
                <a:r>
                  <a:rPr lang="en-AU" sz="2800" dirty="0" smtClean="0"/>
                  <a:t>weight :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AU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𝑔h</m:t>
                    </m:r>
                  </m:oMath>
                </a14:m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AU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AU" sz="2800" dirty="0" smtClean="0">
                    <a:solidFill>
                      <a:srgbClr val="00B050"/>
                    </a:solidFill>
                  </a:rPr>
                  <a:t>Points at the same depth below the surface are all at the same pressure, regardless of the shape</a:t>
                </a:r>
                <a:endParaRPr lang="en-AU" sz="28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7582" y="1628800"/>
                <a:ext cx="7776865" cy="4832092"/>
              </a:xfrm>
              <a:prstGeom prst="rect">
                <a:avLst/>
              </a:prstGeom>
              <a:blipFill rotWithShape="0">
                <a:blip r:embed="rId4"/>
                <a:stretch>
                  <a:fillRect l="-1412" t="-1135" b="-26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688032" y="362744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AU" sz="4000" b="1" dirty="0" smtClean="0"/>
              <a:t>Fluid Mechanics key facts (2/5)</a:t>
            </a:r>
            <a:endParaRPr lang="en-AU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0" y="-42041"/>
            <a:ext cx="9144000" cy="36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051720" y="3717032"/>
            <a:ext cx="2016224" cy="15121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Connector 5"/>
          <p:cNvCxnSpPr/>
          <p:nvPr/>
        </p:nvCxnSpPr>
        <p:spPr>
          <a:xfrm>
            <a:off x="2051720" y="3212976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67944" y="3212976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1720" y="5229200"/>
            <a:ext cx="20162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4283968" y="3717032"/>
            <a:ext cx="100811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83968" y="4593896"/>
            <a:ext cx="100811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436096" y="3484159"/>
                <a:ext cx="19899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Pressure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484159"/>
                <a:ext cx="198993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908" t="-10667" b="-30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436096" y="4348255"/>
                <a:ext cx="31683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 smtClean="0">
                    <a:solidFill>
                      <a:srgbClr val="0070C0"/>
                    </a:solidFill>
                  </a:rPr>
                  <a:t>Pressure </a:t>
                </a:r>
                <a14:m>
                  <m:oMath xmlns:m="http://schemas.openxmlformats.org/officeDocument/2006/math">
                    <m:r>
                      <a:rPr lang="en-AU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AU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𝑔h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348255"/>
                <a:ext cx="316835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083" t="-10526" b="-289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4788024" y="3801808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860032" y="3946985"/>
                <a:ext cx="2866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946985"/>
                <a:ext cx="286682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1756020" y="3933056"/>
            <a:ext cx="1087788" cy="6318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54513" y="3501008"/>
                <a:ext cx="149720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 smtClean="0"/>
                  <a:t>Fluid has density </a:t>
                </a:r>
                <a14:m>
                  <m:oMath xmlns:m="http://schemas.openxmlformats.org/officeDocument/2006/math">
                    <m:r>
                      <a:rPr lang="en-A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endParaRPr lang="en-AU" sz="2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13" y="3501008"/>
                <a:ext cx="1497207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4472" t="-4310" b="-14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5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5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PPVERSION" val="14.0"/>
  <p:tag name="DELIMITERS" val="3.1"/>
  <p:tag name="TASKPANEKEY" val="85a79e1e-40a8-40ec-9cab-bded9de64f1c"/>
  <p:tag name="SHOWBARVISIBLE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  <p:tag name="EXPANDSHOWBAR" val="True"/>
  <p:tag name="WASPOLLED" val="DD4EE98F50ED4261BB0B292D5FCA762F"/>
  <p:tag name="TPVERSION" val="5"/>
  <p:tag name="TPFULLVERSION" val="5.2.0.3121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10215</TotalTime>
  <Words>682</Words>
  <Application>Microsoft Office PowerPoint</Application>
  <PresentationFormat>On-screen Show (4:3)</PresentationFormat>
  <Paragraphs>152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Swinbune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Swinburne University of Technology</dc:creator>
  <cp:lastModifiedBy>Chris Blake</cp:lastModifiedBy>
  <cp:revision>222</cp:revision>
  <dcterms:created xsi:type="dcterms:W3CDTF">2012-01-19T23:51:47Z</dcterms:created>
  <dcterms:modified xsi:type="dcterms:W3CDTF">2016-05-21T04:52:23Z</dcterms:modified>
</cp:coreProperties>
</file>