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8" r:id="rId6"/>
    <p:sldId id="259" r:id="rId7"/>
    <p:sldId id="274" r:id="rId8"/>
    <p:sldId id="269" r:id="rId9"/>
    <p:sldId id="270" r:id="rId10"/>
    <p:sldId id="271" r:id="rId11"/>
    <p:sldId id="266" r:id="rId12"/>
    <p:sldId id="275" r:id="rId13"/>
    <p:sldId id="262" r:id="rId14"/>
    <p:sldId id="272" r:id="rId15"/>
    <p:sldId id="276" r:id="rId16"/>
    <p:sldId id="264" r:id="rId17"/>
    <p:sldId id="263" r:id="rId18"/>
    <p:sldId id="278" r:id="rId19"/>
    <p:sldId id="279" r:id="rId20"/>
    <p:sldId id="280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5"/>
    <p:restoredTop sz="93295"/>
  </p:normalViewPr>
  <p:slideViewPr>
    <p:cSldViewPr snapToGrid="0" snapToObjects="1">
      <p:cViewPr varScale="1">
        <p:scale>
          <a:sx n="106" d="100"/>
          <a:sy n="106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21DA-66AB-9248-B37D-1A351D7A4840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C4E7-DDCF-234A-9153-D8CACC27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9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0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0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5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3C44-8B27-1346-B80C-3BCCEAECFA73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.tiff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Section 5: The Hydrogen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278" y="1473798"/>
            <a:ext cx="7691717" cy="50167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In these slides we will cover: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3D Schrödinger equation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Particle in a box and degenerate quantum states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Radial and angular solutions for central potentials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Identification of the angular piece with the angular momentum </a:t>
            </a:r>
            <a:r>
              <a:rPr lang="en-US" sz="2400" dirty="0" err="1"/>
              <a:t>eigenfunctions</a:t>
            </a:r>
            <a:r>
              <a:rPr lang="en-US" sz="2400" dirty="0"/>
              <a:t> (spherical harmonics)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Infinite spherical well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Solution of the radial equation for the Coulomb potential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err="1"/>
              <a:t>Eigenfunctions</a:t>
            </a:r>
            <a:r>
              <a:rPr lang="en-US" sz="2400" dirty="0"/>
              <a:t> of the hydrogen atom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Quantum numbers of the hydrogen atom</a:t>
            </a:r>
          </a:p>
        </p:txBody>
      </p:sp>
    </p:spTree>
    <p:extLst>
      <p:ext uri="{BB962C8B-B14F-4D97-AF65-F5344CB8AC3E}">
        <p14:creationId xmlns:p14="http://schemas.microsoft.com/office/powerpoint/2010/main" val="17329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56" y="1126062"/>
            <a:ext cx="76486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Radial and angular solutions for central potentials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92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Substituting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</a:rPr>
                          <m:t>𝑙</m:t>
                        </m:r>
                        <m:r>
                          <a:rPr lang="en-AU" sz="2400" i="1">
                            <a:latin typeface="Cambria Math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in the radial piece, we find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A useful change of variables is to substitute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[i.e.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𝑅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  <m:r>
                      <a:rPr lang="en-AU" sz="2400" b="0" i="1" smtClean="0">
                        <a:latin typeface="Cambria Math" charset="0"/>
                      </a:rPr>
                      <m:t>/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AU" sz="2400" dirty="0"/>
                  <a:t>].  In this case,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We note that this looks just like a 1D Schrödinger equation, except the usual potential has been replaced by an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“effective potential”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𝑙</m:t>
                        </m:r>
                        <m:d>
                          <m:d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𝑙</m:t>
                            </m:r>
                            <m:r>
                              <a:rPr lang="en-AU" sz="2400" i="1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92594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18" b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258" y="2477540"/>
                <a:ext cx="5560305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mr-I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AU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mr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AU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en-AU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AU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𝑅</m:t>
                      </m:r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𝐸</m:t>
                      </m:r>
                      <m:r>
                        <a:rPr lang="en-AU" sz="2000" b="0" i="1" smtClean="0">
                          <a:latin typeface="Cambria Math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58" y="2477540"/>
                <a:ext cx="5560305" cy="694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7142" y="4397393"/>
                <a:ext cx="4487767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𝑢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0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𝑙</m:t>
                                  </m:r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𝑢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42" y="4397393"/>
                <a:ext cx="4487767" cy="6943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502" y="2464011"/>
                <a:ext cx="14200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[Again,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mass]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2" y="2464011"/>
                <a:ext cx="1420009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02768" y="3994830"/>
                <a:ext cx="2786230" cy="92333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Note: this equation depends on the angular </a:t>
                </a:r>
                <a:r>
                  <a:rPr lang="en-US">
                    <a:solidFill>
                      <a:srgbClr val="FF0000"/>
                    </a:solidFill>
                  </a:rPr>
                  <a:t>momentum state, </a:t>
                </a:r>
                <a:r>
                  <a:rPr lang="en-US" dirty="0">
                    <a:solidFill>
                      <a:srgbClr val="FF0000"/>
                    </a:solidFill>
                  </a:rPr>
                  <a:t>through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768" y="3994830"/>
                <a:ext cx="2786230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743" t="-2597" b="-8442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3883511" y="4184725"/>
            <a:ext cx="2119257" cy="2126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0776" y="1126062"/>
            <a:ext cx="344244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Infinite spherical well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3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A good example of this is a “particle in a sphere”, where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In this case, the energy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&lt;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AU" sz="2400" dirty="0"/>
                  <a:t> satisfy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Boundary condition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  <m:r>
                      <a:rPr lang="en-AU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AU" sz="2400" dirty="0"/>
                  <a:t>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AU" sz="2400" dirty="0"/>
                  <a:t>.  The first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𝑘𝑟</m:t>
                        </m:r>
                      </m:e>
                    </m:func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d>
                      <m:dPr>
                        <m:ctrlPr>
                          <a:rPr lang="mr-I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𝑘𝑟</m:t>
                                </m:r>
                              </m:e>
                            </m:func>
                          </m:num>
                          <m:den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𝑘𝑟</m:t>
                            </m:r>
                          </m:den>
                        </m:f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unc>
                          <m:func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AU" sz="24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𝑘𝑟</m:t>
                            </m:r>
                          </m:e>
                        </m:func>
                      </m:e>
                    </m:d>
                  </m:oMath>
                </a14:m>
                <a:r>
                  <a:rPr lang="en-AU" sz="2400" dirty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Note that the full energy </a:t>
                </a:r>
                <a:r>
                  <a:rPr lang="en-AU" sz="2400" dirty="0" err="1"/>
                  <a:t>eigenfunction</a:t>
                </a:r>
                <a:r>
                  <a:rPr lang="en-AU" sz="2400" dirty="0"/>
                  <a:t> also includes the angular piece,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𝑙𝑚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</a:t>
                </a:r>
                <a:r>
                  <a:rPr lang="mr-IN" sz="2400" dirty="0"/>
                  <a:t>–</a:t>
                </a:r>
                <a:r>
                  <a:rPr lang="en-AU" sz="2400" dirty="0"/>
                  <a:t> the </a:t>
                </a:r>
                <a:r>
                  <a:rPr lang="en-AU" sz="2400" dirty="0">
                    <a:solidFill>
                      <a:srgbClr val="0070C0"/>
                    </a:solidFill>
                  </a:rPr>
                  <a:t>state of the particle is characterised by 3 quantum numbers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𝑛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3847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30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9904" y="2343211"/>
                <a:ext cx="2424189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mr-IN" sz="200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mr-IN" sz="2000" i="1" smtClean="0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mr-IN" sz="2000" i="1" smtClean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mr-IN" sz="2000" i="1" smtClean="0">
                                  <a:latin typeface="Cambria Math" charset="0"/>
                                </a:rPr>
                                <m:t>&amp;</m:t>
                              </m:r>
                              <m:r>
                                <a:rPr lang="mr-IN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  <m:r>
                                <a:rPr lang="mr-IN" sz="2000" i="1" smtClean="0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04" y="2343211"/>
                <a:ext cx="2424189" cy="686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0811" y="3586338"/>
                <a:ext cx="3971793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den>
                      </m:f>
                      <m:f>
                        <m:fPr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0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𝐸</m:t>
                      </m:r>
                      <m:r>
                        <a:rPr lang="en-AU" sz="2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11" y="3586338"/>
                <a:ext cx="3971793" cy="6943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0776" y="1126062"/>
            <a:ext cx="344244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Infinite spherical well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Here are the first few radial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for two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AU" sz="2400" dirty="0"/>
                  <a:t>: 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probability of finding the particle between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latin typeface="Cambria Math" charset="0"/>
                      </a:rPr>
                      <m:t>𝑑𝑟</m:t>
                    </m:r>
                  </m:oMath>
                </a14:m>
                <a:r>
                  <a:rPr lang="en-AU" sz="2400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</a:t>
                </a:r>
                <a:r>
                  <a:rPr lang="mr-IN" sz="2400" dirty="0"/>
                  <a:t>–</a:t>
                </a:r>
                <a:r>
                  <a:rPr lang="en-AU" sz="2400" dirty="0"/>
                  <a:t> the extra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is appearing because of the </a:t>
                </a:r>
                <a:r>
                  <a:rPr lang="en-AU" sz="2400" dirty="0">
                    <a:solidFill>
                      <a:srgbClr val="0070C0"/>
                    </a:solidFill>
                  </a:rPr>
                  <a:t>volume element in spherical </a:t>
                </a:r>
                <a:r>
                  <a:rPr lang="en-AU" sz="2400" dirty="0" err="1">
                    <a:solidFill>
                      <a:srgbClr val="0070C0"/>
                    </a:solidFill>
                  </a:rPr>
                  <a:t>polars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15" r="-146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49" y="2556043"/>
            <a:ext cx="8547100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7440" y="2829261"/>
                <a:ext cx="872996" cy="4308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𝑙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829261"/>
                <a:ext cx="87299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42663" y="2829260"/>
                <a:ext cx="872996" cy="43088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𝑙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663" y="2829260"/>
                <a:ext cx="87299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842" y="2371377"/>
                <a:ext cx="2332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𝑢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(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unnormalised</a:t>
                </a:r>
                <a:r>
                  <a:rPr lang="en-US" sz="2000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2" y="2371377"/>
                <a:ext cx="2332049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7576" r="-23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79358" y="2333495"/>
                <a:ext cx="2332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𝑢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(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unnormalised</a:t>
                </a:r>
                <a:r>
                  <a:rPr lang="en-US" sz="2000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58" y="2333495"/>
                <a:ext cx="2332049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9231" r="-235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9358" y="4929649"/>
                <a:ext cx="4591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58" y="4929649"/>
                <a:ext cx="45916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000" r="-666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86076" y="4829550"/>
                <a:ext cx="4591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76" y="4829550"/>
                <a:ext cx="45916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579" r="-65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85718" y="3840483"/>
            <a:ext cx="69397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edge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4132704" y="4240593"/>
            <a:ext cx="1" cy="388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96922" y="3519543"/>
            <a:ext cx="69397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edge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8243908" y="3919653"/>
            <a:ext cx="1" cy="388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035" y="1126062"/>
            <a:ext cx="763792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Solution of radial equation for Coulomb potential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5395332" cy="3238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However, the most important example of a central potential is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an electron in a hydrogen atom orbiting around a nucleus</a:t>
                </a:r>
                <a:r>
                  <a:rPr lang="en-AU" sz="2400" dirty="0"/>
                  <a:t>, which follows the Coulomb potential energy,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4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In this case the radial equation becomes (where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=4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),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5395332" cy="3238002"/>
              </a:xfrm>
              <a:prstGeom prst="rect">
                <a:avLst/>
              </a:prstGeom>
              <a:blipFill rotWithShape="0">
                <a:blip r:embed="rId3"/>
                <a:stretch>
                  <a:fillRect l="-1582" t="-1507" r="-2712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648" y="5491367"/>
                <a:ext cx="5388398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AU" sz="2400" b="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AU" sz="24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8" y="5491367"/>
                <a:ext cx="5388398" cy="8333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7498079" y="4257874"/>
            <a:ext cx="731520" cy="722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83680" y="2290999"/>
            <a:ext cx="344244" cy="3446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27924" y="2732442"/>
            <a:ext cx="710005" cy="144152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52626" y="3087577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26" y="3087577"/>
                <a:ext cx="2215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75099" y="4966196"/>
                <a:ext cx="457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99" y="4966196"/>
                <a:ext cx="45717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333" r="-8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60522" y="1869788"/>
                <a:ext cx="457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522" y="1869788"/>
                <a:ext cx="45717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67"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10201" y="5447574"/>
            <a:ext cx="289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(Sorry for the illustration with classical point particles.  They are of course probability clouds in QM!)</a:t>
            </a:r>
          </a:p>
        </p:txBody>
      </p:sp>
    </p:spTree>
    <p:extLst>
      <p:ext uri="{BB962C8B-B14F-4D97-AF65-F5344CB8AC3E}">
        <p14:creationId xmlns:p14="http://schemas.microsoft.com/office/powerpoint/2010/main" val="17794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035" y="1126062"/>
            <a:ext cx="763792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Solution of radial equation for Coulomb potential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306" y="1871830"/>
                <a:ext cx="8358692" cy="431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We can solve this equation by considering two limits </a:t>
                </a:r>
                <a:r>
                  <a:rPr lang="mr-IN" sz="2400" dirty="0"/>
                  <a:t>…</a:t>
                </a: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is-IS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→∞</m:t>
                    </m:r>
                  </m:oMath>
                </a14:m>
                <a:r>
                  <a:rPr lang="en-AU" sz="2400" dirty="0"/>
                  <a:t>, we have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latin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AU" sz="2400" i="1">
                            <a:latin typeface="Cambria Math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AU" sz="2400" dirty="0"/>
                  <a:t>.  We recognise this equation as having solution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𝑢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)∝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AU" sz="2400" dirty="0"/>
                  <a:t>,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  <m:r>
                      <a:rPr lang="en-AU" sz="2400" b="0" i="1" smtClean="0">
                        <a:latin typeface="Cambria Math" charset="0"/>
                      </a:rPr>
                      <m:t>=−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is-IS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AU" sz="2400" dirty="0"/>
                  <a:t>, we have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latin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𝑙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𝑙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mr-I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𝑢</m:t>
                    </m:r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AU" sz="2400" dirty="0"/>
                  <a:t>.  This equation has a solution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𝑢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)∝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</m:t>
                        </m:r>
                      </m:sup>
                    </m:sSup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This logic motivates that the complete solution is a </a:t>
                </a:r>
                <a:r>
                  <a:rPr lang="en-AU" sz="2400" b="1" dirty="0"/>
                  <a:t>polynomial multiplied by an exponential</a:t>
                </a:r>
                <a:r>
                  <a:rPr lang="en-AU" sz="2400" dirty="0"/>
                  <a:t>, depending on the value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315092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130" r="-875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306" y="1871830"/>
                <a:ext cx="8358692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textbook explains </a:t>
                </a:r>
                <a:r>
                  <a:rPr lang="en-AU" sz="2000" dirty="0"/>
                  <a:t>[we won’t give the derivation here since it’s a bit involved</a:t>
                </a:r>
                <a:r>
                  <a:rPr lang="mr-IN" sz="2000" dirty="0"/>
                  <a:t>…</a:t>
                </a:r>
                <a:r>
                  <a:rPr lang="en-AU" sz="2000" dirty="0"/>
                  <a:t>]</a:t>
                </a:r>
                <a:r>
                  <a:rPr lang="en-AU" sz="2400" dirty="0"/>
                  <a:t> that </a:t>
                </a:r>
                <a:r>
                  <a:rPr lang="en-AU" sz="2400" dirty="0">
                    <a:solidFill>
                      <a:srgbClr val="0070C0"/>
                    </a:solidFill>
                  </a:rPr>
                  <a:t>the energy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 can be characterised by a single quantum number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, and a given energy has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 degenerate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𝑛𝑙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given by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𝑙</m:t>
                    </m:r>
                    <m:r>
                      <a:rPr lang="en-AU" sz="2400" i="1">
                        <a:latin typeface="Cambria Math" charset="0"/>
                      </a:rPr>
                      <m:t>=0,1,…,</m:t>
                    </m:r>
                    <m:r>
                      <a:rPr lang="en-AU" sz="2400" i="1">
                        <a:latin typeface="Cambria Math" charset="0"/>
                      </a:rPr>
                      <m:t>𝑛</m:t>
                    </m:r>
                    <m:r>
                      <a:rPr lang="en-AU" sz="2400" i="1">
                        <a:latin typeface="Cambria Math" charset="0"/>
                      </a:rPr>
                      <m:t>−1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Here are some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𝑛𝑙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)/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AU" sz="2400" dirty="0"/>
                  <a:t> corresponding to the first two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  <m:r>
                      <a:rPr lang="en-AU" sz="2400" b="0" i="1" smtClean="0">
                        <a:latin typeface="Cambria Math" charset="0"/>
                      </a:rPr>
                      <m:t>=1,2</m:t>
                    </m:r>
                  </m:oMath>
                </a14:m>
                <a:r>
                  <a:rPr lang="en-AU" sz="2400" dirty="0"/>
                  <a:t> and the allowed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AU" sz="2400" dirty="0"/>
                  <a:t>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865" r="-729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1439" y="5271162"/>
                <a:ext cx="1891736" cy="582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10</m:t>
                          </m:r>
                        </m:sub>
                      </m:sSub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439" y="5271162"/>
                <a:ext cx="1891736" cy="5820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6951" y="4725431"/>
                <a:ext cx="960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𝑛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51" y="4725431"/>
                <a:ext cx="9607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1208" y="4725431"/>
                <a:ext cx="960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𝑛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208" y="4725431"/>
                <a:ext cx="96071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1281" y="5346759"/>
                <a:ext cx="872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𝑙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81" y="5346759"/>
                <a:ext cx="87299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1280" y="6003592"/>
                <a:ext cx="8729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𝑙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80" y="6003592"/>
                <a:ext cx="87299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677732" y="5210273"/>
            <a:ext cx="7691718" cy="1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76116" y="4736188"/>
            <a:ext cx="110" cy="18007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7155" y="5235636"/>
                <a:ext cx="3408818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20</m:t>
                          </m:r>
                        </m:sub>
                      </m:sSub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/2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55" y="5235636"/>
                <a:ext cx="3408818" cy="6357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49724" y="5901161"/>
                <a:ext cx="2903680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6</m:t>
                              </m:r>
                            </m:e>
                          </m:rad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mr-IN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/2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724" y="5901161"/>
                <a:ext cx="2903680" cy="635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495645" y="6045127"/>
            <a:ext cx="1574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(not allowed)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4861" y="1126062"/>
            <a:ext cx="531427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/>
              <a:t>Eigenfunctions</a:t>
            </a:r>
            <a:r>
              <a:rPr lang="en-AU" sz="2800" b="1" dirty="0"/>
              <a:t> for hydrogen atom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2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7" grpId="0"/>
      <p:bldP spid="1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40" y="1420009"/>
            <a:ext cx="3722503" cy="5368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4000351" cy="449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400" dirty="0"/>
                  <a:t>The radial extent of the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are characterised by the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4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=5.3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−11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AU" sz="2400" dirty="0"/>
                  <a:t> known as the </a:t>
                </a:r>
                <a:r>
                  <a:rPr lang="en-AU" sz="2400" b="1" dirty="0"/>
                  <a:t>Bohr radius</a:t>
                </a:r>
              </a:p>
              <a:p>
                <a:pPr marL="342900" indent="-34290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en-AU" sz="2400" dirty="0"/>
                  <a:t>Here are the first few radial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, plotted as a probability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𝑛𝑙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𝑛𝑙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4000351" cy="4495846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084" r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97911" y="1420009"/>
            <a:ext cx="839096" cy="32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4861" y="1126062"/>
            <a:ext cx="531427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err="1"/>
              <a:t>Eigenfunctions</a:t>
            </a:r>
            <a:r>
              <a:rPr lang="en-AU" sz="2800" b="1" dirty="0"/>
              <a:t> for hydrogen atom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7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654" y="1126062"/>
            <a:ext cx="84339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Energy levels and quantum numbers of hydrogen atom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152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textbook shows that the energy eigenvalues only depend on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, and are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=−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num>
                      <m:den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  <m:sSup>
                          <m:sSup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mr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mr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2400" i="1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a:rPr lang="en-AU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AU" sz="24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.  This is the famous </a:t>
                </a:r>
                <a:r>
                  <a:rPr lang="en-AU" sz="2400" b="1" dirty="0"/>
                  <a:t>Bohr formula </a:t>
                </a:r>
                <a:r>
                  <a:rPr lang="en-AU" sz="2400" dirty="0"/>
                  <a:t>for the hydrogen energy levels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152586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3200" r="-1240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8" y="3394692"/>
            <a:ext cx="7530353" cy="3456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26" y="6045798"/>
            <a:ext cx="178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Hyperphysics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4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654" y="1126062"/>
            <a:ext cx="84339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Energy levels and quantum numbers of hydrogen atom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Let’s recap the full argument: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8338" y="2459225"/>
                <a:ext cx="7562625" cy="41703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000" dirty="0"/>
                  <a:t>The Schrödinger equation for a central potential always has separable solutions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𝑙𝑚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000" dirty="0"/>
                  <a:t> are the spherical harmonics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𝑛𝑙</m:t>
                        </m:r>
                      </m:sub>
                    </m:sSub>
                  </m:oMath>
                </a14:m>
                <a:r>
                  <a:rPr lang="en-US" sz="2000" dirty="0"/>
                  <a:t> satisfies a radial equation</a:t>
                </a:r>
              </a:p>
              <a:p>
                <a:pPr marL="342900" indent="-34290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000" dirty="0"/>
                  <a:t>Hence, these are automatically </a:t>
                </a:r>
                <a:r>
                  <a:rPr lang="en-US" sz="2000" dirty="0" err="1"/>
                  <a:t>eigenfunctions</a:t>
                </a:r>
                <a:r>
                  <a:rPr lang="en-US" sz="2000" dirty="0"/>
                  <a:t> of angular momentum,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𝑙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𝑙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+1)</m:t>
                    </m:r>
                    <m:sSup>
                      <m:sSupPr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AU" sz="2000" b="0" i="1" dirty="0" smtClean="0">
                        <a:latin typeface="Cambria Math" charset="0"/>
                      </a:rPr>
                      <m:t>−</m:t>
                    </m:r>
                    <m:r>
                      <a:rPr lang="en-AU" sz="2000" b="0" i="1" dirty="0" smtClean="0">
                        <a:latin typeface="Cambria Math" charset="0"/>
                      </a:rPr>
                      <m:t>𝑙</m:t>
                    </m:r>
                    <m:r>
                      <a:rPr lang="en-AU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sz="2000" b="0" i="1" dirty="0" smtClean="0">
                        <a:latin typeface="Cambria Math" charset="0"/>
                      </a:rPr>
                      <m:t>𝑚</m:t>
                    </m:r>
                    <m:r>
                      <a:rPr lang="en-AU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sz="2000" b="0" i="1" dirty="0" smtClean="0">
                        <a:latin typeface="Cambria Math" charset="0"/>
                      </a:rPr>
                      <m:t>+</m:t>
                    </m:r>
                    <m:r>
                      <a:rPr lang="en-AU" sz="2000" b="0" i="1" dirty="0" smtClean="0">
                        <a:latin typeface="Cambria Math" charset="0"/>
                      </a:rPr>
                      <m:t>𝑙</m:t>
                    </m:r>
                    <m:r>
                      <a:rPr lang="en-AU" sz="2000" b="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000" dirty="0"/>
                  <a:t>For a Coulomb potential in particular, the energy eigenvalues do not depend on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000" dirty="0"/>
                  <a:t>, but only on a single quantum number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</a:rPr>
                      <m:t>=−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AU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with the restriction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latin typeface="Cambria Math" charset="0"/>
                      </a:rPr>
                      <m:t>0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sz="2000" b="0" i="1" smtClean="0">
                        <a:latin typeface="Cambria Math" charset="0"/>
                      </a:rPr>
                      <m:t>𝑙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sz="2000" b="0" i="1" smtClean="0">
                        <a:latin typeface="Cambria Math" charset="0"/>
                      </a:rPr>
                      <m:t>𝑛</m:t>
                    </m:r>
                    <m:r>
                      <a:rPr lang="en-AU" sz="2000" b="0" i="1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000" dirty="0"/>
                  <a:t>There are hence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3 quantum numbers </a:t>
                </a:r>
                <a:r>
                  <a:rPr lang="en-US" sz="2000" dirty="0"/>
                  <a:t>which </a:t>
                </a:r>
                <a:r>
                  <a:rPr lang="en-US" sz="2000" dirty="0" err="1"/>
                  <a:t>characterise</a:t>
                </a:r>
                <a:r>
                  <a:rPr lang="en-US" sz="2000" dirty="0"/>
                  <a:t> the hydrogen atom: total energy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000" dirty="0"/>
                  <a:t>), total angular momentum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000" dirty="0"/>
                  <a:t>) and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sz="2000" dirty="0"/>
                  <a:t>-component of angular momentum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8" y="2459225"/>
                <a:ext cx="7562625" cy="4170372"/>
              </a:xfrm>
              <a:prstGeom prst="rect">
                <a:avLst/>
              </a:prstGeom>
              <a:blipFill rotWithShape="0">
                <a:blip r:embed="rId3"/>
                <a:stretch>
                  <a:fillRect l="-805" t="-2038" r="-1127" b="-14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3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654" y="1126062"/>
            <a:ext cx="84339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Energy levels and quantum numbers of hydrogen atom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full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are a combination of the radial </a:t>
                </a:r>
                <a:r>
                  <a:rPr lang="en-AU" sz="2400" dirty="0" err="1"/>
                  <a:t>eigenfunction</a:t>
                </a:r>
                <a:r>
                  <a:rPr lang="en-AU" sz="2400" dirty="0"/>
                  <a:t> and spherical harmonics: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39" y="2820206"/>
            <a:ext cx="5938222" cy="39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Particle in a 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6757" y="1072273"/>
            <a:ext cx="455048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The 3D Schrödinger Equation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81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We now move from particles in 1D space, to 3D space</a:t>
                </a:r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The derivative in 1 dimension,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is replaced by its 3D equivalent, the “Laplacian”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b="1" dirty="0"/>
                  <a:t>3D time-independent Schrödinger equation </a:t>
                </a:r>
                <a:r>
                  <a:rPr lang="en-US" sz="2400" dirty="0"/>
                  <a:t>for the energy </a:t>
                </a:r>
                <a:r>
                  <a:rPr lang="en-US" sz="2400" dirty="0" err="1"/>
                  <a:t>eigenfunctions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and eigenvalues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400" dirty="0"/>
                  <a:t> is hence:</a:t>
                </a:r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b="1" dirty="0" err="1"/>
                  <a:t>normalisation</a:t>
                </a:r>
                <a:r>
                  <a:rPr lang="en-US" sz="2400" b="1" dirty="0"/>
                  <a:t> condition </a:t>
                </a:r>
                <a:r>
                  <a:rPr lang="en-US" sz="2400" dirty="0"/>
                  <a:t>for the 3D </a:t>
                </a:r>
                <a:r>
                  <a:rPr lang="en-US" sz="2400" dirty="0" err="1"/>
                  <a:t>wavefunction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𝑑𝑥</m:t>
                        </m:r>
                      </m:e>
                    </m:nary>
                    <m:nary>
                      <m:naryPr>
                        <m:ctrlP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𝑑𝑦</m:t>
                        </m:r>
                      </m:e>
                    </m:nary>
                    <m:nary>
                      <m:naryPr>
                        <m:ctrlP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𝑑𝑧</m:t>
                        </m:r>
                      </m:e>
                    </m:nary>
                    <m:sSup>
                      <m:sSupPr>
                        <m:ctrlPr>
                          <a:rPr lang="is-I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813562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596" y="4705008"/>
                <a:ext cx="827611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i="1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6" y="4705008"/>
                <a:ext cx="8276112" cy="8373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654" y="1126062"/>
            <a:ext cx="84339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Energy levels and quantum numbers of hydrogen atom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Counting the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number of distinct eigenstates </a:t>
                </a:r>
                <a:r>
                  <a:rPr lang="en-AU" sz="2400" dirty="0"/>
                  <a:t>associated with a specific energy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 </a:t>
                </a:r>
                <a:r>
                  <a:rPr lang="mr-IN" sz="2400" dirty="0"/>
                  <a:t>…</a:t>
                </a:r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5882" r="-29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737" y="2818503"/>
            <a:ext cx="4480912" cy="3719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306" y="2925375"/>
                <a:ext cx="3474720" cy="338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dirty="0"/>
                  <a:t> possible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endParaRPr lang="en-US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400" dirty="0"/>
                  <a:t>, there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(2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+1)</m:t>
                    </m:r>
                  </m:oMath>
                </a14:m>
                <a:r>
                  <a:rPr lang="en-US" sz="2400" dirty="0"/>
                  <a:t> allowed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/>
                  <a:t>Combining all those,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distinct states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925375"/>
                <a:ext cx="3474720" cy="3382401"/>
              </a:xfrm>
              <a:prstGeom prst="rect">
                <a:avLst/>
              </a:prstGeom>
              <a:blipFill rotWithShape="0">
                <a:blip r:embed="rId5"/>
                <a:stretch>
                  <a:fillRect l="-2456" t="-1441" r="-3158"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Eigenfunctions</a:t>
            </a:r>
            <a:r>
              <a:rPr lang="en-US" sz="4000" dirty="0"/>
              <a:t> of the hydrogen atom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6426" y="1126062"/>
            <a:ext cx="179114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Summary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97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hydrogen atom has discrete energy levels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mr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𝒏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 is the energy quantum number</a:t>
                </a:r>
                <a:endParaRPr lang="en-AU" sz="2400" b="1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For each state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, there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 different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=(0,1,…,</m:t>
                    </m:r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  <m:r>
                      <a:rPr lang="en-AU" sz="2400" b="0" i="1" smtClean="0">
                        <a:latin typeface="Cambria Math" charset="0"/>
                      </a:rPr>
                      <m:t>−1)</m:t>
                    </m:r>
                  </m:oMath>
                </a14:m>
                <a:r>
                  <a:rPr lang="en-AU" sz="2400" dirty="0"/>
                  <a:t>, where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𝒍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 is the quantum number for total angular momentum</a:t>
                </a:r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+1)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For each state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AU" sz="2400" dirty="0"/>
                  <a:t>, there are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(2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+1)</m:t>
                    </m:r>
                  </m:oMath>
                </a14:m>
                <a:r>
                  <a:rPr lang="en-AU" sz="2400" dirty="0"/>
                  <a:t> different 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𝑚</m:t>
                    </m:r>
                    <m:r>
                      <a:rPr lang="en-AU" sz="2400" b="0" i="1" smtClean="0">
                        <a:latin typeface="Cambria Math" charset="0"/>
                      </a:rPr>
                      <m:t>=(−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,−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+1,…,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−1,</m:t>
                    </m:r>
                    <m:r>
                      <a:rPr lang="en-AU" sz="2400" b="0" i="1" smtClean="0">
                        <a:latin typeface="Cambria Math" charset="0"/>
                      </a:rPr>
                      <m:t>𝑙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, where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𝒎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 is the quantum number for the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𝒛</m:t>
                    </m:r>
                  </m:oMath>
                </a14:m>
                <a:r>
                  <a:rPr lang="en-AU" sz="2400" b="1" dirty="0">
                    <a:solidFill>
                      <a:srgbClr val="0070C0"/>
                    </a:solidFill>
                  </a:rPr>
                  <a:t>-component of angular momentum</a:t>
                </a:r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</a:t>
                </a:r>
                <a:r>
                  <a:rPr lang="en-AU" sz="2400" b="1" dirty="0"/>
                  <a:t>energy </a:t>
                </a:r>
                <a:r>
                  <a:rPr lang="en-AU" sz="2400" b="1" dirty="0" err="1"/>
                  <a:t>eigenfunctions</a:t>
                </a:r>
                <a:r>
                  <a:rPr lang="en-AU" sz="2400" b="1" dirty="0"/>
                  <a:t> </a:t>
                </a:r>
                <a:r>
                  <a:rPr lang="en-AU" sz="2400" dirty="0"/>
                  <a:t>are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𝑛𝑙𝑚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𝑛𝑙</m:t>
                            </m:r>
                          </m:sub>
                        </m:s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𝑙𝑚</m:t>
                        </m:r>
                      </m:sub>
                    </m:sSub>
                    <m:d>
                      <m:d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973093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80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71071"/>
            <a:ext cx="286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Eigenfunctions</a:t>
            </a:r>
            <a:r>
              <a:rPr lang="en-US" sz="2800" dirty="0"/>
              <a:t> of the hydrogen atom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3956656"/>
            <a:ext cx="286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Central potentials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47" y="5178931"/>
                <a:ext cx="5500502" cy="15542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For a Coulomb potential, the radial piece takes the form of a polynomial multiplied by </a:t>
                </a:r>
                <a:r>
                  <a:rPr lang="en-AU"/>
                  <a:t>an exponential</a:t>
                </a:r>
                <a:endParaRPr lang="en-AU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The hydrogen atom is characterised by quantum numbers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𝑛</m:t>
                    </m:r>
                    <m:r>
                      <a:rPr lang="en-AU" b="0" i="1" smtClean="0">
                        <a:latin typeface="Cambria Math" charset="0"/>
                      </a:rPr>
                      <m:t>,</m:t>
                    </m:r>
                    <m:r>
                      <a:rPr lang="en-AU" b="0" i="1" smtClean="0">
                        <a:latin typeface="Cambria Math" charset="0"/>
                      </a:rPr>
                      <m:t>𝑙</m:t>
                    </m:r>
                    <m:r>
                      <a:rPr lang="en-AU" b="0" i="1" smtClean="0">
                        <a:latin typeface="Cambria Math" charset="0"/>
                      </a:rPr>
                      <m:t>,</m:t>
                    </m:r>
                    <m:r>
                      <a:rPr lang="en-AU" b="0" i="1" smtClean="0">
                        <a:latin typeface="Cambria Math" charset="0"/>
                      </a:rPr>
                      <m:t>𝑚</m:t>
                    </m:r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𝐸</m:t>
                    </m:r>
                    <m:r>
                      <a:rPr lang="en-AU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0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𝑙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−</m:t>
                    </m:r>
                    <m:r>
                      <a:rPr lang="en-AU" b="0" i="1" smtClean="0">
                        <a:latin typeface="Cambria Math" charset="0"/>
                      </a:rPr>
                      <m:t>𝑙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5178931"/>
                <a:ext cx="5500502" cy="1554272"/>
              </a:xfrm>
              <a:prstGeom prst="rect">
                <a:avLst/>
              </a:prstGeom>
              <a:blipFill rotWithShape="0">
                <a:blip r:embed="rId3"/>
                <a:stretch>
                  <a:fillRect l="-664" t="-1946" b="-505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68947" y="3434551"/>
                <a:ext cx="5500502" cy="15542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If the potential depends only on the radius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, then the angular piece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 is the angular momentum </a:t>
                </a:r>
                <a:r>
                  <a:rPr lang="en-US" dirty="0" err="1"/>
                  <a:t>eigenfunctions</a:t>
                </a:r>
                <a:r>
                  <a:rPr lang="en-US" dirty="0"/>
                  <a:t>, the spherical harmonics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𝑙𝑚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The radial piece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 satisfies the 1D Schrödinger equation for an effective potential, depending 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3434551"/>
                <a:ext cx="5500502" cy="1554272"/>
              </a:xfrm>
              <a:prstGeom prst="rect">
                <a:avLst/>
              </a:prstGeom>
              <a:blipFill rotWithShape="0">
                <a:blip r:embed="rId4"/>
                <a:stretch>
                  <a:fillRect l="-664" t="-1556" r="-1549" b="-505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8947" y="1150408"/>
                <a:ext cx="5500502" cy="20940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The 3D time-independent Schrödinger equation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𝑉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AU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A convenient method of solving is to search for a </a:t>
                </a:r>
                <a:r>
                  <a:rPr lang="en-US" dirty="0" err="1"/>
                  <a:t>wavefunction</a:t>
                </a:r>
                <a:r>
                  <a:rPr lang="en-US" dirty="0"/>
                  <a:t> separable in the system co-ordinates</a:t>
                </a: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Different </a:t>
                </a:r>
                <a:r>
                  <a:rPr lang="en-US" dirty="0" err="1"/>
                  <a:t>eigenfunctions</a:t>
                </a:r>
                <a:r>
                  <a:rPr lang="en-US" dirty="0"/>
                  <a:t> which have the same energy are called degenerate states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1150408"/>
                <a:ext cx="5500502" cy="2094035"/>
              </a:xfrm>
              <a:prstGeom prst="rect">
                <a:avLst/>
              </a:prstGeom>
              <a:blipFill rotWithShape="0">
                <a:blip r:embed="rId5"/>
                <a:stretch>
                  <a:fillRect l="-664" t="-1449" r="-332" b="-347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935524"/>
            <a:ext cx="286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Particle in a box</a:t>
            </a:r>
          </a:p>
        </p:txBody>
      </p:sp>
    </p:spTree>
    <p:extLst>
      <p:ext uri="{BB962C8B-B14F-4D97-AF65-F5344CB8AC3E}">
        <p14:creationId xmlns:p14="http://schemas.microsoft.com/office/powerpoint/2010/main" val="118545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45" y="2349946"/>
            <a:ext cx="2998546" cy="2562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Particle in a 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052" y="1126062"/>
            <a:ext cx="26678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Particle in </a:t>
            </a:r>
            <a:r>
              <a:rPr lang="en-AU" sz="2800" b="1"/>
              <a:t>a box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AU" sz="2400" dirty="0"/>
              <a:t>A good example is a “particle in a box” with potential</a:t>
            </a:r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US" sz="2400" dirty="0"/>
              <a:t>We look for a separable solution</a:t>
            </a:r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endParaRPr lang="en-US" sz="2400" dirty="0"/>
          </a:p>
          <a:p>
            <a:pPr marL="342900" indent="-342900">
              <a:spcAft>
                <a:spcPts val="3000"/>
              </a:spcAft>
              <a:buFont typeface="Arial" charset="0"/>
              <a:buChar char="•"/>
            </a:pPr>
            <a:r>
              <a:rPr lang="en-US" sz="2400" dirty="0"/>
              <a:t>We find, by substituting this trial solution in the 3D Schrödinger equation and re-arranging,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9102" y="2490312"/>
                <a:ext cx="5152885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mr-IN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mr-IN" sz="240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&amp;</m:t>
                              </m:r>
                              <m: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  <m:r>
                                <a:rPr lang="mr-IN" sz="240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outside</m:t>
                              </m:r>
                              <m: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the</m:t>
                              </m:r>
                              <m: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box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02" y="2490312"/>
                <a:ext cx="5152885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9120" y="4153351"/>
                <a:ext cx="36315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𝑔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0" y="4153351"/>
                <a:ext cx="36315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17" t="-140984" r="-251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5512" y="5802315"/>
                <a:ext cx="5920403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AU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4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12" y="5802315"/>
                <a:ext cx="5920403" cy="8333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Particle in a 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052" y="1126062"/>
            <a:ext cx="26678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Particle in </a:t>
            </a:r>
            <a:r>
              <a:rPr lang="en-AU" sz="2800" b="1"/>
              <a:t>a box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69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That last equation again: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We can solve this equation using a nice piece of logic:</a:t>
                </a:r>
              </a:p>
              <a:p>
                <a:pPr marL="800100" lvl="1" indent="-342900"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AU" sz="2000" dirty="0"/>
                  <a:t>each term in the squared bracket only depends on 1 variable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AU" sz="2000" dirty="0"/>
                  <a:t> or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AU" sz="2000" dirty="0"/>
                  <a:t>)</a:t>
                </a:r>
              </a:p>
              <a:p>
                <a:pPr marL="800100" lvl="1" indent="-342900"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AU" sz="2000" dirty="0"/>
                  <a:t>each of those variables is free to vary independently from the others</a:t>
                </a:r>
              </a:p>
              <a:p>
                <a:pPr marL="800100" lvl="1" indent="-342900">
                  <a:spcAft>
                    <a:spcPts val="1800"/>
                  </a:spcAft>
                  <a:buFont typeface="Wingdings" charset="2"/>
                  <a:buChar char="§"/>
                </a:pPr>
                <a:r>
                  <a:rPr lang="en-AU" sz="2000" dirty="0"/>
                  <a:t>in this case, the only way to make the terms always sum to a constant is if each individual term in the squared bracket is separately a constant</a:t>
                </a: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We find that </a:t>
                </a:r>
                <a:r>
                  <a:rPr lang="en-AU" sz="2400" dirty="0">
                    <a:solidFill>
                      <a:srgbClr val="0070C0"/>
                    </a:solidFill>
                  </a:rPr>
                  <a:t>each separate function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h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 satisfies the 1D Schrödinger equation for the infinite potential well</a:t>
                </a:r>
                <a:r>
                  <a:rPr lang="en-AU" sz="2400" dirty="0"/>
                  <a:t>.  We multiply them together for the total solution,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693593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39" r="-656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79759" y="2355008"/>
                <a:ext cx="49459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𝐸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59" y="2355008"/>
                <a:ext cx="4945969" cy="694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Particle in a 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052" y="1126062"/>
            <a:ext cx="26678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Particle in </a:t>
            </a:r>
            <a:r>
              <a:rPr lang="en-AU" sz="2800" b="1"/>
              <a:t>a box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968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Summarising, the particle in a box has energy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labelled by </a:t>
                </a:r>
                <a:r>
                  <a:rPr lang="en-AU" sz="2400" b="1" dirty="0"/>
                  <a:t>three quantum numbers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𝑦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𝐷</m:t>
                        </m:r>
                      </m:sup>
                    </m:sSubSup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are the different states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AU" sz="2400" dirty="0"/>
                  <a:t> which are solutions of the 1D infinite potential well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The energy eigenvalues are then the sum of the corresponding eigenvalues for the 1D infinite potential well,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We notice here that distinct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can have the same energy (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degenerate states</a:t>
                </a:r>
                <a:r>
                  <a:rPr lang="en-AU" sz="2400" dirty="0"/>
                  <a:t>), e.g.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(2,1,1)</m:t>
                    </m:r>
                  </m:oMath>
                </a14:m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(1,2,1)</m:t>
                    </m:r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(1,1,2)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96898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82" r="-1167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64580" y="2860828"/>
                <a:ext cx="4989251" cy="447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</m:sub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p>
                      </m:sSubSup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p>
                      </m:sSubSup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sub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p>
                      </m:sSubSup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80" y="2860828"/>
                <a:ext cx="4989251" cy="447751"/>
              </a:xfrm>
              <a:prstGeom prst="rect">
                <a:avLst/>
              </a:prstGeom>
              <a:blipFill rotWithShape="0">
                <a:blip r:embed="rId4"/>
                <a:stretch>
                  <a:fillRect l="-1709" t="-113514" r="-1709" b="-1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3072" y="5287583"/>
                <a:ext cx="4097853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𝑧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8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72" y="5287583"/>
                <a:ext cx="4097853" cy="6176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56" y="1126062"/>
            <a:ext cx="76486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Radial and angular solutions for central potentials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 </a:t>
                </a:r>
                <a:r>
                  <a:rPr lang="en-AU" sz="2400" b="1" dirty="0"/>
                  <a:t>central potential </a:t>
                </a:r>
                <a:r>
                  <a:rPr lang="en-AU" sz="2400" dirty="0"/>
                  <a:t>depends only on the distance from the origin,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.  An important example is, the potential around a hydrogen nucleus (proton) at the origin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483326" y="5086141"/>
            <a:ext cx="731520" cy="722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76394" y="4158811"/>
            <a:ext cx="344244" cy="3446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H="1">
            <a:off x="3859582" y="4452965"/>
            <a:ext cx="967225" cy="9867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5938" y="4331067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38" y="4331067"/>
                <a:ext cx="22153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1104" y="5762189"/>
                <a:ext cx="457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104" y="5762189"/>
                <a:ext cx="457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333" r="-666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236" y="3737600"/>
                <a:ext cx="4571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236" y="3737600"/>
                <a:ext cx="45717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00"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02313" y="4158811"/>
            <a:ext cx="3143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70C0"/>
                </a:solidFill>
              </a:rPr>
              <a:t>(Sorry for the illustration with classical point particles.  They are of course probability clouds in QM!)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59583" y="3500931"/>
            <a:ext cx="0" cy="193874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74779" y="5439675"/>
            <a:ext cx="1684805" cy="55233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859583" y="5439675"/>
            <a:ext cx="1663810" cy="55233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0291" y="583893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91" y="5838935"/>
                <a:ext cx="24173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44588" y="586378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88" y="5863784"/>
                <a:ext cx="24570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0000" r="-275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58110" y="3305465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110" y="3305465"/>
                <a:ext cx="2232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56" y="1126062"/>
            <a:ext cx="76486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Radial and angular solutions for central potentials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 </a:t>
                </a:r>
                <a:r>
                  <a:rPr lang="en-AU" sz="2400" b="1" dirty="0"/>
                  <a:t>central potential </a:t>
                </a:r>
                <a:r>
                  <a:rPr lang="en-AU" sz="2400" dirty="0"/>
                  <a:t>depends only on the distance from the origin,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.  An important example is, the potential around a hydrogen nucleus (proton) at the origin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These problems are best treated using </a:t>
                </a:r>
                <a:r>
                  <a:rPr lang="en-AU" sz="2400" dirty="0">
                    <a:solidFill>
                      <a:srgbClr val="0070C0"/>
                    </a:solidFill>
                  </a:rPr>
                  <a:t>spherical polar co-ordinates</a:t>
                </a:r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𝑟</m:t>
                    </m:r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rgbClr val="FF0000"/>
                    </a:solidFill>
                  </a:rPr>
                  <a:t>Non-examinable</a:t>
                </a:r>
                <a:r>
                  <a:rPr lang="en-AU" sz="2400" dirty="0"/>
                  <a:t>: we need the expression for the Laplacian in spherical polar co-ordinates (ouch!):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329320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48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2101" y="5298247"/>
                <a:ext cx="7534242" cy="80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01" y="5298247"/>
                <a:ext cx="7534242" cy="8033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56" y="1126062"/>
            <a:ext cx="76486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Radial and angular solutions for central potentials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rgbClr val="FF0000"/>
                    </a:solidFill>
                  </a:rPr>
                  <a:t>Non-examinable</a:t>
                </a:r>
                <a:r>
                  <a:rPr lang="en-AU" sz="2400" dirty="0"/>
                  <a:t>: We again look for a separable solution for the energy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,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000" dirty="0"/>
                  <a:t>Substituting this in the 3D Schrödinger equation and re-arranging, we find: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0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000" dirty="0"/>
                  <a:t>By a similar logic to the cubical box solution </a:t>
                </a:r>
                <a:r>
                  <a:rPr lang="mr-IN" sz="2000" dirty="0"/>
                  <a:t>…</a:t>
                </a:r>
                <a:r>
                  <a:rPr lang="en-AU" sz="2000" dirty="0"/>
                  <a:t> the left-hand side of this equation is a function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000" dirty="0"/>
                  <a:t> only and the right-hand side is a function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AU" sz="2000" dirty="0"/>
                  <a:t> only.  But they must remain equal as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(</m:t>
                    </m:r>
                    <m:r>
                      <a:rPr lang="en-AU" sz="2000" b="0" i="1" smtClean="0">
                        <a:latin typeface="Cambria Math" charset="0"/>
                      </a:rPr>
                      <m:t>𝑟</m:t>
                    </m:r>
                    <m:r>
                      <a:rPr lang="en-AU" sz="2000" b="0" i="1" smtClean="0">
                        <a:latin typeface="Cambria Math" charset="0"/>
                      </a:rPr>
                      <m:t>,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000" dirty="0"/>
                  <a:t> vary independently.  So they must both be equal to the same constant, let’s call it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585871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64" r="-160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5717" y="3002168"/>
                <a:ext cx="3366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𝑌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17" y="3002168"/>
                <a:ext cx="336694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17" t="-140984" r="-2717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088" y="4211449"/>
                <a:ext cx="8185125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</a:rPr>
                            <m:t>𝑌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mr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AU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AU" sz="2000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mr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mr-IN" sz="20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latin typeface="Cambria Math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+2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𝐸</m:t>
                          </m:r>
                          <m:r>
                            <a:rPr lang="en-AU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88" y="4211449"/>
                <a:ext cx="8185125" cy="6943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8368" y="2617598"/>
                <a:ext cx="2430630" cy="92333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Switching to using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for mass, since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about to mean something else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68" y="2617598"/>
                <a:ext cx="2430630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746" t="-2597" r="-1496" b="-8442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7057016" y="3540928"/>
            <a:ext cx="516667" cy="8266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6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Central potentials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56" y="1126062"/>
            <a:ext cx="76486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Radial and angular solutions for central potentials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59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The left-hand side of this equation becomes,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b="1" dirty="0"/>
                  <a:t>Aha!  </a:t>
                </a:r>
                <a:r>
                  <a:rPr lang="en-AU" sz="2400" dirty="0"/>
                  <a:t>The left-hand side is just the operator for the total angular momentum,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, from the previous Section: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Hence, </a:t>
                </a:r>
                <a:r>
                  <a:rPr lang="en-AU" sz="2400" dirty="0">
                    <a:solidFill>
                      <a:srgbClr val="0070C0"/>
                    </a:solidFill>
                  </a:rPr>
                  <a:t>the angular piece of the energy </a:t>
                </a:r>
                <a:r>
                  <a:rPr lang="en-AU" sz="2400" dirty="0" err="1">
                    <a:solidFill>
                      <a:srgbClr val="0070C0"/>
                    </a:solidFill>
                  </a:rPr>
                  <a:t>eigenfunctions</a:t>
                </a:r>
                <a:r>
                  <a:rPr lang="en-AU" sz="2400" dirty="0">
                    <a:solidFill>
                      <a:srgbClr val="0070C0"/>
                    </a:solidFill>
                  </a:rPr>
                  <a:t> for a central potential is just the spherical harmonic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𝑙𝑚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where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</a:rPr>
                          <m:t>𝑙</m:t>
                        </m:r>
                        <m:r>
                          <a:rPr lang="en-AU" sz="2400" i="1">
                            <a:latin typeface="Cambria Math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</a:t>
                </a:r>
                <a:r>
                  <a:rPr lang="mr-IN" sz="2400" dirty="0"/>
                  <a:t>–</a:t>
                </a:r>
                <a:r>
                  <a:rPr lang="en-AU" sz="2400" dirty="0"/>
                  <a:t> that’s convenient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595745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61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0419" y="2523770"/>
                <a:ext cx="6338466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mr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mr-IN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mr-IN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AU" sz="2000" i="1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mr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mr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mr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mr-I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mr-IN" sz="20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AU" sz="2000" b="0" i="1" smtClean="0">
                          <a:latin typeface="Cambria Math" charset="0"/>
                        </a:rPr>
                        <m:t>𝑌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</m:d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AU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000" i="1">
                          <a:latin typeface="Cambria Math" charset="0"/>
                        </a:rPr>
                        <m:t>𝑌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  <m:r>
                            <a:rPr lang="en-AU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19" y="2523770"/>
                <a:ext cx="6338466" cy="694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59802" y="4463645"/>
                <a:ext cx="2609240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i="1">
                                  <a:latin typeface="Cambria Math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AU" sz="24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𝑌</m:t>
                      </m:r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𝑙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02" y="4463645"/>
                <a:ext cx="2609240" cy="379206"/>
              </a:xfrm>
              <a:prstGeom prst="rect">
                <a:avLst/>
              </a:prstGeom>
              <a:blipFill rotWithShape="0">
                <a:blip r:embed="rId5"/>
                <a:stretch>
                  <a:fillRect l="-2103" t="-135484" r="-1869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2207</Words>
  <Application>Microsoft Macintosh PowerPoint</Application>
  <PresentationFormat>On-screen Show (4:3)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Blake</dc:creator>
  <cp:lastModifiedBy>Chris Blake</cp:lastModifiedBy>
  <cp:revision>52</cp:revision>
  <cp:lastPrinted>2020-07-11T07:39:39Z</cp:lastPrinted>
  <dcterms:created xsi:type="dcterms:W3CDTF">2020-06-03T00:30:50Z</dcterms:created>
  <dcterms:modified xsi:type="dcterms:W3CDTF">2021-07-18T00:21:56Z</dcterms:modified>
</cp:coreProperties>
</file>