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57" r:id="rId3"/>
    <p:sldId id="276" r:id="rId4"/>
    <p:sldId id="265" r:id="rId5"/>
    <p:sldId id="266" r:id="rId6"/>
    <p:sldId id="258" r:id="rId7"/>
    <p:sldId id="259" r:id="rId8"/>
    <p:sldId id="260" r:id="rId9"/>
    <p:sldId id="270" r:id="rId10"/>
    <p:sldId id="271" r:id="rId11"/>
    <p:sldId id="264" r:id="rId12"/>
    <p:sldId id="277" r:id="rId13"/>
    <p:sldId id="278" r:id="rId14"/>
    <p:sldId id="263" r:id="rId15"/>
    <p:sldId id="279" r:id="rId16"/>
    <p:sldId id="267" r:id="rId17"/>
    <p:sldId id="261" r:id="rId18"/>
    <p:sldId id="268" r:id="rId19"/>
    <p:sldId id="262" r:id="rId20"/>
    <p:sldId id="274" r:id="rId21"/>
    <p:sldId id="275" r:id="rId22"/>
    <p:sldId id="273"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41"/>
    <p:restoredTop sz="92171"/>
  </p:normalViewPr>
  <p:slideViewPr>
    <p:cSldViewPr snapToGrid="0" snapToObjects="1">
      <p:cViewPr varScale="1">
        <p:scale>
          <a:sx n="108" d="100"/>
          <a:sy n="108" d="100"/>
        </p:scale>
        <p:origin x="6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A21DA-66AB-9248-B37D-1A351D7A4840}" type="datetimeFigureOut">
              <a:rPr lang="en-US" smtClean="0"/>
              <a:t>7/17/21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EC4E7-DDCF-234A-9153-D8CACC274E22}" type="slidenum">
              <a:rPr lang="en-US" smtClean="0"/>
              <a:t>‹#›</a:t>
            </a:fld>
            <a:endParaRPr lang="en-US"/>
          </a:p>
        </p:txBody>
      </p:sp>
    </p:spTree>
    <p:extLst>
      <p:ext uri="{BB962C8B-B14F-4D97-AF65-F5344CB8AC3E}">
        <p14:creationId xmlns:p14="http://schemas.microsoft.com/office/powerpoint/2010/main" val="320602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1</a:t>
            </a:fld>
            <a:endParaRPr lang="en-US"/>
          </a:p>
        </p:txBody>
      </p:sp>
    </p:spTree>
    <p:extLst>
      <p:ext uri="{BB962C8B-B14F-4D97-AF65-F5344CB8AC3E}">
        <p14:creationId xmlns:p14="http://schemas.microsoft.com/office/powerpoint/2010/main" val="798174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10</a:t>
            </a:fld>
            <a:endParaRPr lang="en-US"/>
          </a:p>
        </p:txBody>
      </p:sp>
    </p:spTree>
    <p:extLst>
      <p:ext uri="{BB962C8B-B14F-4D97-AF65-F5344CB8AC3E}">
        <p14:creationId xmlns:p14="http://schemas.microsoft.com/office/powerpoint/2010/main" val="204519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11</a:t>
            </a:fld>
            <a:endParaRPr lang="en-US"/>
          </a:p>
        </p:txBody>
      </p:sp>
    </p:spTree>
    <p:extLst>
      <p:ext uri="{BB962C8B-B14F-4D97-AF65-F5344CB8AC3E}">
        <p14:creationId xmlns:p14="http://schemas.microsoft.com/office/powerpoint/2010/main" val="449796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12</a:t>
            </a:fld>
            <a:endParaRPr lang="en-US"/>
          </a:p>
        </p:txBody>
      </p:sp>
    </p:spTree>
    <p:extLst>
      <p:ext uri="{BB962C8B-B14F-4D97-AF65-F5344CB8AC3E}">
        <p14:creationId xmlns:p14="http://schemas.microsoft.com/office/powerpoint/2010/main" val="1382165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13</a:t>
            </a:fld>
            <a:endParaRPr lang="en-US"/>
          </a:p>
        </p:txBody>
      </p:sp>
    </p:spTree>
    <p:extLst>
      <p:ext uri="{BB962C8B-B14F-4D97-AF65-F5344CB8AC3E}">
        <p14:creationId xmlns:p14="http://schemas.microsoft.com/office/powerpoint/2010/main" val="226738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14</a:t>
            </a:fld>
            <a:endParaRPr lang="en-US"/>
          </a:p>
        </p:txBody>
      </p:sp>
    </p:spTree>
    <p:extLst>
      <p:ext uri="{BB962C8B-B14F-4D97-AF65-F5344CB8AC3E}">
        <p14:creationId xmlns:p14="http://schemas.microsoft.com/office/powerpoint/2010/main" val="1594910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15</a:t>
            </a:fld>
            <a:endParaRPr lang="en-US"/>
          </a:p>
        </p:txBody>
      </p:sp>
    </p:spTree>
    <p:extLst>
      <p:ext uri="{BB962C8B-B14F-4D97-AF65-F5344CB8AC3E}">
        <p14:creationId xmlns:p14="http://schemas.microsoft.com/office/powerpoint/2010/main" val="1777644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16</a:t>
            </a:fld>
            <a:endParaRPr lang="en-US"/>
          </a:p>
        </p:txBody>
      </p:sp>
    </p:spTree>
    <p:extLst>
      <p:ext uri="{BB962C8B-B14F-4D97-AF65-F5344CB8AC3E}">
        <p14:creationId xmlns:p14="http://schemas.microsoft.com/office/powerpoint/2010/main" val="1127542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17</a:t>
            </a:fld>
            <a:endParaRPr lang="en-US"/>
          </a:p>
        </p:txBody>
      </p:sp>
    </p:spTree>
    <p:extLst>
      <p:ext uri="{BB962C8B-B14F-4D97-AF65-F5344CB8AC3E}">
        <p14:creationId xmlns:p14="http://schemas.microsoft.com/office/powerpoint/2010/main" val="2135985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18</a:t>
            </a:fld>
            <a:endParaRPr lang="en-US"/>
          </a:p>
        </p:txBody>
      </p:sp>
    </p:spTree>
    <p:extLst>
      <p:ext uri="{BB962C8B-B14F-4D97-AF65-F5344CB8AC3E}">
        <p14:creationId xmlns:p14="http://schemas.microsoft.com/office/powerpoint/2010/main" val="1112966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19</a:t>
            </a:fld>
            <a:endParaRPr lang="en-US"/>
          </a:p>
        </p:txBody>
      </p:sp>
    </p:spTree>
    <p:extLst>
      <p:ext uri="{BB962C8B-B14F-4D97-AF65-F5344CB8AC3E}">
        <p14:creationId xmlns:p14="http://schemas.microsoft.com/office/powerpoint/2010/main" val="133667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2</a:t>
            </a:fld>
            <a:endParaRPr lang="en-US"/>
          </a:p>
        </p:txBody>
      </p:sp>
    </p:spTree>
    <p:extLst>
      <p:ext uri="{BB962C8B-B14F-4D97-AF65-F5344CB8AC3E}">
        <p14:creationId xmlns:p14="http://schemas.microsoft.com/office/powerpoint/2010/main" val="63586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20</a:t>
            </a:fld>
            <a:endParaRPr lang="en-US"/>
          </a:p>
        </p:txBody>
      </p:sp>
    </p:spTree>
    <p:extLst>
      <p:ext uri="{BB962C8B-B14F-4D97-AF65-F5344CB8AC3E}">
        <p14:creationId xmlns:p14="http://schemas.microsoft.com/office/powerpoint/2010/main" val="2031432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21</a:t>
            </a:fld>
            <a:endParaRPr lang="en-US"/>
          </a:p>
        </p:txBody>
      </p:sp>
    </p:spTree>
    <p:extLst>
      <p:ext uri="{BB962C8B-B14F-4D97-AF65-F5344CB8AC3E}">
        <p14:creationId xmlns:p14="http://schemas.microsoft.com/office/powerpoint/2010/main" val="1930831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22</a:t>
            </a:fld>
            <a:endParaRPr lang="en-US"/>
          </a:p>
        </p:txBody>
      </p:sp>
    </p:spTree>
    <p:extLst>
      <p:ext uri="{BB962C8B-B14F-4D97-AF65-F5344CB8AC3E}">
        <p14:creationId xmlns:p14="http://schemas.microsoft.com/office/powerpoint/2010/main" val="1150444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23</a:t>
            </a:fld>
            <a:endParaRPr lang="en-US"/>
          </a:p>
        </p:txBody>
      </p:sp>
    </p:spTree>
    <p:extLst>
      <p:ext uri="{BB962C8B-B14F-4D97-AF65-F5344CB8AC3E}">
        <p14:creationId xmlns:p14="http://schemas.microsoft.com/office/powerpoint/2010/main" val="236006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3</a:t>
            </a:fld>
            <a:endParaRPr lang="en-US"/>
          </a:p>
        </p:txBody>
      </p:sp>
    </p:spTree>
    <p:extLst>
      <p:ext uri="{BB962C8B-B14F-4D97-AF65-F5344CB8AC3E}">
        <p14:creationId xmlns:p14="http://schemas.microsoft.com/office/powerpoint/2010/main" val="685548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4</a:t>
            </a:fld>
            <a:endParaRPr lang="en-US"/>
          </a:p>
        </p:txBody>
      </p:sp>
    </p:spTree>
    <p:extLst>
      <p:ext uri="{BB962C8B-B14F-4D97-AF65-F5344CB8AC3E}">
        <p14:creationId xmlns:p14="http://schemas.microsoft.com/office/powerpoint/2010/main" val="586549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5</a:t>
            </a:fld>
            <a:endParaRPr lang="en-US"/>
          </a:p>
        </p:txBody>
      </p:sp>
    </p:spTree>
    <p:extLst>
      <p:ext uri="{BB962C8B-B14F-4D97-AF65-F5344CB8AC3E}">
        <p14:creationId xmlns:p14="http://schemas.microsoft.com/office/powerpoint/2010/main" val="165106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6</a:t>
            </a:fld>
            <a:endParaRPr lang="en-US"/>
          </a:p>
        </p:txBody>
      </p:sp>
    </p:spTree>
    <p:extLst>
      <p:ext uri="{BB962C8B-B14F-4D97-AF65-F5344CB8AC3E}">
        <p14:creationId xmlns:p14="http://schemas.microsoft.com/office/powerpoint/2010/main" val="523649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7</a:t>
            </a:fld>
            <a:endParaRPr lang="en-US"/>
          </a:p>
        </p:txBody>
      </p:sp>
    </p:spTree>
    <p:extLst>
      <p:ext uri="{BB962C8B-B14F-4D97-AF65-F5344CB8AC3E}">
        <p14:creationId xmlns:p14="http://schemas.microsoft.com/office/powerpoint/2010/main" val="989560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8</a:t>
            </a:fld>
            <a:endParaRPr lang="en-US"/>
          </a:p>
        </p:txBody>
      </p:sp>
    </p:spTree>
    <p:extLst>
      <p:ext uri="{BB962C8B-B14F-4D97-AF65-F5344CB8AC3E}">
        <p14:creationId xmlns:p14="http://schemas.microsoft.com/office/powerpoint/2010/main" val="22029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C4E7-DDCF-234A-9153-D8CACC274E22}" type="slidenum">
              <a:rPr lang="en-US" smtClean="0"/>
              <a:t>9</a:t>
            </a:fld>
            <a:endParaRPr lang="en-US"/>
          </a:p>
        </p:txBody>
      </p:sp>
    </p:spTree>
    <p:extLst>
      <p:ext uri="{BB962C8B-B14F-4D97-AF65-F5344CB8AC3E}">
        <p14:creationId xmlns:p14="http://schemas.microsoft.com/office/powerpoint/2010/main" val="1767431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253C44-8B27-1346-B80C-3BCCEAECFA73}" type="datetimeFigureOut">
              <a:rPr lang="en-US" smtClean="0"/>
              <a:t>7/17/21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6F898-F009-F441-8EF8-E8BCF3C78BC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253C44-8B27-1346-B80C-3BCCEAECFA73}" type="datetimeFigureOut">
              <a:rPr lang="en-US" smtClean="0"/>
              <a:t>7/17/21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6F898-F009-F441-8EF8-E8BCF3C78B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253C44-8B27-1346-B80C-3BCCEAECFA73}" type="datetimeFigureOut">
              <a:rPr lang="en-US" smtClean="0"/>
              <a:t>7/17/21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6F898-F009-F441-8EF8-E8BCF3C78B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253C44-8B27-1346-B80C-3BCCEAECFA73}" type="datetimeFigureOut">
              <a:rPr lang="en-US" smtClean="0"/>
              <a:t>7/17/21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6F898-F009-F441-8EF8-E8BCF3C78BC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253C44-8B27-1346-B80C-3BCCEAECFA73}" type="datetimeFigureOut">
              <a:rPr lang="en-US" smtClean="0"/>
              <a:t>7/17/21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6F898-F009-F441-8EF8-E8BCF3C78BC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253C44-8B27-1346-B80C-3BCCEAECFA73}" type="datetimeFigureOut">
              <a:rPr lang="en-US" smtClean="0"/>
              <a:t>7/17/21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6F898-F009-F441-8EF8-E8BCF3C78BC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253C44-8B27-1346-B80C-3BCCEAECFA73}" type="datetimeFigureOut">
              <a:rPr lang="en-US" smtClean="0"/>
              <a:t>7/17/21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6F898-F009-F441-8EF8-E8BCF3C78BC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253C44-8B27-1346-B80C-3BCCEAECFA73}" type="datetimeFigureOut">
              <a:rPr lang="en-US" smtClean="0"/>
              <a:t>7/17/21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6F898-F009-F441-8EF8-E8BCF3C78BC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253C44-8B27-1346-B80C-3BCCEAECFA73}" type="datetimeFigureOut">
              <a:rPr lang="en-US" smtClean="0"/>
              <a:t>7/17/21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6F898-F009-F441-8EF8-E8BCF3C78B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253C44-8B27-1346-B80C-3BCCEAECFA73}" type="datetimeFigureOut">
              <a:rPr lang="en-US" smtClean="0"/>
              <a:t>7/17/21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6F898-F009-F441-8EF8-E8BCF3C78BC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253C44-8B27-1346-B80C-3BCCEAECFA73}" type="datetimeFigureOut">
              <a:rPr lang="en-US" smtClean="0"/>
              <a:t>7/17/21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6F898-F009-F441-8EF8-E8BCF3C78BC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53C44-8B27-1346-B80C-3BCCEAECFA73}" type="datetimeFigureOut">
              <a:rPr lang="en-US" smtClean="0"/>
              <a:t>7/17/21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6F898-F009-F441-8EF8-E8BCF3C78BCB}" type="slidenum">
              <a:rPr lang="en-US" smtClean="0"/>
              <a:t>‹#›</a:t>
            </a:fld>
            <a:endParaRPr lang="en-US"/>
          </a:p>
        </p:txBody>
      </p:sp>
    </p:spTree>
    <p:extLst>
      <p:ext uri="{BB962C8B-B14F-4D97-AF65-F5344CB8AC3E}">
        <p14:creationId xmlns:p14="http://schemas.microsoft.com/office/powerpoint/2010/main" val="1955728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4.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5.tiff"/><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20.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20.png"/><Relationship Id="rId7" Type="http://schemas.openxmlformats.org/officeDocument/2006/relationships/image" Target="../media/image42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11.png"/><Relationship Id="rId5" Type="http://schemas.openxmlformats.org/officeDocument/2006/relationships/image" Target="../media/image400.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notesSlide" Target="../notesSlides/notesSlide19.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5" Type="http://schemas.openxmlformats.org/officeDocument/2006/relationships/image" Target="../media/image79.png"/><Relationship Id="rId10" Type="http://schemas.openxmlformats.org/officeDocument/2006/relationships/image" Target="../media/image74.png"/><Relationship Id="rId4" Type="http://schemas.openxmlformats.org/officeDocument/2006/relationships/image" Target="../media/image6.tiff"/><Relationship Id="rId9" Type="http://schemas.openxmlformats.org/officeDocument/2006/relationships/image" Target="../media/image73.png"/><Relationship Id="rId14" Type="http://schemas.openxmlformats.org/officeDocument/2006/relationships/image" Target="../media/image78.pn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2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85.pn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Section 4: Angular Momentum</a:t>
            </a:r>
          </a:p>
        </p:txBody>
      </p:sp>
      <p:sp>
        <p:nvSpPr>
          <p:cNvPr id="3" name="TextBox 2"/>
          <p:cNvSpPr txBox="1"/>
          <p:nvPr/>
        </p:nvSpPr>
        <p:spPr>
          <a:xfrm>
            <a:off x="742278" y="1473798"/>
            <a:ext cx="7691717" cy="5016758"/>
          </a:xfrm>
          <a:prstGeom prst="rect">
            <a:avLst/>
          </a:prstGeom>
          <a:noFill/>
          <a:ln w="12700">
            <a:solidFill>
              <a:schemeClr val="tx1"/>
            </a:solidFill>
          </a:ln>
        </p:spPr>
        <p:txBody>
          <a:bodyPr wrap="square" rtlCol="0">
            <a:spAutoFit/>
          </a:bodyPr>
          <a:lstStyle/>
          <a:p>
            <a:pPr>
              <a:spcAft>
                <a:spcPts val="1200"/>
              </a:spcAft>
            </a:pPr>
            <a:r>
              <a:rPr lang="en-US" sz="2400" dirty="0"/>
              <a:t>In these slides we will cover:</a:t>
            </a:r>
          </a:p>
          <a:p>
            <a:pPr marL="285750" indent="-285750">
              <a:spcAft>
                <a:spcPts val="1200"/>
              </a:spcAft>
              <a:buFont typeface="Arial" charset="0"/>
              <a:buChar char="•"/>
            </a:pPr>
            <a:r>
              <a:rPr lang="en-US" sz="2400" dirty="0"/>
              <a:t>Angular momentum operators in QM</a:t>
            </a:r>
          </a:p>
          <a:p>
            <a:pPr marL="285750" indent="-285750">
              <a:spcAft>
                <a:spcPts val="1200"/>
              </a:spcAft>
              <a:buFont typeface="Arial" charset="0"/>
              <a:buChar char="•"/>
            </a:pPr>
            <a:r>
              <a:rPr lang="en-US" sz="2400" dirty="0"/>
              <a:t>Commutation relations for these operators</a:t>
            </a:r>
          </a:p>
          <a:p>
            <a:pPr marL="285750" indent="-285750">
              <a:spcAft>
                <a:spcPts val="1200"/>
              </a:spcAft>
              <a:buFont typeface="Arial" charset="0"/>
              <a:buChar char="•"/>
            </a:pPr>
            <a:r>
              <a:rPr lang="en-US" sz="2400" dirty="0"/>
              <a:t>Implication for the simultaneous measurement of the total angular momentum and its components</a:t>
            </a:r>
          </a:p>
          <a:p>
            <a:pPr marL="285750" indent="-285750">
              <a:spcAft>
                <a:spcPts val="1200"/>
              </a:spcAft>
              <a:buFont typeface="Arial" charset="0"/>
              <a:buChar char="•"/>
            </a:pPr>
            <a:r>
              <a:rPr lang="en-US" sz="2400" dirty="0"/>
              <a:t>Ladder operators for angular momentum</a:t>
            </a:r>
          </a:p>
          <a:p>
            <a:pPr marL="285750" indent="-285750">
              <a:spcAft>
                <a:spcPts val="1200"/>
              </a:spcAft>
              <a:buFont typeface="Arial" charset="0"/>
              <a:buChar char="•"/>
            </a:pPr>
            <a:r>
              <a:rPr lang="en-US" sz="2400" dirty="0"/>
              <a:t>Eigenvalues of angular momentum</a:t>
            </a:r>
          </a:p>
          <a:p>
            <a:pPr marL="285750" indent="-285750">
              <a:spcAft>
                <a:spcPts val="1200"/>
              </a:spcAft>
              <a:buFont typeface="Arial" charset="0"/>
              <a:buChar char="•"/>
            </a:pPr>
            <a:r>
              <a:rPr lang="en-US" sz="2400" dirty="0"/>
              <a:t>Quantum states</a:t>
            </a:r>
          </a:p>
          <a:p>
            <a:pPr marL="285750" indent="-285750">
              <a:spcAft>
                <a:spcPts val="1200"/>
              </a:spcAft>
              <a:buFont typeface="Arial" charset="0"/>
              <a:buChar char="•"/>
            </a:pPr>
            <a:r>
              <a:rPr lang="en-US" sz="2400" dirty="0" err="1"/>
              <a:t>Eigenfunctions</a:t>
            </a:r>
            <a:r>
              <a:rPr lang="en-US" sz="2400" dirty="0"/>
              <a:t> of angular momentum</a:t>
            </a:r>
          </a:p>
          <a:p>
            <a:pPr marL="285750" indent="-285750">
              <a:spcAft>
                <a:spcPts val="1200"/>
              </a:spcAft>
              <a:buFont typeface="Arial" charset="0"/>
              <a:buChar char="•"/>
            </a:pPr>
            <a:r>
              <a:rPr lang="en-US" sz="2400" dirty="0"/>
              <a:t>Measurement probabilities for angular momentum</a:t>
            </a:r>
          </a:p>
        </p:txBody>
      </p:sp>
    </p:spTree>
    <p:extLst>
      <p:ext uri="{BB962C8B-B14F-4D97-AF65-F5344CB8AC3E}">
        <p14:creationId xmlns:p14="http://schemas.microsoft.com/office/powerpoint/2010/main" val="173299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Angular momentum measurements</a:t>
            </a:r>
          </a:p>
        </p:txBody>
      </p:sp>
      <p:sp>
        <p:nvSpPr>
          <p:cNvPr id="2" name="TextBox 1"/>
          <p:cNvSpPr txBox="1"/>
          <p:nvPr/>
        </p:nvSpPr>
        <p:spPr>
          <a:xfrm>
            <a:off x="1382617" y="1126062"/>
            <a:ext cx="6378766" cy="523220"/>
          </a:xfrm>
          <a:prstGeom prst="rect">
            <a:avLst/>
          </a:prstGeom>
          <a:noFill/>
          <a:ln w="12700">
            <a:solidFill>
              <a:schemeClr val="tx1"/>
            </a:solidFill>
          </a:ln>
        </p:spPr>
        <p:txBody>
          <a:bodyPr wrap="square" rtlCol="0">
            <a:spAutoFit/>
          </a:bodyPr>
          <a:lstStyle/>
          <a:p>
            <a:pPr algn="ctr"/>
            <a:r>
              <a:rPr lang="en-AU" sz="2800" b="1" dirty="0"/>
              <a:t>Ladder operators for angular momentum</a:t>
            </a:r>
            <a:endParaRPr lang="en-US" sz="2800" b="1" dirty="0"/>
          </a:p>
        </p:txBody>
      </p:sp>
      <mc:AlternateContent xmlns:mc="http://schemas.openxmlformats.org/markup-compatibility/2006" xmlns:a14="http://schemas.microsoft.com/office/drawing/2010/main">
        <mc:Choice Requires="a14">
          <p:sp>
            <p:nvSpPr>
              <p:cNvPr id="5" name="TextBox 4"/>
              <p:cNvSpPr txBox="1"/>
              <p:nvPr/>
            </p:nvSpPr>
            <p:spPr>
              <a:xfrm>
                <a:off x="430306" y="1871830"/>
                <a:ext cx="8358692" cy="4588436"/>
              </a:xfrm>
              <a:prstGeom prst="rect">
                <a:avLst/>
              </a:prstGeom>
              <a:noFill/>
            </p:spPr>
            <p:txBody>
              <a:bodyPr wrap="square" rtlCol="0">
                <a:spAutoFit/>
              </a:bodyPr>
              <a:lstStyle/>
              <a:p>
                <a:pPr marL="342900" indent="-342900">
                  <a:spcAft>
                    <a:spcPts val="1200"/>
                  </a:spcAft>
                  <a:buFont typeface="Arial" charset="0"/>
                  <a:buChar char="•"/>
                </a:pPr>
                <a:r>
                  <a:rPr lang="en-AU" sz="2000" dirty="0">
                    <a:solidFill>
                      <a:srgbClr val="FF0000"/>
                    </a:solidFill>
                  </a:rPr>
                  <a:t>Non-examinable</a:t>
                </a:r>
                <a:r>
                  <a:rPr lang="en-AU" sz="2000" dirty="0"/>
                  <a:t>: The final relation we can derive from the operators is,</a:t>
                </a:r>
              </a:p>
              <a:p>
                <a:pPr marL="342900" indent="-342900">
                  <a:spcAft>
                    <a:spcPts val="1200"/>
                  </a:spcAft>
                  <a:buFont typeface="Arial" charset="0"/>
                  <a:buChar char="•"/>
                </a:pPr>
                <a:endParaRPr lang="en-AU" sz="2000" dirty="0"/>
              </a:p>
              <a:p>
                <a:pPr marL="342900" indent="-342900">
                  <a:spcAft>
                    <a:spcPts val="1200"/>
                  </a:spcAft>
                  <a:buFont typeface="Arial" charset="0"/>
                  <a:buChar char="•"/>
                </a:pPr>
                <a:r>
                  <a:rPr lang="en-AU" sz="2000" dirty="0"/>
                  <a:t>Suppose </a:t>
                </a:r>
                <a14:m>
                  <m:oMath xmlns:m="http://schemas.openxmlformats.org/officeDocument/2006/math">
                    <m:r>
                      <a:rPr lang="en-AU" sz="2000" i="1" smtClean="0">
                        <a:latin typeface="Cambria Math" charset="0"/>
                        <a:ea typeface="Cambria Math" charset="0"/>
                        <a:cs typeface="Cambria Math" charset="0"/>
                      </a:rPr>
                      <m:t>𝜇</m:t>
                    </m:r>
                    <m:r>
                      <a:rPr lang="en-AU" sz="2000" b="0" i="1" smtClean="0">
                        <a:latin typeface="Cambria Math" charset="0"/>
                        <a:ea typeface="Cambria Math" charset="0"/>
                        <a:cs typeface="Cambria Math" charset="0"/>
                      </a:rPr>
                      <m:t>=ℏ</m:t>
                    </m:r>
                    <m:r>
                      <a:rPr lang="en-AU" sz="2000" b="0" i="1" smtClean="0">
                        <a:latin typeface="Cambria Math" charset="0"/>
                        <a:ea typeface="Cambria Math" charset="0"/>
                        <a:cs typeface="Cambria Math" charset="0"/>
                      </a:rPr>
                      <m:t>𝑙</m:t>
                    </m:r>
                  </m:oMath>
                </a14:m>
                <a:r>
                  <a:rPr lang="en-US" sz="2000" dirty="0"/>
                  <a:t> is the eigenvalue of </a:t>
                </a:r>
                <a14:m>
                  <m:oMath xmlns:m="http://schemas.openxmlformats.org/officeDocument/2006/math">
                    <m:sSub>
                      <m:sSubPr>
                        <m:ctrlPr>
                          <a:rPr lang="en-US" sz="2000" i="1" smtClean="0">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AU" sz="2000" b="0" i="1" smtClean="0">
                                <a:latin typeface="Cambria Math" charset="0"/>
                              </a:rPr>
                              <m:t>𝐿</m:t>
                            </m:r>
                          </m:e>
                        </m:acc>
                      </m:e>
                      <m:sub>
                        <m:r>
                          <a:rPr lang="en-AU" sz="2000" b="0" i="1" smtClean="0">
                            <a:latin typeface="Cambria Math" charset="0"/>
                          </a:rPr>
                          <m:t>𝑧</m:t>
                        </m:r>
                      </m:sub>
                    </m:sSub>
                  </m:oMath>
                </a14:m>
                <a:r>
                  <a:rPr lang="en-US" sz="2000" dirty="0"/>
                  <a:t> corresponding to the highest value of </a:t>
                </a:r>
                <a14:m>
                  <m:oMath xmlns:m="http://schemas.openxmlformats.org/officeDocument/2006/math">
                    <m:sSub>
                      <m:sSubPr>
                        <m:ctrlPr>
                          <a:rPr lang="en-US" sz="2000" i="1" smtClean="0">
                            <a:latin typeface="Cambria Math" panose="02040503050406030204" pitchFamily="18" charset="0"/>
                          </a:rPr>
                        </m:ctrlPr>
                      </m:sSubPr>
                      <m:e>
                        <m:r>
                          <a:rPr lang="en-AU" sz="2000" b="0" i="1" smtClean="0">
                            <a:latin typeface="Cambria Math" charset="0"/>
                          </a:rPr>
                          <m:t>𝐿</m:t>
                        </m:r>
                      </m:e>
                      <m:sub>
                        <m:r>
                          <a:rPr lang="en-AU" sz="2000" b="0" i="1" smtClean="0">
                            <a:latin typeface="Cambria Math" charset="0"/>
                          </a:rPr>
                          <m:t>𝑧</m:t>
                        </m:r>
                      </m:sub>
                    </m:sSub>
                  </m:oMath>
                </a14:m>
                <a:r>
                  <a:rPr lang="en-US" sz="2000" dirty="0"/>
                  <a:t>.  This would mean:</a:t>
                </a:r>
              </a:p>
              <a:p>
                <a:pPr marL="342900" indent="-342900">
                  <a:spcAft>
                    <a:spcPts val="1200"/>
                  </a:spcAft>
                  <a:buFont typeface="Arial" charset="0"/>
                  <a:buChar char="•"/>
                </a:pPr>
                <a:endParaRPr lang="en-US" sz="2000" dirty="0"/>
              </a:p>
              <a:p>
                <a:pPr marL="342900" indent="-342900">
                  <a:spcAft>
                    <a:spcPts val="1200"/>
                  </a:spcAft>
                  <a:buFont typeface="Arial" charset="0"/>
                  <a:buChar char="•"/>
                </a:pPr>
                <a:r>
                  <a:rPr lang="en-US" sz="2000" dirty="0"/>
                  <a:t>Using the formula at the top of the slide, </a:t>
                </a:r>
                <a14:m>
                  <m:oMath xmlns:m="http://schemas.openxmlformats.org/officeDocument/2006/math">
                    <m:sSup>
                      <m:sSupPr>
                        <m:ctrlPr>
                          <a:rPr lang="en-US" sz="2000" i="1" smtClean="0">
                            <a:solidFill>
                              <a:srgbClr val="0070C0"/>
                            </a:solidFill>
                            <a:latin typeface="Cambria Math" panose="02040503050406030204" pitchFamily="18" charset="0"/>
                          </a:rPr>
                        </m:ctrlPr>
                      </m:sSupPr>
                      <m:e>
                        <m:acc>
                          <m:accPr>
                            <m:chr m:val="̂"/>
                            <m:ctrlPr>
                              <a:rPr lang="en-US" sz="2000" i="1">
                                <a:solidFill>
                                  <a:srgbClr val="0070C0"/>
                                </a:solidFill>
                                <a:latin typeface="Cambria Math" panose="02040503050406030204" pitchFamily="18" charset="0"/>
                              </a:rPr>
                            </m:ctrlPr>
                          </m:accPr>
                          <m:e>
                            <m:r>
                              <a:rPr lang="en-AU" sz="2000" i="1">
                                <a:solidFill>
                                  <a:srgbClr val="0070C0"/>
                                </a:solidFill>
                                <a:latin typeface="Cambria Math" charset="0"/>
                              </a:rPr>
                              <m:t>𝐿</m:t>
                            </m:r>
                          </m:e>
                        </m:acc>
                      </m:e>
                      <m:sup>
                        <m:r>
                          <a:rPr lang="en-AU" sz="2000" i="1">
                            <a:solidFill>
                              <a:srgbClr val="0070C0"/>
                            </a:solidFill>
                            <a:latin typeface="Cambria Math" charset="0"/>
                          </a:rPr>
                          <m:t>2</m:t>
                        </m:r>
                      </m:sup>
                    </m:sSup>
                    <m:r>
                      <a:rPr lang="en-AU" sz="2000" i="1">
                        <a:solidFill>
                          <a:srgbClr val="0070C0"/>
                        </a:solidFill>
                        <a:latin typeface="Cambria Math" charset="0"/>
                      </a:rPr>
                      <m:t>𝑌</m:t>
                    </m:r>
                    <m:r>
                      <a:rPr lang="en-AU" sz="2000" b="0" i="1" smtClean="0">
                        <a:solidFill>
                          <a:srgbClr val="0070C0"/>
                        </a:solidFill>
                        <a:latin typeface="Cambria Math" charset="0"/>
                      </a:rPr>
                      <m:t>=</m:t>
                    </m:r>
                    <m:sSub>
                      <m:sSubPr>
                        <m:ctrlPr>
                          <a:rPr lang="en-US" sz="2000" i="1">
                            <a:solidFill>
                              <a:srgbClr val="0070C0"/>
                            </a:solidFill>
                            <a:latin typeface="Cambria Math" panose="02040503050406030204" pitchFamily="18" charset="0"/>
                          </a:rPr>
                        </m:ctrlPr>
                      </m:sSubPr>
                      <m:e>
                        <m:acc>
                          <m:accPr>
                            <m:chr m:val="̂"/>
                            <m:ctrlPr>
                              <a:rPr lang="en-US" sz="2000" i="1">
                                <a:solidFill>
                                  <a:srgbClr val="0070C0"/>
                                </a:solidFill>
                                <a:latin typeface="Cambria Math" panose="02040503050406030204" pitchFamily="18" charset="0"/>
                              </a:rPr>
                            </m:ctrlPr>
                          </m:accPr>
                          <m:e>
                            <m:r>
                              <a:rPr lang="en-AU" sz="2000" i="1">
                                <a:solidFill>
                                  <a:srgbClr val="0070C0"/>
                                </a:solidFill>
                                <a:latin typeface="Cambria Math" charset="0"/>
                              </a:rPr>
                              <m:t>𝐿</m:t>
                            </m:r>
                          </m:e>
                        </m:acc>
                      </m:e>
                      <m:sub>
                        <m:r>
                          <a:rPr lang="en-AU" sz="2000" i="1">
                            <a:solidFill>
                              <a:srgbClr val="0070C0"/>
                            </a:solidFill>
                            <a:latin typeface="Cambria Math" charset="0"/>
                          </a:rPr>
                          <m:t>−</m:t>
                        </m:r>
                      </m:sub>
                    </m:sSub>
                    <m:r>
                      <a:rPr lang="en-AU" sz="2000" i="1">
                        <a:solidFill>
                          <a:srgbClr val="0070C0"/>
                        </a:solidFill>
                        <a:latin typeface="Cambria Math" charset="0"/>
                      </a:rPr>
                      <m:t> </m:t>
                    </m:r>
                    <m:sSub>
                      <m:sSubPr>
                        <m:ctrlPr>
                          <a:rPr lang="en-US" sz="2000" i="1">
                            <a:solidFill>
                              <a:srgbClr val="0070C0"/>
                            </a:solidFill>
                            <a:latin typeface="Cambria Math" panose="02040503050406030204" pitchFamily="18" charset="0"/>
                          </a:rPr>
                        </m:ctrlPr>
                      </m:sSubPr>
                      <m:e>
                        <m:acc>
                          <m:accPr>
                            <m:chr m:val="̂"/>
                            <m:ctrlPr>
                              <a:rPr lang="en-US" sz="2000" i="1">
                                <a:solidFill>
                                  <a:srgbClr val="0070C0"/>
                                </a:solidFill>
                                <a:latin typeface="Cambria Math" panose="02040503050406030204" pitchFamily="18" charset="0"/>
                              </a:rPr>
                            </m:ctrlPr>
                          </m:accPr>
                          <m:e>
                            <m:r>
                              <a:rPr lang="en-AU" sz="2000" i="1">
                                <a:solidFill>
                                  <a:srgbClr val="0070C0"/>
                                </a:solidFill>
                                <a:latin typeface="Cambria Math" charset="0"/>
                              </a:rPr>
                              <m:t>𝐿</m:t>
                            </m:r>
                          </m:e>
                        </m:acc>
                      </m:e>
                      <m:sub>
                        <m:r>
                          <a:rPr lang="en-AU" sz="2000" i="1">
                            <a:solidFill>
                              <a:srgbClr val="0070C0"/>
                            </a:solidFill>
                            <a:latin typeface="Cambria Math" charset="0"/>
                          </a:rPr>
                          <m:t>+</m:t>
                        </m:r>
                      </m:sub>
                    </m:sSub>
                    <m:r>
                      <a:rPr lang="en-AU" sz="2000" b="0" i="1" smtClean="0">
                        <a:solidFill>
                          <a:srgbClr val="0070C0"/>
                        </a:solidFill>
                        <a:latin typeface="Cambria Math" charset="0"/>
                      </a:rPr>
                      <m:t>𝑌</m:t>
                    </m:r>
                    <m:r>
                      <a:rPr lang="en-AU" sz="2000" b="0" i="1" smtClean="0">
                        <a:solidFill>
                          <a:srgbClr val="0070C0"/>
                        </a:solidFill>
                        <a:latin typeface="Cambria Math" charset="0"/>
                      </a:rPr>
                      <m:t>+</m:t>
                    </m:r>
                    <m:sSubSup>
                      <m:sSubSupPr>
                        <m:ctrlPr>
                          <a:rPr lang="en-US" sz="2000" i="1">
                            <a:solidFill>
                              <a:srgbClr val="0070C0"/>
                            </a:solidFill>
                            <a:latin typeface="Cambria Math" panose="02040503050406030204" pitchFamily="18" charset="0"/>
                          </a:rPr>
                        </m:ctrlPr>
                      </m:sSubSupPr>
                      <m:e>
                        <m:acc>
                          <m:accPr>
                            <m:chr m:val="̂"/>
                            <m:ctrlPr>
                              <a:rPr lang="en-US" sz="2000" i="1">
                                <a:solidFill>
                                  <a:srgbClr val="0070C0"/>
                                </a:solidFill>
                                <a:latin typeface="Cambria Math" panose="02040503050406030204" pitchFamily="18" charset="0"/>
                              </a:rPr>
                            </m:ctrlPr>
                          </m:accPr>
                          <m:e>
                            <m:r>
                              <a:rPr lang="en-AU" sz="2000" i="1">
                                <a:solidFill>
                                  <a:srgbClr val="0070C0"/>
                                </a:solidFill>
                                <a:latin typeface="Cambria Math" charset="0"/>
                              </a:rPr>
                              <m:t>𝐿</m:t>
                            </m:r>
                          </m:e>
                        </m:acc>
                      </m:e>
                      <m:sub>
                        <m:r>
                          <a:rPr lang="en-AU" sz="2000" i="1">
                            <a:solidFill>
                              <a:srgbClr val="0070C0"/>
                            </a:solidFill>
                            <a:latin typeface="Cambria Math" charset="0"/>
                          </a:rPr>
                          <m:t>𝑧</m:t>
                        </m:r>
                      </m:sub>
                      <m:sup>
                        <m:r>
                          <a:rPr lang="en-AU" sz="2000" i="1">
                            <a:solidFill>
                              <a:srgbClr val="0070C0"/>
                            </a:solidFill>
                            <a:latin typeface="Cambria Math" charset="0"/>
                          </a:rPr>
                          <m:t>2</m:t>
                        </m:r>
                      </m:sup>
                    </m:sSubSup>
                    <m:r>
                      <a:rPr lang="en-AU" sz="2000" b="0" i="1" smtClean="0">
                        <a:solidFill>
                          <a:srgbClr val="0070C0"/>
                        </a:solidFill>
                        <a:latin typeface="Cambria Math" charset="0"/>
                      </a:rPr>
                      <m:t>𝑌</m:t>
                    </m:r>
                    <m:r>
                      <a:rPr lang="en-AU" sz="2000" b="0" i="1" smtClean="0">
                        <a:solidFill>
                          <a:srgbClr val="0070C0"/>
                        </a:solidFill>
                        <a:latin typeface="Cambria Math" charset="0"/>
                      </a:rPr>
                      <m:t>+ℏ </m:t>
                    </m:r>
                    <m:sSub>
                      <m:sSubPr>
                        <m:ctrlPr>
                          <a:rPr lang="en-US" sz="2000" i="1">
                            <a:solidFill>
                              <a:srgbClr val="0070C0"/>
                            </a:solidFill>
                            <a:latin typeface="Cambria Math" panose="02040503050406030204" pitchFamily="18" charset="0"/>
                            <a:ea typeface="Cambria Math" charset="0"/>
                            <a:cs typeface="Cambria Math" charset="0"/>
                          </a:rPr>
                        </m:ctrlPr>
                      </m:sSubPr>
                      <m:e>
                        <m:acc>
                          <m:accPr>
                            <m:chr m:val="̂"/>
                            <m:ctrlPr>
                              <a:rPr lang="en-US" sz="2000" i="1">
                                <a:solidFill>
                                  <a:srgbClr val="0070C0"/>
                                </a:solidFill>
                                <a:latin typeface="Cambria Math" panose="02040503050406030204" pitchFamily="18" charset="0"/>
                                <a:ea typeface="Cambria Math" charset="0"/>
                                <a:cs typeface="Cambria Math" charset="0"/>
                              </a:rPr>
                            </m:ctrlPr>
                          </m:accPr>
                          <m:e>
                            <m:r>
                              <a:rPr lang="en-AU" sz="2000" i="1">
                                <a:solidFill>
                                  <a:srgbClr val="0070C0"/>
                                </a:solidFill>
                                <a:latin typeface="Cambria Math" charset="0"/>
                                <a:ea typeface="Cambria Math" charset="0"/>
                                <a:cs typeface="Cambria Math" charset="0"/>
                              </a:rPr>
                              <m:t>𝐿</m:t>
                            </m:r>
                          </m:e>
                        </m:acc>
                      </m:e>
                      <m:sub>
                        <m:r>
                          <a:rPr lang="en-AU" sz="2000" i="1">
                            <a:solidFill>
                              <a:srgbClr val="0070C0"/>
                            </a:solidFill>
                            <a:latin typeface="Cambria Math" charset="0"/>
                            <a:ea typeface="Cambria Math" charset="0"/>
                            <a:cs typeface="Cambria Math" charset="0"/>
                          </a:rPr>
                          <m:t>𝑧</m:t>
                        </m:r>
                      </m:sub>
                    </m:sSub>
                    <m:r>
                      <a:rPr lang="en-AU" sz="2000" b="0" i="1" smtClean="0">
                        <a:solidFill>
                          <a:srgbClr val="0070C0"/>
                        </a:solidFill>
                        <a:latin typeface="Cambria Math" charset="0"/>
                        <a:ea typeface="Cambria Math" charset="0"/>
                        <a:cs typeface="Cambria Math" charset="0"/>
                      </a:rPr>
                      <m:t>𝑌</m:t>
                    </m:r>
                    <m:r>
                      <a:rPr lang="en-AU" sz="2000" b="0" i="1" smtClean="0">
                        <a:solidFill>
                          <a:srgbClr val="0070C0"/>
                        </a:solidFill>
                        <a:latin typeface="Cambria Math" charset="0"/>
                        <a:ea typeface="Cambria Math" charset="0"/>
                        <a:cs typeface="Cambria Math" charset="0"/>
                      </a:rPr>
                      <m:t>=0+</m:t>
                    </m:r>
                    <m:sSup>
                      <m:sSupPr>
                        <m:ctrlPr>
                          <a:rPr lang="en-AU" sz="2000" b="0" i="1" smtClean="0">
                            <a:solidFill>
                              <a:srgbClr val="0070C0"/>
                            </a:solidFill>
                            <a:latin typeface="Cambria Math" panose="02040503050406030204" pitchFamily="18" charset="0"/>
                            <a:ea typeface="Cambria Math" charset="0"/>
                            <a:cs typeface="Cambria Math" charset="0"/>
                          </a:rPr>
                        </m:ctrlPr>
                      </m:sSupPr>
                      <m:e>
                        <m:r>
                          <a:rPr lang="en-AU" sz="2000" b="0" i="1" smtClean="0">
                            <a:solidFill>
                              <a:srgbClr val="0070C0"/>
                            </a:solidFill>
                            <a:latin typeface="Cambria Math" charset="0"/>
                            <a:ea typeface="Cambria Math" charset="0"/>
                            <a:cs typeface="Cambria Math" charset="0"/>
                          </a:rPr>
                          <m:t>ℏ</m:t>
                        </m:r>
                      </m:e>
                      <m:sup>
                        <m:r>
                          <a:rPr lang="en-AU" sz="2000" b="0" i="1" smtClean="0">
                            <a:solidFill>
                              <a:srgbClr val="0070C0"/>
                            </a:solidFill>
                            <a:latin typeface="Cambria Math" charset="0"/>
                            <a:ea typeface="Cambria Math" charset="0"/>
                            <a:cs typeface="Cambria Math" charset="0"/>
                          </a:rPr>
                          <m:t>2</m:t>
                        </m:r>
                      </m:sup>
                    </m:sSup>
                    <m:sSup>
                      <m:sSupPr>
                        <m:ctrlPr>
                          <a:rPr lang="en-AU" sz="2000" b="0" i="1" smtClean="0">
                            <a:solidFill>
                              <a:srgbClr val="0070C0"/>
                            </a:solidFill>
                            <a:latin typeface="Cambria Math" panose="02040503050406030204" pitchFamily="18" charset="0"/>
                            <a:ea typeface="Cambria Math" charset="0"/>
                            <a:cs typeface="Cambria Math" charset="0"/>
                          </a:rPr>
                        </m:ctrlPr>
                      </m:sSupPr>
                      <m:e>
                        <m:r>
                          <a:rPr lang="en-AU" sz="2000" b="0" i="1" smtClean="0">
                            <a:solidFill>
                              <a:srgbClr val="0070C0"/>
                            </a:solidFill>
                            <a:latin typeface="Cambria Math" charset="0"/>
                            <a:ea typeface="Cambria Math" charset="0"/>
                            <a:cs typeface="Cambria Math" charset="0"/>
                          </a:rPr>
                          <m:t>𝑙</m:t>
                        </m:r>
                      </m:e>
                      <m:sup>
                        <m:r>
                          <a:rPr lang="en-AU" sz="2000" b="0" i="1" smtClean="0">
                            <a:solidFill>
                              <a:srgbClr val="0070C0"/>
                            </a:solidFill>
                            <a:latin typeface="Cambria Math" charset="0"/>
                            <a:ea typeface="Cambria Math" charset="0"/>
                            <a:cs typeface="Cambria Math" charset="0"/>
                          </a:rPr>
                          <m:t>2</m:t>
                        </m:r>
                      </m:sup>
                    </m:sSup>
                    <m:r>
                      <a:rPr lang="en-AU" sz="2000" b="0" i="1" smtClean="0">
                        <a:solidFill>
                          <a:srgbClr val="0070C0"/>
                        </a:solidFill>
                        <a:latin typeface="Cambria Math" charset="0"/>
                        <a:ea typeface="Cambria Math" charset="0"/>
                        <a:cs typeface="Cambria Math" charset="0"/>
                      </a:rPr>
                      <m:t>𝑌</m:t>
                    </m:r>
                    <m:r>
                      <a:rPr lang="en-AU" sz="2000" b="0" i="1" smtClean="0">
                        <a:solidFill>
                          <a:srgbClr val="0070C0"/>
                        </a:solidFill>
                        <a:latin typeface="Cambria Math" charset="0"/>
                        <a:ea typeface="Cambria Math" charset="0"/>
                        <a:cs typeface="Cambria Math" charset="0"/>
                      </a:rPr>
                      <m:t>+</m:t>
                    </m:r>
                    <m:sSup>
                      <m:sSupPr>
                        <m:ctrlPr>
                          <a:rPr lang="en-AU" sz="2000" i="1">
                            <a:solidFill>
                              <a:srgbClr val="0070C0"/>
                            </a:solidFill>
                            <a:latin typeface="Cambria Math" panose="02040503050406030204" pitchFamily="18" charset="0"/>
                            <a:ea typeface="Cambria Math" charset="0"/>
                            <a:cs typeface="Cambria Math" charset="0"/>
                          </a:rPr>
                        </m:ctrlPr>
                      </m:sSupPr>
                      <m:e>
                        <m:r>
                          <a:rPr lang="en-AU" sz="2000" i="1">
                            <a:solidFill>
                              <a:srgbClr val="0070C0"/>
                            </a:solidFill>
                            <a:latin typeface="Cambria Math" charset="0"/>
                            <a:ea typeface="Cambria Math" charset="0"/>
                            <a:cs typeface="Cambria Math" charset="0"/>
                          </a:rPr>
                          <m:t>ℏ</m:t>
                        </m:r>
                      </m:e>
                      <m:sup>
                        <m:r>
                          <a:rPr lang="en-AU" sz="2000" i="1">
                            <a:solidFill>
                              <a:srgbClr val="0070C0"/>
                            </a:solidFill>
                            <a:latin typeface="Cambria Math" charset="0"/>
                            <a:ea typeface="Cambria Math" charset="0"/>
                            <a:cs typeface="Cambria Math" charset="0"/>
                          </a:rPr>
                          <m:t>2</m:t>
                        </m:r>
                      </m:sup>
                    </m:sSup>
                    <m:r>
                      <a:rPr lang="en-AU" sz="2000" b="0" i="1" smtClean="0">
                        <a:solidFill>
                          <a:srgbClr val="0070C0"/>
                        </a:solidFill>
                        <a:latin typeface="Cambria Math" charset="0"/>
                        <a:ea typeface="Cambria Math" charset="0"/>
                        <a:cs typeface="Cambria Math" charset="0"/>
                      </a:rPr>
                      <m:t>𝑙𝑌</m:t>
                    </m:r>
                    <m:r>
                      <a:rPr lang="en-AU" sz="2000" b="0" i="1" smtClean="0">
                        <a:solidFill>
                          <a:srgbClr val="0070C0"/>
                        </a:solidFill>
                        <a:latin typeface="Cambria Math" charset="0"/>
                        <a:ea typeface="Cambria Math" charset="0"/>
                        <a:cs typeface="Cambria Math" charset="0"/>
                      </a:rPr>
                      <m:t>=</m:t>
                    </m:r>
                    <m:sSup>
                      <m:sSupPr>
                        <m:ctrlPr>
                          <a:rPr lang="en-AU" sz="2000" i="1">
                            <a:solidFill>
                              <a:srgbClr val="0070C0"/>
                            </a:solidFill>
                            <a:latin typeface="Cambria Math" panose="02040503050406030204" pitchFamily="18" charset="0"/>
                            <a:ea typeface="Cambria Math" charset="0"/>
                            <a:cs typeface="Cambria Math" charset="0"/>
                          </a:rPr>
                        </m:ctrlPr>
                      </m:sSupPr>
                      <m:e>
                        <m:r>
                          <a:rPr lang="en-AU" sz="2000" i="1">
                            <a:solidFill>
                              <a:srgbClr val="0070C0"/>
                            </a:solidFill>
                            <a:latin typeface="Cambria Math" charset="0"/>
                            <a:ea typeface="Cambria Math" charset="0"/>
                            <a:cs typeface="Cambria Math" charset="0"/>
                          </a:rPr>
                          <m:t>ℏ</m:t>
                        </m:r>
                      </m:e>
                      <m:sup>
                        <m:r>
                          <a:rPr lang="en-AU" sz="2000" i="1">
                            <a:solidFill>
                              <a:srgbClr val="0070C0"/>
                            </a:solidFill>
                            <a:latin typeface="Cambria Math" charset="0"/>
                            <a:ea typeface="Cambria Math" charset="0"/>
                            <a:cs typeface="Cambria Math" charset="0"/>
                          </a:rPr>
                          <m:t>2</m:t>
                        </m:r>
                      </m:sup>
                    </m:sSup>
                    <m:r>
                      <a:rPr lang="en-AU" sz="2000" b="0" i="1" smtClean="0">
                        <a:solidFill>
                          <a:srgbClr val="0070C0"/>
                        </a:solidFill>
                        <a:latin typeface="Cambria Math" charset="0"/>
                        <a:ea typeface="Cambria Math" charset="0"/>
                        <a:cs typeface="Cambria Math" charset="0"/>
                      </a:rPr>
                      <m:t>𝑙</m:t>
                    </m:r>
                    <m:d>
                      <m:dPr>
                        <m:ctrlPr>
                          <a:rPr lang="en-AU" sz="2000" b="0" i="1" smtClean="0">
                            <a:solidFill>
                              <a:srgbClr val="0070C0"/>
                            </a:solidFill>
                            <a:latin typeface="Cambria Math" panose="02040503050406030204" pitchFamily="18" charset="0"/>
                            <a:ea typeface="Cambria Math" charset="0"/>
                            <a:cs typeface="Cambria Math" charset="0"/>
                          </a:rPr>
                        </m:ctrlPr>
                      </m:dPr>
                      <m:e>
                        <m:r>
                          <a:rPr lang="en-AU" sz="2000" b="0" i="1" smtClean="0">
                            <a:solidFill>
                              <a:srgbClr val="0070C0"/>
                            </a:solidFill>
                            <a:latin typeface="Cambria Math" charset="0"/>
                            <a:ea typeface="Cambria Math" charset="0"/>
                            <a:cs typeface="Cambria Math" charset="0"/>
                          </a:rPr>
                          <m:t>𝑙</m:t>
                        </m:r>
                        <m:r>
                          <a:rPr lang="en-AU" sz="2000" b="0" i="1" smtClean="0">
                            <a:solidFill>
                              <a:srgbClr val="0070C0"/>
                            </a:solidFill>
                            <a:latin typeface="Cambria Math" charset="0"/>
                            <a:ea typeface="Cambria Math" charset="0"/>
                            <a:cs typeface="Cambria Math" charset="0"/>
                          </a:rPr>
                          <m:t>+1</m:t>
                        </m:r>
                      </m:e>
                    </m:d>
                    <m:r>
                      <a:rPr lang="en-AU" sz="2000" b="0" i="1" smtClean="0">
                        <a:solidFill>
                          <a:srgbClr val="0070C0"/>
                        </a:solidFill>
                        <a:latin typeface="Cambria Math" charset="0"/>
                        <a:ea typeface="Cambria Math" charset="0"/>
                        <a:cs typeface="Cambria Math" charset="0"/>
                      </a:rPr>
                      <m:t>𝑌</m:t>
                    </m:r>
                  </m:oMath>
                </a14:m>
                <a:endParaRPr lang="en-US" sz="2000" dirty="0"/>
              </a:p>
              <a:p>
                <a:pPr marL="342900" indent="-342900">
                  <a:spcAft>
                    <a:spcPts val="1200"/>
                  </a:spcAft>
                  <a:buFont typeface="Arial" charset="0"/>
                  <a:buChar char="•"/>
                </a:pPr>
                <a:r>
                  <a:rPr lang="en-US" sz="2000" dirty="0"/>
                  <a:t>Hence, </a:t>
                </a:r>
                <a:r>
                  <a:rPr lang="en-US" sz="2000" b="1" dirty="0"/>
                  <a:t>the eigenvalue of </a:t>
                </a:r>
                <a14:m>
                  <m:oMath xmlns:m="http://schemas.openxmlformats.org/officeDocument/2006/math">
                    <m:sSup>
                      <m:sSupPr>
                        <m:ctrlPr>
                          <a:rPr lang="en-US" sz="2000" b="1" i="1" smtClean="0">
                            <a:latin typeface="Cambria Math" panose="02040503050406030204" pitchFamily="18" charset="0"/>
                          </a:rPr>
                        </m:ctrlPr>
                      </m:sSupPr>
                      <m:e>
                        <m:acc>
                          <m:accPr>
                            <m:chr m:val="̂"/>
                            <m:ctrlPr>
                              <a:rPr lang="en-US" sz="2000" b="1" i="1" smtClean="0">
                                <a:latin typeface="Cambria Math" panose="02040503050406030204" pitchFamily="18" charset="0"/>
                              </a:rPr>
                            </m:ctrlPr>
                          </m:accPr>
                          <m:e>
                            <m:r>
                              <a:rPr lang="en-AU" sz="2000" b="1" i="1" smtClean="0">
                                <a:latin typeface="Cambria Math" charset="0"/>
                              </a:rPr>
                              <m:t>𝑳</m:t>
                            </m:r>
                          </m:e>
                        </m:acc>
                      </m:e>
                      <m:sup>
                        <m:r>
                          <a:rPr lang="en-AU" sz="2000" b="1" i="1" smtClean="0">
                            <a:latin typeface="Cambria Math" charset="0"/>
                          </a:rPr>
                          <m:t>𝟐</m:t>
                        </m:r>
                      </m:sup>
                    </m:sSup>
                  </m:oMath>
                </a14:m>
                <a:r>
                  <a:rPr lang="en-US" sz="2000" b="1" dirty="0"/>
                  <a:t> is </a:t>
                </a:r>
                <a14:m>
                  <m:oMath xmlns:m="http://schemas.openxmlformats.org/officeDocument/2006/math">
                    <m:r>
                      <a:rPr lang="en-AU" sz="2000" b="1" i="1" smtClean="0">
                        <a:latin typeface="Cambria Math" charset="0"/>
                      </a:rPr>
                      <m:t>𝒍</m:t>
                    </m:r>
                    <m:r>
                      <a:rPr lang="en-AU" sz="2000" b="1" i="1" smtClean="0">
                        <a:latin typeface="Cambria Math" charset="0"/>
                      </a:rPr>
                      <m:t>(</m:t>
                    </m:r>
                    <m:r>
                      <a:rPr lang="en-AU" sz="2000" b="1" i="1" smtClean="0">
                        <a:latin typeface="Cambria Math" charset="0"/>
                      </a:rPr>
                      <m:t>𝒍</m:t>
                    </m:r>
                    <m:r>
                      <a:rPr lang="en-AU" sz="2000" b="1" i="1" smtClean="0">
                        <a:latin typeface="Cambria Math" charset="0"/>
                      </a:rPr>
                      <m:t>+</m:t>
                    </m:r>
                    <m:r>
                      <a:rPr lang="en-AU" sz="2000" b="1" i="1" smtClean="0">
                        <a:latin typeface="Cambria Math" charset="0"/>
                      </a:rPr>
                      <m:t>𝟏</m:t>
                    </m:r>
                    <m:r>
                      <a:rPr lang="en-AU" sz="2000" b="1" i="1" smtClean="0">
                        <a:latin typeface="Cambria Math" charset="0"/>
                      </a:rPr>
                      <m:t>)</m:t>
                    </m:r>
                    <m:sSup>
                      <m:sSupPr>
                        <m:ctrlPr>
                          <a:rPr lang="en-AU" sz="2000" b="1" i="1" smtClean="0">
                            <a:latin typeface="Cambria Math" panose="02040503050406030204" pitchFamily="18" charset="0"/>
                          </a:rPr>
                        </m:ctrlPr>
                      </m:sSupPr>
                      <m:e>
                        <m:r>
                          <a:rPr lang="en-AU" sz="2000" b="1" i="1" smtClean="0">
                            <a:latin typeface="Cambria Math" charset="0"/>
                            <a:ea typeface="Cambria Math" charset="0"/>
                            <a:cs typeface="Cambria Math" charset="0"/>
                          </a:rPr>
                          <m:t>ℏ</m:t>
                        </m:r>
                      </m:e>
                      <m:sup>
                        <m:r>
                          <a:rPr lang="en-AU" sz="2000" b="1" i="1" smtClean="0">
                            <a:latin typeface="Cambria Math" charset="0"/>
                          </a:rPr>
                          <m:t>𝟐</m:t>
                        </m:r>
                      </m:sup>
                    </m:sSup>
                  </m:oMath>
                </a14:m>
                <a:endParaRPr lang="en-US" sz="2000" b="1" dirty="0"/>
              </a:p>
              <a:p>
                <a:pPr marL="342900" indent="-342900">
                  <a:spcAft>
                    <a:spcPts val="1200"/>
                  </a:spcAft>
                  <a:buFont typeface="Arial" charset="0"/>
                  <a:buChar char="•"/>
                </a:pPr>
                <a:r>
                  <a:rPr lang="en-US" sz="2000" dirty="0"/>
                  <a:t>Further, the highest eigenvalue of </a:t>
                </a:r>
                <a14:m>
                  <m:oMath xmlns:m="http://schemas.openxmlformats.org/officeDocument/2006/math">
                    <m:sSub>
                      <m:sSubPr>
                        <m:ctrlPr>
                          <a:rPr lang="en-US" sz="2000" i="1" smtClean="0">
                            <a:latin typeface="Cambria Math" panose="02040503050406030204" pitchFamily="18" charset="0"/>
                          </a:rPr>
                        </m:ctrlPr>
                      </m:sSubPr>
                      <m:e>
                        <m:r>
                          <a:rPr lang="en-AU" sz="2000" b="0" i="1" smtClean="0">
                            <a:latin typeface="Cambria Math" charset="0"/>
                          </a:rPr>
                          <m:t>𝐿</m:t>
                        </m:r>
                      </m:e>
                      <m:sub>
                        <m:r>
                          <a:rPr lang="en-AU" sz="2000" b="0" i="1" smtClean="0">
                            <a:latin typeface="Cambria Math" charset="0"/>
                          </a:rPr>
                          <m:t>𝑧</m:t>
                        </m:r>
                      </m:sub>
                    </m:sSub>
                  </m:oMath>
                </a14:m>
                <a:r>
                  <a:rPr lang="en-US" sz="2000" dirty="0"/>
                  <a:t> is </a:t>
                </a:r>
                <a14:m>
                  <m:oMath xmlns:m="http://schemas.openxmlformats.org/officeDocument/2006/math">
                    <m:r>
                      <a:rPr lang="en-AU" sz="2000" b="0" i="0" smtClean="0">
                        <a:latin typeface="Cambria Math" charset="0"/>
                        <a:ea typeface="Cambria Math" charset="0"/>
                        <a:cs typeface="Cambria Math" charset="0"/>
                      </a:rPr>
                      <m:t>+</m:t>
                    </m:r>
                    <m:r>
                      <a:rPr lang="en-US" sz="2000" i="1" smtClean="0">
                        <a:latin typeface="Cambria Math" charset="0"/>
                        <a:ea typeface="Cambria Math" charset="0"/>
                        <a:cs typeface="Cambria Math" charset="0"/>
                      </a:rPr>
                      <m:t>ℏ</m:t>
                    </m:r>
                    <m:r>
                      <a:rPr lang="en-AU" sz="2000" b="0" i="1" smtClean="0">
                        <a:latin typeface="Cambria Math" charset="0"/>
                        <a:ea typeface="Cambria Math" charset="0"/>
                        <a:cs typeface="Cambria Math" charset="0"/>
                      </a:rPr>
                      <m:t>𝑙</m:t>
                    </m:r>
                  </m:oMath>
                </a14:m>
                <a:r>
                  <a:rPr lang="en-US" sz="2000" dirty="0"/>
                  <a:t>, and from the previous slide they descend in integer steps of </a:t>
                </a:r>
                <a14:m>
                  <m:oMath xmlns:m="http://schemas.openxmlformats.org/officeDocument/2006/math">
                    <m:r>
                      <a:rPr lang="en-US" sz="2000" i="1" smtClean="0">
                        <a:latin typeface="Cambria Math" charset="0"/>
                        <a:ea typeface="Cambria Math" charset="0"/>
                        <a:cs typeface="Cambria Math" charset="0"/>
                      </a:rPr>
                      <m:t>ℏ</m:t>
                    </m:r>
                  </m:oMath>
                </a14:m>
                <a:r>
                  <a:rPr lang="en-US" sz="2000" dirty="0"/>
                  <a:t>, all the way down to </a:t>
                </a:r>
                <a14:m>
                  <m:oMath xmlns:m="http://schemas.openxmlformats.org/officeDocument/2006/math">
                    <m:sSub>
                      <m:sSubPr>
                        <m:ctrlPr>
                          <a:rPr lang="en-US" sz="2000" i="1" smtClean="0">
                            <a:latin typeface="Cambria Math" panose="02040503050406030204" pitchFamily="18" charset="0"/>
                          </a:rPr>
                        </m:ctrlPr>
                      </m:sSubPr>
                      <m:e>
                        <m:r>
                          <a:rPr lang="en-AU" sz="2000" b="0" i="1" smtClean="0">
                            <a:latin typeface="Cambria Math" charset="0"/>
                          </a:rPr>
                          <m:t>𝐿</m:t>
                        </m:r>
                      </m:e>
                      <m:sub>
                        <m:r>
                          <a:rPr lang="en-AU" sz="2000" b="0" i="1" smtClean="0">
                            <a:latin typeface="Cambria Math" charset="0"/>
                          </a:rPr>
                          <m:t>𝑧</m:t>
                        </m:r>
                      </m:sub>
                    </m:sSub>
                    <m:r>
                      <a:rPr lang="en-AU" sz="2000" b="0" i="1" smtClean="0">
                        <a:latin typeface="Cambria Math" charset="0"/>
                      </a:rPr>
                      <m:t>=−</m:t>
                    </m:r>
                    <m:r>
                      <a:rPr lang="en-AU" sz="2000" b="0" i="1" smtClean="0">
                        <a:latin typeface="Cambria Math" charset="0"/>
                        <a:ea typeface="Cambria Math" charset="0"/>
                        <a:cs typeface="Cambria Math" charset="0"/>
                      </a:rPr>
                      <m:t>ℏ</m:t>
                    </m:r>
                    <m:r>
                      <a:rPr lang="en-AU" sz="2000" b="0" i="1" smtClean="0">
                        <a:latin typeface="Cambria Math" charset="0"/>
                        <a:ea typeface="Cambria Math" charset="0"/>
                        <a:cs typeface="Cambria Math" charset="0"/>
                      </a:rPr>
                      <m:t>𝑙</m:t>
                    </m:r>
                  </m:oMath>
                </a14:m>
                <a:endParaRPr lang="en-US" sz="2000" dirty="0"/>
              </a:p>
              <a:p>
                <a:pPr marL="342900" indent="-342900">
                  <a:spcAft>
                    <a:spcPts val="1200"/>
                  </a:spcAft>
                  <a:buFont typeface="Arial" charset="0"/>
                  <a:buChar char="•"/>
                </a:pPr>
                <a:r>
                  <a:rPr lang="en-US" sz="2000" dirty="0"/>
                  <a:t>The </a:t>
                </a:r>
                <a:r>
                  <a:rPr lang="en-US" sz="2000" b="1" dirty="0"/>
                  <a:t>eigenvalues of </a:t>
                </a:r>
                <a14:m>
                  <m:oMath xmlns:m="http://schemas.openxmlformats.org/officeDocument/2006/math">
                    <m:sSub>
                      <m:sSubPr>
                        <m:ctrlPr>
                          <a:rPr lang="en-US" sz="2000" b="1" i="1" smtClean="0">
                            <a:latin typeface="Cambria Math" panose="02040503050406030204" pitchFamily="18" charset="0"/>
                          </a:rPr>
                        </m:ctrlPr>
                      </m:sSubPr>
                      <m:e>
                        <m:acc>
                          <m:accPr>
                            <m:chr m:val="̂"/>
                            <m:ctrlPr>
                              <a:rPr lang="en-US" sz="2000" b="1" i="1" smtClean="0">
                                <a:latin typeface="Cambria Math" panose="02040503050406030204" pitchFamily="18" charset="0"/>
                              </a:rPr>
                            </m:ctrlPr>
                          </m:accPr>
                          <m:e>
                            <m:r>
                              <a:rPr lang="en-AU" sz="2000" b="1" i="1" smtClean="0">
                                <a:latin typeface="Cambria Math" charset="0"/>
                              </a:rPr>
                              <m:t>𝑳</m:t>
                            </m:r>
                          </m:e>
                        </m:acc>
                      </m:e>
                      <m:sub>
                        <m:r>
                          <a:rPr lang="en-AU" sz="2000" b="1" i="1" smtClean="0">
                            <a:latin typeface="Cambria Math" charset="0"/>
                          </a:rPr>
                          <m:t>𝒛</m:t>
                        </m:r>
                      </m:sub>
                    </m:sSub>
                  </m:oMath>
                </a14:m>
                <a:r>
                  <a:rPr lang="en-US" sz="2000" b="1" dirty="0"/>
                  <a:t> are </a:t>
                </a:r>
                <a14:m>
                  <m:oMath xmlns:m="http://schemas.openxmlformats.org/officeDocument/2006/math">
                    <m:r>
                      <a:rPr lang="en-AU" sz="2000" b="1" i="1" smtClean="0">
                        <a:latin typeface="Cambria Math" charset="0"/>
                      </a:rPr>
                      <m:t>𝒎</m:t>
                    </m:r>
                    <m:r>
                      <a:rPr lang="en-AU" sz="2000" b="1" i="1" smtClean="0">
                        <a:latin typeface="Cambria Math" charset="0"/>
                        <a:ea typeface="Cambria Math" charset="0"/>
                        <a:cs typeface="Cambria Math" charset="0"/>
                      </a:rPr>
                      <m:t>ℏ</m:t>
                    </m:r>
                  </m:oMath>
                </a14:m>
                <a:r>
                  <a:rPr lang="en-US" sz="2000" b="1" dirty="0"/>
                  <a:t>, where </a:t>
                </a:r>
                <a14:m>
                  <m:oMath xmlns:m="http://schemas.openxmlformats.org/officeDocument/2006/math">
                    <m:r>
                      <a:rPr lang="en-AU" sz="2000" b="1" i="1" smtClean="0">
                        <a:latin typeface="Cambria Math" charset="0"/>
                      </a:rPr>
                      <m:t>𝒎</m:t>
                    </m:r>
                    <m:r>
                      <a:rPr lang="en-AU" sz="2000" b="1" i="1" smtClean="0">
                        <a:latin typeface="Cambria Math" charset="0"/>
                      </a:rPr>
                      <m:t>=−</m:t>
                    </m:r>
                    <m:r>
                      <a:rPr lang="en-AU" sz="2000" b="1" i="1" smtClean="0">
                        <a:latin typeface="Cambria Math" charset="0"/>
                      </a:rPr>
                      <m:t>𝒍</m:t>
                    </m:r>
                    <m:r>
                      <a:rPr lang="en-AU" sz="2000" b="1" i="1" smtClean="0">
                        <a:latin typeface="Cambria Math" charset="0"/>
                      </a:rPr>
                      <m:t>,−</m:t>
                    </m:r>
                    <m:r>
                      <a:rPr lang="en-AU" sz="2000" b="1" i="1" smtClean="0">
                        <a:latin typeface="Cambria Math" charset="0"/>
                      </a:rPr>
                      <m:t>𝒍</m:t>
                    </m:r>
                    <m:r>
                      <a:rPr lang="en-AU" sz="2000" b="1" i="1" smtClean="0">
                        <a:latin typeface="Cambria Math" charset="0"/>
                      </a:rPr>
                      <m:t>+</m:t>
                    </m:r>
                    <m:r>
                      <a:rPr lang="en-AU" sz="2000" b="1" i="1" smtClean="0">
                        <a:latin typeface="Cambria Math" charset="0"/>
                      </a:rPr>
                      <m:t>𝟏</m:t>
                    </m:r>
                    <m:r>
                      <a:rPr lang="en-AU" sz="2000" b="1" i="1" smtClean="0">
                        <a:latin typeface="Cambria Math" charset="0"/>
                      </a:rPr>
                      <m:t>,…,</m:t>
                    </m:r>
                    <m:r>
                      <a:rPr lang="en-AU" sz="2000" b="1" i="1" smtClean="0">
                        <a:latin typeface="Cambria Math" charset="0"/>
                      </a:rPr>
                      <m:t>𝒍</m:t>
                    </m:r>
                    <m:r>
                      <a:rPr lang="en-AU" sz="2000" b="1" i="1" smtClean="0">
                        <a:latin typeface="Cambria Math" charset="0"/>
                      </a:rPr>
                      <m:t>−</m:t>
                    </m:r>
                    <m:r>
                      <a:rPr lang="en-AU" sz="2000" b="1" i="1" smtClean="0">
                        <a:latin typeface="Cambria Math" charset="0"/>
                      </a:rPr>
                      <m:t>𝟏</m:t>
                    </m:r>
                    <m:r>
                      <a:rPr lang="en-AU" sz="2000" b="1" i="1" smtClean="0">
                        <a:latin typeface="Cambria Math" charset="0"/>
                      </a:rPr>
                      <m:t>,</m:t>
                    </m:r>
                    <m:r>
                      <a:rPr lang="en-AU" sz="2000" b="1" i="1" smtClean="0">
                        <a:latin typeface="Cambria Math" charset="0"/>
                      </a:rPr>
                      <m:t>𝒍</m:t>
                    </m:r>
                  </m:oMath>
                </a14:m>
                <a:endParaRPr lang="en-US" sz="2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430306" y="1871830"/>
                <a:ext cx="8358692" cy="4588436"/>
              </a:xfrm>
              <a:prstGeom prst="rect">
                <a:avLst/>
              </a:prstGeom>
              <a:blipFill rotWithShape="0">
                <a:blip r:embed="rId3"/>
                <a:stretch>
                  <a:fillRect l="-656" t="-664" b="-14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067371" y="2368754"/>
                <a:ext cx="3084562" cy="3792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rgbClr val="0070C0"/>
                              </a:solidFill>
                              <a:latin typeface="Cambria Math" panose="02040503050406030204" pitchFamily="18" charset="0"/>
                            </a:rPr>
                          </m:ctrlPr>
                        </m:sSupPr>
                        <m:e>
                          <m:acc>
                            <m:accPr>
                              <m:chr m:val="̂"/>
                              <m:ctrlPr>
                                <a:rPr lang="en-US" sz="240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p>
                          <m:r>
                            <a:rPr lang="en-AU" sz="2400" b="0" i="1" smtClean="0">
                              <a:solidFill>
                                <a:srgbClr val="0070C0"/>
                              </a:solidFill>
                              <a:latin typeface="Cambria Math" charset="0"/>
                            </a:rPr>
                            <m:t>2</m:t>
                          </m:r>
                        </m:sup>
                      </m:sSup>
                      <m:r>
                        <a:rPr lang="en-AU" sz="2400" b="0" i="1" smtClean="0">
                          <a:solidFill>
                            <a:srgbClr val="0070C0"/>
                          </a:solidFill>
                          <a:latin typeface="Cambria Math" charset="0"/>
                        </a:rPr>
                        <m:t>=</m:t>
                      </m:r>
                      <m:sSub>
                        <m:sSubPr>
                          <m:ctrlPr>
                            <a:rPr lang="en-US" sz="2400" b="0" i="1" smtClean="0">
                              <a:solidFill>
                                <a:srgbClr val="0070C0"/>
                              </a:solidFill>
                              <a:latin typeface="Cambria Math" panose="02040503050406030204" pitchFamily="18" charset="0"/>
                            </a:rPr>
                          </m:ctrlPr>
                        </m:sSubPr>
                        <m:e>
                          <m:acc>
                            <m:accPr>
                              <m:chr m:val="̂"/>
                              <m:ctrlPr>
                                <a:rPr lang="en-US" sz="2400" b="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m:t>
                          </m:r>
                        </m:sub>
                      </m:sSub>
                      <m:r>
                        <a:rPr lang="en-AU" sz="2400" b="0" i="1" smtClean="0">
                          <a:solidFill>
                            <a:srgbClr val="0070C0"/>
                          </a:solidFill>
                          <a:latin typeface="Cambria Math" charset="0"/>
                        </a:rPr>
                        <m:t> </m:t>
                      </m:r>
                      <m:sSub>
                        <m:sSubPr>
                          <m:ctrlPr>
                            <a:rPr lang="en-US" sz="2400" b="0" i="1" smtClean="0">
                              <a:solidFill>
                                <a:srgbClr val="0070C0"/>
                              </a:solidFill>
                              <a:latin typeface="Cambria Math" panose="02040503050406030204" pitchFamily="18" charset="0"/>
                            </a:rPr>
                          </m:ctrlPr>
                        </m:sSubPr>
                        <m:e>
                          <m:acc>
                            <m:accPr>
                              <m:chr m:val="̂"/>
                              <m:ctrlPr>
                                <a:rPr lang="en-US" sz="2400" b="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m:t>
                          </m:r>
                        </m:sub>
                      </m:sSub>
                      <m:r>
                        <a:rPr lang="en-AU" sz="2400" b="0" i="1" smtClean="0">
                          <a:solidFill>
                            <a:srgbClr val="0070C0"/>
                          </a:solidFill>
                          <a:latin typeface="Cambria Math" charset="0"/>
                        </a:rPr>
                        <m:t>+</m:t>
                      </m:r>
                      <m:sSubSup>
                        <m:sSubSupPr>
                          <m:ctrlPr>
                            <a:rPr lang="en-US" sz="2400" b="0" i="1" smtClean="0">
                              <a:solidFill>
                                <a:srgbClr val="0070C0"/>
                              </a:solidFill>
                              <a:latin typeface="Cambria Math" panose="02040503050406030204" pitchFamily="18" charset="0"/>
                            </a:rPr>
                          </m:ctrlPr>
                        </m:sSubSupPr>
                        <m:e>
                          <m:acc>
                            <m:accPr>
                              <m:chr m:val="̂"/>
                              <m:ctrlPr>
                                <a:rPr lang="en-US" sz="2400" b="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𝑧</m:t>
                          </m:r>
                        </m:sub>
                        <m:sup>
                          <m:r>
                            <a:rPr lang="en-AU" sz="2400" b="0" i="1" smtClean="0">
                              <a:solidFill>
                                <a:srgbClr val="0070C0"/>
                              </a:solidFill>
                              <a:latin typeface="Cambria Math" charset="0"/>
                            </a:rPr>
                            <m:t>2</m:t>
                          </m:r>
                        </m:sup>
                      </m:sSubSup>
                      <m:r>
                        <a:rPr lang="en-AU" sz="2400" b="0" i="1" smtClean="0">
                          <a:solidFill>
                            <a:srgbClr val="0070C0"/>
                          </a:solidFill>
                          <a:latin typeface="Cambria Math" charset="0"/>
                        </a:rPr>
                        <m:t>+</m:t>
                      </m:r>
                      <m:r>
                        <a:rPr lang="en-AU" sz="2400" b="0" i="1" smtClean="0">
                          <a:solidFill>
                            <a:srgbClr val="0070C0"/>
                          </a:solidFill>
                          <a:latin typeface="Cambria Math" charset="0"/>
                          <a:ea typeface="Cambria Math" charset="0"/>
                          <a:cs typeface="Cambria Math" charset="0"/>
                        </a:rPr>
                        <m:t>ℏ </m:t>
                      </m:r>
                      <m:sSub>
                        <m:sSubPr>
                          <m:ctrlPr>
                            <a:rPr lang="en-US" sz="2400" b="0" i="1" smtClean="0">
                              <a:solidFill>
                                <a:srgbClr val="0070C0"/>
                              </a:solidFill>
                              <a:latin typeface="Cambria Math" panose="02040503050406030204" pitchFamily="18" charset="0"/>
                              <a:ea typeface="Cambria Math" charset="0"/>
                              <a:cs typeface="Cambria Math" charset="0"/>
                            </a:rPr>
                          </m:ctrlPr>
                        </m:sSubPr>
                        <m:e>
                          <m:acc>
                            <m:accPr>
                              <m:chr m:val="̂"/>
                              <m:ctrlPr>
                                <a:rPr lang="en-US" sz="2400" b="0" i="1" smtClean="0">
                                  <a:solidFill>
                                    <a:srgbClr val="0070C0"/>
                                  </a:solidFill>
                                  <a:latin typeface="Cambria Math" panose="02040503050406030204" pitchFamily="18" charset="0"/>
                                  <a:ea typeface="Cambria Math" charset="0"/>
                                  <a:cs typeface="Cambria Math" charset="0"/>
                                </a:rPr>
                              </m:ctrlPr>
                            </m:accPr>
                            <m:e>
                              <m:r>
                                <a:rPr lang="en-AU" sz="2400" b="0" i="1" smtClean="0">
                                  <a:solidFill>
                                    <a:srgbClr val="0070C0"/>
                                  </a:solidFill>
                                  <a:latin typeface="Cambria Math" charset="0"/>
                                  <a:ea typeface="Cambria Math" charset="0"/>
                                  <a:cs typeface="Cambria Math" charset="0"/>
                                </a:rPr>
                                <m:t>𝐿</m:t>
                              </m:r>
                            </m:e>
                          </m:acc>
                        </m:e>
                        <m:sub>
                          <m:r>
                            <a:rPr lang="en-AU" sz="2400" b="0" i="1" smtClean="0">
                              <a:solidFill>
                                <a:srgbClr val="0070C0"/>
                              </a:solidFill>
                              <a:latin typeface="Cambria Math" charset="0"/>
                              <a:ea typeface="Cambria Math" charset="0"/>
                              <a:cs typeface="Cambria Math" charset="0"/>
                            </a:rPr>
                            <m:t>𝑧</m:t>
                          </m:r>
                        </m:sub>
                      </m:sSub>
                    </m:oMath>
                  </m:oMathPara>
                </a14:m>
                <a:endParaRPr lang="en-US" sz="2400" dirty="0">
                  <a:solidFill>
                    <a:srgbClr val="0070C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67371" y="2368754"/>
                <a:ext cx="3084562" cy="379206"/>
              </a:xfrm>
              <a:prstGeom prst="rect">
                <a:avLst/>
              </a:prstGeom>
              <a:blipFill rotWithShape="0">
                <a:blip r:embed="rId4"/>
                <a:stretch>
                  <a:fillRect l="-1779" t="-135484" r="-8696" b="-17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192359" y="3540311"/>
                <a:ext cx="1172244" cy="3792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AU" sz="2400" b="0" i="1" smtClean="0">
                                  <a:latin typeface="Cambria Math" charset="0"/>
                                </a:rPr>
                                <m:t>𝐿</m:t>
                              </m:r>
                            </m:e>
                          </m:acc>
                        </m:e>
                        <m:sub>
                          <m:r>
                            <a:rPr lang="en-AU" sz="2400" b="0" i="1" smtClean="0">
                              <a:latin typeface="Cambria Math" charset="0"/>
                            </a:rPr>
                            <m:t>+</m:t>
                          </m:r>
                        </m:sub>
                      </m:sSub>
                      <m:r>
                        <a:rPr lang="en-AU" sz="2400" b="0" i="1" smtClean="0">
                          <a:latin typeface="Cambria Math" charset="0"/>
                        </a:rPr>
                        <m:t>𝑌</m:t>
                      </m:r>
                      <m:r>
                        <a:rPr lang="en-AU" sz="2400" b="0" i="1" smtClean="0">
                          <a:latin typeface="Cambria Math" charset="0"/>
                        </a:rPr>
                        <m:t>=0</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192359" y="3540311"/>
                <a:ext cx="1172244" cy="379206"/>
              </a:xfrm>
              <a:prstGeom prst="rect">
                <a:avLst/>
              </a:prstGeom>
              <a:blipFill rotWithShape="0">
                <a:blip r:embed="rId5"/>
                <a:stretch>
                  <a:fillRect l="-5729" t="-24194" r="-5729" b="-145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049754" y="3540311"/>
                <a:ext cx="1434752" cy="3792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AU" sz="2400" b="0" i="1" smtClean="0">
                                  <a:latin typeface="Cambria Math" charset="0"/>
                                </a:rPr>
                                <m:t>𝐿</m:t>
                              </m:r>
                            </m:e>
                          </m:acc>
                        </m:e>
                        <m:sub>
                          <m:r>
                            <a:rPr lang="en-AU" sz="2400" b="0" i="1" smtClean="0">
                              <a:latin typeface="Cambria Math" charset="0"/>
                            </a:rPr>
                            <m:t>𝑧</m:t>
                          </m:r>
                        </m:sub>
                      </m:sSub>
                      <m:r>
                        <a:rPr lang="en-AU" sz="2400" b="0" i="1" smtClean="0">
                          <a:latin typeface="Cambria Math" charset="0"/>
                        </a:rPr>
                        <m:t>𝑌</m:t>
                      </m:r>
                      <m:r>
                        <a:rPr lang="en-AU" sz="2400" b="0" i="1" smtClean="0">
                          <a:latin typeface="Cambria Math" charset="0"/>
                        </a:rPr>
                        <m:t>=ℏ</m:t>
                      </m:r>
                      <m:r>
                        <a:rPr lang="en-AU" sz="2400" b="0" i="1" smtClean="0">
                          <a:latin typeface="Cambria Math" charset="0"/>
                          <a:ea typeface="Cambria Math" charset="0"/>
                          <a:cs typeface="Cambria Math" charset="0"/>
                        </a:rPr>
                        <m:t>𝑙𝑌</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049754" y="3540311"/>
                <a:ext cx="1434752" cy="379206"/>
              </a:xfrm>
              <a:prstGeom prst="rect">
                <a:avLst/>
              </a:prstGeom>
              <a:blipFill rotWithShape="0">
                <a:blip r:embed="rId6"/>
                <a:stretch>
                  <a:fillRect l="-4237" t="-24194" r="-3814"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89994" y="3540311"/>
                <a:ext cx="1303049" cy="3792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acc>
                            <m:accPr>
                              <m:chr m:val="̂"/>
                              <m:ctrlPr>
                                <a:rPr lang="en-US" sz="2400" i="1" smtClean="0">
                                  <a:latin typeface="Cambria Math" panose="02040503050406030204" pitchFamily="18" charset="0"/>
                                </a:rPr>
                              </m:ctrlPr>
                            </m:accPr>
                            <m:e>
                              <m:r>
                                <a:rPr lang="en-AU" sz="2400" b="0" i="1" smtClean="0">
                                  <a:latin typeface="Cambria Math" charset="0"/>
                                </a:rPr>
                                <m:t>𝐿</m:t>
                              </m:r>
                            </m:e>
                          </m:acc>
                        </m:e>
                        <m:sup>
                          <m:r>
                            <a:rPr lang="en-AU" sz="2400" b="0" i="1" smtClean="0">
                              <a:latin typeface="Cambria Math" charset="0"/>
                            </a:rPr>
                            <m:t>2</m:t>
                          </m:r>
                        </m:sup>
                      </m:sSup>
                      <m:r>
                        <a:rPr lang="en-AU" sz="2400" b="0" i="1" smtClean="0">
                          <a:latin typeface="Cambria Math" charset="0"/>
                        </a:rPr>
                        <m:t>𝑌</m:t>
                      </m:r>
                      <m:r>
                        <a:rPr lang="en-AU" sz="2400" b="0" i="1" smtClean="0">
                          <a:latin typeface="Cambria Math" charset="0"/>
                        </a:rPr>
                        <m:t>=</m:t>
                      </m:r>
                      <m:r>
                        <a:rPr lang="en-AU" sz="2400" b="0" i="1" smtClean="0">
                          <a:latin typeface="Cambria Math" charset="0"/>
                          <a:ea typeface="Cambria Math" charset="0"/>
                          <a:cs typeface="Cambria Math" charset="0"/>
                        </a:rPr>
                        <m:t>𝜆</m:t>
                      </m:r>
                      <m:r>
                        <a:rPr lang="en-AU" sz="2400" b="0" i="1" smtClean="0">
                          <a:latin typeface="Cambria Math" charset="0"/>
                          <a:ea typeface="Cambria Math" charset="0"/>
                          <a:cs typeface="Cambria Math" charset="0"/>
                        </a:rPr>
                        <m:t>𝑌</m:t>
                      </m:r>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6389994" y="3540311"/>
                <a:ext cx="1303049" cy="379206"/>
              </a:xfrm>
              <a:prstGeom prst="rect">
                <a:avLst/>
              </a:prstGeom>
              <a:blipFill rotWithShape="0">
                <a:blip r:embed="rId7"/>
                <a:stretch>
                  <a:fillRect l="-4673" t="-24194" r="-4673" b="-8065"/>
                </a:stretch>
              </a:blipFill>
            </p:spPr>
            <p:txBody>
              <a:bodyPr/>
              <a:lstStyle/>
              <a:p>
                <a:r>
                  <a:rPr lang="en-US">
                    <a:noFill/>
                  </a:rPr>
                  <a:t> </a:t>
                </a:r>
              </a:p>
            </p:txBody>
          </p:sp>
        </mc:Fallback>
      </mc:AlternateContent>
    </p:spTree>
    <p:extLst>
      <p:ext uri="{BB962C8B-B14F-4D97-AF65-F5344CB8AC3E}">
        <p14:creationId xmlns:p14="http://schemas.microsoft.com/office/powerpoint/2010/main" val="26203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Angular momentum measurements</a:t>
            </a:r>
          </a:p>
        </p:txBody>
      </p:sp>
      <p:sp>
        <p:nvSpPr>
          <p:cNvPr id="2" name="TextBox 1"/>
          <p:cNvSpPr txBox="1"/>
          <p:nvPr/>
        </p:nvSpPr>
        <p:spPr>
          <a:xfrm>
            <a:off x="2021595" y="1126062"/>
            <a:ext cx="5100810" cy="523220"/>
          </a:xfrm>
          <a:prstGeom prst="rect">
            <a:avLst/>
          </a:prstGeom>
          <a:noFill/>
          <a:ln w="12700">
            <a:solidFill>
              <a:schemeClr val="tx1"/>
            </a:solidFill>
          </a:ln>
        </p:spPr>
        <p:txBody>
          <a:bodyPr wrap="square" rtlCol="0">
            <a:spAutoFit/>
          </a:bodyPr>
          <a:lstStyle/>
          <a:p>
            <a:pPr algn="ctr"/>
            <a:r>
              <a:rPr lang="en-AU" sz="2800" b="1" dirty="0"/>
              <a:t>Angular momentum eigenvalues</a:t>
            </a:r>
            <a:endParaRPr lang="en-US" sz="2800" b="1" dirty="0"/>
          </a:p>
        </p:txBody>
      </p:sp>
      <p:sp>
        <p:nvSpPr>
          <p:cNvPr id="5" name="TextBox 4"/>
          <p:cNvSpPr txBox="1"/>
          <p:nvPr/>
        </p:nvSpPr>
        <p:spPr>
          <a:xfrm>
            <a:off x="430306" y="1871830"/>
            <a:ext cx="8358692" cy="461665"/>
          </a:xfrm>
          <a:prstGeom prst="rect">
            <a:avLst/>
          </a:prstGeom>
          <a:noFill/>
        </p:spPr>
        <p:txBody>
          <a:bodyPr wrap="square" rtlCol="0">
            <a:spAutoFit/>
          </a:bodyPr>
          <a:lstStyle/>
          <a:p>
            <a:pPr marL="342900" indent="-342900">
              <a:spcAft>
                <a:spcPts val="2400"/>
              </a:spcAft>
              <a:buFont typeface="Arial" charset="0"/>
              <a:buChar char="•"/>
            </a:pPr>
            <a:r>
              <a:rPr lang="en-AU" sz="2400" dirty="0"/>
              <a:t>What have we actually learned from all these manipulations??</a:t>
            </a:r>
            <a:endParaRPr lang="en-US" sz="2400" dirty="0"/>
          </a:p>
        </p:txBody>
      </p:sp>
      <mc:AlternateContent xmlns:mc="http://schemas.openxmlformats.org/markup-compatibility/2006" xmlns:a14="http://schemas.microsoft.com/office/drawing/2010/main">
        <mc:Choice Requires="a14">
          <p:sp>
            <p:nvSpPr>
              <p:cNvPr id="3" name="TextBox 2"/>
              <p:cNvSpPr txBox="1"/>
              <p:nvPr/>
            </p:nvSpPr>
            <p:spPr>
              <a:xfrm>
                <a:off x="519206" y="2429043"/>
                <a:ext cx="8167594" cy="4286815"/>
              </a:xfrm>
              <a:prstGeom prst="rect">
                <a:avLst/>
              </a:prstGeom>
              <a:noFill/>
              <a:ln w="12700">
                <a:solidFill>
                  <a:srgbClr val="0070C0"/>
                </a:solidFill>
              </a:ln>
            </p:spPr>
            <p:txBody>
              <a:bodyPr wrap="square" rtlCol="0">
                <a:spAutoFit/>
              </a:bodyPr>
              <a:lstStyle/>
              <a:p>
                <a:pPr marL="342900" indent="-342900">
                  <a:spcAft>
                    <a:spcPts val="1800"/>
                  </a:spcAft>
                  <a:buFont typeface="+mj-lt"/>
                  <a:buAutoNum type="arabicPeriod"/>
                </a:pPr>
                <a:r>
                  <a:rPr lang="en-US" sz="2400" dirty="0">
                    <a:solidFill>
                      <a:srgbClr val="0070C0"/>
                    </a:solidFill>
                  </a:rPr>
                  <a:t>The eigenvalues of </a:t>
                </a:r>
                <a14:m>
                  <m:oMath xmlns:m="http://schemas.openxmlformats.org/officeDocument/2006/math">
                    <m:sSup>
                      <m:sSupPr>
                        <m:ctrlPr>
                          <a:rPr lang="en-US" sz="2400" i="1">
                            <a:solidFill>
                              <a:srgbClr val="0070C0"/>
                            </a:solidFill>
                            <a:latin typeface="Cambria Math" panose="02040503050406030204" pitchFamily="18" charset="0"/>
                          </a:rPr>
                        </m:ctrlPr>
                      </m:sSupPr>
                      <m:e>
                        <m:acc>
                          <m:accPr>
                            <m:chr m:val="̂"/>
                            <m:ctrlPr>
                              <a:rPr lang="en-US" sz="2400" i="1">
                                <a:solidFill>
                                  <a:srgbClr val="0070C0"/>
                                </a:solidFill>
                                <a:latin typeface="Cambria Math" panose="02040503050406030204" pitchFamily="18" charset="0"/>
                              </a:rPr>
                            </m:ctrlPr>
                          </m:accPr>
                          <m:e>
                            <m:r>
                              <a:rPr lang="en-AU" sz="2400" i="1">
                                <a:solidFill>
                                  <a:srgbClr val="0070C0"/>
                                </a:solidFill>
                                <a:latin typeface="Cambria Math" charset="0"/>
                              </a:rPr>
                              <m:t>𝐿</m:t>
                            </m:r>
                          </m:e>
                        </m:acc>
                      </m:e>
                      <m:sup>
                        <m:r>
                          <a:rPr lang="en-AU" sz="2400" i="1">
                            <a:solidFill>
                              <a:srgbClr val="0070C0"/>
                            </a:solidFill>
                            <a:latin typeface="Cambria Math" charset="0"/>
                          </a:rPr>
                          <m:t>2</m:t>
                        </m:r>
                      </m:sup>
                    </m:sSup>
                  </m:oMath>
                </a14:m>
                <a:r>
                  <a:rPr lang="en-US" sz="2400" dirty="0">
                    <a:solidFill>
                      <a:srgbClr val="0070C0"/>
                    </a:solidFill>
                  </a:rPr>
                  <a:t> are </a:t>
                </a:r>
                <a14:m>
                  <m:oMath xmlns:m="http://schemas.openxmlformats.org/officeDocument/2006/math">
                    <m:sSup>
                      <m:sSupPr>
                        <m:ctrlPr>
                          <a:rPr lang="en-US" sz="2400" b="1" i="1">
                            <a:solidFill>
                              <a:srgbClr val="0070C0"/>
                            </a:solidFill>
                            <a:latin typeface="Cambria Math" panose="02040503050406030204" pitchFamily="18" charset="0"/>
                          </a:rPr>
                        </m:ctrlPr>
                      </m:sSupPr>
                      <m:e>
                        <m:r>
                          <a:rPr lang="en-AU" sz="2400" b="1" i="1">
                            <a:solidFill>
                              <a:srgbClr val="0070C0"/>
                            </a:solidFill>
                            <a:latin typeface="Cambria Math" charset="0"/>
                          </a:rPr>
                          <m:t>𝑳</m:t>
                        </m:r>
                      </m:e>
                      <m:sup>
                        <m:r>
                          <a:rPr lang="en-AU" sz="2400" b="1" i="1">
                            <a:solidFill>
                              <a:srgbClr val="0070C0"/>
                            </a:solidFill>
                            <a:latin typeface="Cambria Math" charset="0"/>
                          </a:rPr>
                          <m:t>𝟐</m:t>
                        </m:r>
                      </m:sup>
                    </m:sSup>
                    <m:r>
                      <a:rPr lang="en-AU" sz="2400" b="1" i="1">
                        <a:solidFill>
                          <a:srgbClr val="0070C0"/>
                        </a:solidFill>
                        <a:latin typeface="Cambria Math" charset="0"/>
                      </a:rPr>
                      <m:t>=</m:t>
                    </m:r>
                    <m:r>
                      <a:rPr lang="en-AU" sz="2400" b="1" i="1">
                        <a:solidFill>
                          <a:srgbClr val="0070C0"/>
                        </a:solidFill>
                        <a:latin typeface="Cambria Math" charset="0"/>
                      </a:rPr>
                      <m:t>𝒍</m:t>
                    </m:r>
                    <m:r>
                      <a:rPr lang="en-AU" sz="2400" b="1" i="1">
                        <a:solidFill>
                          <a:srgbClr val="0070C0"/>
                        </a:solidFill>
                        <a:latin typeface="Cambria Math" charset="0"/>
                      </a:rPr>
                      <m:t>(</m:t>
                    </m:r>
                    <m:r>
                      <a:rPr lang="en-AU" sz="2400" b="1" i="1">
                        <a:solidFill>
                          <a:srgbClr val="0070C0"/>
                        </a:solidFill>
                        <a:latin typeface="Cambria Math" charset="0"/>
                      </a:rPr>
                      <m:t>𝒍</m:t>
                    </m:r>
                    <m:r>
                      <a:rPr lang="en-AU" sz="2400" b="1" i="1">
                        <a:solidFill>
                          <a:srgbClr val="0070C0"/>
                        </a:solidFill>
                        <a:latin typeface="Cambria Math" charset="0"/>
                      </a:rPr>
                      <m:t>+</m:t>
                    </m:r>
                    <m:r>
                      <a:rPr lang="en-AU" sz="2400" b="1" i="1">
                        <a:solidFill>
                          <a:srgbClr val="0070C0"/>
                        </a:solidFill>
                        <a:latin typeface="Cambria Math" charset="0"/>
                      </a:rPr>
                      <m:t>𝟏</m:t>
                    </m:r>
                    <m:r>
                      <a:rPr lang="en-AU" sz="2400" b="1" i="1">
                        <a:solidFill>
                          <a:srgbClr val="0070C0"/>
                        </a:solidFill>
                        <a:latin typeface="Cambria Math" charset="0"/>
                      </a:rPr>
                      <m:t>)</m:t>
                    </m:r>
                    <m:sSup>
                      <m:sSupPr>
                        <m:ctrlPr>
                          <a:rPr lang="en-AU" sz="2400" b="1" i="1">
                            <a:solidFill>
                              <a:srgbClr val="0070C0"/>
                            </a:solidFill>
                            <a:latin typeface="Cambria Math" panose="02040503050406030204" pitchFamily="18" charset="0"/>
                          </a:rPr>
                        </m:ctrlPr>
                      </m:sSupPr>
                      <m:e>
                        <m:r>
                          <a:rPr lang="en-AU" sz="2400" b="1" i="1">
                            <a:solidFill>
                              <a:srgbClr val="0070C0"/>
                            </a:solidFill>
                            <a:latin typeface="Cambria Math" charset="0"/>
                            <a:ea typeface="Cambria Math" charset="0"/>
                            <a:cs typeface="Cambria Math" charset="0"/>
                          </a:rPr>
                          <m:t>ℏ</m:t>
                        </m:r>
                      </m:e>
                      <m:sup>
                        <m:r>
                          <a:rPr lang="en-AU" sz="2400" b="1" i="1">
                            <a:solidFill>
                              <a:srgbClr val="0070C0"/>
                            </a:solidFill>
                            <a:latin typeface="Cambria Math" charset="0"/>
                          </a:rPr>
                          <m:t>𝟐</m:t>
                        </m:r>
                      </m:sup>
                    </m:sSup>
                  </m:oMath>
                </a14:m>
                <a:r>
                  <a:rPr lang="en-US" sz="2400" dirty="0">
                    <a:solidFill>
                      <a:srgbClr val="0070C0"/>
                    </a:solidFill>
                  </a:rPr>
                  <a:t> where </a:t>
                </a:r>
                <a14:m>
                  <m:oMath xmlns:m="http://schemas.openxmlformats.org/officeDocument/2006/math">
                    <m:r>
                      <a:rPr lang="en-AU" sz="2400" b="0" i="1" smtClean="0">
                        <a:solidFill>
                          <a:srgbClr val="0070C0"/>
                        </a:solidFill>
                        <a:latin typeface="Cambria Math" panose="02040503050406030204" pitchFamily="18" charset="0"/>
                      </a:rPr>
                      <m:t>𝑙</m:t>
                    </m:r>
                  </m:oMath>
                </a14:m>
                <a:r>
                  <a:rPr lang="en-US" sz="2400" dirty="0">
                    <a:solidFill>
                      <a:srgbClr val="0070C0"/>
                    </a:solidFill>
                  </a:rPr>
                  <a:t> is a “quantum number” of total angular momentum</a:t>
                </a:r>
              </a:p>
              <a:p>
                <a:pPr marL="342900" indent="-342900">
                  <a:spcAft>
                    <a:spcPts val="1800"/>
                  </a:spcAft>
                  <a:buFont typeface="+mj-lt"/>
                  <a:buAutoNum type="arabicPeriod"/>
                </a:pPr>
                <a:r>
                  <a:rPr lang="en-US" sz="2400" dirty="0">
                    <a:solidFill>
                      <a:srgbClr val="0070C0"/>
                    </a:solidFill>
                  </a:rPr>
                  <a:t>Given this value of </a:t>
                </a:r>
                <a14:m>
                  <m:oMath xmlns:m="http://schemas.openxmlformats.org/officeDocument/2006/math">
                    <m:r>
                      <a:rPr lang="en-AU" sz="2400" b="0" i="1" smtClean="0">
                        <a:solidFill>
                          <a:srgbClr val="0070C0"/>
                        </a:solidFill>
                        <a:latin typeface="Cambria Math" panose="02040503050406030204" pitchFamily="18" charset="0"/>
                      </a:rPr>
                      <m:t>𝑙</m:t>
                    </m:r>
                  </m:oMath>
                </a14:m>
                <a:r>
                  <a:rPr lang="en-US" sz="2400" dirty="0">
                    <a:solidFill>
                      <a:srgbClr val="0070C0"/>
                    </a:solidFill>
                  </a:rPr>
                  <a:t>, the eigenvalues of </a:t>
                </a:r>
                <a14:m>
                  <m:oMath xmlns:m="http://schemas.openxmlformats.org/officeDocument/2006/math">
                    <m:sSub>
                      <m:sSubPr>
                        <m:ctrlPr>
                          <a:rPr lang="en-US" sz="2400" i="1" smtClean="0">
                            <a:solidFill>
                              <a:srgbClr val="0070C0"/>
                            </a:solidFill>
                            <a:latin typeface="Cambria Math" panose="02040503050406030204" pitchFamily="18" charset="0"/>
                          </a:rPr>
                        </m:ctrlPr>
                      </m:sSubPr>
                      <m:e>
                        <m:acc>
                          <m:accPr>
                            <m:chr m:val="̂"/>
                            <m:ctrlPr>
                              <a:rPr lang="en-US" sz="240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𝑧</m:t>
                        </m:r>
                      </m:sub>
                    </m:sSub>
                  </m:oMath>
                </a14:m>
                <a:r>
                  <a:rPr lang="en-US" sz="2400" dirty="0">
                    <a:solidFill>
                      <a:srgbClr val="0070C0"/>
                    </a:solidFill>
                  </a:rPr>
                  <a:t> go from </a:t>
                </a:r>
                <a14:m>
                  <m:oMath xmlns:m="http://schemas.openxmlformats.org/officeDocument/2006/math">
                    <m:r>
                      <a:rPr lang="en-AU" sz="2400" b="0" i="1" smtClean="0">
                        <a:solidFill>
                          <a:srgbClr val="0070C0"/>
                        </a:solidFill>
                        <a:latin typeface="Cambria Math" charset="0"/>
                      </a:rPr>
                      <m:t>−</m:t>
                    </m:r>
                    <m:r>
                      <a:rPr lang="en-AU" sz="2400" b="0" i="1" smtClean="0">
                        <a:solidFill>
                          <a:srgbClr val="0070C0"/>
                        </a:solidFill>
                        <a:latin typeface="Cambria Math" charset="0"/>
                        <a:ea typeface="Cambria Math" charset="0"/>
                        <a:cs typeface="Cambria Math" charset="0"/>
                      </a:rPr>
                      <m:t>ℏ</m:t>
                    </m:r>
                    <m:r>
                      <a:rPr lang="en-AU" sz="2400" b="0" i="1" smtClean="0">
                        <a:solidFill>
                          <a:srgbClr val="0070C0"/>
                        </a:solidFill>
                        <a:latin typeface="Cambria Math" charset="0"/>
                        <a:ea typeface="Cambria Math" charset="0"/>
                        <a:cs typeface="Cambria Math" charset="0"/>
                      </a:rPr>
                      <m:t>𝑙</m:t>
                    </m:r>
                  </m:oMath>
                </a14:m>
                <a:r>
                  <a:rPr lang="en-US" sz="2400" dirty="0">
                    <a:solidFill>
                      <a:srgbClr val="0070C0"/>
                    </a:solidFill>
                  </a:rPr>
                  <a:t> to </a:t>
                </a:r>
                <a14:m>
                  <m:oMath xmlns:m="http://schemas.openxmlformats.org/officeDocument/2006/math">
                    <m:r>
                      <a:rPr lang="en-AU" sz="2400" b="0" i="1" smtClean="0">
                        <a:solidFill>
                          <a:srgbClr val="0070C0"/>
                        </a:solidFill>
                        <a:latin typeface="Cambria Math" charset="0"/>
                      </a:rPr>
                      <m:t>+</m:t>
                    </m:r>
                    <m:r>
                      <a:rPr lang="en-AU" sz="2400" b="0" i="1" smtClean="0">
                        <a:solidFill>
                          <a:srgbClr val="0070C0"/>
                        </a:solidFill>
                        <a:latin typeface="Cambria Math" charset="0"/>
                        <a:ea typeface="Cambria Math" charset="0"/>
                        <a:cs typeface="Cambria Math" charset="0"/>
                      </a:rPr>
                      <m:t>ℏ</m:t>
                    </m:r>
                    <m:r>
                      <a:rPr lang="en-AU" sz="2400" b="0" i="1" smtClean="0">
                        <a:solidFill>
                          <a:srgbClr val="0070C0"/>
                        </a:solidFill>
                        <a:latin typeface="Cambria Math" charset="0"/>
                        <a:ea typeface="Cambria Math" charset="0"/>
                        <a:cs typeface="Cambria Math" charset="0"/>
                      </a:rPr>
                      <m:t>𝑙</m:t>
                    </m:r>
                  </m:oMath>
                </a14:m>
                <a:r>
                  <a:rPr lang="en-US" sz="2400" dirty="0">
                    <a:solidFill>
                      <a:srgbClr val="0070C0"/>
                    </a:solidFill>
                  </a:rPr>
                  <a:t> in steps of </a:t>
                </a:r>
                <a14:m>
                  <m:oMath xmlns:m="http://schemas.openxmlformats.org/officeDocument/2006/math">
                    <m:r>
                      <a:rPr lang="en-US" sz="2400" i="1" smtClean="0">
                        <a:solidFill>
                          <a:srgbClr val="0070C0"/>
                        </a:solidFill>
                        <a:latin typeface="Cambria Math" charset="0"/>
                        <a:ea typeface="Cambria Math" charset="0"/>
                        <a:cs typeface="Cambria Math" charset="0"/>
                      </a:rPr>
                      <m:t>ℏ</m:t>
                    </m:r>
                  </m:oMath>
                </a14:m>
                <a:endParaRPr lang="en-US" sz="2400" dirty="0">
                  <a:solidFill>
                    <a:srgbClr val="0070C0"/>
                  </a:solidFill>
                </a:endParaRPr>
              </a:p>
              <a:p>
                <a:pPr marL="342900" indent="-342900">
                  <a:spcAft>
                    <a:spcPts val="1800"/>
                  </a:spcAft>
                  <a:buFont typeface="+mj-lt"/>
                  <a:buAutoNum type="arabicPeriod"/>
                </a:pPr>
                <a:r>
                  <a:rPr lang="en-US" sz="2400" dirty="0">
                    <a:solidFill>
                      <a:srgbClr val="0070C0"/>
                    </a:solidFill>
                  </a:rPr>
                  <a:t>We can hence write these eigenvalues as </a:t>
                </a:r>
                <a14:m>
                  <m:oMath xmlns:m="http://schemas.openxmlformats.org/officeDocument/2006/math">
                    <m:sSub>
                      <m:sSubPr>
                        <m:ctrlPr>
                          <a:rPr lang="en-US" sz="2400" b="1" i="1" smtClean="0">
                            <a:solidFill>
                              <a:srgbClr val="0070C0"/>
                            </a:solidFill>
                            <a:latin typeface="Cambria Math" panose="02040503050406030204" pitchFamily="18" charset="0"/>
                          </a:rPr>
                        </m:ctrlPr>
                      </m:sSubPr>
                      <m:e>
                        <m:r>
                          <a:rPr lang="en-AU" sz="2400" b="1" i="1" smtClean="0">
                            <a:solidFill>
                              <a:srgbClr val="0070C0"/>
                            </a:solidFill>
                            <a:latin typeface="Cambria Math" charset="0"/>
                          </a:rPr>
                          <m:t>𝑳</m:t>
                        </m:r>
                      </m:e>
                      <m:sub>
                        <m:r>
                          <a:rPr lang="en-AU" sz="2400" b="1" i="1" smtClean="0">
                            <a:solidFill>
                              <a:srgbClr val="0070C0"/>
                            </a:solidFill>
                            <a:latin typeface="Cambria Math" charset="0"/>
                          </a:rPr>
                          <m:t>𝒛</m:t>
                        </m:r>
                      </m:sub>
                    </m:sSub>
                    <m:r>
                      <a:rPr lang="en-AU" sz="2400" b="1" i="1" smtClean="0">
                        <a:solidFill>
                          <a:srgbClr val="0070C0"/>
                        </a:solidFill>
                        <a:latin typeface="Cambria Math" charset="0"/>
                      </a:rPr>
                      <m:t>=</m:t>
                    </m:r>
                    <m:r>
                      <a:rPr lang="en-AU" sz="2400" b="1" i="1" smtClean="0">
                        <a:solidFill>
                          <a:srgbClr val="0070C0"/>
                        </a:solidFill>
                        <a:latin typeface="Cambria Math" charset="0"/>
                      </a:rPr>
                      <m:t>𝒎</m:t>
                    </m:r>
                    <m:r>
                      <a:rPr lang="en-AU" sz="2400" b="1" i="1" smtClean="0">
                        <a:solidFill>
                          <a:srgbClr val="0070C0"/>
                        </a:solidFill>
                        <a:latin typeface="Cambria Math" charset="0"/>
                        <a:ea typeface="Cambria Math" charset="0"/>
                        <a:cs typeface="Cambria Math" charset="0"/>
                      </a:rPr>
                      <m:t>ℏ</m:t>
                    </m:r>
                  </m:oMath>
                </a14:m>
                <a:r>
                  <a:rPr lang="en-US" sz="2400" dirty="0">
                    <a:solidFill>
                      <a:srgbClr val="0070C0"/>
                    </a:solidFill>
                  </a:rPr>
                  <a:t>, where </a:t>
                </a:r>
                <a14:m>
                  <m:oMath xmlns:m="http://schemas.openxmlformats.org/officeDocument/2006/math">
                    <m:r>
                      <a:rPr lang="en-AU" sz="2400" b="0" i="1" smtClean="0">
                        <a:solidFill>
                          <a:srgbClr val="0070C0"/>
                        </a:solidFill>
                        <a:latin typeface="Cambria Math" charset="0"/>
                      </a:rPr>
                      <m:t>𝑚</m:t>
                    </m:r>
                    <m:r>
                      <a:rPr lang="en-AU" sz="2400" b="0" i="1" smtClean="0">
                        <a:solidFill>
                          <a:srgbClr val="0070C0"/>
                        </a:solidFill>
                        <a:latin typeface="Cambria Math" charset="0"/>
                      </a:rPr>
                      <m:t>=−</m:t>
                    </m:r>
                    <m:r>
                      <a:rPr lang="en-AU" sz="2400" b="0" i="1" smtClean="0">
                        <a:solidFill>
                          <a:srgbClr val="0070C0"/>
                        </a:solidFill>
                        <a:latin typeface="Cambria Math" charset="0"/>
                      </a:rPr>
                      <m:t>𝑙</m:t>
                    </m:r>
                    <m:r>
                      <a:rPr lang="en-AU" sz="2400" b="0" i="1" smtClean="0">
                        <a:solidFill>
                          <a:srgbClr val="0070C0"/>
                        </a:solidFill>
                        <a:latin typeface="Cambria Math" charset="0"/>
                      </a:rPr>
                      <m:t>,−</m:t>
                    </m:r>
                    <m:r>
                      <a:rPr lang="en-AU" sz="2400" b="0" i="1" smtClean="0">
                        <a:solidFill>
                          <a:srgbClr val="0070C0"/>
                        </a:solidFill>
                        <a:latin typeface="Cambria Math" charset="0"/>
                      </a:rPr>
                      <m:t>𝑙</m:t>
                    </m:r>
                    <m:r>
                      <a:rPr lang="en-AU" sz="2400" b="0" i="1" smtClean="0">
                        <a:solidFill>
                          <a:srgbClr val="0070C0"/>
                        </a:solidFill>
                        <a:latin typeface="Cambria Math" charset="0"/>
                      </a:rPr>
                      <m:t>+1,…,</m:t>
                    </m:r>
                    <m:r>
                      <a:rPr lang="en-AU" sz="2400" b="0" i="1" smtClean="0">
                        <a:solidFill>
                          <a:srgbClr val="0070C0"/>
                        </a:solidFill>
                        <a:latin typeface="Cambria Math" charset="0"/>
                      </a:rPr>
                      <m:t>𝑙</m:t>
                    </m:r>
                    <m:r>
                      <a:rPr lang="en-AU" sz="2400" b="0" i="1" smtClean="0">
                        <a:solidFill>
                          <a:srgbClr val="0070C0"/>
                        </a:solidFill>
                        <a:latin typeface="Cambria Math" charset="0"/>
                      </a:rPr>
                      <m:t>−1,</m:t>
                    </m:r>
                    <m:r>
                      <a:rPr lang="en-AU" sz="2400" b="0" i="1" smtClean="0">
                        <a:solidFill>
                          <a:srgbClr val="0070C0"/>
                        </a:solidFill>
                        <a:latin typeface="Cambria Math" charset="0"/>
                      </a:rPr>
                      <m:t>𝑙</m:t>
                    </m:r>
                  </m:oMath>
                </a14:m>
                <a:r>
                  <a:rPr lang="en-US" sz="2400" dirty="0">
                    <a:solidFill>
                      <a:srgbClr val="0070C0"/>
                    </a:solidFill>
                  </a:rPr>
                  <a:t> where </a:t>
                </a:r>
                <a14:m>
                  <m:oMath xmlns:m="http://schemas.openxmlformats.org/officeDocument/2006/math">
                    <m:r>
                      <a:rPr lang="en-AU" sz="2400" b="0" i="1" smtClean="0">
                        <a:solidFill>
                          <a:srgbClr val="0070C0"/>
                        </a:solidFill>
                        <a:latin typeface="Cambria Math" panose="02040503050406030204" pitchFamily="18" charset="0"/>
                      </a:rPr>
                      <m:t>𝑚</m:t>
                    </m:r>
                  </m:oMath>
                </a14:m>
                <a:r>
                  <a:rPr lang="en-US" sz="2400" dirty="0">
                    <a:solidFill>
                      <a:srgbClr val="0070C0"/>
                    </a:solidFill>
                  </a:rPr>
                  <a:t> is a quantum number of the </a:t>
                </a:r>
                <a14:m>
                  <m:oMath xmlns:m="http://schemas.openxmlformats.org/officeDocument/2006/math">
                    <m:r>
                      <a:rPr lang="en-AU" sz="2400" b="0" i="1" smtClean="0">
                        <a:solidFill>
                          <a:srgbClr val="0070C0"/>
                        </a:solidFill>
                        <a:latin typeface="Cambria Math" panose="02040503050406030204" pitchFamily="18" charset="0"/>
                      </a:rPr>
                      <m:t>𝑧</m:t>
                    </m:r>
                  </m:oMath>
                </a14:m>
                <a:r>
                  <a:rPr lang="en-US" sz="2400" dirty="0">
                    <a:solidFill>
                      <a:srgbClr val="0070C0"/>
                    </a:solidFill>
                  </a:rPr>
                  <a:t>-component of angular momentum</a:t>
                </a:r>
              </a:p>
              <a:p>
                <a:pPr marL="342900" indent="-342900">
                  <a:spcAft>
                    <a:spcPts val="1800"/>
                  </a:spcAft>
                  <a:buFont typeface="+mj-lt"/>
                  <a:buAutoNum type="arabicPeriod"/>
                </a:pPr>
                <a:r>
                  <a:rPr lang="en-US" sz="2400" dirty="0">
                    <a:solidFill>
                      <a:srgbClr val="0070C0"/>
                    </a:solidFill>
                  </a:rPr>
                  <a:t>For this to work, </a:t>
                </a:r>
                <a14:m>
                  <m:oMath xmlns:m="http://schemas.openxmlformats.org/officeDocument/2006/math">
                    <m:r>
                      <a:rPr lang="en-AU" sz="2400" b="0" i="1" smtClean="0">
                        <a:solidFill>
                          <a:srgbClr val="0070C0"/>
                        </a:solidFill>
                        <a:latin typeface="Cambria Math" charset="0"/>
                      </a:rPr>
                      <m:t>𝑙</m:t>
                    </m:r>
                  </m:oMath>
                </a14:m>
                <a:r>
                  <a:rPr lang="en-US" sz="2400" dirty="0">
                    <a:solidFill>
                      <a:srgbClr val="0070C0"/>
                    </a:solidFill>
                  </a:rPr>
                  <a:t> has to be an </a:t>
                </a:r>
                <a:r>
                  <a:rPr lang="en-US" sz="2400" b="1" dirty="0">
                    <a:solidFill>
                      <a:srgbClr val="0070C0"/>
                    </a:solidFill>
                  </a:rPr>
                  <a:t>integer</a:t>
                </a:r>
                <a:r>
                  <a:rPr lang="en-US" sz="2400" dirty="0">
                    <a:solidFill>
                      <a:srgbClr val="0070C0"/>
                    </a:solidFill>
                  </a:rPr>
                  <a:t> (i.e. </a:t>
                </a:r>
                <a14:m>
                  <m:oMath xmlns:m="http://schemas.openxmlformats.org/officeDocument/2006/math">
                    <m:r>
                      <a:rPr lang="en-AU" sz="2400" b="0" i="1" smtClean="0">
                        <a:solidFill>
                          <a:srgbClr val="0070C0"/>
                        </a:solidFill>
                        <a:latin typeface="Cambria Math" charset="0"/>
                      </a:rPr>
                      <m:t>0,1,2,…)</m:t>
                    </m:r>
                  </m:oMath>
                </a14:m>
                <a:r>
                  <a:rPr lang="en-US" sz="2400" dirty="0">
                    <a:solidFill>
                      <a:srgbClr val="0070C0"/>
                    </a:solidFill>
                  </a:rPr>
                  <a:t> or </a:t>
                </a:r>
                <a:r>
                  <a:rPr lang="en-US" sz="2400" b="1" dirty="0">
                    <a:solidFill>
                      <a:srgbClr val="0070C0"/>
                    </a:solidFill>
                  </a:rPr>
                  <a:t>half-integer</a:t>
                </a:r>
                <a:r>
                  <a:rPr lang="en-US" sz="2400" dirty="0">
                    <a:solidFill>
                      <a:srgbClr val="0070C0"/>
                    </a:solidFill>
                  </a:rPr>
                  <a:t> (i.e. </a:t>
                </a:r>
                <a14:m>
                  <m:oMath xmlns:m="http://schemas.openxmlformats.org/officeDocument/2006/math">
                    <m:f>
                      <m:fPr>
                        <m:ctrlPr>
                          <a:rPr lang="mr-IN" sz="2400" i="1" smtClean="0">
                            <a:solidFill>
                              <a:srgbClr val="0070C0"/>
                            </a:solidFill>
                            <a:latin typeface="Cambria Math" panose="02040503050406030204" pitchFamily="18" charset="0"/>
                          </a:rPr>
                        </m:ctrlPr>
                      </m:fPr>
                      <m:num>
                        <m:r>
                          <a:rPr lang="en-AU" sz="2400" b="0" i="1" smtClean="0">
                            <a:solidFill>
                              <a:srgbClr val="0070C0"/>
                            </a:solidFill>
                            <a:latin typeface="Cambria Math" charset="0"/>
                          </a:rPr>
                          <m:t>1</m:t>
                        </m:r>
                      </m:num>
                      <m:den>
                        <m:r>
                          <a:rPr lang="en-AU" sz="2400" b="0" i="1" smtClean="0">
                            <a:solidFill>
                              <a:srgbClr val="0070C0"/>
                            </a:solidFill>
                            <a:latin typeface="Cambria Math" charset="0"/>
                          </a:rPr>
                          <m:t>2</m:t>
                        </m:r>
                      </m:den>
                    </m:f>
                    <m:r>
                      <a:rPr lang="en-AU" sz="2400" b="0" i="1" smtClean="0">
                        <a:solidFill>
                          <a:srgbClr val="0070C0"/>
                        </a:solidFill>
                        <a:latin typeface="Cambria Math" charset="0"/>
                      </a:rPr>
                      <m:t>,</m:t>
                    </m:r>
                    <m:f>
                      <m:fPr>
                        <m:ctrlPr>
                          <a:rPr lang="mr-IN" sz="2400" i="1">
                            <a:solidFill>
                              <a:srgbClr val="0070C0"/>
                            </a:solidFill>
                            <a:latin typeface="Cambria Math" panose="02040503050406030204" pitchFamily="18" charset="0"/>
                          </a:rPr>
                        </m:ctrlPr>
                      </m:fPr>
                      <m:num>
                        <m:r>
                          <a:rPr lang="en-AU" sz="2400" b="0" i="1" smtClean="0">
                            <a:solidFill>
                              <a:srgbClr val="0070C0"/>
                            </a:solidFill>
                            <a:latin typeface="Cambria Math" charset="0"/>
                          </a:rPr>
                          <m:t>3</m:t>
                        </m:r>
                      </m:num>
                      <m:den>
                        <m:r>
                          <a:rPr lang="en-AU" sz="2400" i="1">
                            <a:solidFill>
                              <a:srgbClr val="0070C0"/>
                            </a:solidFill>
                            <a:latin typeface="Cambria Math" charset="0"/>
                          </a:rPr>
                          <m:t>2</m:t>
                        </m:r>
                      </m:den>
                    </m:f>
                    <m:r>
                      <a:rPr lang="en-AU" sz="2400" b="0" i="0" smtClean="0">
                        <a:solidFill>
                          <a:srgbClr val="0070C0"/>
                        </a:solidFill>
                        <a:latin typeface="Cambria Math" charset="0"/>
                      </a:rPr>
                      <m:t>,</m:t>
                    </m:r>
                    <m:f>
                      <m:fPr>
                        <m:ctrlPr>
                          <a:rPr lang="mr-IN" sz="2400" i="1">
                            <a:solidFill>
                              <a:srgbClr val="0070C0"/>
                            </a:solidFill>
                            <a:latin typeface="Cambria Math" panose="02040503050406030204" pitchFamily="18" charset="0"/>
                          </a:rPr>
                        </m:ctrlPr>
                      </m:fPr>
                      <m:num>
                        <m:r>
                          <a:rPr lang="en-AU" sz="2400" b="0" i="1" smtClean="0">
                            <a:solidFill>
                              <a:srgbClr val="0070C0"/>
                            </a:solidFill>
                            <a:latin typeface="Cambria Math" charset="0"/>
                          </a:rPr>
                          <m:t>5</m:t>
                        </m:r>
                      </m:num>
                      <m:den>
                        <m:r>
                          <a:rPr lang="en-AU" sz="2400" i="1">
                            <a:solidFill>
                              <a:srgbClr val="0070C0"/>
                            </a:solidFill>
                            <a:latin typeface="Cambria Math" charset="0"/>
                          </a:rPr>
                          <m:t>2</m:t>
                        </m:r>
                      </m:den>
                    </m:f>
                    <m:r>
                      <a:rPr lang="en-AU" sz="2400" b="0" i="1" smtClean="0">
                        <a:solidFill>
                          <a:srgbClr val="0070C0"/>
                        </a:solidFill>
                        <a:latin typeface="Cambria Math" charset="0"/>
                      </a:rPr>
                      <m:t>,…</m:t>
                    </m:r>
                  </m:oMath>
                </a14:m>
                <a:r>
                  <a:rPr lang="en-US" sz="2400" dirty="0">
                    <a:solidFill>
                      <a:srgbClr val="0070C0"/>
                    </a:solidFill>
                  </a:rPr>
                  <a:t>)</a:t>
                </a:r>
              </a:p>
            </p:txBody>
          </p:sp>
        </mc:Choice>
        <mc:Fallback xmlns="">
          <p:sp>
            <p:nvSpPr>
              <p:cNvPr id="3" name="TextBox 2"/>
              <p:cNvSpPr txBox="1">
                <a:spLocks noRot="1" noChangeAspect="1" noMove="1" noResize="1" noEditPoints="1" noAdjustHandles="1" noChangeArrowheads="1" noChangeShapeType="1" noTextEdit="1"/>
              </p:cNvSpPr>
              <p:nvPr/>
            </p:nvSpPr>
            <p:spPr>
              <a:xfrm>
                <a:off x="519206" y="2429043"/>
                <a:ext cx="8167594" cy="4286815"/>
              </a:xfrm>
              <a:prstGeom prst="rect">
                <a:avLst/>
              </a:prstGeom>
              <a:blipFill>
                <a:blip r:embed="rId3"/>
                <a:stretch>
                  <a:fillRect l="-1085" t="-882" r="-775" b="-294"/>
                </a:stretch>
              </a:blipFill>
              <a:ln w="12700">
                <a:solidFill>
                  <a:srgbClr val="0070C0"/>
                </a:solidFill>
              </a:ln>
            </p:spPr>
            <p:txBody>
              <a:bodyPr/>
              <a:lstStyle/>
              <a:p>
                <a:r>
                  <a:rPr lang="en-US">
                    <a:noFill/>
                  </a:rPr>
                  <a:t> </a:t>
                </a:r>
              </a:p>
            </p:txBody>
          </p:sp>
        </mc:Fallback>
      </mc:AlternateContent>
    </p:spTree>
    <p:extLst>
      <p:ext uri="{BB962C8B-B14F-4D97-AF65-F5344CB8AC3E}">
        <p14:creationId xmlns:p14="http://schemas.microsoft.com/office/powerpoint/2010/main" val="109403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Angular momentum measurements</a:t>
            </a:r>
          </a:p>
        </p:txBody>
      </p:sp>
      <p:sp>
        <p:nvSpPr>
          <p:cNvPr id="2" name="TextBox 1"/>
          <p:cNvSpPr txBox="1"/>
          <p:nvPr/>
        </p:nvSpPr>
        <p:spPr>
          <a:xfrm>
            <a:off x="2021595" y="1126062"/>
            <a:ext cx="5100810" cy="523220"/>
          </a:xfrm>
          <a:prstGeom prst="rect">
            <a:avLst/>
          </a:prstGeom>
          <a:noFill/>
          <a:ln w="12700">
            <a:solidFill>
              <a:schemeClr val="tx1"/>
            </a:solidFill>
          </a:ln>
        </p:spPr>
        <p:txBody>
          <a:bodyPr wrap="square" rtlCol="0">
            <a:spAutoFit/>
          </a:bodyPr>
          <a:lstStyle/>
          <a:p>
            <a:pPr algn="ctr"/>
            <a:r>
              <a:rPr lang="en-AU" sz="2800" b="1" dirty="0"/>
              <a:t>Angular momentum eigenvalues</a:t>
            </a:r>
            <a:endParaRPr lang="en-US" sz="2800" b="1" dirty="0"/>
          </a:p>
        </p:txBody>
      </p:sp>
      <mc:AlternateContent xmlns:mc="http://schemas.openxmlformats.org/markup-compatibility/2006" xmlns:a14="http://schemas.microsoft.com/office/drawing/2010/main">
        <mc:Choice Requires="a14">
          <p:sp>
            <p:nvSpPr>
              <p:cNvPr id="5" name="TextBox 4"/>
              <p:cNvSpPr txBox="1"/>
              <p:nvPr/>
            </p:nvSpPr>
            <p:spPr>
              <a:xfrm>
                <a:off x="430306" y="1871830"/>
                <a:ext cx="8358692" cy="1200329"/>
              </a:xfrm>
              <a:prstGeom prst="rect">
                <a:avLst/>
              </a:prstGeom>
              <a:noFill/>
            </p:spPr>
            <p:txBody>
              <a:bodyPr wrap="square" rtlCol="0">
                <a:spAutoFit/>
              </a:bodyPr>
              <a:lstStyle/>
              <a:p>
                <a:pPr marL="342900" indent="-342900">
                  <a:spcAft>
                    <a:spcPts val="2400"/>
                  </a:spcAft>
                  <a:buFont typeface="Arial" charset="0"/>
                  <a:buChar char="•"/>
                </a:pPr>
                <a:r>
                  <a:rPr lang="en-AU" sz="2400" dirty="0"/>
                  <a:t>The final point on the previous slide tells us that particles can have either an </a:t>
                </a:r>
                <a:r>
                  <a:rPr lang="en-AU" sz="2400" b="1" dirty="0"/>
                  <a:t>integer</a:t>
                </a:r>
                <a:r>
                  <a:rPr lang="en-AU" sz="2400" dirty="0"/>
                  <a:t> or </a:t>
                </a:r>
                <a:r>
                  <a:rPr lang="en-AU" sz="2400" b="1" dirty="0"/>
                  <a:t>half-integer</a:t>
                </a:r>
                <a:r>
                  <a:rPr lang="en-AU" sz="2400" dirty="0"/>
                  <a:t> quantum number </a:t>
                </a:r>
                <a14:m>
                  <m:oMath xmlns:m="http://schemas.openxmlformats.org/officeDocument/2006/math">
                    <m:r>
                      <a:rPr lang="en-AU" sz="2400" b="0" i="1" smtClean="0">
                        <a:latin typeface="Cambria Math" charset="0"/>
                      </a:rPr>
                      <m:t>𝑙</m:t>
                    </m:r>
                  </m:oMath>
                </a14:m>
                <a:r>
                  <a:rPr lang="en-US" sz="2400" dirty="0"/>
                  <a:t> of total angular momentum</a:t>
                </a:r>
              </a:p>
            </p:txBody>
          </p:sp>
        </mc:Choice>
        <mc:Fallback xmlns="">
          <p:sp>
            <p:nvSpPr>
              <p:cNvPr id="5" name="TextBox 4"/>
              <p:cNvSpPr txBox="1">
                <a:spLocks noRot="1" noChangeAspect="1" noMove="1" noResize="1" noEditPoints="1" noAdjustHandles="1" noChangeArrowheads="1" noChangeShapeType="1" noTextEdit="1"/>
              </p:cNvSpPr>
              <p:nvPr/>
            </p:nvSpPr>
            <p:spPr>
              <a:xfrm>
                <a:off x="430306" y="1871830"/>
                <a:ext cx="8358692" cy="1200329"/>
              </a:xfrm>
              <a:prstGeom prst="rect">
                <a:avLst/>
              </a:prstGeom>
              <a:blipFill>
                <a:blip r:embed="rId3"/>
                <a:stretch>
                  <a:fillRect l="-1062" t="-4211" b="-10526"/>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0" y="3072159"/>
            <a:ext cx="5770376" cy="3250645"/>
          </a:xfrm>
          <a:prstGeom prst="rect">
            <a:avLst/>
          </a:prstGeom>
        </p:spPr>
      </p:pic>
      <p:sp>
        <p:nvSpPr>
          <p:cNvPr id="6" name="TextBox 5"/>
          <p:cNvSpPr txBox="1"/>
          <p:nvPr/>
        </p:nvSpPr>
        <p:spPr>
          <a:xfrm>
            <a:off x="5770376" y="3294707"/>
            <a:ext cx="3120236" cy="3170099"/>
          </a:xfrm>
          <a:prstGeom prst="rect">
            <a:avLst/>
          </a:prstGeom>
          <a:noFill/>
          <a:ln w="12700">
            <a:solidFill>
              <a:srgbClr val="0070C0"/>
            </a:solidFill>
          </a:ln>
        </p:spPr>
        <p:txBody>
          <a:bodyPr wrap="square" rtlCol="0">
            <a:spAutoFit/>
          </a:bodyPr>
          <a:lstStyle/>
          <a:p>
            <a:r>
              <a:rPr lang="en-US" sz="2000" dirty="0">
                <a:solidFill>
                  <a:srgbClr val="0070C0"/>
                </a:solidFill>
              </a:rPr>
              <a:t>Interesting aside: particles also have an </a:t>
            </a:r>
            <a:r>
              <a:rPr lang="en-US" sz="2000" b="1" dirty="0">
                <a:solidFill>
                  <a:srgbClr val="0070C0"/>
                </a:solidFill>
              </a:rPr>
              <a:t>intrinsic</a:t>
            </a:r>
            <a:r>
              <a:rPr lang="en-US" sz="2000" dirty="0">
                <a:solidFill>
                  <a:srgbClr val="0070C0"/>
                </a:solidFill>
              </a:rPr>
              <a:t> angular momentum, also known as </a:t>
            </a:r>
            <a:r>
              <a:rPr lang="en-US" sz="2000" b="1" dirty="0">
                <a:solidFill>
                  <a:srgbClr val="0070C0"/>
                </a:solidFill>
              </a:rPr>
              <a:t>spin</a:t>
            </a:r>
            <a:r>
              <a:rPr lang="en-US" sz="2000" dirty="0">
                <a:solidFill>
                  <a:srgbClr val="0070C0"/>
                </a:solidFill>
              </a:rPr>
              <a:t>.  Particles with integer spin are known as </a:t>
            </a:r>
            <a:r>
              <a:rPr lang="en-US" sz="2000" b="1" dirty="0">
                <a:solidFill>
                  <a:srgbClr val="0070C0"/>
                </a:solidFill>
              </a:rPr>
              <a:t>bosons</a:t>
            </a:r>
            <a:r>
              <a:rPr lang="en-US" sz="2000" dirty="0">
                <a:solidFill>
                  <a:srgbClr val="0070C0"/>
                </a:solidFill>
              </a:rPr>
              <a:t>, and particles with half-integer spin are known as </a:t>
            </a:r>
            <a:r>
              <a:rPr lang="en-US" sz="2000" b="1" dirty="0">
                <a:solidFill>
                  <a:srgbClr val="0070C0"/>
                </a:solidFill>
              </a:rPr>
              <a:t>fermions</a:t>
            </a:r>
            <a:r>
              <a:rPr lang="en-US" sz="2000" dirty="0">
                <a:solidFill>
                  <a:srgbClr val="0070C0"/>
                </a:solidFill>
              </a:rPr>
              <a:t>.  This determines some important properties!</a:t>
            </a:r>
            <a:endParaRPr lang="en-US" sz="2000" b="1" dirty="0">
              <a:solidFill>
                <a:srgbClr val="0070C0"/>
              </a:solidFill>
            </a:endParaRPr>
          </a:p>
        </p:txBody>
      </p:sp>
    </p:spTree>
    <p:extLst>
      <p:ext uri="{BB962C8B-B14F-4D97-AF65-F5344CB8AC3E}">
        <p14:creationId xmlns:p14="http://schemas.microsoft.com/office/powerpoint/2010/main" val="102400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Angular momentum measurements</a:t>
            </a:r>
          </a:p>
        </p:txBody>
      </p:sp>
      <p:sp>
        <p:nvSpPr>
          <p:cNvPr id="2" name="TextBox 1"/>
          <p:cNvSpPr txBox="1"/>
          <p:nvPr/>
        </p:nvSpPr>
        <p:spPr>
          <a:xfrm>
            <a:off x="3714531" y="1126062"/>
            <a:ext cx="1790241" cy="523220"/>
          </a:xfrm>
          <a:prstGeom prst="rect">
            <a:avLst/>
          </a:prstGeom>
          <a:noFill/>
          <a:ln w="12700">
            <a:solidFill>
              <a:schemeClr val="tx1"/>
            </a:solidFill>
          </a:ln>
        </p:spPr>
        <p:txBody>
          <a:bodyPr wrap="square" rtlCol="0">
            <a:spAutoFit/>
          </a:bodyPr>
          <a:lstStyle/>
          <a:p>
            <a:pPr algn="ctr"/>
            <a:r>
              <a:rPr lang="en-AU" sz="2800" b="1"/>
              <a:t>Summary</a:t>
            </a:r>
            <a:endParaRPr lang="en-US" sz="2800" b="1" dirty="0"/>
          </a:p>
        </p:txBody>
      </p:sp>
      <mc:AlternateContent xmlns:mc="http://schemas.openxmlformats.org/markup-compatibility/2006" xmlns:a14="http://schemas.microsoft.com/office/drawing/2010/main">
        <mc:Choice Requires="a14">
          <p:sp>
            <p:nvSpPr>
              <p:cNvPr id="5" name="TextBox 4"/>
              <p:cNvSpPr txBox="1"/>
              <p:nvPr/>
            </p:nvSpPr>
            <p:spPr>
              <a:xfrm>
                <a:off x="996446" y="1871830"/>
                <a:ext cx="6087404" cy="4339650"/>
              </a:xfrm>
              <a:prstGeom prst="rect">
                <a:avLst/>
              </a:prstGeom>
              <a:noFill/>
              <a:ln>
                <a:solidFill>
                  <a:schemeClr val="tx1"/>
                </a:solidFill>
              </a:ln>
            </p:spPr>
            <p:txBody>
              <a:bodyPr wrap="square" rtlCol="0">
                <a:spAutoFit/>
              </a:bodyPr>
              <a:lstStyle/>
              <a:p>
                <a:pPr marL="342900" indent="-342900">
                  <a:spcAft>
                    <a:spcPts val="2400"/>
                  </a:spcAft>
                  <a:buFont typeface="Arial" charset="0"/>
                  <a:buChar char="•"/>
                </a:pPr>
                <a:r>
                  <a:rPr lang="en-AU" sz="2400" dirty="0">
                    <a:solidFill>
                      <a:schemeClr val="tx1"/>
                    </a:solidFill>
                  </a:rPr>
                  <a:t>The angular momentum eigenstates of a particle are characterised by two quantum numbers, </a:t>
                </a:r>
                <a14:m>
                  <m:oMath xmlns:m="http://schemas.openxmlformats.org/officeDocument/2006/math">
                    <m:r>
                      <a:rPr lang="en-AU" sz="2400" b="0" i="1" smtClean="0">
                        <a:solidFill>
                          <a:schemeClr val="tx1"/>
                        </a:solidFill>
                        <a:latin typeface="Cambria Math" charset="0"/>
                      </a:rPr>
                      <m:t>𝑙</m:t>
                    </m:r>
                  </m:oMath>
                </a14:m>
                <a:r>
                  <a:rPr lang="en-US" sz="2400" dirty="0">
                    <a:solidFill>
                      <a:schemeClr val="tx1"/>
                    </a:solidFill>
                  </a:rPr>
                  <a:t> and </a:t>
                </a:r>
                <a14:m>
                  <m:oMath xmlns:m="http://schemas.openxmlformats.org/officeDocument/2006/math">
                    <m:r>
                      <a:rPr lang="en-AU" sz="2400" b="0" i="1" smtClean="0">
                        <a:solidFill>
                          <a:schemeClr val="tx1"/>
                        </a:solidFill>
                        <a:latin typeface="Cambria Math" charset="0"/>
                      </a:rPr>
                      <m:t>𝑚</m:t>
                    </m:r>
                  </m:oMath>
                </a14:m>
                <a:endParaRPr lang="en-US" sz="2400" dirty="0">
                  <a:solidFill>
                    <a:schemeClr val="tx1"/>
                  </a:solidFill>
                </a:endParaRPr>
              </a:p>
              <a:p>
                <a:pPr marL="342900" indent="-342900">
                  <a:spcAft>
                    <a:spcPts val="2400"/>
                  </a:spcAft>
                  <a:buFont typeface="Arial" charset="0"/>
                  <a:buChar char="•"/>
                </a:pPr>
                <a:r>
                  <a:rPr lang="en-AU" sz="2400" b="0" dirty="0">
                    <a:solidFill>
                      <a:schemeClr val="tx1"/>
                    </a:solidFill>
                  </a:rPr>
                  <a:t>The quantum number </a:t>
                </a:r>
                <a14:m>
                  <m:oMath xmlns:m="http://schemas.openxmlformats.org/officeDocument/2006/math">
                    <m:r>
                      <a:rPr lang="en-AU" sz="2400" b="0" i="1" smtClean="0">
                        <a:solidFill>
                          <a:schemeClr val="tx1"/>
                        </a:solidFill>
                        <a:latin typeface="Cambria Math" charset="0"/>
                      </a:rPr>
                      <m:t>𝑙</m:t>
                    </m:r>
                  </m:oMath>
                </a14:m>
                <a:r>
                  <a:rPr lang="en-US" sz="2400" dirty="0">
                    <a:solidFill>
                      <a:schemeClr val="tx1"/>
                    </a:solidFill>
                  </a:rPr>
                  <a:t> determines the total angular momentum, </a:t>
                </a:r>
                <a14:m>
                  <m:oMath xmlns:m="http://schemas.openxmlformats.org/officeDocument/2006/math">
                    <m:sSup>
                      <m:sSupPr>
                        <m:ctrlPr>
                          <a:rPr lang="en-US" sz="2400" i="1" smtClean="0">
                            <a:solidFill>
                              <a:schemeClr val="tx1"/>
                            </a:solidFill>
                            <a:latin typeface="Cambria Math" panose="02040503050406030204" pitchFamily="18" charset="0"/>
                          </a:rPr>
                        </m:ctrlPr>
                      </m:sSupPr>
                      <m:e>
                        <m:r>
                          <a:rPr lang="en-AU" sz="2400" b="0" i="1" smtClean="0">
                            <a:solidFill>
                              <a:schemeClr val="tx1"/>
                            </a:solidFill>
                            <a:latin typeface="Cambria Math" charset="0"/>
                          </a:rPr>
                          <m:t>𝐿</m:t>
                        </m:r>
                      </m:e>
                      <m:sup>
                        <m:r>
                          <a:rPr lang="en-AU" sz="2400" b="0" i="1" smtClean="0">
                            <a:solidFill>
                              <a:schemeClr val="tx1"/>
                            </a:solidFill>
                            <a:latin typeface="Cambria Math" charset="0"/>
                          </a:rPr>
                          <m:t>2</m:t>
                        </m:r>
                      </m:sup>
                    </m:sSup>
                    <m:r>
                      <a:rPr lang="en-AU" sz="2400" b="0" i="1" smtClean="0">
                        <a:solidFill>
                          <a:schemeClr val="tx1"/>
                        </a:solidFill>
                        <a:latin typeface="Cambria Math" charset="0"/>
                      </a:rPr>
                      <m:t>=</m:t>
                    </m:r>
                    <m:r>
                      <a:rPr lang="en-AU" sz="2400" b="0" i="1" smtClean="0">
                        <a:solidFill>
                          <a:schemeClr val="tx1"/>
                        </a:solidFill>
                        <a:latin typeface="Cambria Math" charset="0"/>
                      </a:rPr>
                      <m:t>𝑙</m:t>
                    </m:r>
                    <m:r>
                      <a:rPr lang="en-AU" sz="2400" b="0" i="1" smtClean="0">
                        <a:solidFill>
                          <a:schemeClr val="tx1"/>
                        </a:solidFill>
                        <a:latin typeface="Cambria Math" charset="0"/>
                      </a:rPr>
                      <m:t>(</m:t>
                    </m:r>
                    <m:r>
                      <a:rPr lang="en-AU" sz="2400" b="0" i="1" smtClean="0">
                        <a:solidFill>
                          <a:schemeClr val="tx1"/>
                        </a:solidFill>
                        <a:latin typeface="Cambria Math" charset="0"/>
                      </a:rPr>
                      <m:t>𝑙</m:t>
                    </m:r>
                    <m:r>
                      <a:rPr lang="en-AU" sz="2400" b="0" i="1" smtClean="0">
                        <a:solidFill>
                          <a:schemeClr val="tx1"/>
                        </a:solidFill>
                        <a:latin typeface="Cambria Math" charset="0"/>
                      </a:rPr>
                      <m:t>+1)</m:t>
                    </m:r>
                    <m:sSup>
                      <m:sSupPr>
                        <m:ctrlPr>
                          <a:rPr lang="en-AU" sz="2400" b="0" i="1" smtClean="0">
                            <a:solidFill>
                              <a:schemeClr val="tx1"/>
                            </a:solidFill>
                            <a:latin typeface="Cambria Math" panose="02040503050406030204" pitchFamily="18" charset="0"/>
                          </a:rPr>
                        </m:ctrlPr>
                      </m:sSupPr>
                      <m:e>
                        <m:r>
                          <a:rPr lang="en-AU" sz="2400" b="0" i="1" smtClean="0">
                            <a:solidFill>
                              <a:schemeClr val="tx1"/>
                            </a:solidFill>
                            <a:latin typeface="Cambria Math" charset="0"/>
                            <a:ea typeface="Cambria Math" charset="0"/>
                            <a:cs typeface="Cambria Math" charset="0"/>
                          </a:rPr>
                          <m:t>ℏ</m:t>
                        </m:r>
                      </m:e>
                      <m:sup>
                        <m:r>
                          <a:rPr lang="en-AU" sz="2400" b="0" i="1" smtClean="0">
                            <a:solidFill>
                              <a:schemeClr val="tx1"/>
                            </a:solidFill>
                            <a:latin typeface="Cambria Math" charset="0"/>
                          </a:rPr>
                          <m:t>2</m:t>
                        </m:r>
                      </m:sup>
                    </m:sSup>
                  </m:oMath>
                </a14:m>
                <a:endParaRPr lang="en-US" sz="2400" dirty="0">
                  <a:solidFill>
                    <a:schemeClr val="tx1"/>
                  </a:solidFill>
                </a:endParaRPr>
              </a:p>
              <a:p>
                <a:pPr marL="342900" indent="-342900">
                  <a:spcAft>
                    <a:spcPts val="2400"/>
                  </a:spcAft>
                  <a:buFont typeface="Arial" charset="0"/>
                  <a:buChar char="•"/>
                </a:pPr>
                <a:r>
                  <a:rPr lang="en-AU" sz="2400" b="0" dirty="0">
                    <a:solidFill>
                      <a:schemeClr val="tx1"/>
                    </a:solidFill>
                  </a:rPr>
                  <a:t>The quantum number </a:t>
                </a:r>
                <a14:m>
                  <m:oMath xmlns:m="http://schemas.openxmlformats.org/officeDocument/2006/math">
                    <m:r>
                      <a:rPr lang="en-AU" sz="2400" b="0" i="1" smtClean="0">
                        <a:solidFill>
                          <a:schemeClr val="tx1"/>
                        </a:solidFill>
                        <a:latin typeface="Cambria Math" charset="0"/>
                      </a:rPr>
                      <m:t>𝑚</m:t>
                    </m:r>
                  </m:oMath>
                </a14:m>
                <a:r>
                  <a:rPr lang="en-US" sz="2400" dirty="0">
                    <a:solidFill>
                      <a:schemeClr val="tx1"/>
                    </a:solidFill>
                  </a:rPr>
                  <a:t> determines the </a:t>
                </a:r>
                <a14:m>
                  <m:oMath xmlns:m="http://schemas.openxmlformats.org/officeDocument/2006/math">
                    <m:r>
                      <a:rPr lang="en-AU" sz="2400" b="0" i="1" smtClean="0">
                        <a:solidFill>
                          <a:schemeClr val="tx1"/>
                        </a:solidFill>
                        <a:latin typeface="Cambria Math" charset="0"/>
                      </a:rPr>
                      <m:t>𝑧</m:t>
                    </m:r>
                  </m:oMath>
                </a14:m>
                <a:r>
                  <a:rPr lang="en-US" sz="2400" dirty="0">
                    <a:solidFill>
                      <a:schemeClr val="tx1"/>
                    </a:solidFill>
                  </a:rPr>
                  <a:t>-component of angular momentum, </a:t>
                </a:r>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AU" sz="2400" b="0" i="1" smtClean="0">
                            <a:solidFill>
                              <a:schemeClr val="tx1"/>
                            </a:solidFill>
                            <a:latin typeface="Cambria Math" charset="0"/>
                          </a:rPr>
                          <m:t>𝐿</m:t>
                        </m:r>
                      </m:e>
                      <m:sub>
                        <m:r>
                          <a:rPr lang="en-AU" sz="2400" b="0" i="1" smtClean="0">
                            <a:solidFill>
                              <a:schemeClr val="tx1"/>
                            </a:solidFill>
                            <a:latin typeface="Cambria Math" charset="0"/>
                          </a:rPr>
                          <m:t>𝑧</m:t>
                        </m:r>
                      </m:sub>
                    </m:sSub>
                    <m:r>
                      <a:rPr lang="en-AU" sz="2400" b="0" i="1" smtClean="0">
                        <a:solidFill>
                          <a:schemeClr val="tx1"/>
                        </a:solidFill>
                        <a:latin typeface="Cambria Math" charset="0"/>
                      </a:rPr>
                      <m:t>=</m:t>
                    </m:r>
                    <m:r>
                      <a:rPr lang="en-AU" sz="2400" b="0" i="1" smtClean="0">
                        <a:solidFill>
                          <a:schemeClr val="tx1"/>
                        </a:solidFill>
                        <a:latin typeface="Cambria Math" charset="0"/>
                      </a:rPr>
                      <m:t>𝑚</m:t>
                    </m:r>
                    <m:r>
                      <a:rPr lang="en-AU" sz="2400" b="0" i="1" smtClean="0">
                        <a:solidFill>
                          <a:schemeClr val="tx1"/>
                        </a:solidFill>
                        <a:latin typeface="Cambria Math" charset="0"/>
                        <a:ea typeface="Cambria Math" charset="0"/>
                        <a:cs typeface="Cambria Math" charset="0"/>
                      </a:rPr>
                      <m:t>ℏ</m:t>
                    </m:r>
                  </m:oMath>
                </a14:m>
                <a:endParaRPr lang="en-US" sz="2400" dirty="0">
                  <a:solidFill>
                    <a:schemeClr val="tx1"/>
                  </a:solidFill>
                </a:endParaRPr>
              </a:p>
              <a:p>
                <a:pPr marL="342900" indent="-342900">
                  <a:spcAft>
                    <a:spcPts val="2400"/>
                  </a:spcAft>
                  <a:buFont typeface="Arial" charset="0"/>
                  <a:buChar char="•"/>
                </a:pPr>
                <a:r>
                  <a:rPr lang="en-US" sz="2400" dirty="0">
                    <a:solidFill>
                      <a:schemeClr val="tx1"/>
                    </a:solidFill>
                  </a:rPr>
                  <a:t>For given </a:t>
                </a:r>
                <a14:m>
                  <m:oMath xmlns:m="http://schemas.openxmlformats.org/officeDocument/2006/math">
                    <m:r>
                      <a:rPr lang="en-AU" sz="2400" b="0" i="1" smtClean="0">
                        <a:solidFill>
                          <a:schemeClr val="tx1"/>
                        </a:solidFill>
                        <a:latin typeface="Cambria Math" charset="0"/>
                      </a:rPr>
                      <m:t>𝑙</m:t>
                    </m:r>
                  </m:oMath>
                </a14:m>
                <a:r>
                  <a:rPr lang="en-US" sz="2400" dirty="0">
                    <a:solidFill>
                      <a:schemeClr val="tx1"/>
                    </a:solidFill>
                  </a:rPr>
                  <a:t>, </a:t>
                </a:r>
                <a14:m>
                  <m:oMath xmlns:m="http://schemas.openxmlformats.org/officeDocument/2006/math">
                    <m:r>
                      <a:rPr lang="en-AU" sz="2400" b="0" i="1" smtClean="0">
                        <a:solidFill>
                          <a:schemeClr val="tx1"/>
                        </a:solidFill>
                        <a:latin typeface="Cambria Math" charset="0"/>
                      </a:rPr>
                      <m:t>𝑚</m:t>
                    </m:r>
                  </m:oMath>
                </a14:m>
                <a:r>
                  <a:rPr lang="en-US" sz="2400" dirty="0">
                    <a:solidFill>
                      <a:schemeClr val="tx1"/>
                    </a:solidFill>
                  </a:rPr>
                  <a:t> ranges from </a:t>
                </a:r>
                <a14:m>
                  <m:oMath xmlns:m="http://schemas.openxmlformats.org/officeDocument/2006/math">
                    <m:r>
                      <a:rPr lang="en-AU" sz="2400" b="0" i="1" smtClean="0">
                        <a:solidFill>
                          <a:schemeClr val="tx1"/>
                        </a:solidFill>
                        <a:latin typeface="Cambria Math" charset="0"/>
                      </a:rPr>
                      <m:t>−</m:t>
                    </m:r>
                    <m:r>
                      <a:rPr lang="en-AU" sz="2400" b="0" i="1" smtClean="0">
                        <a:solidFill>
                          <a:schemeClr val="tx1"/>
                        </a:solidFill>
                        <a:latin typeface="Cambria Math" charset="0"/>
                      </a:rPr>
                      <m:t>𝑙</m:t>
                    </m:r>
                  </m:oMath>
                </a14:m>
                <a:r>
                  <a:rPr lang="en-US" sz="2400" dirty="0">
                    <a:solidFill>
                      <a:schemeClr val="tx1"/>
                    </a:solidFill>
                  </a:rPr>
                  <a:t> to </a:t>
                </a:r>
                <a14:m>
                  <m:oMath xmlns:m="http://schemas.openxmlformats.org/officeDocument/2006/math">
                    <m:r>
                      <a:rPr lang="en-AU" sz="2400" b="0" i="1" smtClean="0">
                        <a:solidFill>
                          <a:schemeClr val="tx1"/>
                        </a:solidFill>
                        <a:latin typeface="Cambria Math" charset="0"/>
                      </a:rPr>
                      <m:t>+</m:t>
                    </m:r>
                    <m:r>
                      <a:rPr lang="en-AU" sz="2400" b="0" i="1" smtClean="0">
                        <a:solidFill>
                          <a:schemeClr val="tx1"/>
                        </a:solidFill>
                        <a:latin typeface="Cambria Math" charset="0"/>
                      </a:rPr>
                      <m:t>𝑙</m:t>
                    </m:r>
                  </m:oMath>
                </a14:m>
                <a:r>
                  <a:rPr lang="en-US" sz="2400" dirty="0">
                    <a:solidFill>
                      <a:schemeClr val="tx1"/>
                    </a:solidFill>
                  </a:rPr>
                  <a:t>, separated by integers</a:t>
                </a:r>
              </a:p>
            </p:txBody>
          </p:sp>
        </mc:Choice>
        <mc:Fallback xmlns="">
          <p:sp>
            <p:nvSpPr>
              <p:cNvPr id="5" name="TextBox 4"/>
              <p:cNvSpPr txBox="1">
                <a:spLocks noRot="1" noChangeAspect="1" noMove="1" noResize="1" noEditPoints="1" noAdjustHandles="1" noChangeArrowheads="1" noChangeShapeType="1" noTextEdit="1"/>
              </p:cNvSpPr>
              <p:nvPr/>
            </p:nvSpPr>
            <p:spPr>
              <a:xfrm>
                <a:off x="996446" y="1871830"/>
                <a:ext cx="6087404" cy="4339650"/>
              </a:xfrm>
              <a:prstGeom prst="rect">
                <a:avLst/>
              </a:prstGeom>
              <a:blipFill rotWithShape="0">
                <a:blip r:embed="rId3"/>
                <a:stretch>
                  <a:fillRect l="-1199" t="-980" r="-1299" b="-2101"/>
                </a:stretch>
              </a:blipFill>
              <a:ln>
                <a:solidFill>
                  <a:schemeClr val="tx1"/>
                </a:solidFill>
              </a:ln>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6032200" y="5088368"/>
            <a:ext cx="2468524" cy="1758514"/>
          </a:xfrm>
          <a:prstGeom prst="rect">
            <a:avLst/>
          </a:prstGeom>
        </p:spPr>
      </p:pic>
    </p:spTree>
    <p:extLst>
      <p:ext uri="{BB962C8B-B14F-4D97-AF65-F5344CB8AC3E}">
        <p14:creationId xmlns:p14="http://schemas.microsoft.com/office/powerpoint/2010/main" val="120457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t>Eigenfunctions</a:t>
            </a:r>
            <a:r>
              <a:rPr lang="en-US" sz="4000" dirty="0"/>
              <a:t> of angular momentum</a:t>
            </a:r>
          </a:p>
        </p:txBody>
      </p:sp>
      <mc:AlternateContent xmlns:mc="http://schemas.openxmlformats.org/markup-compatibility/2006" xmlns:a14="http://schemas.microsoft.com/office/drawing/2010/main">
        <mc:Choice Requires="a14">
          <p:sp>
            <p:nvSpPr>
              <p:cNvPr id="2" name="TextBox 1"/>
              <p:cNvSpPr txBox="1"/>
              <p:nvPr/>
            </p:nvSpPr>
            <p:spPr>
              <a:xfrm>
                <a:off x="2603350" y="1120291"/>
                <a:ext cx="3937299" cy="534762"/>
              </a:xfrm>
              <a:prstGeom prst="rect">
                <a:avLst/>
              </a:prstGeom>
              <a:noFill/>
              <a:ln w="12700">
                <a:solidFill>
                  <a:schemeClr val="tx1"/>
                </a:solidFill>
              </a:ln>
            </p:spPr>
            <p:txBody>
              <a:bodyPr wrap="square" rtlCol="0">
                <a:spAutoFit/>
              </a:bodyPr>
              <a:lstStyle/>
              <a:p>
                <a:pPr algn="ctr"/>
                <a:r>
                  <a:rPr lang="en-US" sz="2800" b="1" dirty="0"/>
                  <a:t>The </a:t>
                </a:r>
                <a:r>
                  <a:rPr lang="en-US" sz="2800" b="1" dirty="0" err="1"/>
                  <a:t>eigenfunctions</a:t>
                </a:r>
                <a:r>
                  <a:rPr lang="en-US" sz="2800" b="1" dirty="0"/>
                  <a:t> of </a:t>
                </a:r>
                <a14:m>
                  <m:oMath xmlns:m="http://schemas.openxmlformats.org/officeDocument/2006/math">
                    <m:sSub>
                      <m:sSubPr>
                        <m:ctrlPr>
                          <a:rPr lang="en-US" sz="2800" b="1" i="1" smtClean="0">
                            <a:latin typeface="Cambria Math" panose="02040503050406030204" pitchFamily="18" charset="0"/>
                          </a:rPr>
                        </m:ctrlPr>
                      </m:sSubPr>
                      <m:e>
                        <m:acc>
                          <m:accPr>
                            <m:chr m:val="̂"/>
                            <m:ctrlPr>
                              <a:rPr lang="en-US" sz="2800" b="1" i="1" smtClean="0">
                                <a:latin typeface="Cambria Math" panose="02040503050406030204" pitchFamily="18" charset="0"/>
                              </a:rPr>
                            </m:ctrlPr>
                          </m:accPr>
                          <m:e>
                            <m:r>
                              <a:rPr lang="en-AU" sz="2800" b="1" i="1" smtClean="0">
                                <a:latin typeface="Cambria Math" charset="0"/>
                              </a:rPr>
                              <m:t>𝑳</m:t>
                            </m:r>
                          </m:e>
                        </m:acc>
                      </m:e>
                      <m:sub>
                        <m:r>
                          <a:rPr lang="en-AU" sz="2800" b="1" i="1" smtClean="0">
                            <a:latin typeface="Cambria Math" charset="0"/>
                          </a:rPr>
                          <m:t>𝒛</m:t>
                        </m:r>
                      </m:sub>
                    </m:sSub>
                  </m:oMath>
                </a14:m>
                <a:endParaRPr lang="en-US" sz="28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2603350" y="1120291"/>
                <a:ext cx="3937299" cy="534762"/>
              </a:xfrm>
              <a:prstGeom prst="rect">
                <a:avLst/>
              </a:prstGeom>
              <a:blipFill rotWithShape="0">
                <a:blip r:embed="rId3"/>
                <a:stretch>
                  <a:fillRect l="-1235" t="-7865" b="-31461"/>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30306" y="1871830"/>
                <a:ext cx="8358692" cy="2554545"/>
              </a:xfrm>
              <a:prstGeom prst="rect">
                <a:avLst/>
              </a:prstGeom>
              <a:noFill/>
            </p:spPr>
            <p:txBody>
              <a:bodyPr wrap="square" rtlCol="0">
                <a:spAutoFit/>
              </a:bodyPr>
              <a:lstStyle/>
              <a:p>
                <a:pPr marL="342900" indent="-342900">
                  <a:spcAft>
                    <a:spcPts val="2400"/>
                  </a:spcAft>
                  <a:buFont typeface="Arial" charset="0"/>
                  <a:buChar char="•"/>
                </a:pPr>
                <a:r>
                  <a:rPr lang="en-AU" sz="2400" dirty="0"/>
                  <a:t>Now we know the eigenvalues for angular momentum, let’s determine the corresponding </a:t>
                </a:r>
                <a:r>
                  <a:rPr lang="en-AU" sz="2400" b="1" dirty="0" err="1"/>
                  <a:t>eigenfunctions</a:t>
                </a:r>
                <a:endParaRPr lang="en-AU" sz="2400" b="1" dirty="0"/>
              </a:p>
              <a:p>
                <a:pPr marL="342900" indent="-342900">
                  <a:spcAft>
                    <a:spcPts val="2400"/>
                  </a:spcAft>
                  <a:buFont typeface="Arial" charset="0"/>
                  <a:buChar char="•"/>
                </a:pPr>
                <a:r>
                  <a:rPr lang="en-AU" sz="2400" dirty="0"/>
                  <a:t>Since angular momentum involves rotation, it’s convenient to express the </a:t>
                </a:r>
                <a:r>
                  <a:rPr lang="en-AU" sz="2400" dirty="0" err="1"/>
                  <a:t>eigenfunctions</a:t>
                </a:r>
                <a:r>
                  <a:rPr lang="en-AU" sz="2400" dirty="0"/>
                  <a:t> in </a:t>
                </a:r>
                <a:r>
                  <a:rPr lang="en-AU" sz="2400" b="1" dirty="0"/>
                  <a:t>spherical co-ordinates </a:t>
                </a:r>
                <a14:m>
                  <m:oMath xmlns:m="http://schemas.openxmlformats.org/officeDocument/2006/math">
                    <m:d>
                      <m:dPr>
                        <m:ctrlPr>
                          <a:rPr lang="mr-IN" sz="2400" i="1" smtClean="0">
                            <a:latin typeface="Cambria Math" panose="02040503050406030204" pitchFamily="18" charset="0"/>
                          </a:rPr>
                        </m:ctrlPr>
                      </m:dPr>
                      <m:e>
                        <m:r>
                          <a:rPr lang="mr-IN" sz="2400" i="1" smtClean="0">
                            <a:latin typeface="Cambria Math" charset="0"/>
                            <a:ea typeface="Cambria Math" charset="0"/>
                            <a:cs typeface="Cambria Math" charset="0"/>
                          </a:rPr>
                          <m:t>𝜃</m:t>
                        </m:r>
                        <m:r>
                          <a:rPr lang="en-AU" sz="2400" b="0" i="1" smtClean="0">
                            <a:latin typeface="Cambria Math" charset="0"/>
                            <a:ea typeface="Cambria Math" charset="0"/>
                            <a:cs typeface="Cambria Math" charset="0"/>
                          </a:rPr>
                          <m:t>,</m:t>
                        </m:r>
                        <m:r>
                          <a:rPr lang="en-AU" sz="2400" b="0" i="1" smtClean="0">
                            <a:latin typeface="Cambria Math" charset="0"/>
                            <a:ea typeface="Cambria Math" charset="0"/>
                            <a:cs typeface="Cambria Math" charset="0"/>
                          </a:rPr>
                          <m:t>𝜙</m:t>
                        </m:r>
                      </m:e>
                    </m:d>
                  </m:oMath>
                </a14:m>
                <a:endParaRPr lang="en-US" sz="2400" dirty="0"/>
              </a:p>
              <a:p>
                <a:pPr marL="342900" indent="-342900">
                  <a:spcAft>
                    <a:spcPts val="2400"/>
                  </a:spcAft>
                  <a:buFont typeface="Arial" charset="0"/>
                  <a:buChar char="•"/>
                </a:pPr>
                <a:r>
                  <a:rPr lang="en-US" sz="2400" dirty="0"/>
                  <a:t>Recapping spherical polar co-ordinates:</a:t>
                </a:r>
              </a:p>
            </p:txBody>
          </p:sp>
        </mc:Choice>
        <mc:Fallback xmlns="">
          <p:sp>
            <p:nvSpPr>
              <p:cNvPr id="5" name="TextBox 4"/>
              <p:cNvSpPr txBox="1">
                <a:spLocks noRot="1" noChangeAspect="1" noMove="1" noResize="1" noEditPoints="1" noAdjustHandles="1" noChangeArrowheads="1" noChangeShapeType="1" noTextEdit="1"/>
              </p:cNvSpPr>
              <p:nvPr/>
            </p:nvSpPr>
            <p:spPr>
              <a:xfrm>
                <a:off x="430306" y="1871830"/>
                <a:ext cx="8358692" cy="2554545"/>
              </a:xfrm>
              <a:prstGeom prst="rect">
                <a:avLst/>
              </a:prstGeom>
              <a:blipFill rotWithShape="0">
                <a:blip r:embed="rId4"/>
                <a:stretch>
                  <a:fillRect l="-1021" t="-1909" b="-4535"/>
                </a:stretch>
              </a:blipFill>
            </p:spPr>
            <p:txBody>
              <a:bodyPr/>
              <a:lstStyle/>
              <a:p>
                <a:r>
                  <a:rPr lang="en-US">
                    <a:noFill/>
                  </a:rPr>
                  <a:t> </a:t>
                </a:r>
              </a:p>
            </p:txBody>
          </p:sp>
        </mc:Fallback>
      </mc:AlternateContent>
      <p:pic>
        <p:nvPicPr>
          <p:cNvPr id="12" name="Picture 11"/>
          <p:cNvPicPr>
            <a:picLocks noChangeAspect="1"/>
          </p:cNvPicPr>
          <p:nvPr/>
        </p:nvPicPr>
        <p:blipFill>
          <a:blip r:embed="rId5"/>
          <a:stretch>
            <a:fillRect/>
          </a:stretch>
        </p:blipFill>
        <p:spPr>
          <a:xfrm>
            <a:off x="4778500" y="4426375"/>
            <a:ext cx="2496228" cy="2246605"/>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1332107" y="4951963"/>
                <a:ext cx="3446393" cy="11724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mr-IN" sz="2800" i="1" smtClean="0">
                              <a:solidFill>
                                <a:srgbClr val="0070C0"/>
                              </a:solidFill>
                              <a:latin typeface="Cambria Math" panose="02040503050406030204" pitchFamily="18" charset="0"/>
                            </a:rPr>
                          </m:ctrlPr>
                        </m:dPr>
                        <m:e>
                          <m:m>
                            <m:mPr>
                              <m:mcs>
                                <m:mc>
                                  <m:mcPr>
                                    <m:count m:val="1"/>
                                    <m:mcJc m:val="center"/>
                                  </m:mcPr>
                                </m:mc>
                              </m:mcs>
                              <m:ctrlPr>
                                <a:rPr lang="mr-IN" sz="2800" i="1" smtClean="0">
                                  <a:solidFill>
                                    <a:srgbClr val="0070C0"/>
                                  </a:solidFill>
                                  <a:latin typeface="Cambria Math" panose="02040503050406030204" pitchFamily="18" charset="0"/>
                                </a:rPr>
                              </m:ctrlPr>
                            </m:mPr>
                            <m:mr>
                              <m:e>
                                <m:r>
                                  <m:rPr>
                                    <m:brk m:alnAt="7"/>
                                  </m:rPr>
                                  <a:rPr lang="en-AU" sz="2800" b="0" i="1" smtClean="0">
                                    <a:solidFill>
                                      <a:srgbClr val="0070C0"/>
                                    </a:solidFill>
                                    <a:latin typeface="Cambria Math" charset="0"/>
                                  </a:rPr>
                                  <m:t>𝑥</m:t>
                                </m:r>
                              </m:e>
                            </m:mr>
                            <m:mr>
                              <m:e>
                                <m:r>
                                  <a:rPr lang="en-AU" sz="2800" b="0" i="1" smtClean="0">
                                    <a:solidFill>
                                      <a:srgbClr val="0070C0"/>
                                    </a:solidFill>
                                    <a:latin typeface="Cambria Math" charset="0"/>
                                  </a:rPr>
                                  <m:t>𝑦</m:t>
                                </m:r>
                              </m:e>
                            </m:mr>
                            <m:mr>
                              <m:e>
                                <m:r>
                                  <a:rPr lang="en-AU" sz="2800" b="0" i="1" smtClean="0">
                                    <a:solidFill>
                                      <a:srgbClr val="0070C0"/>
                                    </a:solidFill>
                                    <a:latin typeface="Cambria Math" charset="0"/>
                                  </a:rPr>
                                  <m:t>𝑧</m:t>
                                </m:r>
                              </m:e>
                            </m:mr>
                          </m:m>
                        </m:e>
                      </m:d>
                      <m:r>
                        <a:rPr lang="en-AU" sz="2800" b="0" i="1" smtClean="0">
                          <a:solidFill>
                            <a:srgbClr val="0070C0"/>
                          </a:solidFill>
                          <a:latin typeface="Cambria Math" charset="0"/>
                        </a:rPr>
                        <m:t>=</m:t>
                      </m:r>
                      <m:d>
                        <m:dPr>
                          <m:ctrlPr>
                            <a:rPr lang="mr-IN" sz="2800" b="0" i="1" smtClean="0">
                              <a:solidFill>
                                <a:srgbClr val="0070C0"/>
                              </a:solidFill>
                              <a:latin typeface="Cambria Math" panose="02040503050406030204" pitchFamily="18" charset="0"/>
                            </a:rPr>
                          </m:ctrlPr>
                        </m:dPr>
                        <m:e>
                          <m:m>
                            <m:mPr>
                              <m:mcs>
                                <m:mc>
                                  <m:mcPr>
                                    <m:count m:val="1"/>
                                    <m:mcJc m:val="center"/>
                                  </m:mcPr>
                                </m:mc>
                              </m:mcs>
                              <m:ctrlPr>
                                <a:rPr lang="mr-IN" sz="2800" b="0" i="1" smtClean="0">
                                  <a:solidFill>
                                    <a:srgbClr val="0070C0"/>
                                  </a:solidFill>
                                  <a:latin typeface="Cambria Math" panose="02040503050406030204" pitchFamily="18" charset="0"/>
                                </a:rPr>
                              </m:ctrlPr>
                            </m:mPr>
                            <m:mr>
                              <m:e>
                                <m:r>
                                  <m:rPr>
                                    <m:brk m:alnAt="7"/>
                                  </m:rPr>
                                  <a:rPr lang="en-AU" sz="2800" b="0" i="1" smtClean="0">
                                    <a:solidFill>
                                      <a:srgbClr val="0070C0"/>
                                    </a:solidFill>
                                    <a:latin typeface="Cambria Math" charset="0"/>
                                  </a:rPr>
                                  <m:t>𝑟</m:t>
                                </m:r>
                                <m:func>
                                  <m:funcPr>
                                    <m:ctrlPr>
                                      <a:rPr lang="en-AU" sz="2800" b="0" i="1" smtClean="0">
                                        <a:solidFill>
                                          <a:srgbClr val="0070C0"/>
                                        </a:solidFill>
                                        <a:latin typeface="Cambria Math" panose="02040503050406030204" pitchFamily="18" charset="0"/>
                                      </a:rPr>
                                    </m:ctrlPr>
                                  </m:funcPr>
                                  <m:fName>
                                    <m:r>
                                      <m:rPr>
                                        <m:sty m:val="p"/>
                                        <m:brk m:alnAt="7"/>
                                      </m:rPr>
                                      <a:rPr lang="en-AU" sz="2800" b="0" i="0" smtClean="0">
                                        <a:solidFill>
                                          <a:srgbClr val="0070C0"/>
                                        </a:solidFill>
                                        <a:latin typeface="Cambria Math" charset="0"/>
                                      </a:rPr>
                                      <m:t>s</m:t>
                                    </m:r>
                                    <m:r>
                                      <m:rPr>
                                        <m:sty m:val="p"/>
                                      </m:rPr>
                                      <a:rPr lang="en-AU" sz="2800" b="0" i="0" smtClean="0">
                                        <a:solidFill>
                                          <a:srgbClr val="0070C0"/>
                                        </a:solidFill>
                                        <a:latin typeface="Cambria Math" charset="0"/>
                                      </a:rPr>
                                      <m:t>in</m:t>
                                    </m:r>
                                  </m:fName>
                                  <m:e>
                                    <m:r>
                                      <a:rPr lang="en-AU" sz="2800" b="0" i="1" smtClean="0">
                                        <a:solidFill>
                                          <a:srgbClr val="0070C0"/>
                                        </a:solidFill>
                                        <a:latin typeface="Cambria Math" charset="0"/>
                                        <a:ea typeface="Cambria Math" charset="0"/>
                                        <a:cs typeface="Cambria Math" charset="0"/>
                                      </a:rPr>
                                      <m:t>𝜃</m:t>
                                    </m:r>
                                  </m:e>
                                </m:func>
                                <m:func>
                                  <m:funcPr>
                                    <m:ctrlPr>
                                      <a:rPr lang="en-AU" sz="2800" b="0" i="1" smtClean="0">
                                        <a:solidFill>
                                          <a:srgbClr val="0070C0"/>
                                        </a:solidFill>
                                        <a:latin typeface="Cambria Math" panose="02040503050406030204" pitchFamily="18" charset="0"/>
                                      </a:rPr>
                                    </m:ctrlPr>
                                  </m:funcPr>
                                  <m:fName>
                                    <m:r>
                                      <m:rPr>
                                        <m:sty m:val="p"/>
                                        <m:brk m:alnAt="7"/>
                                      </m:rPr>
                                      <a:rPr lang="en-AU" sz="2800" b="0" i="0" smtClean="0">
                                        <a:solidFill>
                                          <a:srgbClr val="0070C0"/>
                                        </a:solidFill>
                                        <a:latin typeface="Cambria Math" charset="0"/>
                                      </a:rPr>
                                      <m:t>c</m:t>
                                    </m:r>
                                    <m:r>
                                      <m:rPr>
                                        <m:sty m:val="p"/>
                                      </m:rPr>
                                      <a:rPr lang="en-AU" sz="2800" b="0" i="0" smtClean="0">
                                        <a:solidFill>
                                          <a:srgbClr val="0070C0"/>
                                        </a:solidFill>
                                        <a:latin typeface="Cambria Math" charset="0"/>
                                      </a:rPr>
                                      <m:t>os</m:t>
                                    </m:r>
                                  </m:fName>
                                  <m:e>
                                    <m:r>
                                      <a:rPr lang="en-AU" sz="2800" b="0" i="1" smtClean="0">
                                        <a:solidFill>
                                          <a:srgbClr val="0070C0"/>
                                        </a:solidFill>
                                        <a:latin typeface="Cambria Math" charset="0"/>
                                        <a:ea typeface="Cambria Math" charset="0"/>
                                        <a:cs typeface="Cambria Math" charset="0"/>
                                      </a:rPr>
                                      <m:t>𝜙</m:t>
                                    </m:r>
                                  </m:e>
                                </m:func>
                              </m:e>
                            </m:mr>
                            <m:mr>
                              <m:e>
                                <m:r>
                                  <a:rPr lang="en-AU" sz="2800" b="0" i="1" smtClean="0">
                                    <a:solidFill>
                                      <a:srgbClr val="0070C0"/>
                                    </a:solidFill>
                                    <a:latin typeface="Cambria Math" charset="0"/>
                                  </a:rPr>
                                  <m:t>𝑟</m:t>
                                </m:r>
                                <m:func>
                                  <m:funcPr>
                                    <m:ctrlPr>
                                      <a:rPr lang="en-AU" sz="2800" b="0" i="1" smtClean="0">
                                        <a:solidFill>
                                          <a:srgbClr val="0070C0"/>
                                        </a:solidFill>
                                        <a:latin typeface="Cambria Math" panose="02040503050406030204" pitchFamily="18" charset="0"/>
                                      </a:rPr>
                                    </m:ctrlPr>
                                  </m:funcPr>
                                  <m:fName>
                                    <m:r>
                                      <m:rPr>
                                        <m:sty m:val="p"/>
                                      </m:rPr>
                                      <a:rPr lang="en-AU" sz="2800" b="0" i="0" smtClean="0">
                                        <a:solidFill>
                                          <a:srgbClr val="0070C0"/>
                                        </a:solidFill>
                                        <a:latin typeface="Cambria Math" charset="0"/>
                                      </a:rPr>
                                      <m:t>sin</m:t>
                                    </m:r>
                                  </m:fName>
                                  <m:e>
                                    <m:r>
                                      <a:rPr lang="en-AU" sz="2800" b="0" i="1" smtClean="0">
                                        <a:solidFill>
                                          <a:srgbClr val="0070C0"/>
                                        </a:solidFill>
                                        <a:latin typeface="Cambria Math" charset="0"/>
                                        <a:ea typeface="Cambria Math" charset="0"/>
                                        <a:cs typeface="Cambria Math" charset="0"/>
                                      </a:rPr>
                                      <m:t>𝜃</m:t>
                                    </m:r>
                                  </m:e>
                                </m:func>
                                <m:func>
                                  <m:funcPr>
                                    <m:ctrlPr>
                                      <a:rPr lang="en-AU" sz="2800" b="0" i="1" smtClean="0">
                                        <a:solidFill>
                                          <a:srgbClr val="0070C0"/>
                                        </a:solidFill>
                                        <a:latin typeface="Cambria Math" panose="02040503050406030204" pitchFamily="18" charset="0"/>
                                      </a:rPr>
                                    </m:ctrlPr>
                                  </m:funcPr>
                                  <m:fName>
                                    <m:r>
                                      <m:rPr>
                                        <m:sty m:val="p"/>
                                      </m:rPr>
                                      <a:rPr lang="en-AU" sz="2800" b="0" i="0" smtClean="0">
                                        <a:solidFill>
                                          <a:srgbClr val="0070C0"/>
                                        </a:solidFill>
                                        <a:latin typeface="Cambria Math" charset="0"/>
                                      </a:rPr>
                                      <m:t>sin</m:t>
                                    </m:r>
                                  </m:fName>
                                  <m:e>
                                    <m:r>
                                      <a:rPr lang="en-AU" sz="2800" b="0" i="1" smtClean="0">
                                        <a:solidFill>
                                          <a:srgbClr val="0070C0"/>
                                        </a:solidFill>
                                        <a:latin typeface="Cambria Math" charset="0"/>
                                        <a:ea typeface="Cambria Math" charset="0"/>
                                        <a:cs typeface="Cambria Math" charset="0"/>
                                      </a:rPr>
                                      <m:t>𝜙</m:t>
                                    </m:r>
                                  </m:e>
                                </m:func>
                              </m:e>
                            </m:mr>
                            <m:mr>
                              <m:e>
                                <m:r>
                                  <a:rPr lang="en-AU" sz="2800" b="0" i="1" smtClean="0">
                                    <a:solidFill>
                                      <a:srgbClr val="0070C0"/>
                                    </a:solidFill>
                                    <a:latin typeface="Cambria Math" charset="0"/>
                                  </a:rPr>
                                  <m:t>𝑟</m:t>
                                </m:r>
                                <m:func>
                                  <m:funcPr>
                                    <m:ctrlPr>
                                      <a:rPr lang="en-AU" sz="2800" b="0" i="1" smtClean="0">
                                        <a:solidFill>
                                          <a:srgbClr val="0070C0"/>
                                        </a:solidFill>
                                        <a:latin typeface="Cambria Math" panose="02040503050406030204" pitchFamily="18" charset="0"/>
                                      </a:rPr>
                                    </m:ctrlPr>
                                  </m:funcPr>
                                  <m:fName>
                                    <m:r>
                                      <m:rPr>
                                        <m:sty m:val="p"/>
                                      </m:rPr>
                                      <a:rPr lang="en-AU" sz="2800" b="0" i="0" smtClean="0">
                                        <a:solidFill>
                                          <a:srgbClr val="0070C0"/>
                                        </a:solidFill>
                                        <a:latin typeface="Cambria Math" charset="0"/>
                                      </a:rPr>
                                      <m:t>cos</m:t>
                                    </m:r>
                                  </m:fName>
                                  <m:e>
                                    <m:r>
                                      <a:rPr lang="en-AU" sz="2800" b="0" i="1" smtClean="0">
                                        <a:solidFill>
                                          <a:srgbClr val="0070C0"/>
                                        </a:solidFill>
                                        <a:latin typeface="Cambria Math" charset="0"/>
                                        <a:ea typeface="Cambria Math" charset="0"/>
                                        <a:cs typeface="Cambria Math" charset="0"/>
                                      </a:rPr>
                                      <m:t>𝜃</m:t>
                                    </m:r>
                                  </m:e>
                                </m:func>
                              </m:e>
                            </m:mr>
                          </m:m>
                        </m:e>
                      </m:d>
                    </m:oMath>
                  </m:oMathPara>
                </a14:m>
                <a:endParaRPr lang="en-US" sz="2800" dirty="0">
                  <a:solidFill>
                    <a:srgbClr val="0070C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332107" y="4951963"/>
                <a:ext cx="3446393" cy="1172437"/>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215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t>Eigenfunctions</a:t>
            </a:r>
            <a:r>
              <a:rPr lang="en-US" sz="4000" dirty="0"/>
              <a:t> of angular momentum</a:t>
            </a:r>
          </a:p>
        </p:txBody>
      </p:sp>
      <mc:AlternateContent xmlns:mc="http://schemas.openxmlformats.org/markup-compatibility/2006" xmlns:a14="http://schemas.microsoft.com/office/drawing/2010/main">
        <mc:Choice Requires="a14">
          <p:sp>
            <p:nvSpPr>
              <p:cNvPr id="2" name="TextBox 1"/>
              <p:cNvSpPr txBox="1"/>
              <p:nvPr/>
            </p:nvSpPr>
            <p:spPr>
              <a:xfrm>
                <a:off x="2603350" y="1120291"/>
                <a:ext cx="3937299" cy="534762"/>
              </a:xfrm>
              <a:prstGeom prst="rect">
                <a:avLst/>
              </a:prstGeom>
              <a:noFill/>
              <a:ln w="12700">
                <a:solidFill>
                  <a:schemeClr val="tx1"/>
                </a:solidFill>
              </a:ln>
            </p:spPr>
            <p:txBody>
              <a:bodyPr wrap="square" rtlCol="0">
                <a:spAutoFit/>
              </a:bodyPr>
              <a:lstStyle/>
              <a:p>
                <a:pPr algn="ctr"/>
                <a:r>
                  <a:rPr lang="en-US" sz="2800" b="1" dirty="0"/>
                  <a:t>The </a:t>
                </a:r>
                <a:r>
                  <a:rPr lang="en-US" sz="2800" b="1" dirty="0" err="1"/>
                  <a:t>eigenfunctions</a:t>
                </a:r>
                <a:r>
                  <a:rPr lang="en-US" sz="2800" b="1" dirty="0"/>
                  <a:t> of </a:t>
                </a:r>
                <a14:m>
                  <m:oMath xmlns:m="http://schemas.openxmlformats.org/officeDocument/2006/math">
                    <m:sSub>
                      <m:sSubPr>
                        <m:ctrlPr>
                          <a:rPr lang="en-US" sz="2800" b="1" i="1" smtClean="0">
                            <a:latin typeface="Cambria Math" panose="02040503050406030204" pitchFamily="18" charset="0"/>
                          </a:rPr>
                        </m:ctrlPr>
                      </m:sSubPr>
                      <m:e>
                        <m:acc>
                          <m:accPr>
                            <m:chr m:val="̂"/>
                            <m:ctrlPr>
                              <a:rPr lang="en-US" sz="2800" b="1" i="1" smtClean="0">
                                <a:latin typeface="Cambria Math" panose="02040503050406030204" pitchFamily="18" charset="0"/>
                              </a:rPr>
                            </m:ctrlPr>
                          </m:accPr>
                          <m:e>
                            <m:r>
                              <a:rPr lang="en-AU" sz="2800" b="1" i="1" smtClean="0">
                                <a:latin typeface="Cambria Math" charset="0"/>
                              </a:rPr>
                              <m:t>𝑳</m:t>
                            </m:r>
                          </m:e>
                        </m:acc>
                      </m:e>
                      <m:sub>
                        <m:r>
                          <a:rPr lang="en-AU" sz="2800" b="1" i="1" smtClean="0">
                            <a:latin typeface="Cambria Math" charset="0"/>
                          </a:rPr>
                          <m:t>𝒛</m:t>
                        </m:r>
                      </m:sub>
                    </m:sSub>
                  </m:oMath>
                </a14:m>
                <a:endParaRPr lang="en-US" sz="28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2603350" y="1120291"/>
                <a:ext cx="3937299" cy="534762"/>
              </a:xfrm>
              <a:prstGeom prst="rect">
                <a:avLst/>
              </a:prstGeom>
              <a:blipFill rotWithShape="0">
                <a:blip r:embed="rId3"/>
                <a:stretch>
                  <a:fillRect l="-1235" t="-7865" b="-31461"/>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30306" y="1871830"/>
                <a:ext cx="8358692" cy="3447098"/>
              </a:xfrm>
              <a:prstGeom prst="rect">
                <a:avLst/>
              </a:prstGeom>
              <a:noFill/>
            </p:spPr>
            <p:txBody>
              <a:bodyPr wrap="square" rtlCol="0">
                <a:spAutoFit/>
              </a:bodyPr>
              <a:lstStyle/>
              <a:p>
                <a:pPr marL="342900" indent="-342900">
                  <a:spcAft>
                    <a:spcPts val="2400"/>
                  </a:spcAft>
                  <a:buFont typeface="Arial" charset="0"/>
                  <a:buChar char="•"/>
                </a:pPr>
                <a:r>
                  <a:rPr lang="en-AU" sz="2400" dirty="0"/>
                  <a:t>We choose </a:t>
                </a:r>
                <a14:m>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AU" sz="2400" b="0" i="1" smtClean="0">
                                <a:latin typeface="Cambria Math" charset="0"/>
                              </a:rPr>
                              <m:t>𝐿</m:t>
                            </m:r>
                          </m:e>
                        </m:acc>
                      </m:e>
                      <m:sub>
                        <m:r>
                          <a:rPr lang="en-AU" sz="2400" b="0" i="1" smtClean="0">
                            <a:latin typeface="Cambria Math" charset="0"/>
                          </a:rPr>
                          <m:t>𝑧</m:t>
                        </m:r>
                      </m:sub>
                    </m:sSub>
                    <m:r>
                      <a:rPr lang="en-AU" sz="2400" b="0" i="1" smtClean="0">
                        <a:latin typeface="Cambria Math" charset="0"/>
                      </a:rPr>
                      <m:t>=−</m:t>
                    </m:r>
                    <m:r>
                      <a:rPr lang="en-AU" sz="2400" b="0" i="1" smtClean="0">
                        <a:latin typeface="Cambria Math" charset="0"/>
                      </a:rPr>
                      <m:t>𝑖</m:t>
                    </m:r>
                    <m:r>
                      <a:rPr lang="en-AU" sz="2400" b="0" i="1" smtClean="0">
                        <a:latin typeface="Cambria Math" charset="0"/>
                        <a:ea typeface="Cambria Math" charset="0"/>
                        <a:cs typeface="Cambria Math" charset="0"/>
                      </a:rPr>
                      <m:t>ℏ</m:t>
                    </m:r>
                    <m:d>
                      <m:dPr>
                        <m:ctrlPr>
                          <a:rPr lang="mr-IN" sz="2400" b="0" i="1" smtClean="0">
                            <a:latin typeface="Cambria Math" panose="02040503050406030204" pitchFamily="18" charset="0"/>
                            <a:ea typeface="Cambria Math" charset="0"/>
                            <a:cs typeface="Cambria Math" charset="0"/>
                          </a:rPr>
                        </m:ctrlPr>
                      </m:dPr>
                      <m:e>
                        <m:r>
                          <a:rPr lang="en-AU" sz="2400" b="0" i="1" smtClean="0">
                            <a:latin typeface="Cambria Math" charset="0"/>
                            <a:ea typeface="Cambria Math" charset="0"/>
                            <a:cs typeface="Cambria Math" charset="0"/>
                          </a:rPr>
                          <m:t>𝑥</m:t>
                        </m:r>
                        <m:f>
                          <m:fPr>
                            <m:ctrlPr>
                              <a:rPr lang="mr-IN" sz="2400" b="0" i="1" smtClean="0">
                                <a:latin typeface="Cambria Math" panose="02040503050406030204" pitchFamily="18" charset="0"/>
                                <a:ea typeface="Cambria Math" charset="0"/>
                                <a:cs typeface="Cambria Math" charset="0"/>
                              </a:rPr>
                            </m:ctrlPr>
                          </m:fPr>
                          <m:num>
                            <m:r>
                              <a:rPr lang="mr-IN" sz="2400" b="0" i="1" smtClean="0">
                                <a:latin typeface="Cambria Math" charset="0"/>
                                <a:ea typeface="Cambria Math" charset="0"/>
                                <a:cs typeface="Cambria Math" charset="0"/>
                              </a:rPr>
                              <m:t>𝜕</m:t>
                            </m:r>
                          </m:num>
                          <m:den>
                            <m:r>
                              <a:rPr lang="mr-IN" sz="2400" b="0" i="1" smtClean="0">
                                <a:latin typeface="Cambria Math" charset="0"/>
                                <a:ea typeface="Cambria Math" charset="0"/>
                                <a:cs typeface="Cambria Math" charset="0"/>
                              </a:rPr>
                              <m:t>𝜕</m:t>
                            </m:r>
                            <m:r>
                              <a:rPr lang="en-AU" sz="2400" b="0" i="1" smtClean="0">
                                <a:latin typeface="Cambria Math" charset="0"/>
                                <a:ea typeface="Cambria Math" charset="0"/>
                                <a:cs typeface="Cambria Math" charset="0"/>
                              </a:rPr>
                              <m:t>𝑦</m:t>
                            </m:r>
                          </m:den>
                        </m:f>
                        <m:r>
                          <a:rPr lang="en-AU" sz="2400" b="0" i="1" smtClean="0">
                            <a:latin typeface="Cambria Math" charset="0"/>
                            <a:ea typeface="Cambria Math" charset="0"/>
                            <a:cs typeface="Cambria Math" charset="0"/>
                          </a:rPr>
                          <m:t>−</m:t>
                        </m:r>
                        <m:r>
                          <a:rPr lang="en-AU" sz="2400" b="0" i="1" smtClean="0">
                            <a:latin typeface="Cambria Math" charset="0"/>
                            <a:ea typeface="Cambria Math" charset="0"/>
                            <a:cs typeface="Cambria Math" charset="0"/>
                          </a:rPr>
                          <m:t>𝑦</m:t>
                        </m:r>
                        <m:f>
                          <m:fPr>
                            <m:ctrlPr>
                              <a:rPr lang="mr-IN" sz="2400" b="0" i="1" smtClean="0">
                                <a:latin typeface="Cambria Math" panose="02040503050406030204" pitchFamily="18" charset="0"/>
                                <a:ea typeface="Cambria Math" charset="0"/>
                                <a:cs typeface="Cambria Math" charset="0"/>
                              </a:rPr>
                            </m:ctrlPr>
                          </m:fPr>
                          <m:num>
                            <m:r>
                              <a:rPr lang="mr-IN" sz="2400" b="0" i="1" smtClean="0">
                                <a:latin typeface="Cambria Math" charset="0"/>
                                <a:ea typeface="Cambria Math" charset="0"/>
                                <a:cs typeface="Cambria Math" charset="0"/>
                              </a:rPr>
                              <m:t>𝜕</m:t>
                            </m:r>
                          </m:num>
                          <m:den>
                            <m:r>
                              <a:rPr lang="mr-IN" sz="2400" b="0" i="1" smtClean="0">
                                <a:latin typeface="Cambria Math" charset="0"/>
                                <a:ea typeface="Cambria Math" charset="0"/>
                                <a:cs typeface="Cambria Math" charset="0"/>
                              </a:rPr>
                              <m:t>𝜕</m:t>
                            </m:r>
                            <m:r>
                              <a:rPr lang="en-AU" sz="2400" b="0" i="1" smtClean="0">
                                <a:latin typeface="Cambria Math" charset="0"/>
                                <a:ea typeface="Cambria Math" charset="0"/>
                                <a:cs typeface="Cambria Math" charset="0"/>
                              </a:rPr>
                              <m:t>𝑥</m:t>
                            </m:r>
                          </m:den>
                        </m:f>
                      </m:e>
                    </m:d>
                  </m:oMath>
                </a14:m>
                <a:r>
                  <a:rPr lang="en-AU" sz="2400" dirty="0"/>
                  <a:t> </a:t>
                </a:r>
                <a:r>
                  <a:rPr lang="en-US" sz="2400" dirty="0"/>
                  <a:t>as the “base” component because it has a convenient expression in terms of spherical co-ordinates </a:t>
                </a:r>
                <a14:m>
                  <m:oMath xmlns:m="http://schemas.openxmlformats.org/officeDocument/2006/math">
                    <m:d>
                      <m:dPr>
                        <m:ctrlPr>
                          <a:rPr lang="mr-IN" sz="2400" i="1" smtClean="0">
                            <a:latin typeface="Cambria Math" panose="02040503050406030204" pitchFamily="18" charset="0"/>
                          </a:rPr>
                        </m:ctrlPr>
                      </m:dPr>
                      <m:e>
                        <m:r>
                          <a:rPr lang="mr-IN" sz="2400" i="1" smtClean="0">
                            <a:latin typeface="Cambria Math" charset="0"/>
                            <a:ea typeface="Cambria Math" charset="0"/>
                            <a:cs typeface="Cambria Math" charset="0"/>
                          </a:rPr>
                          <m:t>𝜃</m:t>
                        </m:r>
                        <m:r>
                          <a:rPr lang="en-AU" sz="2400" b="0" i="1" smtClean="0">
                            <a:latin typeface="Cambria Math" charset="0"/>
                            <a:ea typeface="Cambria Math" charset="0"/>
                            <a:cs typeface="Cambria Math" charset="0"/>
                          </a:rPr>
                          <m:t>,</m:t>
                        </m:r>
                        <m:r>
                          <a:rPr lang="en-AU" sz="2400" b="0" i="1" smtClean="0">
                            <a:latin typeface="Cambria Math" charset="0"/>
                            <a:ea typeface="Cambria Math" charset="0"/>
                            <a:cs typeface="Cambria Math" charset="0"/>
                          </a:rPr>
                          <m:t>𝜙</m:t>
                        </m:r>
                      </m:e>
                    </m:d>
                  </m:oMath>
                </a14:m>
                <a:endParaRPr lang="en-US" sz="2400" dirty="0"/>
              </a:p>
              <a:p>
                <a:pPr marL="342900" indent="-342900">
                  <a:spcAft>
                    <a:spcPts val="2400"/>
                  </a:spcAft>
                  <a:buFont typeface="Arial" charset="0"/>
                  <a:buChar char="•"/>
                </a:pPr>
                <a:r>
                  <a:rPr lang="en-US" sz="2400" dirty="0"/>
                  <a:t>We can derive this by considering the relation:</a:t>
                </a:r>
              </a:p>
              <a:p>
                <a:pPr marL="342900" indent="-342900">
                  <a:spcAft>
                    <a:spcPts val="2400"/>
                  </a:spcAft>
                  <a:buFont typeface="Arial" charset="0"/>
                  <a:buChar char="•"/>
                </a:pPr>
                <a:endParaRPr lang="en-US" sz="2400" dirty="0"/>
              </a:p>
              <a:p>
                <a:pPr marL="342900" indent="-342900">
                  <a:spcAft>
                    <a:spcPts val="2400"/>
                  </a:spcAft>
                  <a:buFont typeface="Arial" charset="0"/>
                  <a:buChar char="•"/>
                </a:pPr>
                <a:r>
                  <a:rPr lang="en-US" sz="2400" dirty="0"/>
                  <a:t>Using this we immediately find:</a:t>
                </a:r>
              </a:p>
            </p:txBody>
          </p:sp>
        </mc:Choice>
        <mc:Fallback xmlns="">
          <p:sp>
            <p:nvSpPr>
              <p:cNvPr id="5" name="TextBox 4"/>
              <p:cNvSpPr txBox="1">
                <a:spLocks noRot="1" noChangeAspect="1" noMove="1" noResize="1" noEditPoints="1" noAdjustHandles="1" noChangeArrowheads="1" noChangeShapeType="1" noTextEdit="1"/>
              </p:cNvSpPr>
              <p:nvPr/>
            </p:nvSpPr>
            <p:spPr>
              <a:xfrm>
                <a:off x="430306" y="1871830"/>
                <a:ext cx="8358692" cy="3447098"/>
              </a:xfrm>
              <a:prstGeom prst="rect">
                <a:avLst/>
              </a:prstGeom>
              <a:blipFill rotWithShape="0">
                <a:blip r:embed="rId4"/>
                <a:stretch>
                  <a:fillRect l="-1021" b="-30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53587" y="4098973"/>
                <a:ext cx="8187434" cy="5915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mr-IN" i="1" smtClean="0">
                              <a:latin typeface="Cambria Math" panose="02040503050406030204" pitchFamily="18" charset="0"/>
                            </a:rPr>
                          </m:ctrlPr>
                        </m:fPr>
                        <m:num>
                          <m:r>
                            <a:rPr lang="mr-IN" i="1" smtClean="0">
                              <a:latin typeface="Cambria Math" charset="0"/>
                              <a:ea typeface="Cambria Math" charset="0"/>
                              <a:cs typeface="Cambria Math" charset="0"/>
                            </a:rPr>
                            <m:t>𝜕</m:t>
                          </m:r>
                        </m:num>
                        <m:den>
                          <m:r>
                            <a:rPr lang="mr-IN" i="1">
                              <a:latin typeface="Cambria Math" charset="0"/>
                              <a:ea typeface="Cambria Math" charset="0"/>
                              <a:cs typeface="Cambria Math" charset="0"/>
                            </a:rPr>
                            <m:t>𝜕</m:t>
                          </m:r>
                          <m:r>
                            <a:rPr lang="mr-IN" i="1" smtClean="0">
                              <a:latin typeface="Cambria Math" charset="0"/>
                              <a:ea typeface="Cambria Math" charset="0"/>
                              <a:cs typeface="Cambria Math" charset="0"/>
                            </a:rPr>
                            <m:t>𝜙</m:t>
                          </m:r>
                        </m:den>
                      </m:f>
                      <m:r>
                        <a:rPr lang="en-AU" b="0" i="1" smtClean="0">
                          <a:latin typeface="Cambria Math" charset="0"/>
                        </a:rPr>
                        <m:t>=</m:t>
                      </m:r>
                      <m:f>
                        <m:fPr>
                          <m:ctrlPr>
                            <a:rPr lang="mr-IN" b="0" i="1" smtClean="0">
                              <a:latin typeface="Cambria Math" panose="02040503050406030204" pitchFamily="18" charset="0"/>
                            </a:rPr>
                          </m:ctrlPr>
                        </m:fPr>
                        <m:num>
                          <m:r>
                            <a:rPr lang="mr-IN" i="1">
                              <a:latin typeface="Cambria Math" charset="0"/>
                              <a:ea typeface="Cambria Math" charset="0"/>
                              <a:cs typeface="Cambria Math" charset="0"/>
                            </a:rPr>
                            <m:t>𝜕</m:t>
                          </m:r>
                          <m:r>
                            <a:rPr lang="en-AU" b="0" i="1" smtClean="0">
                              <a:latin typeface="Cambria Math" charset="0"/>
                              <a:ea typeface="Cambria Math" charset="0"/>
                              <a:cs typeface="Cambria Math" charset="0"/>
                            </a:rPr>
                            <m:t>𝑥</m:t>
                          </m:r>
                        </m:num>
                        <m:den>
                          <m:r>
                            <a:rPr lang="mr-IN" i="1">
                              <a:latin typeface="Cambria Math" charset="0"/>
                              <a:ea typeface="Cambria Math" charset="0"/>
                              <a:cs typeface="Cambria Math" charset="0"/>
                            </a:rPr>
                            <m:t>𝜕</m:t>
                          </m:r>
                          <m:r>
                            <a:rPr lang="mr-IN" i="1" smtClean="0">
                              <a:latin typeface="Cambria Math" charset="0"/>
                              <a:ea typeface="Cambria Math" charset="0"/>
                              <a:cs typeface="Cambria Math" charset="0"/>
                            </a:rPr>
                            <m:t>𝜙</m:t>
                          </m:r>
                        </m:den>
                      </m:f>
                      <m:f>
                        <m:fPr>
                          <m:ctrlPr>
                            <a:rPr lang="mr-IN" b="0" i="1" smtClean="0">
                              <a:latin typeface="Cambria Math" panose="02040503050406030204" pitchFamily="18" charset="0"/>
                            </a:rPr>
                          </m:ctrlPr>
                        </m:fPr>
                        <m:num>
                          <m:r>
                            <a:rPr lang="mr-IN" i="1">
                              <a:latin typeface="Cambria Math" charset="0"/>
                              <a:ea typeface="Cambria Math" charset="0"/>
                              <a:cs typeface="Cambria Math" charset="0"/>
                            </a:rPr>
                            <m:t>𝜕</m:t>
                          </m:r>
                        </m:num>
                        <m:den>
                          <m:r>
                            <a:rPr lang="mr-IN" i="1">
                              <a:latin typeface="Cambria Math" charset="0"/>
                              <a:ea typeface="Cambria Math" charset="0"/>
                              <a:cs typeface="Cambria Math" charset="0"/>
                            </a:rPr>
                            <m:t>𝜕</m:t>
                          </m:r>
                          <m:r>
                            <a:rPr lang="en-AU" b="0" i="1" smtClean="0">
                              <a:latin typeface="Cambria Math" charset="0"/>
                              <a:ea typeface="Cambria Math" charset="0"/>
                              <a:cs typeface="Cambria Math" charset="0"/>
                            </a:rPr>
                            <m:t>𝑥</m:t>
                          </m:r>
                        </m:den>
                      </m:f>
                      <m:r>
                        <a:rPr lang="en-AU" b="0" i="1" smtClean="0">
                          <a:latin typeface="Cambria Math" charset="0"/>
                        </a:rPr>
                        <m:t>+</m:t>
                      </m:r>
                      <m:f>
                        <m:fPr>
                          <m:ctrlPr>
                            <a:rPr lang="mr-IN" b="0" i="1" smtClean="0">
                              <a:latin typeface="Cambria Math" panose="02040503050406030204" pitchFamily="18" charset="0"/>
                            </a:rPr>
                          </m:ctrlPr>
                        </m:fPr>
                        <m:num>
                          <m:r>
                            <a:rPr lang="mr-IN" i="1">
                              <a:latin typeface="Cambria Math" charset="0"/>
                              <a:ea typeface="Cambria Math" charset="0"/>
                              <a:cs typeface="Cambria Math" charset="0"/>
                            </a:rPr>
                            <m:t>𝜕</m:t>
                          </m:r>
                          <m:r>
                            <a:rPr lang="en-AU" b="0" i="1" smtClean="0">
                              <a:latin typeface="Cambria Math" charset="0"/>
                              <a:ea typeface="Cambria Math" charset="0"/>
                              <a:cs typeface="Cambria Math" charset="0"/>
                            </a:rPr>
                            <m:t>𝑦</m:t>
                          </m:r>
                        </m:num>
                        <m:den>
                          <m:r>
                            <a:rPr lang="mr-IN" i="1">
                              <a:latin typeface="Cambria Math" charset="0"/>
                              <a:ea typeface="Cambria Math" charset="0"/>
                              <a:cs typeface="Cambria Math" charset="0"/>
                            </a:rPr>
                            <m:t>𝜕</m:t>
                          </m:r>
                          <m:r>
                            <a:rPr lang="mr-IN" i="1" smtClean="0">
                              <a:latin typeface="Cambria Math" charset="0"/>
                              <a:ea typeface="Cambria Math" charset="0"/>
                              <a:cs typeface="Cambria Math" charset="0"/>
                            </a:rPr>
                            <m:t>𝜙</m:t>
                          </m:r>
                        </m:den>
                      </m:f>
                      <m:f>
                        <m:fPr>
                          <m:ctrlPr>
                            <a:rPr lang="mr-IN" b="0" i="1" smtClean="0">
                              <a:latin typeface="Cambria Math" panose="02040503050406030204" pitchFamily="18" charset="0"/>
                            </a:rPr>
                          </m:ctrlPr>
                        </m:fPr>
                        <m:num>
                          <m:r>
                            <a:rPr lang="mr-IN" i="1">
                              <a:latin typeface="Cambria Math" charset="0"/>
                              <a:ea typeface="Cambria Math" charset="0"/>
                              <a:cs typeface="Cambria Math" charset="0"/>
                            </a:rPr>
                            <m:t>𝜕</m:t>
                          </m:r>
                        </m:num>
                        <m:den>
                          <m:r>
                            <a:rPr lang="mr-IN" i="1">
                              <a:latin typeface="Cambria Math" charset="0"/>
                              <a:ea typeface="Cambria Math" charset="0"/>
                              <a:cs typeface="Cambria Math" charset="0"/>
                            </a:rPr>
                            <m:t>𝜕</m:t>
                          </m:r>
                          <m:r>
                            <a:rPr lang="en-AU" b="0" i="1" smtClean="0">
                              <a:latin typeface="Cambria Math" charset="0"/>
                              <a:ea typeface="Cambria Math" charset="0"/>
                              <a:cs typeface="Cambria Math" charset="0"/>
                            </a:rPr>
                            <m:t>𝑦</m:t>
                          </m:r>
                        </m:den>
                      </m:f>
                      <m:r>
                        <a:rPr lang="en-AU" b="0" i="1" smtClean="0">
                          <a:latin typeface="Cambria Math" charset="0"/>
                        </a:rPr>
                        <m:t>+</m:t>
                      </m:r>
                      <m:f>
                        <m:fPr>
                          <m:ctrlPr>
                            <a:rPr lang="mr-IN" b="0" i="1" smtClean="0">
                              <a:latin typeface="Cambria Math" panose="02040503050406030204" pitchFamily="18" charset="0"/>
                            </a:rPr>
                          </m:ctrlPr>
                        </m:fPr>
                        <m:num>
                          <m:r>
                            <a:rPr lang="mr-IN" i="1">
                              <a:latin typeface="Cambria Math" charset="0"/>
                              <a:ea typeface="Cambria Math" charset="0"/>
                              <a:cs typeface="Cambria Math" charset="0"/>
                            </a:rPr>
                            <m:t>𝜕</m:t>
                          </m:r>
                          <m:r>
                            <a:rPr lang="en-AU" b="0" i="1" smtClean="0">
                              <a:latin typeface="Cambria Math" charset="0"/>
                              <a:ea typeface="Cambria Math" charset="0"/>
                              <a:cs typeface="Cambria Math" charset="0"/>
                            </a:rPr>
                            <m:t>𝑧</m:t>
                          </m:r>
                        </m:num>
                        <m:den>
                          <m:r>
                            <a:rPr lang="mr-IN" i="1">
                              <a:latin typeface="Cambria Math" charset="0"/>
                              <a:ea typeface="Cambria Math" charset="0"/>
                              <a:cs typeface="Cambria Math" charset="0"/>
                            </a:rPr>
                            <m:t>𝜕</m:t>
                          </m:r>
                          <m:r>
                            <a:rPr lang="mr-IN" i="1" smtClean="0">
                              <a:latin typeface="Cambria Math" charset="0"/>
                              <a:ea typeface="Cambria Math" charset="0"/>
                              <a:cs typeface="Cambria Math" charset="0"/>
                            </a:rPr>
                            <m:t>𝜙</m:t>
                          </m:r>
                        </m:den>
                      </m:f>
                      <m:f>
                        <m:fPr>
                          <m:ctrlPr>
                            <a:rPr lang="mr-IN" b="0" i="1" smtClean="0">
                              <a:latin typeface="Cambria Math" panose="02040503050406030204" pitchFamily="18" charset="0"/>
                            </a:rPr>
                          </m:ctrlPr>
                        </m:fPr>
                        <m:num>
                          <m:r>
                            <a:rPr lang="mr-IN" i="1">
                              <a:latin typeface="Cambria Math" charset="0"/>
                              <a:ea typeface="Cambria Math" charset="0"/>
                              <a:cs typeface="Cambria Math" charset="0"/>
                            </a:rPr>
                            <m:t>𝜕</m:t>
                          </m:r>
                        </m:num>
                        <m:den>
                          <m:r>
                            <a:rPr lang="mr-IN" i="1">
                              <a:latin typeface="Cambria Math" charset="0"/>
                              <a:ea typeface="Cambria Math" charset="0"/>
                              <a:cs typeface="Cambria Math" charset="0"/>
                            </a:rPr>
                            <m:t>𝜕</m:t>
                          </m:r>
                          <m:r>
                            <a:rPr lang="en-AU" b="0" i="1" smtClean="0">
                              <a:latin typeface="Cambria Math" charset="0"/>
                              <a:ea typeface="Cambria Math" charset="0"/>
                              <a:cs typeface="Cambria Math" charset="0"/>
                            </a:rPr>
                            <m:t>𝑧</m:t>
                          </m:r>
                        </m:den>
                      </m:f>
                      <m:r>
                        <a:rPr lang="en-AU" b="0" i="1" smtClean="0">
                          <a:latin typeface="Cambria Math" charset="0"/>
                        </a:rPr>
                        <m:t>=−</m:t>
                      </m:r>
                      <m:r>
                        <a:rPr lang="en-AU" b="0" i="1" smtClean="0">
                          <a:latin typeface="Cambria Math" charset="0"/>
                        </a:rPr>
                        <m:t>𝑟</m:t>
                      </m:r>
                      <m:func>
                        <m:funcPr>
                          <m:ctrlPr>
                            <a:rPr lang="en-AU" b="0" i="1" smtClean="0">
                              <a:latin typeface="Cambria Math" panose="02040503050406030204" pitchFamily="18" charset="0"/>
                            </a:rPr>
                          </m:ctrlPr>
                        </m:funcPr>
                        <m:fName>
                          <m:r>
                            <m:rPr>
                              <m:sty m:val="p"/>
                            </m:rPr>
                            <a:rPr lang="en-AU" b="0" i="0" smtClean="0">
                              <a:latin typeface="Cambria Math" charset="0"/>
                            </a:rPr>
                            <m:t>sin</m:t>
                          </m:r>
                        </m:fName>
                        <m:e>
                          <m:r>
                            <a:rPr lang="en-AU" b="0" i="1" smtClean="0">
                              <a:latin typeface="Cambria Math" charset="0"/>
                              <a:ea typeface="Cambria Math" charset="0"/>
                              <a:cs typeface="Cambria Math" charset="0"/>
                            </a:rPr>
                            <m:t>𝜃</m:t>
                          </m:r>
                        </m:e>
                      </m:func>
                      <m:func>
                        <m:funcPr>
                          <m:ctrlPr>
                            <a:rPr lang="en-AU" b="0" i="1" smtClean="0">
                              <a:latin typeface="Cambria Math" panose="02040503050406030204" pitchFamily="18" charset="0"/>
                            </a:rPr>
                          </m:ctrlPr>
                        </m:funcPr>
                        <m:fName>
                          <m:r>
                            <m:rPr>
                              <m:sty m:val="p"/>
                            </m:rPr>
                            <a:rPr lang="en-AU" b="0" i="0" smtClean="0">
                              <a:latin typeface="Cambria Math" charset="0"/>
                            </a:rPr>
                            <m:t>sin</m:t>
                          </m:r>
                        </m:fName>
                        <m:e>
                          <m:r>
                            <a:rPr lang="en-AU" b="0" i="1" smtClean="0">
                              <a:latin typeface="Cambria Math" charset="0"/>
                              <a:ea typeface="Cambria Math" charset="0"/>
                              <a:cs typeface="Cambria Math" charset="0"/>
                            </a:rPr>
                            <m:t>𝜙</m:t>
                          </m:r>
                        </m:e>
                      </m:func>
                      <m:f>
                        <m:fPr>
                          <m:ctrlPr>
                            <a:rPr lang="mr-IN" b="0" i="1" smtClean="0">
                              <a:latin typeface="Cambria Math" panose="02040503050406030204" pitchFamily="18" charset="0"/>
                            </a:rPr>
                          </m:ctrlPr>
                        </m:fPr>
                        <m:num>
                          <m:r>
                            <a:rPr lang="mr-IN" b="0" i="1" smtClean="0">
                              <a:latin typeface="Cambria Math" charset="0"/>
                              <a:ea typeface="Cambria Math" charset="0"/>
                              <a:cs typeface="Cambria Math" charset="0"/>
                            </a:rPr>
                            <m:t>𝜕</m:t>
                          </m:r>
                        </m:num>
                        <m:den>
                          <m:r>
                            <a:rPr lang="mr-IN" b="0" i="1" smtClean="0">
                              <a:latin typeface="Cambria Math" charset="0"/>
                              <a:ea typeface="Cambria Math" charset="0"/>
                              <a:cs typeface="Cambria Math" charset="0"/>
                            </a:rPr>
                            <m:t>𝜕</m:t>
                          </m:r>
                          <m:r>
                            <a:rPr lang="en-AU" b="0" i="1" smtClean="0">
                              <a:latin typeface="Cambria Math" charset="0"/>
                              <a:ea typeface="Cambria Math" charset="0"/>
                              <a:cs typeface="Cambria Math" charset="0"/>
                            </a:rPr>
                            <m:t>𝑥</m:t>
                          </m:r>
                        </m:den>
                      </m:f>
                      <m:r>
                        <a:rPr lang="en-AU" b="0" i="1" smtClean="0">
                          <a:latin typeface="Cambria Math" charset="0"/>
                        </a:rPr>
                        <m:t>+</m:t>
                      </m:r>
                      <m:r>
                        <a:rPr lang="en-AU" b="0" i="1" smtClean="0">
                          <a:latin typeface="Cambria Math" charset="0"/>
                        </a:rPr>
                        <m:t>𝑟</m:t>
                      </m:r>
                      <m:func>
                        <m:funcPr>
                          <m:ctrlPr>
                            <a:rPr lang="en-AU" b="0" i="1" smtClean="0">
                              <a:latin typeface="Cambria Math" panose="02040503050406030204" pitchFamily="18" charset="0"/>
                            </a:rPr>
                          </m:ctrlPr>
                        </m:funcPr>
                        <m:fName>
                          <m:r>
                            <m:rPr>
                              <m:sty m:val="p"/>
                            </m:rPr>
                            <a:rPr lang="en-AU" b="0" i="0" smtClean="0">
                              <a:latin typeface="Cambria Math" charset="0"/>
                            </a:rPr>
                            <m:t>sin</m:t>
                          </m:r>
                        </m:fName>
                        <m:e>
                          <m:r>
                            <a:rPr lang="en-AU" b="0" i="1" smtClean="0">
                              <a:latin typeface="Cambria Math" charset="0"/>
                              <a:ea typeface="Cambria Math" charset="0"/>
                              <a:cs typeface="Cambria Math" charset="0"/>
                            </a:rPr>
                            <m:t>𝜃</m:t>
                          </m:r>
                        </m:e>
                      </m:func>
                      <m:func>
                        <m:funcPr>
                          <m:ctrlPr>
                            <a:rPr lang="en-AU" b="0" i="1" smtClean="0">
                              <a:latin typeface="Cambria Math" panose="02040503050406030204" pitchFamily="18" charset="0"/>
                            </a:rPr>
                          </m:ctrlPr>
                        </m:funcPr>
                        <m:fName>
                          <m:r>
                            <m:rPr>
                              <m:sty m:val="p"/>
                            </m:rPr>
                            <a:rPr lang="en-AU" b="0" i="0" smtClean="0">
                              <a:latin typeface="Cambria Math" charset="0"/>
                            </a:rPr>
                            <m:t>cos</m:t>
                          </m:r>
                        </m:fName>
                        <m:e>
                          <m:r>
                            <a:rPr lang="en-AU" b="0" i="1" smtClean="0">
                              <a:latin typeface="Cambria Math" charset="0"/>
                              <a:ea typeface="Cambria Math" charset="0"/>
                              <a:cs typeface="Cambria Math" charset="0"/>
                            </a:rPr>
                            <m:t>𝜙</m:t>
                          </m:r>
                        </m:e>
                      </m:func>
                      <m:f>
                        <m:fPr>
                          <m:ctrlPr>
                            <a:rPr lang="mr-IN" b="0" i="1" smtClean="0">
                              <a:latin typeface="Cambria Math" panose="02040503050406030204" pitchFamily="18" charset="0"/>
                            </a:rPr>
                          </m:ctrlPr>
                        </m:fPr>
                        <m:num>
                          <m:r>
                            <a:rPr lang="mr-IN" b="0" i="1" smtClean="0">
                              <a:latin typeface="Cambria Math" charset="0"/>
                              <a:ea typeface="Cambria Math" charset="0"/>
                              <a:cs typeface="Cambria Math" charset="0"/>
                            </a:rPr>
                            <m:t>𝜕</m:t>
                          </m:r>
                        </m:num>
                        <m:den>
                          <m:r>
                            <a:rPr lang="mr-IN" b="0" i="1" smtClean="0">
                              <a:latin typeface="Cambria Math" charset="0"/>
                              <a:ea typeface="Cambria Math" charset="0"/>
                              <a:cs typeface="Cambria Math" charset="0"/>
                            </a:rPr>
                            <m:t>𝜕</m:t>
                          </m:r>
                          <m:r>
                            <a:rPr lang="en-AU" b="0" i="1" smtClean="0">
                              <a:latin typeface="Cambria Math" charset="0"/>
                              <a:ea typeface="Cambria Math" charset="0"/>
                              <a:cs typeface="Cambria Math" charset="0"/>
                            </a:rPr>
                            <m:t>𝑦</m:t>
                          </m:r>
                        </m:den>
                      </m:f>
                      <m:r>
                        <a:rPr lang="en-AU" b="0" i="1" smtClean="0">
                          <a:latin typeface="Cambria Math" charset="0"/>
                        </a:rPr>
                        <m:t>=−</m:t>
                      </m:r>
                      <m:r>
                        <a:rPr lang="en-AU" b="0" i="1" smtClean="0">
                          <a:latin typeface="Cambria Math" charset="0"/>
                        </a:rPr>
                        <m:t>𝑦</m:t>
                      </m:r>
                      <m:f>
                        <m:fPr>
                          <m:ctrlPr>
                            <a:rPr lang="mr-IN" b="0" i="1" smtClean="0">
                              <a:latin typeface="Cambria Math" panose="02040503050406030204" pitchFamily="18" charset="0"/>
                            </a:rPr>
                          </m:ctrlPr>
                        </m:fPr>
                        <m:num>
                          <m:r>
                            <a:rPr lang="mr-IN" b="0" i="1" smtClean="0">
                              <a:latin typeface="Cambria Math" charset="0"/>
                              <a:ea typeface="Cambria Math" charset="0"/>
                              <a:cs typeface="Cambria Math" charset="0"/>
                            </a:rPr>
                            <m:t>𝜕</m:t>
                          </m:r>
                        </m:num>
                        <m:den>
                          <m:r>
                            <a:rPr lang="mr-IN" b="0" i="1" smtClean="0">
                              <a:latin typeface="Cambria Math" charset="0"/>
                              <a:ea typeface="Cambria Math" charset="0"/>
                              <a:cs typeface="Cambria Math" charset="0"/>
                            </a:rPr>
                            <m:t>𝜕</m:t>
                          </m:r>
                          <m:r>
                            <a:rPr lang="en-AU" b="0" i="1" smtClean="0">
                              <a:latin typeface="Cambria Math" charset="0"/>
                              <a:ea typeface="Cambria Math" charset="0"/>
                              <a:cs typeface="Cambria Math" charset="0"/>
                            </a:rPr>
                            <m:t>𝑥</m:t>
                          </m:r>
                        </m:den>
                      </m:f>
                      <m:r>
                        <a:rPr lang="en-AU" b="0" i="1" smtClean="0">
                          <a:latin typeface="Cambria Math" charset="0"/>
                        </a:rPr>
                        <m:t>+</m:t>
                      </m:r>
                      <m:r>
                        <a:rPr lang="en-AU" b="0" i="1" smtClean="0">
                          <a:latin typeface="Cambria Math" charset="0"/>
                        </a:rPr>
                        <m:t>𝑥</m:t>
                      </m:r>
                      <m:f>
                        <m:fPr>
                          <m:ctrlPr>
                            <a:rPr lang="mr-IN" b="0" i="1" smtClean="0">
                              <a:latin typeface="Cambria Math" panose="02040503050406030204" pitchFamily="18" charset="0"/>
                            </a:rPr>
                          </m:ctrlPr>
                        </m:fPr>
                        <m:num>
                          <m:r>
                            <a:rPr lang="mr-IN" b="0" i="1" smtClean="0">
                              <a:latin typeface="Cambria Math" charset="0"/>
                              <a:ea typeface="Cambria Math" charset="0"/>
                              <a:cs typeface="Cambria Math" charset="0"/>
                            </a:rPr>
                            <m:t>𝜕</m:t>
                          </m:r>
                        </m:num>
                        <m:den>
                          <m:r>
                            <a:rPr lang="mr-IN" b="0" i="1" smtClean="0">
                              <a:latin typeface="Cambria Math" charset="0"/>
                              <a:ea typeface="Cambria Math" charset="0"/>
                              <a:cs typeface="Cambria Math" charset="0"/>
                            </a:rPr>
                            <m:t>𝜕</m:t>
                          </m:r>
                          <m:r>
                            <a:rPr lang="en-AU" b="0" i="1" smtClean="0">
                              <a:latin typeface="Cambria Math" charset="0"/>
                              <a:ea typeface="Cambria Math" charset="0"/>
                              <a:cs typeface="Cambria Math" charset="0"/>
                            </a:rPr>
                            <m:t>𝑦</m:t>
                          </m:r>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53587" y="4098973"/>
                <a:ext cx="8187434" cy="59157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225544" y="5443898"/>
                <a:ext cx="2006127" cy="8917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rgbClr val="0070C0"/>
                              </a:solidFill>
                              <a:latin typeface="Cambria Math" panose="02040503050406030204" pitchFamily="18" charset="0"/>
                            </a:rPr>
                          </m:ctrlPr>
                        </m:sSubPr>
                        <m:e>
                          <m:acc>
                            <m:accPr>
                              <m:chr m:val="̂"/>
                              <m:ctrlPr>
                                <a:rPr lang="en-US" sz="2800" i="1" smtClean="0">
                                  <a:solidFill>
                                    <a:srgbClr val="0070C0"/>
                                  </a:solidFill>
                                  <a:latin typeface="Cambria Math" panose="02040503050406030204" pitchFamily="18" charset="0"/>
                                </a:rPr>
                              </m:ctrlPr>
                            </m:accPr>
                            <m:e>
                              <m:r>
                                <a:rPr lang="en-AU" sz="2800" b="0" i="1" smtClean="0">
                                  <a:solidFill>
                                    <a:srgbClr val="0070C0"/>
                                  </a:solidFill>
                                  <a:latin typeface="Cambria Math" charset="0"/>
                                </a:rPr>
                                <m:t>𝐿</m:t>
                              </m:r>
                            </m:e>
                          </m:acc>
                        </m:e>
                        <m:sub>
                          <m:r>
                            <a:rPr lang="en-AU" sz="2800" b="0" i="1" smtClean="0">
                              <a:solidFill>
                                <a:srgbClr val="0070C0"/>
                              </a:solidFill>
                              <a:latin typeface="Cambria Math" charset="0"/>
                            </a:rPr>
                            <m:t>𝑧</m:t>
                          </m:r>
                        </m:sub>
                      </m:sSub>
                      <m:r>
                        <a:rPr lang="en-AU" sz="2800" b="0" i="1" smtClean="0">
                          <a:solidFill>
                            <a:srgbClr val="0070C0"/>
                          </a:solidFill>
                          <a:latin typeface="Cambria Math" charset="0"/>
                        </a:rPr>
                        <m:t>=−</m:t>
                      </m:r>
                      <m:r>
                        <a:rPr lang="en-AU" sz="2800" b="0" i="1" smtClean="0">
                          <a:solidFill>
                            <a:srgbClr val="0070C0"/>
                          </a:solidFill>
                          <a:latin typeface="Cambria Math" charset="0"/>
                        </a:rPr>
                        <m:t>𝑖</m:t>
                      </m:r>
                      <m:r>
                        <a:rPr lang="en-AU" sz="2800" b="0" i="1" smtClean="0">
                          <a:solidFill>
                            <a:srgbClr val="0070C0"/>
                          </a:solidFill>
                          <a:latin typeface="Cambria Math" charset="0"/>
                          <a:ea typeface="Cambria Math" charset="0"/>
                          <a:cs typeface="Cambria Math" charset="0"/>
                        </a:rPr>
                        <m:t>ℏ</m:t>
                      </m:r>
                      <m:f>
                        <m:fPr>
                          <m:ctrlPr>
                            <a:rPr lang="mr-IN" sz="2800" b="0" i="1" smtClean="0">
                              <a:solidFill>
                                <a:srgbClr val="0070C0"/>
                              </a:solidFill>
                              <a:latin typeface="Cambria Math" panose="02040503050406030204" pitchFamily="18" charset="0"/>
                              <a:ea typeface="Cambria Math" charset="0"/>
                              <a:cs typeface="Cambria Math" charset="0"/>
                            </a:rPr>
                          </m:ctrlPr>
                        </m:fPr>
                        <m:num>
                          <m:r>
                            <a:rPr lang="mr-IN" sz="2800" b="0" i="1" smtClean="0">
                              <a:solidFill>
                                <a:srgbClr val="0070C0"/>
                              </a:solidFill>
                              <a:latin typeface="Cambria Math" charset="0"/>
                              <a:ea typeface="Cambria Math" charset="0"/>
                              <a:cs typeface="Cambria Math" charset="0"/>
                            </a:rPr>
                            <m:t>𝜕</m:t>
                          </m:r>
                        </m:num>
                        <m:den>
                          <m:r>
                            <a:rPr lang="mr-IN" sz="2800" b="0" i="1" smtClean="0">
                              <a:solidFill>
                                <a:srgbClr val="0070C0"/>
                              </a:solidFill>
                              <a:latin typeface="Cambria Math" charset="0"/>
                              <a:ea typeface="Cambria Math" charset="0"/>
                              <a:cs typeface="Cambria Math" charset="0"/>
                            </a:rPr>
                            <m:t>𝜕𝜙</m:t>
                          </m:r>
                        </m:den>
                      </m:f>
                    </m:oMath>
                  </m:oMathPara>
                </a14:m>
                <a:endParaRPr lang="en-US" sz="2800" dirty="0">
                  <a:solidFill>
                    <a:srgbClr val="0070C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225544" y="5443898"/>
                <a:ext cx="2006127" cy="89178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66128" y="5318928"/>
                <a:ext cx="3749042" cy="1374030"/>
              </a:xfrm>
              <a:prstGeom prst="rect">
                <a:avLst/>
              </a:prstGeom>
              <a:noFill/>
              <a:ln w="12700">
                <a:solidFill>
                  <a:srgbClr val="0070C0"/>
                </a:solidFill>
              </a:ln>
            </p:spPr>
            <p:txBody>
              <a:bodyPr wrap="square" rtlCol="0">
                <a:spAutoFit/>
              </a:bodyPr>
              <a:lstStyle/>
              <a:p>
                <a:r>
                  <a:rPr lang="en-US" sz="2400" dirty="0">
                    <a:solidFill>
                      <a:srgbClr val="0070C0"/>
                    </a:solidFill>
                  </a:rPr>
                  <a:t>Just like linear momentum </a:t>
                </a:r>
                <a14:m>
                  <m:oMath xmlns:m="http://schemas.openxmlformats.org/officeDocument/2006/math">
                    <m:sSub>
                      <m:sSubPr>
                        <m:ctrlPr>
                          <a:rPr lang="en-US" sz="2400" i="1" smtClean="0">
                            <a:solidFill>
                              <a:srgbClr val="0070C0"/>
                            </a:solidFill>
                            <a:latin typeface="Cambria Math" panose="02040503050406030204" pitchFamily="18" charset="0"/>
                          </a:rPr>
                        </m:ctrlPr>
                      </m:sSubPr>
                      <m:e>
                        <m:acc>
                          <m:accPr>
                            <m:chr m:val="̂"/>
                            <m:ctrlPr>
                              <a:rPr lang="en-US" sz="240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𝑝</m:t>
                            </m:r>
                          </m:e>
                        </m:acc>
                      </m:e>
                      <m:sub>
                        <m:r>
                          <a:rPr lang="en-AU" sz="2400" b="0" i="1" smtClean="0">
                            <a:solidFill>
                              <a:srgbClr val="0070C0"/>
                            </a:solidFill>
                            <a:latin typeface="Cambria Math" charset="0"/>
                          </a:rPr>
                          <m:t>𝑥</m:t>
                        </m:r>
                      </m:sub>
                    </m:sSub>
                    <m:r>
                      <a:rPr lang="en-AU" sz="2400" b="0" i="1" smtClean="0">
                        <a:solidFill>
                          <a:srgbClr val="0070C0"/>
                        </a:solidFill>
                        <a:latin typeface="Cambria Math" charset="0"/>
                      </a:rPr>
                      <m:t>=−</m:t>
                    </m:r>
                    <m:r>
                      <a:rPr lang="en-AU" sz="2400" b="0" i="1" smtClean="0">
                        <a:solidFill>
                          <a:srgbClr val="0070C0"/>
                        </a:solidFill>
                        <a:latin typeface="Cambria Math" charset="0"/>
                      </a:rPr>
                      <m:t>𝑖</m:t>
                    </m:r>
                    <m:r>
                      <a:rPr lang="en-AU" sz="2400" b="0" i="1" smtClean="0">
                        <a:solidFill>
                          <a:srgbClr val="0070C0"/>
                        </a:solidFill>
                        <a:latin typeface="Cambria Math" charset="0"/>
                        <a:ea typeface="Cambria Math" charset="0"/>
                        <a:cs typeface="Cambria Math" charset="0"/>
                      </a:rPr>
                      <m:t>ℏ</m:t>
                    </m:r>
                    <m:f>
                      <m:fPr>
                        <m:ctrlPr>
                          <a:rPr lang="mr-IN" sz="2400" b="0" i="1" smtClean="0">
                            <a:solidFill>
                              <a:srgbClr val="0070C0"/>
                            </a:solidFill>
                            <a:latin typeface="Cambria Math" panose="02040503050406030204" pitchFamily="18" charset="0"/>
                            <a:ea typeface="Cambria Math" charset="0"/>
                            <a:cs typeface="Cambria Math" charset="0"/>
                          </a:rPr>
                        </m:ctrlPr>
                      </m:fPr>
                      <m:num>
                        <m:r>
                          <a:rPr lang="mr-IN" sz="2400" b="0" i="1" smtClean="0">
                            <a:solidFill>
                              <a:srgbClr val="0070C0"/>
                            </a:solidFill>
                            <a:latin typeface="Cambria Math" charset="0"/>
                            <a:ea typeface="Cambria Math" charset="0"/>
                            <a:cs typeface="Cambria Math" charset="0"/>
                          </a:rPr>
                          <m:t>𝜕</m:t>
                        </m:r>
                      </m:num>
                      <m:den>
                        <m:r>
                          <a:rPr lang="mr-IN" sz="2400" b="0" i="1" smtClean="0">
                            <a:solidFill>
                              <a:srgbClr val="0070C0"/>
                            </a:solidFill>
                            <a:latin typeface="Cambria Math" charset="0"/>
                            <a:ea typeface="Cambria Math" charset="0"/>
                            <a:cs typeface="Cambria Math" charset="0"/>
                          </a:rPr>
                          <m:t>𝜕</m:t>
                        </m:r>
                        <m:r>
                          <a:rPr lang="en-AU" sz="2400" b="0" i="1" smtClean="0">
                            <a:solidFill>
                              <a:srgbClr val="0070C0"/>
                            </a:solidFill>
                            <a:latin typeface="Cambria Math" charset="0"/>
                            <a:ea typeface="Cambria Math" charset="0"/>
                            <a:cs typeface="Cambria Math" charset="0"/>
                          </a:rPr>
                          <m:t>𝑥</m:t>
                        </m:r>
                      </m:den>
                    </m:f>
                  </m:oMath>
                </a14:m>
                <a:r>
                  <a:rPr lang="en-US" sz="2400" dirty="0">
                    <a:solidFill>
                      <a:srgbClr val="0070C0"/>
                    </a:solidFill>
                  </a:rPr>
                  <a:t>, but using an angular co-ordinate!</a:t>
                </a:r>
              </a:p>
            </p:txBody>
          </p:sp>
        </mc:Choice>
        <mc:Fallback xmlns="">
          <p:sp>
            <p:nvSpPr>
              <p:cNvPr id="9" name="TextBox 8"/>
              <p:cNvSpPr txBox="1">
                <a:spLocks noRot="1" noChangeAspect="1" noMove="1" noResize="1" noEditPoints="1" noAdjustHandles="1" noChangeArrowheads="1" noChangeShapeType="1" noTextEdit="1"/>
              </p:cNvSpPr>
              <p:nvPr/>
            </p:nvSpPr>
            <p:spPr>
              <a:xfrm>
                <a:off x="4666128" y="5318928"/>
                <a:ext cx="3749042" cy="1374030"/>
              </a:xfrm>
              <a:prstGeom prst="rect">
                <a:avLst/>
              </a:prstGeom>
              <a:blipFill rotWithShape="0">
                <a:blip r:embed="rId7"/>
                <a:stretch>
                  <a:fillRect l="-2269" t="-3084" b="-8811"/>
                </a:stretch>
              </a:blipFill>
              <a:ln w="12700">
                <a:solidFill>
                  <a:srgbClr val="0070C0"/>
                </a:solidFill>
              </a:ln>
            </p:spPr>
            <p:txBody>
              <a:bodyPr/>
              <a:lstStyle/>
              <a:p>
                <a:r>
                  <a:rPr lang="en-US">
                    <a:noFill/>
                  </a:rPr>
                  <a:t> </a:t>
                </a:r>
              </a:p>
            </p:txBody>
          </p:sp>
        </mc:Fallback>
      </mc:AlternateContent>
      <p:cxnSp>
        <p:nvCxnSpPr>
          <p:cNvPr id="11" name="Straight Arrow Connector 10"/>
          <p:cNvCxnSpPr>
            <a:stCxn id="9" idx="1"/>
          </p:cNvCxnSpPr>
          <p:nvPr/>
        </p:nvCxnSpPr>
        <p:spPr>
          <a:xfrm flipH="1" flipV="1">
            <a:off x="3404212" y="5916456"/>
            <a:ext cx="1261916" cy="894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t>Eigenfunctions</a:t>
            </a:r>
            <a:r>
              <a:rPr lang="en-US" sz="4000" dirty="0"/>
              <a:t> of angular momentum</a:t>
            </a:r>
          </a:p>
        </p:txBody>
      </p:sp>
      <mc:AlternateContent xmlns:mc="http://schemas.openxmlformats.org/markup-compatibility/2006" xmlns:a14="http://schemas.microsoft.com/office/drawing/2010/main">
        <mc:Choice Requires="a14">
          <p:sp>
            <p:nvSpPr>
              <p:cNvPr id="2" name="TextBox 1"/>
              <p:cNvSpPr txBox="1"/>
              <p:nvPr/>
            </p:nvSpPr>
            <p:spPr>
              <a:xfrm>
                <a:off x="2603350" y="1120291"/>
                <a:ext cx="3937299" cy="534762"/>
              </a:xfrm>
              <a:prstGeom prst="rect">
                <a:avLst/>
              </a:prstGeom>
              <a:noFill/>
              <a:ln w="12700">
                <a:solidFill>
                  <a:schemeClr val="tx1"/>
                </a:solidFill>
              </a:ln>
            </p:spPr>
            <p:txBody>
              <a:bodyPr wrap="square" rtlCol="0">
                <a:spAutoFit/>
              </a:bodyPr>
              <a:lstStyle/>
              <a:p>
                <a:pPr algn="ctr"/>
                <a:r>
                  <a:rPr lang="en-US" sz="2800" b="1" dirty="0"/>
                  <a:t>The </a:t>
                </a:r>
                <a:r>
                  <a:rPr lang="en-US" sz="2800" b="1" dirty="0" err="1"/>
                  <a:t>eigenfunctions</a:t>
                </a:r>
                <a:r>
                  <a:rPr lang="en-US" sz="2800" b="1" dirty="0"/>
                  <a:t> of </a:t>
                </a:r>
                <a14:m>
                  <m:oMath xmlns:m="http://schemas.openxmlformats.org/officeDocument/2006/math">
                    <m:sSub>
                      <m:sSubPr>
                        <m:ctrlPr>
                          <a:rPr lang="en-US" sz="2800" b="1" i="1" smtClean="0">
                            <a:latin typeface="Cambria Math" panose="02040503050406030204" pitchFamily="18" charset="0"/>
                          </a:rPr>
                        </m:ctrlPr>
                      </m:sSubPr>
                      <m:e>
                        <m:acc>
                          <m:accPr>
                            <m:chr m:val="̂"/>
                            <m:ctrlPr>
                              <a:rPr lang="en-US" sz="2800" b="1" i="1" smtClean="0">
                                <a:latin typeface="Cambria Math" panose="02040503050406030204" pitchFamily="18" charset="0"/>
                              </a:rPr>
                            </m:ctrlPr>
                          </m:accPr>
                          <m:e>
                            <m:r>
                              <a:rPr lang="en-AU" sz="2800" b="1" i="1" smtClean="0">
                                <a:latin typeface="Cambria Math" charset="0"/>
                              </a:rPr>
                              <m:t>𝑳</m:t>
                            </m:r>
                          </m:e>
                        </m:acc>
                      </m:e>
                      <m:sub>
                        <m:r>
                          <a:rPr lang="en-AU" sz="2800" b="1" i="1" smtClean="0">
                            <a:latin typeface="Cambria Math" charset="0"/>
                          </a:rPr>
                          <m:t>𝒛</m:t>
                        </m:r>
                      </m:sub>
                    </m:sSub>
                  </m:oMath>
                </a14:m>
                <a:endParaRPr lang="en-US" sz="28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2603350" y="1120291"/>
                <a:ext cx="3937299" cy="534762"/>
              </a:xfrm>
              <a:prstGeom prst="rect">
                <a:avLst/>
              </a:prstGeom>
              <a:blipFill rotWithShape="0">
                <a:blip r:embed="rId3"/>
                <a:stretch>
                  <a:fillRect l="-1235" t="-7865" b="-31461"/>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30306" y="1871830"/>
                <a:ext cx="8358692" cy="4629024"/>
              </a:xfrm>
              <a:prstGeom prst="rect">
                <a:avLst/>
              </a:prstGeom>
              <a:noFill/>
            </p:spPr>
            <p:txBody>
              <a:bodyPr wrap="square" rtlCol="0">
                <a:spAutoFit/>
              </a:bodyPr>
              <a:lstStyle/>
              <a:p>
                <a:pPr marL="342900" indent="-342900">
                  <a:spcAft>
                    <a:spcPts val="2400"/>
                  </a:spcAft>
                  <a:buFont typeface="Arial" charset="0"/>
                  <a:buChar char="•"/>
                </a:pPr>
                <a:r>
                  <a:rPr lang="en-AU" sz="2400" dirty="0"/>
                  <a:t>Using similar methods as before, the operator </a:t>
                </a:r>
                <a14:m>
                  <m:oMath xmlns:m="http://schemas.openxmlformats.org/officeDocument/2006/math">
                    <m:sSub>
                      <m:sSubPr>
                        <m:ctrlPr>
                          <a:rPr lang="en-US" sz="2400" i="1">
                            <a:solidFill>
                              <a:srgbClr val="0070C0"/>
                            </a:solidFill>
                            <a:latin typeface="Cambria Math" panose="02040503050406030204" pitchFamily="18" charset="0"/>
                          </a:rPr>
                        </m:ctrlPr>
                      </m:sSubPr>
                      <m:e>
                        <m:acc>
                          <m:accPr>
                            <m:chr m:val="̂"/>
                            <m:ctrlPr>
                              <a:rPr lang="en-US" sz="2400" i="1">
                                <a:solidFill>
                                  <a:srgbClr val="0070C0"/>
                                </a:solidFill>
                                <a:latin typeface="Cambria Math" panose="02040503050406030204" pitchFamily="18" charset="0"/>
                              </a:rPr>
                            </m:ctrlPr>
                          </m:accPr>
                          <m:e>
                            <m:r>
                              <a:rPr lang="en-AU" sz="2400" i="1">
                                <a:solidFill>
                                  <a:srgbClr val="0070C0"/>
                                </a:solidFill>
                                <a:latin typeface="Cambria Math" charset="0"/>
                              </a:rPr>
                              <m:t>𝐿</m:t>
                            </m:r>
                          </m:e>
                        </m:acc>
                      </m:e>
                      <m:sub>
                        <m:r>
                          <a:rPr lang="en-AU" sz="2400" i="1">
                            <a:solidFill>
                              <a:srgbClr val="0070C0"/>
                            </a:solidFill>
                            <a:latin typeface="Cambria Math" charset="0"/>
                          </a:rPr>
                          <m:t>𝑧</m:t>
                        </m:r>
                      </m:sub>
                    </m:sSub>
                    <m:r>
                      <a:rPr lang="en-AU" sz="2400" i="1">
                        <a:solidFill>
                          <a:srgbClr val="0070C0"/>
                        </a:solidFill>
                        <a:latin typeface="Cambria Math" charset="0"/>
                      </a:rPr>
                      <m:t>=−</m:t>
                    </m:r>
                    <m:r>
                      <a:rPr lang="en-AU" sz="2400" i="1">
                        <a:solidFill>
                          <a:srgbClr val="0070C0"/>
                        </a:solidFill>
                        <a:latin typeface="Cambria Math" charset="0"/>
                      </a:rPr>
                      <m:t>𝑖</m:t>
                    </m:r>
                    <m:r>
                      <a:rPr lang="en-AU" sz="2400" i="1">
                        <a:solidFill>
                          <a:srgbClr val="0070C0"/>
                        </a:solidFill>
                        <a:latin typeface="Cambria Math" charset="0"/>
                        <a:ea typeface="Cambria Math" charset="0"/>
                        <a:cs typeface="Cambria Math" charset="0"/>
                      </a:rPr>
                      <m:t>ℏ</m:t>
                    </m:r>
                    <m:f>
                      <m:fPr>
                        <m:ctrlPr>
                          <a:rPr lang="mr-IN" sz="2400" i="1">
                            <a:solidFill>
                              <a:srgbClr val="0070C0"/>
                            </a:solidFill>
                            <a:latin typeface="Cambria Math" panose="02040503050406030204" pitchFamily="18" charset="0"/>
                            <a:ea typeface="Cambria Math" charset="0"/>
                            <a:cs typeface="Cambria Math" charset="0"/>
                          </a:rPr>
                        </m:ctrlPr>
                      </m:fPr>
                      <m:num>
                        <m:r>
                          <a:rPr lang="mr-IN" sz="2400" i="1">
                            <a:solidFill>
                              <a:srgbClr val="0070C0"/>
                            </a:solidFill>
                            <a:latin typeface="Cambria Math" charset="0"/>
                            <a:ea typeface="Cambria Math" charset="0"/>
                            <a:cs typeface="Cambria Math" charset="0"/>
                          </a:rPr>
                          <m:t>𝜕</m:t>
                        </m:r>
                      </m:num>
                      <m:den>
                        <m:r>
                          <a:rPr lang="mr-IN" sz="2400" i="1">
                            <a:solidFill>
                              <a:srgbClr val="0070C0"/>
                            </a:solidFill>
                            <a:latin typeface="Cambria Math" charset="0"/>
                            <a:ea typeface="Cambria Math" charset="0"/>
                            <a:cs typeface="Cambria Math" charset="0"/>
                          </a:rPr>
                          <m:t>𝜕𝜙</m:t>
                        </m:r>
                      </m:den>
                    </m:f>
                  </m:oMath>
                </a14:m>
                <a:r>
                  <a:rPr lang="en-AU" sz="2400" dirty="0"/>
                  <a:t> has</a:t>
                </a:r>
              </a:p>
              <a:p>
                <a:pPr marL="342900" indent="-342900">
                  <a:spcAft>
                    <a:spcPts val="2400"/>
                  </a:spcAft>
                  <a:buFont typeface="Arial" charset="0"/>
                  <a:buChar char="•"/>
                </a:pPr>
                <a:endParaRPr lang="en-AU" sz="2400" dirty="0"/>
              </a:p>
              <a:p>
                <a:pPr marL="342900" indent="-342900">
                  <a:spcAft>
                    <a:spcPts val="2400"/>
                  </a:spcAft>
                  <a:buFont typeface="Arial" charset="0"/>
                  <a:buChar char="•"/>
                </a:pPr>
                <a:endParaRPr lang="en-AU" sz="2400" dirty="0"/>
              </a:p>
              <a:p>
                <a:pPr marL="342900" indent="-342900">
                  <a:spcAft>
                    <a:spcPts val="2400"/>
                  </a:spcAft>
                  <a:buFont typeface="Arial" charset="0"/>
                  <a:buChar char="•"/>
                </a:pPr>
                <a:r>
                  <a:rPr lang="en-AU" sz="2400" dirty="0"/>
                  <a:t>The fact that </a:t>
                </a:r>
                <a14:m>
                  <m:oMath xmlns:m="http://schemas.openxmlformats.org/officeDocument/2006/math">
                    <m:r>
                      <a:rPr lang="en-AU" sz="2400" b="0" i="1" smtClean="0">
                        <a:latin typeface="Cambria Math" charset="0"/>
                      </a:rPr>
                      <m:t>𝑚</m:t>
                    </m:r>
                  </m:oMath>
                </a14:m>
                <a:r>
                  <a:rPr lang="en-US" sz="2400" dirty="0"/>
                  <a:t> is an </a:t>
                </a:r>
                <a:r>
                  <a:rPr lang="en-US" sz="2400" b="1" dirty="0"/>
                  <a:t>integer</a:t>
                </a:r>
                <a:r>
                  <a:rPr lang="en-US" sz="2400" dirty="0"/>
                  <a:t> can be seen from the form of the </a:t>
                </a:r>
                <a:r>
                  <a:rPr lang="en-US" sz="2400" dirty="0" err="1"/>
                  <a:t>eigenfunction</a:t>
                </a:r>
                <a:r>
                  <a:rPr lang="en-US" sz="2400" dirty="0"/>
                  <a:t>: if I increase </a:t>
                </a:r>
                <a14:m>
                  <m:oMath xmlns:m="http://schemas.openxmlformats.org/officeDocument/2006/math">
                    <m:r>
                      <a:rPr lang="en-US" sz="2400" i="1" smtClean="0">
                        <a:latin typeface="Cambria Math" charset="0"/>
                        <a:ea typeface="Cambria Math" charset="0"/>
                        <a:cs typeface="Cambria Math" charset="0"/>
                      </a:rPr>
                      <m:t>𝜙</m:t>
                    </m:r>
                  </m:oMath>
                </a14:m>
                <a:r>
                  <a:rPr lang="en-US" sz="2400" dirty="0"/>
                  <a:t> to </a:t>
                </a:r>
                <a14:m>
                  <m:oMath xmlns:m="http://schemas.openxmlformats.org/officeDocument/2006/math">
                    <m:r>
                      <a:rPr lang="en-US" sz="2400" i="1" smtClean="0">
                        <a:latin typeface="Cambria Math" charset="0"/>
                        <a:ea typeface="Cambria Math" charset="0"/>
                        <a:cs typeface="Cambria Math" charset="0"/>
                      </a:rPr>
                      <m:t>𝜙</m:t>
                    </m:r>
                    <m:r>
                      <a:rPr lang="en-AU" sz="2400" b="0" i="1" smtClean="0">
                        <a:latin typeface="Cambria Math" charset="0"/>
                        <a:ea typeface="Cambria Math" charset="0"/>
                        <a:cs typeface="Cambria Math" charset="0"/>
                      </a:rPr>
                      <m:t>+2</m:t>
                    </m:r>
                    <m:r>
                      <a:rPr lang="en-AU" sz="2400" b="0" i="1" smtClean="0">
                        <a:latin typeface="Cambria Math" charset="0"/>
                        <a:ea typeface="Cambria Math" charset="0"/>
                        <a:cs typeface="Cambria Math" charset="0"/>
                      </a:rPr>
                      <m:t>𝜋</m:t>
                    </m:r>
                  </m:oMath>
                </a14:m>
                <a:r>
                  <a:rPr lang="en-US" sz="2400" dirty="0"/>
                  <a:t>, I return to the exact same point in space, so the </a:t>
                </a:r>
                <a:r>
                  <a:rPr lang="en-US" sz="2400" dirty="0" err="1"/>
                  <a:t>wavefunction</a:t>
                </a:r>
                <a:r>
                  <a:rPr lang="en-US" sz="2400" dirty="0"/>
                  <a:t> must be unchanged</a:t>
                </a:r>
              </a:p>
              <a:p>
                <a:pPr marL="342900" indent="-342900">
                  <a:spcAft>
                    <a:spcPts val="2400"/>
                  </a:spcAft>
                  <a:buFont typeface="Arial" charset="0"/>
                  <a:buChar char="•"/>
                </a:pPr>
                <a:r>
                  <a:rPr lang="en-US" sz="2400" dirty="0"/>
                  <a:t>The </a:t>
                </a:r>
                <a:r>
                  <a:rPr lang="en-US" sz="2400" b="1" dirty="0" err="1"/>
                  <a:t>normalisation</a:t>
                </a:r>
                <a:r>
                  <a:rPr lang="en-US" sz="2400" dirty="0"/>
                  <a:t> constant of the </a:t>
                </a:r>
                <a:r>
                  <a:rPr lang="en-US" sz="2400" dirty="0" err="1"/>
                  <a:t>eigenfunction</a:t>
                </a:r>
                <a:r>
                  <a:rPr lang="en-US" sz="2400" dirty="0"/>
                  <a:t> ensures that </a:t>
                </a:r>
                <a14:m>
                  <m:oMath xmlns:m="http://schemas.openxmlformats.org/officeDocument/2006/math">
                    <m:nary>
                      <m:naryPr>
                        <m:ctrlPr>
                          <a:rPr lang="is-IS" sz="2400" i="1" smtClean="0">
                            <a:latin typeface="Cambria Math" panose="02040503050406030204" pitchFamily="18" charset="0"/>
                          </a:rPr>
                        </m:ctrlPr>
                      </m:naryPr>
                      <m:sub>
                        <m:r>
                          <m:rPr>
                            <m:brk m:alnAt="23"/>
                          </m:rPr>
                          <a:rPr lang="en-AU" sz="2400" b="0" i="1" smtClean="0">
                            <a:latin typeface="Cambria Math" charset="0"/>
                          </a:rPr>
                          <m:t>0</m:t>
                        </m:r>
                      </m:sub>
                      <m:sup>
                        <m:r>
                          <a:rPr lang="en-AU" sz="2400" b="0" i="1" smtClean="0">
                            <a:latin typeface="Cambria Math" charset="0"/>
                          </a:rPr>
                          <m:t>2</m:t>
                        </m:r>
                        <m:r>
                          <a:rPr lang="en-AU" sz="2400" b="0" i="1" smtClean="0">
                            <a:latin typeface="Cambria Math" charset="0"/>
                            <a:ea typeface="Cambria Math" charset="0"/>
                            <a:cs typeface="Cambria Math" charset="0"/>
                          </a:rPr>
                          <m:t>𝜋</m:t>
                        </m:r>
                      </m:sup>
                      <m:e>
                        <m:sSup>
                          <m:sSupPr>
                            <m:ctrlPr>
                              <a:rPr lang="is-IS" sz="2400" i="1" smtClean="0">
                                <a:latin typeface="Cambria Math" panose="02040503050406030204" pitchFamily="18" charset="0"/>
                              </a:rPr>
                            </m:ctrlPr>
                          </m:sSupPr>
                          <m:e>
                            <m:d>
                              <m:dPr>
                                <m:begChr m:val="|"/>
                                <m:endChr m:val="|"/>
                                <m:ctrlPr>
                                  <a:rPr lang="hr-HR" sz="2400" i="1" smtClean="0">
                                    <a:latin typeface="Cambria Math" panose="02040503050406030204" pitchFamily="18" charset="0"/>
                                  </a:rPr>
                                </m:ctrlPr>
                              </m:dPr>
                              <m:e>
                                <m:r>
                                  <a:rPr lang="hr-HR" sz="2400" i="1" smtClean="0">
                                    <a:latin typeface="Cambria Math" charset="0"/>
                                    <a:ea typeface="Cambria Math" charset="0"/>
                                    <a:cs typeface="Cambria Math" charset="0"/>
                                  </a:rPr>
                                  <m:t>𝜓</m:t>
                                </m:r>
                              </m:e>
                            </m:d>
                          </m:e>
                          <m:sup>
                            <m:r>
                              <a:rPr lang="en-AU" sz="2400" b="0" i="1" smtClean="0">
                                <a:latin typeface="Cambria Math" charset="0"/>
                              </a:rPr>
                              <m:t>2</m:t>
                            </m:r>
                          </m:sup>
                        </m:sSup>
                        <m:r>
                          <a:rPr lang="en-AU" sz="2400" b="0" i="1" smtClean="0">
                            <a:latin typeface="Cambria Math" charset="0"/>
                          </a:rPr>
                          <m:t> </m:t>
                        </m:r>
                        <m:r>
                          <a:rPr lang="en-AU" sz="2400" b="0" i="1" smtClean="0">
                            <a:latin typeface="Cambria Math" charset="0"/>
                          </a:rPr>
                          <m:t>𝑑</m:t>
                        </m:r>
                        <m:r>
                          <a:rPr lang="en-AU" sz="2400" b="0" i="1" smtClean="0">
                            <a:latin typeface="Cambria Math" charset="0"/>
                            <a:ea typeface="Cambria Math" charset="0"/>
                            <a:cs typeface="Cambria Math" charset="0"/>
                          </a:rPr>
                          <m:t>𝜙</m:t>
                        </m:r>
                      </m:e>
                    </m:nary>
                    <m:r>
                      <a:rPr lang="en-AU" sz="2400" b="0" i="1" smtClean="0">
                        <a:latin typeface="Cambria Math" charset="0"/>
                      </a:rPr>
                      <m:t>=1</m:t>
                    </m:r>
                  </m:oMath>
                </a14:m>
                <a:r>
                  <a:rPr lang="en-US" sz="2400" dirty="0"/>
                  <a:t>, where the limits are the allowed range of </a:t>
                </a:r>
                <a14:m>
                  <m:oMath xmlns:m="http://schemas.openxmlformats.org/officeDocument/2006/math">
                    <m:r>
                      <a:rPr lang="en-US" sz="2400" i="1" smtClean="0">
                        <a:latin typeface="Cambria Math" charset="0"/>
                        <a:ea typeface="Cambria Math" charset="0"/>
                        <a:cs typeface="Cambria Math" charset="0"/>
                      </a:rPr>
                      <m:t>𝜙</m:t>
                    </m:r>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30306" y="1871830"/>
                <a:ext cx="8358692" cy="4629024"/>
              </a:xfrm>
              <a:prstGeom prst="rect">
                <a:avLst/>
              </a:prstGeom>
              <a:blipFill rotWithShape="0">
                <a:blip r:embed="rId4"/>
                <a:stretch>
                  <a:fillRect l="-1021" r="-584" b="-10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62159" y="2894776"/>
                <a:ext cx="3732368" cy="728148"/>
              </a:xfrm>
              <a:prstGeom prst="rect">
                <a:avLst/>
              </a:prstGeom>
              <a:noFill/>
            </p:spPr>
            <p:txBody>
              <a:bodyPr wrap="none" rtlCol="0">
                <a:spAutoFit/>
              </a:bodyPr>
              <a:lstStyle/>
              <a:p>
                <a:r>
                  <a:rPr lang="en-US" sz="2800" dirty="0">
                    <a:solidFill>
                      <a:srgbClr val="0070C0"/>
                    </a:solidFill>
                  </a:rPr>
                  <a:t>Eigenfunctions </a:t>
                </a:r>
                <a14:m>
                  <m:oMath xmlns:m="http://schemas.openxmlformats.org/officeDocument/2006/math">
                    <m:f>
                      <m:fPr>
                        <m:ctrlPr>
                          <a:rPr lang="mr-IN" sz="2800" i="1" smtClean="0">
                            <a:solidFill>
                              <a:srgbClr val="0070C0"/>
                            </a:solidFill>
                            <a:latin typeface="Cambria Math" panose="02040503050406030204" pitchFamily="18" charset="0"/>
                          </a:rPr>
                        </m:ctrlPr>
                      </m:fPr>
                      <m:num>
                        <m:r>
                          <a:rPr lang="en-AU" sz="2800" b="0" i="1" smtClean="0">
                            <a:solidFill>
                              <a:srgbClr val="0070C0"/>
                            </a:solidFill>
                            <a:latin typeface="Cambria Math" charset="0"/>
                          </a:rPr>
                          <m:t>1</m:t>
                        </m:r>
                      </m:num>
                      <m:den>
                        <m:rad>
                          <m:radPr>
                            <m:degHide m:val="on"/>
                            <m:ctrlPr>
                              <a:rPr lang="mr-IN" sz="2800" i="1" smtClean="0">
                                <a:solidFill>
                                  <a:srgbClr val="0070C0"/>
                                </a:solidFill>
                                <a:latin typeface="Cambria Math" panose="02040503050406030204" pitchFamily="18" charset="0"/>
                              </a:rPr>
                            </m:ctrlPr>
                          </m:radPr>
                          <m:deg/>
                          <m:e>
                            <m:r>
                              <a:rPr lang="en-AU" sz="2800" b="0" i="1" smtClean="0">
                                <a:solidFill>
                                  <a:srgbClr val="0070C0"/>
                                </a:solidFill>
                                <a:latin typeface="Cambria Math" charset="0"/>
                              </a:rPr>
                              <m:t>2</m:t>
                            </m:r>
                            <m:r>
                              <a:rPr lang="en-AU" sz="2800" b="0" i="1" smtClean="0">
                                <a:solidFill>
                                  <a:srgbClr val="0070C0"/>
                                </a:solidFill>
                                <a:latin typeface="Cambria Math" charset="0"/>
                                <a:ea typeface="Cambria Math" charset="0"/>
                                <a:cs typeface="Cambria Math" charset="0"/>
                              </a:rPr>
                              <m:t>𝜋</m:t>
                            </m:r>
                          </m:e>
                        </m:rad>
                      </m:den>
                    </m:f>
                    <m:sSup>
                      <m:sSupPr>
                        <m:ctrlPr>
                          <a:rPr lang="en-US" sz="2800" i="1" smtClean="0">
                            <a:solidFill>
                              <a:srgbClr val="0070C0"/>
                            </a:solidFill>
                            <a:latin typeface="Cambria Math" panose="02040503050406030204" pitchFamily="18" charset="0"/>
                          </a:rPr>
                        </m:ctrlPr>
                      </m:sSupPr>
                      <m:e>
                        <m:r>
                          <a:rPr lang="en-AU" sz="2800" b="0" i="1" smtClean="0">
                            <a:solidFill>
                              <a:srgbClr val="0070C0"/>
                            </a:solidFill>
                            <a:latin typeface="Cambria Math" charset="0"/>
                          </a:rPr>
                          <m:t>𝑒</m:t>
                        </m:r>
                      </m:e>
                      <m:sup>
                        <m:r>
                          <a:rPr lang="en-AU" sz="2800" b="0" i="1" smtClean="0">
                            <a:solidFill>
                              <a:srgbClr val="0070C0"/>
                            </a:solidFill>
                            <a:latin typeface="Cambria Math" charset="0"/>
                          </a:rPr>
                          <m:t>𝑖𝑚</m:t>
                        </m:r>
                        <m:r>
                          <a:rPr lang="en-AU" sz="2800" b="0" i="1" smtClean="0">
                            <a:solidFill>
                              <a:srgbClr val="0070C0"/>
                            </a:solidFill>
                            <a:latin typeface="Cambria Math" charset="0"/>
                            <a:ea typeface="Cambria Math" charset="0"/>
                            <a:cs typeface="Cambria Math" charset="0"/>
                          </a:rPr>
                          <m:t>𝜙</m:t>
                        </m:r>
                      </m:sup>
                    </m:sSup>
                  </m:oMath>
                </a14:m>
                <a:endParaRPr lang="en-US" sz="2800" dirty="0">
                  <a:solidFill>
                    <a:srgbClr val="0070C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62159" y="2894776"/>
                <a:ext cx="3732368" cy="728148"/>
              </a:xfrm>
              <a:prstGeom prst="rect">
                <a:avLst/>
              </a:prstGeom>
              <a:blipFill rotWithShape="0">
                <a:blip r:embed="rId5"/>
                <a:stretch>
                  <a:fillRect l="-3268" b="-84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116838" y="2988936"/>
                <a:ext cx="2480936" cy="523220"/>
              </a:xfrm>
              <a:prstGeom prst="rect">
                <a:avLst/>
              </a:prstGeom>
              <a:noFill/>
            </p:spPr>
            <p:txBody>
              <a:bodyPr wrap="none" rtlCol="0">
                <a:spAutoFit/>
              </a:bodyPr>
              <a:lstStyle/>
              <a:p>
                <a:r>
                  <a:rPr lang="en-US" sz="2800" dirty="0">
                    <a:solidFill>
                      <a:srgbClr val="0070C0"/>
                    </a:solidFill>
                  </a:rPr>
                  <a:t>Eigenvalues </a:t>
                </a:r>
                <a14:m>
                  <m:oMath xmlns:m="http://schemas.openxmlformats.org/officeDocument/2006/math">
                    <m:r>
                      <a:rPr lang="en-AU" sz="2800" i="1" smtClean="0">
                        <a:solidFill>
                          <a:srgbClr val="0070C0"/>
                        </a:solidFill>
                        <a:latin typeface="Cambria Math" charset="0"/>
                      </a:rPr>
                      <m:t>𝑚</m:t>
                    </m:r>
                    <m:r>
                      <a:rPr lang="en-AU" sz="2800" i="1" smtClean="0">
                        <a:solidFill>
                          <a:srgbClr val="0070C0"/>
                        </a:solidFill>
                        <a:latin typeface="Cambria Math" charset="0"/>
                        <a:ea typeface="Cambria Math" charset="0"/>
                        <a:cs typeface="Cambria Math" charset="0"/>
                      </a:rPr>
                      <m:t>ℏ</m:t>
                    </m:r>
                  </m:oMath>
                </a14:m>
                <a:endParaRPr lang="en-US" sz="2800" dirty="0">
                  <a:solidFill>
                    <a:srgbClr val="0070C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4116838" y="2988936"/>
                <a:ext cx="2480936" cy="523220"/>
              </a:xfrm>
              <a:prstGeom prst="rect">
                <a:avLst/>
              </a:prstGeom>
              <a:blipFill rotWithShape="0">
                <a:blip r:embed="rId6"/>
                <a:stretch>
                  <a:fillRect l="-4914"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989043" y="2997240"/>
                <a:ext cx="1972078" cy="523220"/>
              </a:xfrm>
              <a:prstGeom prst="rect">
                <a:avLst/>
              </a:prstGeom>
              <a:noFill/>
            </p:spPr>
            <p:txBody>
              <a:bodyPr wrap="none" rtlCol="0">
                <a:spAutoFit/>
              </a:bodyPr>
              <a:lstStyle/>
              <a:p>
                <a14:m>
                  <m:oMath xmlns:m="http://schemas.openxmlformats.org/officeDocument/2006/math">
                    <m:r>
                      <a:rPr lang="en-AU" sz="2800" i="1" smtClean="0">
                        <a:solidFill>
                          <a:srgbClr val="0070C0"/>
                        </a:solidFill>
                        <a:latin typeface="Cambria Math" charset="0"/>
                      </a:rPr>
                      <m:t>𝑚</m:t>
                    </m:r>
                    <m:r>
                      <a:rPr lang="en-AU" sz="2800" b="0" i="1" smtClean="0">
                        <a:solidFill>
                          <a:srgbClr val="0070C0"/>
                        </a:solidFill>
                        <a:latin typeface="Cambria Math" charset="0"/>
                      </a:rPr>
                      <m:t>=</m:t>
                    </m:r>
                  </m:oMath>
                </a14:m>
                <a:r>
                  <a:rPr lang="en-US" sz="2800" dirty="0">
                    <a:solidFill>
                      <a:srgbClr val="0070C0"/>
                    </a:solidFill>
                  </a:rPr>
                  <a:t> integer</a:t>
                </a:r>
              </a:p>
            </p:txBody>
          </p:sp>
        </mc:Choice>
        <mc:Fallback xmlns="">
          <p:sp>
            <p:nvSpPr>
              <p:cNvPr id="14" name="TextBox 13"/>
              <p:cNvSpPr txBox="1">
                <a:spLocks noRot="1" noChangeAspect="1" noMove="1" noResize="1" noEditPoints="1" noAdjustHandles="1" noChangeArrowheads="1" noChangeShapeType="1" noTextEdit="1"/>
              </p:cNvSpPr>
              <p:nvPr/>
            </p:nvSpPr>
            <p:spPr>
              <a:xfrm>
                <a:off x="6989043" y="2997240"/>
                <a:ext cx="1972078" cy="523220"/>
              </a:xfrm>
              <a:prstGeom prst="rect">
                <a:avLst/>
              </a:prstGeom>
              <a:blipFill rotWithShape="0">
                <a:blip r:embed="rId7"/>
                <a:stretch>
                  <a:fillRect t="-11628" r="-4630" b="-32558"/>
                </a:stretch>
              </a:blipFill>
            </p:spPr>
            <p:txBody>
              <a:bodyPr/>
              <a:lstStyle/>
              <a:p>
                <a:r>
                  <a:rPr lang="en-US">
                    <a:noFill/>
                  </a:rPr>
                  <a:t> </a:t>
                </a:r>
              </a:p>
            </p:txBody>
          </p:sp>
        </mc:Fallback>
      </mc:AlternateContent>
      <p:sp>
        <p:nvSpPr>
          <p:cNvPr id="15" name="Rectangle 14"/>
          <p:cNvSpPr/>
          <p:nvPr/>
        </p:nvSpPr>
        <p:spPr>
          <a:xfrm>
            <a:off x="262159" y="2894776"/>
            <a:ext cx="8698962" cy="728148"/>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7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t>Eigenfunctions</a:t>
            </a:r>
            <a:r>
              <a:rPr lang="en-US" sz="4000" dirty="0"/>
              <a:t> of angular momentum</a:t>
            </a:r>
          </a:p>
        </p:txBody>
      </p:sp>
      <mc:AlternateContent xmlns:mc="http://schemas.openxmlformats.org/markup-compatibility/2006" xmlns:a14="http://schemas.microsoft.com/office/drawing/2010/main">
        <mc:Choice Requires="a14">
          <p:sp>
            <p:nvSpPr>
              <p:cNvPr id="2" name="TextBox 1"/>
              <p:cNvSpPr txBox="1"/>
              <p:nvPr/>
            </p:nvSpPr>
            <p:spPr>
              <a:xfrm>
                <a:off x="1667435" y="1120291"/>
                <a:ext cx="5809129" cy="534762"/>
              </a:xfrm>
              <a:prstGeom prst="rect">
                <a:avLst/>
              </a:prstGeom>
              <a:noFill/>
              <a:ln w="12700">
                <a:solidFill>
                  <a:schemeClr val="tx1"/>
                </a:solidFill>
              </a:ln>
            </p:spPr>
            <p:txBody>
              <a:bodyPr wrap="square" rtlCol="0">
                <a:spAutoFit/>
              </a:bodyPr>
              <a:lstStyle/>
              <a:p>
                <a:pPr algn="ctr"/>
                <a:r>
                  <a:rPr lang="en-AU" sz="2800" b="1" dirty="0"/>
                  <a:t>The joint </a:t>
                </a:r>
                <a:r>
                  <a:rPr lang="en-AU" sz="2800" b="1" dirty="0" err="1"/>
                  <a:t>eigenfunctions</a:t>
                </a:r>
                <a:r>
                  <a:rPr lang="en-AU" sz="2800" b="1" dirty="0"/>
                  <a:t> of </a:t>
                </a:r>
                <a14:m>
                  <m:oMath xmlns:m="http://schemas.openxmlformats.org/officeDocument/2006/math">
                    <m:sSub>
                      <m:sSubPr>
                        <m:ctrlPr>
                          <a:rPr lang="en-US" sz="2800" b="1" i="1" smtClean="0">
                            <a:latin typeface="Cambria Math" panose="02040503050406030204" pitchFamily="18" charset="0"/>
                          </a:rPr>
                        </m:ctrlPr>
                      </m:sSubPr>
                      <m:e>
                        <m:acc>
                          <m:accPr>
                            <m:chr m:val="̂"/>
                            <m:ctrlPr>
                              <a:rPr lang="en-US" sz="2800" b="1" i="1" smtClean="0">
                                <a:latin typeface="Cambria Math" panose="02040503050406030204" pitchFamily="18" charset="0"/>
                              </a:rPr>
                            </m:ctrlPr>
                          </m:accPr>
                          <m:e>
                            <m:r>
                              <a:rPr lang="en-AU" sz="2800" b="1" i="1" smtClean="0">
                                <a:latin typeface="Cambria Math" charset="0"/>
                              </a:rPr>
                              <m:t>𝑳</m:t>
                            </m:r>
                          </m:e>
                        </m:acc>
                      </m:e>
                      <m:sub>
                        <m:r>
                          <a:rPr lang="en-AU" sz="2800" b="1" i="1" smtClean="0">
                            <a:latin typeface="Cambria Math" charset="0"/>
                          </a:rPr>
                          <m:t>𝒛</m:t>
                        </m:r>
                      </m:sub>
                    </m:sSub>
                  </m:oMath>
                </a14:m>
                <a:r>
                  <a:rPr lang="en-US" sz="2800" b="1" dirty="0"/>
                  <a:t> and </a:t>
                </a:r>
                <a14:m>
                  <m:oMath xmlns:m="http://schemas.openxmlformats.org/officeDocument/2006/math">
                    <m:sSup>
                      <m:sSupPr>
                        <m:ctrlPr>
                          <a:rPr lang="en-US" sz="2800" b="1" i="1" smtClean="0">
                            <a:latin typeface="Cambria Math" panose="02040503050406030204" pitchFamily="18" charset="0"/>
                          </a:rPr>
                        </m:ctrlPr>
                      </m:sSupPr>
                      <m:e>
                        <m:acc>
                          <m:accPr>
                            <m:chr m:val="̂"/>
                            <m:ctrlPr>
                              <a:rPr lang="en-US" sz="2800" b="1" i="1" smtClean="0">
                                <a:latin typeface="Cambria Math" panose="02040503050406030204" pitchFamily="18" charset="0"/>
                              </a:rPr>
                            </m:ctrlPr>
                          </m:accPr>
                          <m:e>
                            <m:r>
                              <a:rPr lang="en-AU" sz="2800" b="1" i="1" smtClean="0">
                                <a:latin typeface="Cambria Math" charset="0"/>
                              </a:rPr>
                              <m:t>𝑳</m:t>
                            </m:r>
                          </m:e>
                        </m:acc>
                      </m:e>
                      <m:sup>
                        <m:r>
                          <a:rPr lang="en-AU" sz="2800" b="1" i="1" smtClean="0">
                            <a:latin typeface="Cambria Math" charset="0"/>
                          </a:rPr>
                          <m:t>𝟐</m:t>
                        </m:r>
                      </m:sup>
                    </m:sSup>
                  </m:oMath>
                </a14:m>
                <a:endParaRPr lang="en-US" sz="28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1667435" y="1120291"/>
                <a:ext cx="5809129" cy="534762"/>
              </a:xfrm>
              <a:prstGeom prst="rect">
                <a:avLst/>
              </a:prstGeom>
              <a:blipFill rotWithShape="0">
                <a:blip r:embed="rId3"/>
                <a:stretch>
                  <a:fillRect l="-734" t="-7865" b="-31461"/>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30306" y="1871830"/>
                <a:ext cx="8358692" cy="3634969"/>
              </a:xfrm>
              <a:prstGeom prst="rect">
                <a:avLst/>
              </a:prstGeom>
              <a:noFill/>
            </p:spPr>
            <p:txBody>
              <a:bodyPr wrap="square" rtlCol="0">
                <a:spAutoFit/>
              </a:bodyPr>
              <a:lstStyle/>
              <a:p>
                <a:pPr marL="342900" indent="-342900">
                  <a:spcAft>
                    <a:spcPts val="2400"/>
                  </a:spcAft>
                  <a:buFont typeface="Arial" charset="0"/>
                  <a:buChar char="•"/>
                </a:pPr>
                <a:r>
                  <a:rPr lang="en-AU" sz="2400" dirty="0"/>
                  <a:t>Since the operators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AU" sz="2400" i="1">
                                <a:latin typeface="Cambria Math" charset="0"/>
                              </a:rPr>
                              <m:t>𝐿</m:t>
                            </m:r>
                          </m:e>
                        </m:acc>
                      </m:e>
                      <m:sub>
                        <m:r>
                          <a:rPr lang="en-AU" sz="2400" i="1">
                            <a:latin typeface="Cambria Math" charset="0"/>
                          </a:rPr>
                          <m:t>𝑧</m:t>
                        </m:r>
                      </m:sub>
                    </m:sSub>
                  </m:oMath>
                </a14:m>
                <a:r>
                  <a:rPr lang="en-US" sz="2400" dirty="0"/>
                  <a:t> and </a:t>
                </a:r>
                <a14:m>
                  <m:oMath xmlns:m="http://schemas.openxmlformats.org/officeDocument/2006/math">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AU" sz="2400" i="1">
                                <a:latin typeface="Cambria Math" charset="0"/>
                              </a:rPr>
                              <m:t>𝐿</m:t>
                            </m:r>
                          </m:e>
                        </m:acc>
                      </m:e>
                      <m:sup>
                        <m:r>
                          <a:rPr lang="en-AU" sz="2400" i="1">
                            <a:latin typeface="Cambria Math" charset="0"/>
                          </a:rPr>
                          <m:t>2</m:t>
                        </m:r>
                      </m:sup>
                    </m:sSup>
                  </m:oMath>
                </a14:m>
                <a:r>
                  <a:rPr lang="en-AU" sz="2400" dirty="0"/>
                  <a:t> commute, they have joint </a:t>
                </a:r>
                <a:r>
                  <a:rPr lang="en-AU" sz="2400" dirty="0" err="1"/>
                  <a:t>eigenfunctions</a:t>
                </a:r>
                <a:r>
                  <a:rPr lang="en-AU" sz="2400" dirty="0"/>
                  <a:t> which we write (suggestively!) as </a:t>
                </a:r>
                <a14:m>
                  <m:oMath xmlns:m="http://schemas.openxmlformats.org/officeDocument/2006/math">
                    <m:sSub>
                      <m:sSubPr>
                        <m:ctrlPr>
                          <a:rPr lang="en-US" sz="2400" i="1" smtClean="0">
                            <a:solidFill>
                              <a:srgbClr val="0070C0"/>
                            </a:solidFill>
                            <a:latin typeface="Cambria Math" panose="02040503050406030204" pitchFamily="18" charset="0"/>
                          </a:rPr>
                        </m:ctrlPr>
                      </m:sSubPr>
                      <m:e>
                        <m:r>
                          <a:rPr lang="en-AU" sz="2400" b="0" i="1" smtClean="0">
                            <a:solidFill>
                              <a:srgbClr val="0070C0"/>
                            </a:solidFill>
                            <a:latin typeface="Cambria Math" charset="0"/>
                          </a:rPr>
                          <m:t>𝑌</m:t>
                        </m:r>
                      </m:e>
                      <m:sub>
                        <m:r>
                          <a:rPr lang="en-AU" sz="2400" b="0" i="1" smtClean="0">
                            <a:solidFill>
                              <a:srgbClr val="0070C0"/>
                            </a:solidFill>
                            <a:latin typeface="Cambria Math" charset="0"/>
                          </a:rPr>
                          <m:t>𝑙𝑚</m:t>
                        </m:r>
                      </m:sub>
                    </m:sSub>
                    <m:d>
                      <m:dPr>
                        <m:ctrlPr>
                          <a:rPr lang="mr-IN" sz="2400" i="1" smtClean="0">
                            <a:solidFill>
                              <a:srgbClr val="0070C0"/>
                            </a:solidFill>
                            <a:latin typeface="Cambria Math" panose="02040503050406030204" pitchFamily="18" charset="0"/>
                          </a:rPr>
                        </m:ctrlPr>
                      </m:dPr>
                      <m:e>
                        <m:r>
                          <a:rPr lang="mr-IN" sz="2400" i="1" smtClean="0">
                            <a:solidFill>
                              <a:srgbClr val="0070C0"/>
                            </a:solidFill>
                            <a:latin typeface="Cambria Math" charset="0"/>
                            <a:ea typeface="Cambria Math" charset="0"/>
                            <a:cs typeface="Cambria Math" charset="0"/>
                          </a:rPr>
                          <m:t>𝜃</m:t>
                        </m:r>
                        <m:r>
                          <a:rPr lang="en-AU" sz="2400" b="0" i="1" smtClean="0">
                            <a:solidFill>
                              <a:srgbClr val="0070C0"/>
                            </a:solidFill>
                            <a:latin typeface="Cambria Math" charset="0"/>
                            <a:ea typeface="Cambria Math" charset="0"/>
                            <a:cs typeface="Cambria Math" charset="0"/>
                          </a:rPr>
                          <m:t>,</m:t>
                        </m:r>
                        <m:r>
                          <a:rPr lang="en-AU" sz="2400" b="0" i="1" smtClean="0">
                            <a:solidFill>
                              <a:srgbClr val="0070C0"/>
                            </a:solidFill>
                            <a:latin typeface="Cambria Math" charset="0"/>
                            <a:ea typeface="Cambria Math" charset="0"/>
                            <a:cs typeface="Cambria Math" charset="0"/>
                          </a:rPr>
                          <m:t>𝜙</m:t>
                        </m:r>
                      </m:e>
                    </m:d>
                  </m:oMath>
                </a14:m>
                <a:endParaRPr lang="en-US" sz="2400" dirty="0"/>
              </a:p>
              <a:p>
                <a:pPr marL="342900" indent="-342900">
                  <a:spcAft>
                    <a:spcPts val="2400"/>
                  </a:spcAft>
                  <a:buFont typeface="Arial" charset="0"/>
                  <a:buChar char="•"/>
                </a:pPr>
                <a:r>
                  <a:rPr lang="en-US" sz="2400" dirty="0"/>
                  <a:t>We already know that </a:t>
                </a:r>
                <a14:m>
                  <m:oMath xmlns:m="http://schemas.openxmlformats.org/officeDocument/2006/math">
                    <m:sSup>
                      <m:sSupPr>
                        <m:ctrlPr>
                          <a:rPr lang="en-US" sz="2400" i="1" smtClean="0">
                            <a:latin typeface="Cambria Math" panose="02040503050406030204" pitchFamily="18" charset="0"/>
                          </a:rPr>
                        </m:ctrlPr>
                      </m:sSupPr>
                      <m:e>
                        <m:r>
                          <a:rPr lang="en-AU" sz="2400" b="0" i="1" smtClean="0">
                            <a:latin typeface="Cambria Math" charset="0"/>
                          </a:rPr>
                          <m:t>𝑒</m:t>
                        </m:r>
                      </m:e>
                      <m:sup>
                        <m:r>
                          <a:rPr lang="en-AU" sz="2400" b="0" i="1" smtClean="0">
                            <a:latin typeface="Cambria Math" charset="0"/>
                          </a:rPr>
                          <m:t>𝑖𝑚</m:t>
                        </m:r>
                        <m:r>
                          <a:rPr lang="en-AU" sz="2400" b="0" i="1" smtClean="0">
                            <a:latin typeface="Cambria Math" charset="0"/>
                            <a:ea typeface="Cambria Math" charset="0"/>
                            <a:cs typeface="Cambria Math" charset="0"/>
                          </a:rPr>
                          <m:t>𝜙</m:t>
                        </m:r>
                      </m:sup>
                    </m:sSup>
                  </m:oMath>
                </a14:m>
                <a:r>
                  <a:rPr lang="en-US" sz="2400" dirty="0"/>
                  <a:t> are </a:t>
                </a:r>
                <a:r>
                  <a:rPr lang="en-US" sz="2400" dirty="0" err="1"/>
                  <a:t>eigenfunctions</a:t>
                </a:r>
                <a:r>
                  <a:rPr lang="en-US" sz="2400" dirty="0"/>
                  <a:t> of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AU" sz="2400" i="1">
                                <a:latin typeface="Cambria Math" charset="0"/>
                              </a:rPr>
                              <m:t>𝐿</m:t>
                            </m:r>
                          </m:e>
                        </m:acc>
                      </m:e>
                      <m:sub>
                        <m:r>
                          <a:rPr lang="en-AU" sz="2400" i="1">
                            <a:latin typeface="Cambria Math" charset="0"/>
                          </a:rPr>
                          <m:t>𝑧</m:t>
                        </m:r>
                      </m:sub>
                    </m:sSub>
                  </m:oMath>
                </a14:m>
                <a:r>
                  <a:rPr lang="en-US" sz="2400" dirty="0"/>
                  <a:t>, so let’s try writing for the </a:t>
                </a:r>
                <a:r>
                  <a:rPr lang="en-US" sz="2400" dirty="0" err="1"/>
                  <a:t>eigenfunctions</a:t>
                </a:r>
                <a:r>
                  <a:rPr lang="en-US" sz="2400" dirty="0"/>
                  <a:t> of </a:t>
                </a:r>
                <a14:m>
                  <m:oMath xmlns:m="http://schemas.openxmlformats.org/officeDocument/2006/math">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AU" sz="2400" i="1">
                                <a:latin typeface="Cambria Math" charset="0"/>
                              </a:rPr>
                              <m:t>𝐿</m:t>
                            </m:r>
                          </m:e>
                        </m:acc>
                      </m:e>
                      <m:sup>
                        <m:r>
                          <a:rPr lang="en-AU" sz="2400" i="1">
                            <a:latin typeface="Cambria Math" charset="0"/>
                          </a:rPr>
                          <m:t>2</m:t>
                        </m:r>
                      </m:sup>
                    </m:sSup>
                  </m:oMath>
                </a14:m>
                <a:r>
                  <a:rPr lang="en-US" sz="2400" dirty="0"/>
                  <a:t>:</a:t>
                </a:r>
              </a:p>
              <a:p>
                <a:pPr marL="342900" indent="-342900">
                  <a:spcAft>
                    <a:spcPts val="2400"/>
                  </a:spcAft>
                  <a:buFont typeface="Arial" charset="0"/>
                  <a:buChar char="•"/>
                </a:pPr>
                <a:endParaRPr lang="en-US" sz="2400" dirty="0"/>
              </a:p>
              <a:p>
                <a:pPr marL="342900" indent="-342900">
                  <a:spcAft>
                    <a:spcPts val="2400"/>
                  </a:spcAft>
                  <a:buFont typeface="Arial" charset="0"/>
                  <a:buChar char="•"/>
                </a:pPr>
                <a:r>
                  <a:rPr lang="en-US" sz="2400" dirty="0"/>
                  <a:t>We now need the operator for </a:t>
                </a:r>
                <a14:m>
                  <m:oMath xmlns:m="http://schemas.openxmlformats.org/officeDocument/2006/math">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AU" sz="2400" i="1">
                                <a:latin typeface="Cambria Math" charset="0"/>
                              </a:rPr>
                              <m:t>𝐿</m:t>
                            </m:r>
                          </m:e>
                        </m:acc>
                      </m:e>
                      <m:sup>
                        <m:r>
                          <a:rPr lang="en-AU" sz="2400" i="1">
                            <a:latin typeface="Cambria Math" charset="0"/>
                          </a:rPr>
                          <m:t>2</m:t>
                        </m:r>
                      </m:sup>
                    </m:sSup>
                  </m:oMath>
                </a14:m>
                <a:r>
                  <a:rPr lang="en-US" sz="2400" dirty="0"/>
                  <a:t>!  This is a bit messy (it is derived in textbooks), we’ll just state it here:</a:t>
                </a:r>
              </a:p>
            </p:txBody>
          </p:sp>
        </mc:Choice>
        <mc:Fallback xmlns="">
          <p:sp>
            <p:nvSpPr>
              <p:cNvPr id="5" name="TextBox 4"/>
              <p:cNvSpPr txBox="1">
                <a:spLocks noRot="1" noChangeAspect="1" noMove="1" noResize="1" noEditPoints="1" noAdjustHandles="1" noChangeArrowheads="1" noChangeShapeType="1" noTextEdit="1"/>
              </p:cNvSpPr>
              <p:nvPr/>
            </p:nvSpPr>
            <p:spPr>
              <a:xfrm>
                <a:off x="430306" y="1871830"/>
                <a:ext cx="8358692" cy="3634969"/>
              </a:xfrm>
              <a:prstGeom prst="rect">
                <a:avLst/>
              </a:prstGeom>
              <a:blipFill rotWithShape="0">
                <a:blip r:embed="rId4"/>
                <a:stretch>
                  <a:fillRect l="-1021" t="-1174" b="-31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775610" y="4007696"/>
                <a:ext cx="3592778" cy="3835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70C0"/>
                              </a:solidFill>
                              <a:latin typeface="Cambria Math" panose="02040503050406030204" pitchFamily="18" charset="0"/>
                            </a:rPr>
                          </m:ctrlPr>
                        </m:sSubPr>
                        <m:e>
                          <m:r>
                            <a:rPr lang="en-AU" sz="2400" i="1">
                              <a:solidFill>
                                <a:srgbClr val="0070C0"/>
                              </a:solidFill>
                              <a:latin typeface="Cambria Math" charset="0"/>
                            </a:rPr>
                            <m:t>𝑌</m:t>
                          </m:r>
                        </m:e>
                        <m:sub>
                          <m:r>
                            <a:rPr lang="en-AU" sz="2400" i="1">
                              <a:solidFill>
                                <a:srgbClr val="0070C0"/>
                              </a:solidFill>
                              <a:latin typeface="Cambria Math" charset="0"/>
                            </a:rPr>
                            <m:t>𝑙𝑚</m:t>
                          </m:r>
                        </m:sub>
                      </m:sSub>
                      <m:d>
                        <m:dPr>
                          <m:ctrlPr>
                            <a:rPr lang="mr-IN" sz="2400" i="1">
                              <a:solidFill>
                                <a:srgbClr val="0070C0"/>
                              </a:solidFill>
                              <a:latin typeface="Cambria Math" panose="02040503050406030204" pitchFamily="18" charset="0"/>
                            </a:rPr>
                          </m:ctrlPr>
                        </m:dPr>
                        <m:e>
                          <m:r>
                            <a:rPr lang="mr-IN" sz="2400" i="1">
                              <a:solidFill>
                                <a:srgbClr val="0070C0"/>
                              </a:solidFill>
                              <a:latin typeface="Cambria Math" charset="0"/>
                              <a:ea typeface="Cambria Math" charset="0"/>
                              <a:cs typeface="Cambria Math" charset="0"/>
                            </a:rPr>
                            <m:t>𝜃</m:t>
                          </m:r>
                          <m:r>
                            <a:rPr lang="en-AU" sz="2400" i="1">
                              <a:solidFill>
                                <a:srgbClr val="0070C0"/>
                              </a:solidFill>
                              <a:latin typeface="Cambria Math" charset="0"/>
                              <a:ea typeface="Cambria Math" charset="0"/>
                              <a:cs typeface="Cambria Math" charset="0"/>
                            </a:rPr>
                            <m:t>,</m:t>
                          </m:r>
                          <m:r>
                            <a:rPr lang="en-AU" sz="2400" i="1">
                              <a:solidFill>
                                <a:srgbClr val="0070C0"/>
                              </a:solidFill>
                              <a:latin typeface="Cambria Math" charset="0"/>
                              <a:ea typeface="Cambria Math" charset="0"/>
                              <a:cs typeface="Cambria Math" charset="0"/>
                            </a:rPr>
                            <m:t>𝜙</m:t>
                          </m:r>
                        </m:e>
                      </m:d>
                      <m:r>
                        <a:rPr lang="en-AU" sz="2400" b="0" i="1" smtClean="0">
                          <a:solidFill>
                            <a:srgbClr val="0070C0"/>
                          </a:solidFill>
                          <a:latin typeface="Cambria Math" charset="0"/>
                          <a:ea typeface="Cambria Math" charset="0"/>
                          <a:cs typeface="Cambria Math" charset="0"/>
                        </a:rPr>
                        <m:t>=</m:t>
                      </m:r>
                      <m:r>
                        <a:rPr lang="en-AU" sz="2400" b="0" i="1" smtClean="0">
                          <a:solidFill>
                            <a:srgbClr val="0070C0"/>
                          </a:solidFill>
                          <a:latin typeface="Cambria Math" charset="0"/>
                          <a:ea typeface="Cambria Math" charset="0"/>
                          <a:cs typeface="Cambria Math" charset="0"/>
                        </a:rPr>
                        <m:t>𝑁</m:t>
                      </m:r>
                      <m:r>
                        <a:rPr lang="en-AU" sz="2400" b="0" i="1" smtClean="0">
                          <a:solidFill>
                            <a:srgbClr val="0070C0"/>
                          </a:solidFill>
                          <a:latin typeface="Cambria Math" charset="0"/>
                          <a:ea typeface="Cambria Math" charset="0"/>
                          <a:cs typeface="Cambria Math" charset="0"/>
                        </a:rPr>
                        <m:t> </m:t>
                      </m:r>
                      <m:sSub>
                        <m:sSubPr>
                          <m:ctrlPr>
                            <a:rPr lang="en-US" sz="2400" b="0" i="1" smtClean="0">
                              <a:solidFill>
                                <a:srgbClr val="0070C0"/>
                              </a:solidFill>
                              <a:latin typeface="Cambria Math" panose="02040503050406030204" pitchFamily="18" charset="0"/>
                              <a:ea typeface="Cambria Math" charset="0"/>
                              <a:cs typeface="Cambria Math" charset="0"/>
                            </a:rPr>
                          </m:ctrlPr>
                        </m:sSubPr>
                        <m:e>
                          <m:r>
                            <a:rPr lang="en-AU" sz="2400" b="0" i="1" smtClean="0">
                              <a:solidFill>
                                <a:srgbClr val="0070C0"/>
                              </a:solidFill>
                              <a:latin typeface="Cambria Math" charset="0"/>
                              <a:ea typeface="Cambria Math" charset="0"/>
                              <a:cs typeface="Cambria Math" charset="0"/>
                            </a:rPr>
                            <m:t>𝑃</m:t>
                          </m:r>
                        </m:e>
                        <m:sub>
                          <m:r>
                            <a:rPr lang="en-AU" sz="2400" b="0" i="1" smtClean="0">
                              <a:solidFill>
                                <a:srgbClr val="0070C0"/>
                              </a:solidFill>
                              <a:latin typeface="Cambria Math" charset="0"/>
                              <a:ea typeface="Cambria Math" charset="0"/>
                              <a:cs typeface="Cambria Math" charset="0"/>
                            </a:rPr>
                            <m:t>𝑙𝑚</m:t>
                          </m:r>
                        </m:sub>
                      </m:sSub>
                      <m:d>
                        <m:dPr>
                          <m:ctrlPr>
                            <a:rPr lang="en-AU" sz="2400" b="0" i="1" smtClean="0">
                              <a:solidFill>
                                <a:srgbClr val="0070C0"/>
                              </a:solidFill>
                              <a:latin typeface="Cambria Math" panose="02040503050406030204" pitchFamily="18" charset="0"/>
                              <a:ea typeface="Cambria Math" charset="0"/>
                              <a:cs typeface="Cambria Math" charset="0"/>
                            </a:rPr>
                          </m:ctrlPr>
                        </m:dPr>
                        <m:e>
                          <m:r>
                            <a:rPr lang="en-AU" sz="2400" b="0" i="1" smtClean="0">
                              <a:solidFill>
                                <a:srgbClr val="0070C0"/>
                              </a:solidFill>
                              <a:latin typeface="Cambria Math" charset="0"/>
                              <a:ea typeface="Cambria Math" charset="0"/>
                              <a:cs typeface="Cambria Math" charset="0"/>
                            </a:rPr>
                            <m:t>𝜃</m:t>
                          </m:r>
                        </m:e>
                      </m:d>
                      <m:r>
                        <a:rPr lang="en-AU" sz="2400" b="0" i="1" smtClean="0">
                          <a:solidFill>
                            <a:srgbClr val="0070C0"/>
                          </a:solidFill>
                          <a:latin typeface="Cambria Math" charset="0"/>
                          <a:ea typeface="Cambria Math" charset="0"/>
                          <a:cs typeface="Cambria Math" charset="0"/>
                        </a:rPr>
                        <m:t> </m:t>
                      </m:r>
                      <m:sSup>
                        <m:sSupPr>
                          <m:ctrlPr>
                            <a:rPr lang="en-US" sz="2400" i="1">
                              <a:solidFill>
                                <a:srgbClr val="0070C0"/>
                              </a:solidFill>
                              <a:latin typeface="Cambria Math" panose="02040503050406030204" pitchFamily="18" charset="0"/>
                            </a:rPr>
                          </m:ctrlPr>
                        </m:sSupPr>
                        <m:e>
                          <m:r>
                            <a:rPr lang="en-AU" sz="2400" i="1">
                              <a:solidFill>
                                <a:srgbClr val="0070C0"/>
                              </a:solidFill>
                              <a:latin typeface="Cambria Math" charset="0"/>
                            </a:rPr>
                            <m:t>𝑒</m:t>
                          </m:r>
                        </m:e>
                        <m:sup>
                          <m:r>
                            <a:rPr lang="en-AU" sz="2400" i="1">
                              <a:solidFill>
                                <a:srgbClr val="0070C0"/>
                              </a:solidFill>
                              <a:latin typeface="Cambria Math" charset="0"/>
                            </a:rPr>
                            <m:t>𝑖𝑚</m:t>
                          </m:r>
                          <m:r>
                            <a:rPr lang="en-AU" sz="2400" i="1">
                              <a:solidFill>
                                <a:srgbClr val="0070C0"/>
                              </a:solidFill>
                              <a:latin typeface="Cambria Math" charset="0"/>
                              <a:ea typeface="Cambria Math" charset="0"/>
                              <a:cs typeface="Cambria Math" charset="0"/>
                            </a:rPr>
                            <m:t>𝜙</m:t>
                          </m:r>
                        </m:sup>
                      </m:sSup>
                    </m:oMath>
                  </m:oMathPara>
                </a14:m>
                <a:endParaRPr lang="en-US" sz="2400" dirty="0">
                  <a:solidFill>
                    <a:srgbClr val="0070C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775610" y="4007696"/>
                <a:ext cx="3592778" cy="383567"/>
              </a:xfrm>
              <a:prstGeom prst="rect">
                <a:avLst/>
              </a:prstGeom>
              <a:blipFill rotWithShape="0">
                <a:blip r:embed="rId5"/>
                <a:stretch>
                  <a:fillRect l="-1525" t="-131746" r="-1186" b="-17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790969" y="5659147"/>
                <a:ext cx="5685595" cy="8333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i="1" smtClean="0">
                              <a:solidFill>
                                <a:srgbClr val="0070C0"/>
                              </a:solidFill>
                              <a:latin typeface="Cambria Math" panose="02040503050406030204" pitchFamily="18" charset="0"/>
                            </a:rPr>
                          </m:ctrlPr>
                        </m:sSupPr>
                        <m:e>
                          <m:acc>
                            <m:accPr>
                              <m:chr m:val="̂"/>
                              <m:ctrlPr>
                                <a:rPr lang="en-US" sz="240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p>
                          <m:r>
                            <a:rPr lang="en-AU" sz="2400" b="0" i="1" smtClean="0">
                              <a:solidFill>
                                <a:srgbClr val="0070C0"/>
                              </a:solidFill>
                              <a:latin typeface="Cambria Math" charset="0"/>
                            </a:rPr>
                            <m:t>2</m:t>
                          </m:r>
                        </m:sup>
                      </m:sSup>
                      <m:r>
                        <a:rPr lang="en-AU" sz="2400" b="0" i="1" smtClean="0">
                          <a:solidFill>
                            <a:srgbClr val="0070C0"/>
                          </a:solidFill>
                          <a:latin typeface="Cambria Math" charset="0"/>
                        </a:rPr>
                        <m:t>=−</m:t>
                      </m:r>
                      <m:sSup>
                        <m:sSupPr>
                          <m:ctrlPr>
                            <a:rPr lang="en-AU" sz="2400" b="0" i="1" smtClean="0">
                              <a:solidFill>
                                <a:srgbClr val="0070C0"/>
                              </a:solidFill>
                              <a:latin typeface="Cambria Math" panose="02040503050406030204" pitchFamily="18" charset="0"/>
                            </a:rPr>
                          </m:ctrlPr>
                        </m:sSupPr>
                        <m:e>
                          <m:r>
                            <a:rPr lang="en-AU" sz="2400" b="0" i="1" smtClean="0">
                              <a:solidFill>
                                <a:srgbClr val="0070C0"/>
                              </a:solidFill>
                              <a:latin typeface="Cambria Math" charset="0"/>
                              <a:ea typeface="Cambria Math" charset="0"/>
                              <a:cs typeface="Cambria Math" charset="0"/>
                            </a:rPr>
                            <m:t>ℏ</m:t>
                          </m:r>
                        </m:e>
                        <m:sup>
                          <m:r>
                            <a:rPr lang="en-AU" sz="2400" b="0" i="1" smtClean="0">
                              <a:solidFill>
                                <a:srgbClr val="0070C0"/>
                              </a:solidFill>
                              <a:latin typeface="Cambria Math" charset="0"/>
                            </a:rPr>
                            <m:t>2</m:t>
                          </m:r>
                        </m:sup>
                      </m:sSup>
                      <m:d>
                        <m:dPr>
                          <m:begChr m:val="["/>
                          <m:endChr m:val="]"/>
                          <m:ctrlPr>
                            <a:rPr lang="mr-IN" sz="2400" b="0" i="1" smtClean="0">
                              <a:solidFill>
                                <a:srgbClr val="0070C0"/>
                              </a:solidFill>
                              <a:latin typeface="Cambria Math" panose="02040503050406030204" pitchFamily="18" charset="0"/>
                            </a:rPr>
                          </m:ctrlPr>
                        </m:dPr>
                        <m:e>
                          <m:f>
                            <m:fPr>
                              <m:ctrlPr>
                                <a:rPr lang="mr-IN" sz="2400" b="0" i="1" smtClean="0">
                                  <a:solidFill>
                                    <a:srgbClr val="0070C0"/>
                                  </a:solidFill>
                                  <a:latin typeface="Cambria Math" panose="02040503050406030204" pitchFamily="18" charset="0"/>
                                </a:rPr>
                              </m:ctrlPr>
                            </m:fPr>
                            <m:num>
                              <m:r>
                                <a:rPr lang="en-AU" sz="2400" b="0" i="1" smtClean="0">
                                  <a:solidFill>
                                    <a:srgbClr val="0070C0"/>
                                  </a:solidFill>
                                  <a:latin typeface="Cambria Math" charset="0"/>
                                </a:rPr>
                                <m:t>1</m:t>
                              </m:r>
                            </m:num>
                            <m:den>
                              <m:func>
                                <m:funcPr>
                                  <m:ctrlPr>
                                    <a:rPr lang="en-US" sz="2400" b="0" i="1" smtClean="0">
                                      <a:solidFill>
                                        <a:srgbClr val="0070C0"/>
                                      </a:solidFill>
                                      <a:latin typeface="Cambria Math" panose="02040503050406030204" pitchFamily="18" charset="0"/>
                                    </a:rPr>
                                  </m:ctrlPr>
                                </m:funcPr>
                                <m:fName>
                                  <m:r>
                                    <m:rPr>
                                      <m:sty m:val="p"/>
                                    </m:rPr>
                                    <a:rPr lang="en-US" sz="2400" b="0" i="0" smtClean="0">
                                      <a:solidFill>
                                        <a:srgbClr val="0070C0"/>
                                      </a:solidFill>
                                      <a:latin typeface="Cambria Math" charset="0"/>
                                    </a:rPr>
                                    <m:t>sin</m:t>
                                  </m:r>
                                </m:fName>
                                <m:e>
                                  <m:r>
                                    <a:rPr lang="en-US" sz="2400" b="0" i="1" smtClean="0">
                                      <a:solidFill>
                                        <a:srgbClr val="0070C0"/>
                                      </a:solidFill>
                                      <a:latin typeface="Cambria Math" charset="0"/>
                                      <a:ea typeface="Cambria Math" charset="0"/>
                                      <a:cs typeface="Cambria Math" charset="0"/>
                                    </a:rPr>
                                    <m:t>𝜃</m:t>
                                  </m:r>
                                </m:e>
                              </m:func>
                            </m:den>
                          </m:f>
                          <m:f>
                            <m:fPr>
                              <m:ctrlPr>
                                <a:rPr lang="mr-IN" sz="2400" b="0" i="1" smtClean="0">
                                  <a:solidFill>
                                    <a:srgbClr val="0070C0"/>
                                  </a:solidFill>
                                  <a:latin typeface="Cambria Math" panose="02040503050406030204" pitchFamily="18" charset="0"/>
                                </a:rPr>
                              </m:ctrlPr>
                            </m:fPr>
                            <m:num>
                              <m:r>
                                <a:rPr lang="mr-IN" sz="2400" b="0" i="1" smtClean="0">
                                  <a:solidFill>
                                    <a:srgbClr val="0070C0"/>
                                  </a:solidFill>
                                  <a:latin typeface="Cambria Math" charset="0"/>
                                  <a:ea typeface="Cambria Math" charset="0"/>
                                  <a:cs typeface="Cambria Math" charset="0"/>
                                </a:rPr>
                                <m:t>𝜕</m:t>
                              </m:r>
                            </m:num>
                            <m:den>
                              <m:r>
                                <a:rPr lang="mr-IN" sz="2400" b="0" i="1" smtClean="0">
                                  <a:solidFill>
                                    <a:srgbClr val="0070C0"/>
                                  </a:solidFill>
                                  <a:latin typeface="Cambria Math" charset="0"/>
                                  <a:ea typeface="Cambria Math" charset="0"/>
                                  <a:cs typeface="Cambria Math" charset="0"/>
                                </a:rPr>
                                <m:t>𝜕𝜃</m:t>
                              </m:r>
                            </m:den>
                          </m:f>
                          <m:d>
                            <m:dPr>
                              <m:ctrlPr>
                                <a:rPr lang="mr-IN" sz="2400" b="0" i="1" smtClean="0">
                                  <a:solidFill>
                                    <a:srgbClr val="0070C0"/>
                                  </a:solidFill>
                                  <a:latin typeface="Cambria Math" panose="02040503050406030204" pitchFamily="18" charset="0"/>
                                </a:rPr>
                              </m:ctrlPr>
                            </m:dPr>
                            <m:e>
                              <m:func>
                                <m:funcPr>
                                  <m:ctrlPr>
                                    <a:rPr lang="en-US" sz="2400" b="0" i="1" smtClean="0">
                                      <a:solidFill>
                                        <a:srgbClr val="0070C0"/>
                                      </a:solidFill>
                                      <a:latin typeface="Cambria Math" panose="02040503050406030204" pitchFamily="18" charset="0"/>
                                    </a:rPr>
                                  </m:ctrlPr>
                                </m:funcPr>
                                <m:fName>
                                  <m:r>
                                    <m:rPr>
                                      <m:sty m:val="p"/>
                                    </m:rPr>
                                    <a:rPr lang="en-US" sz="2400" b="0" i="0" smtClean="0">
                                      <a:solidFill>
                                        <a:srgbClr val="0070C0"/>
                                      </a:solidFill>
                                      <a:latin typeface="Cambria Math" charset="0"/>
                                    </a:rPr>
                                    <m:t>sin</m:t>
                                  </m:r>
                                </m:fName>
                                <m:e>
                                  <m:r>
                                    <a:rPr lang="en-US" sz="2400" b="0" i="1" smtClean="0">
                                      <a:solidFill>
                                        <a:srgbClr val="0070C0"/>
                                      </a:solidFill>
                                      <a:latin typeface="Cambria Math" charset="0"/>
                                      <a:ea typeface="Cambria Math" charset="0"/>
                                      <a:cs typeface="Cambria Math" charset="0"/>
                                    </a:rPr>
                                    <m:t>𝜃</m:t>
                                  </m:r>
                                </m:e>
                              </m:func>
                              <m:f>
                                <m:fPr>
                                  <m:ctrlPr>
                                    <a:rPr lang="mr-IN" sz="2400" b="0" i="1" smtClean="0">
                                      <a:solidFill>
                                        <a:srgbClr val="0070C0"/>
                                      </a:solidFill>
                                      <a:latin typeface="Cambria Math" panose="02040503050406030204" pitchFamily="18" charset="0"/>
                                    </a:rPr>
                                  </m:ctrlPr>
                                </m:fPr>
                                <m:num>
                                  <m:r>
                                    <a:rPr lang="mr-IN" sz="2400" b="0" i="1" smtClean="0">
                                      <a:solidFill>
                                        <a:srgbClr val="0070C0"/>
                                      </a:solidFill>
                                      <a:latin typeface="Cambria Math" charset="0"/>
                                      <a:ea typeface="Cambria Math" charset="0"/>
                                      <a:cs typeface="Cambria Math" charset="0"/>
                                    </a:rPr>
                                    <m:t>𝜕</m:t>
                                  </m:r>
                                </m:num>
                                <m:den>
                                  <m:r>
                                    <a:rPr lang="mr-IN" sz="2400" b="0" i="1" smtClean="0">
                                      <a:solidFill>
                                        <a:srgbClr val="0070C0"/>
                                      </a:solidFill>
                                      <a:latin typeface="Cambria Math" charset="0"/>
                                      <a:ea typeface="Cambria Math" charset="0"/>
                                      <a:cs typeface="Cambria Math" charset="0"/>
                                    </a:rPr>
                                    <m:t>𝜕𝜃</m:t>
                                  </m:r>
                                </m:den>
                              </m:f>
                            </m:e>
                          </m:d>
                          <m:r>
                            <a:rPr lang="en-AU" sz="2400" b="0" i="1" smtClean="0">
                              <a:solidFill>
                                <a:srgbClr val="0070C0"/>
                              </a:solidFill>
                              <a:latin typeface="Cambria Math" charset="0"/>
                            </a:rPr>
                            <m:t>+</m:t>
                          </m:r>
                          <m:f>
                            <m:fPr>
                              <m:ctrlPr>
                                <a:rPr lang="mr-IN" sz="2400" b="0" i="1" smtClean="0">
                                  <a:solidFill>
                                    <a:srgbClr val="0070C0"/>
                                  </a:solidFill>
                                  <a:latin typeface="Cambria Math" panose="02040503050406030204" pitchFamily="18" charset="0"/>
                                </a:rPr>
                              </m:ctrlPr>
                            </m:fPr>
                            <m:num>
                              <m:r>
                                <a:rPr lang="en-AU" sz="2400" b="0" i="1" smtClean="0">
                                  <a:solidFill>
                                    <a:srgbClr val="0070C0"/>
                                  </a:solidFill>
                                  <a:latin typeface="Cambria Math" charset="0"/>
                                </a:rPr>
                                <m:t>1</m:t>
                              </m:r>
                            </m:num>
                            <m:den>
                              <m:sSup>
                                <m:sSupPr>
                                  <m:ctrlPr>
                                    <a:rPr lang="mr-IN" sz="2400" b="0" i="1" smtClean="0">
                                      <a:solidFill>
                                        <a:srgbClr val="0070C0"/>
                                      </a:solidFill>
                                      <a:latin typeface="Cambria Math" panose="02040503050406030204" pitchFamily="18" charset="0"/>
                                    </a:rPr>
                                  </m:ctrlPr>
                                </m:sSupPr>
                                <m:e>
                                  <m:r>
                                    <m:rPr>
                                      <m:sty m:val="p"/>
                                    </m:rPr>
                                    <a:rPr lang="en-AU" sz="2400" b="0" i="0" smtClean="0">
                                      <a:solidFill>
                                        <a:srgbClr val="0070C0"/>
                                      </a:solidFill>
                                      <a:latin typeface="Cambria Math" charset="0"/>
                                    </a:rPr>
                                    <m:t>sin</m:t>
                                  </m:r>
                                </m:e>
                                <m:sup>
                                  <m:r>
                                    <a:rPr lang="en-AU" sz="2400" b="0" i="1" smtClean="0">
                                      <a:solidFill>
                                        <a:srgbClr val="0070C0"/>
                                      </a:solidFill>
                                      <a:latin typeface="Cambria Math" charset="0"/>
                                    </a:rPr>
                                    <m:t>2</m:t>
                                  </m:r>
                                </m:sup>
                              </m:sSup>
                              <m:r>
                                <a:rPr lang="mr-IN" sz="2400" b="0" i="1" smtClean="0">
                                  <a:solidFill>
                                    <a:srgbClr val="0070C0"/>
                                  </a:solidFill>
                                  <a:latin typeface="Cambria Math" charset="0"/>
                                  <a:ea typeface="Cambria Math" charset="0"/>
                                  <a:cs typeface="Cambria Math" charset="0"/>
                                </a:rPr>
                                <m:t>𝜃</m:t>
                              </m:r>
                            </m:den>
                          </m:f>
                          <m:f>
                            <m:fPr>
                              <m:ctrlPr>
                                <a:rPr lang="mr-IN" sz="2400" b="0" i="1" smtClean="0">
                                  <a:solidFill>
                                    <a:srgbClr val="0070C0"/>
                                  </a:solidFill>
                                  <a:latin typeface="Cambria Math" panose="02040503050406030204" pitchFamily="18" charset="0"/>
                                </a:rPr>
                              </m:ctrlPr>
                            </m:fPr>
                            <m:num>
                              <m:sSup>
                                <m:sSupPr>
                                  <m:ctrlPr>
                                    <a:rPr lang="mr-IN" sz="2400" b="0" i="1" smtClean="0">
                                      <a:solidFill>
                                        <a:srgbClr val="0070C0"/>
                                      </a:solidFill>
                                      <a:latin typeface="Cambria Math" panose="02040503050406030204" pitchFamily="18" charset="0"/>
                                    </a:rPr>
                                  </m:ctrlPr>
                                </m:sSupPr>
                                <m:e>
                                  <m:r>
                                    <a:rPr lang="mr-IN" sz="2400" b="0" i="1" smtClean="0">
                                      <a:solidFill>
                                        <a:srgbClr val="0070C0"/>
                                      </a:solidFill>
                                      <a:latin typeface="Cambria Math" charset="0"/>
                                      <a:ea typeface="Cambria Math" charset="0"/>
                                      <a:cs typeface="Cambria Math" charset="0"/>
                                    </a:rPr>
                                    <m:t>𝜕</m:t>
                                  </m:r>
                                </m:e>
                                <m:sup>
                                  <m:r>
                                    <a:rPr lang="en-AU" sz="2400" b="0" i="1" smtClean="0">
                                      <a:solidFill>
                                        <a:srgbClr val="0070C0"/>
                                      </a:solidFill>
                                      <a:latin typeface="Cambria Math" charset="0"/>
                                    </a:rPr>
                                    <m:t>2</m:t>
                                  </m:r>
                                </m:sup>
                              </m:sSup>
                            </m:num>
                            <m:den>
                              <m:r>
                                <a:rPr lang="mr-IN" sz="2400" b="0" i="1" smtClean="0">
                                  <a:solidFill>
                                    <a:srgbClr val="0070C0"/>
                                  </a:solidFill>
                                  <a:latin typeface="Cambria Math" charset="0"/>
                                  <a:ea typeface="Cambria Math" charset="0"/>
                                  <a:cs typeface="Cambria Math" charset="0"/>
                                </a:rPr>
                                <m:t>𝜕</m:t>
                              </m:r>
                              <m:sSup>
                                <m:sSupPr>
                                  <m:ctrlPr>
                                    <a:rPr lang="mr-IN" sz="2400" b="0" i="1" smtClean="0">
                                      <a:solidFill>
                                        <a:srgbClr val="0070C0"/>
                                      </a:solidFill>
                                      <a:latin typeface="Cambria Math" panose="02040503050406030204" pitchFamily="18" charset="0"/>
                                      <a:ea typeface="Cambria Math" charset="0"/>
                                      <a:cs typeface="Cambria Math" charset="0"/>
                                    </a:rPr>
                                  </m:ctrlPr>
                                </m:sSupPr>
                                <m:e>
                                  <m:r>
                                    <a:rPr lang="mr-IN" sz="2400" b="0" i="1" smtClean="0">
                                      <a:solidFill>
                                        <a:srgbClr val="0070C0"/>
                                      </a:solidFill>
                                      <a:latin typeface="Cambria Math" charset="0"/>
                                      <a:ea typeface="Cambria Math" charset="0"/>
                                      <a:cs typeface="Cambria Math" charset="0"/>
                                    </a:rPr>
                                    <m:t>𝜙</m:t>
                                  </m:r>
                                </m:e>
                                <m:sup>
                                  <m:r>
                                    <a:rPr lang="en-AU" sz="2400" b="0" i="1" smtClean="0">
                                      <a:solidFill>
                                        <a:srgbClr val="0070C0"/>
                                      </a:solidFill>
                                      <a:latin typeface="Cambria Math" charset="0"/>
                                      <a:ea typeface="Cambria Math" charset="0"/>
                                      <a:cs typeface="Cambria Math" charset="0"/>
                                    </a:rPr>
                                    <m:t>2</m:t>
                                  </m:r>
                                </m:sup>
                              </m:sSup>
                            </m:den>
                          </m:f>
                        </m:e>
                      </m:d>
                    </m:oMath>
                  </m:oMathPara>
                </a14:m>
                <a:endParaRPr lang="en-US" sz="2400" dirty="0">
                  <a:solidFill>
                    <a:srgbClr val="0070C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790969" y="5659147"/>
                <a:ext cx="5685595" cy="833370"/>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0267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t>Eigenfunctions</a:t>
            </a:r>
            <a:r>
              <a:rPr lang="en-US" sz="4000" dirty="0"/>
              <a:t> of angular momentum</a:t>
            </a:r>
          </a:p>
        </p:txBody>
      </p:sp>
      <mc:AlternateContent xmlns:mc="http://schemas.openxmlformats.org/markup-compatibility/2006" xmlns:a14="http://schemas.microsoft.com/office/drawing/2010/main">
        <mc:Choice Requires="a14">
          <p:sp>
            <p:nvSpPr>
              <p:cNvPr id="2" name="TextBox 1"/>
              <p:cNvSpPr txBox="1"/>
              <p:nvPr/>
            </p:nvSpPr>
            <p:spPr>
              <a:xfrm>
                <a:off x="1667435" y="1120291"/>
                <a:ext cx="5809129" cy="534762"/>
              </a:xfrm>
              <a:prstGeom prst="rect">
                <a:avLst/>
              </a:prstGeom>
              <a:noFill/>
              <a:ln w="12700">
                <a:solidFill>
                  <a:schemeClr val="tx1"/>
                </a:solidFill>
              </a:ln>
            </p:spPr>
            <p:txBody>
              <a:bodyPr wrap="square" rtlCol="0">
                <a:spAutoFit/>
              </a:bodyPr>
              <a:lstStyle/>
              <a:p>
                <a:pPr algn="ctr"/>
                <a:r>
                  <a:rPr lang="en-AU" sz="2800" b="1" dirty="0"/>
                  <a:t>The joint </a:t>
                </a:r>
                <a:r>
                  <a:rPr lang="en-AU" sz="2800" b="1" dirty="0" err="1"/>
                  <a:t>eigenfunctions</a:t>
                </a:r>
                <a:r>
                  <a:rPr lang="en-AU" sz="2800" b="1" dirty="0"/>
                  <a:t> of </a:t>
                </a:r>
                <a14:m>
                  <m:oMath xmlns:m="http://schemas.openxmlformats.org/officeDocument/2006/math">
                    <m:sSub>
                      <m:sSubPr>
                        <m:ctrlPr>
                          <a:rPr lang="en-US" sz="2800" b="1" i="1" smtClean="0">
                            <a:latin typeface="Cambria Math" panose="02040503050406030204" pitchFamily="18" charset="0"/>
                          </a:rPr>
                        </m:ctrlPr>
                      </m:sSubPr>
                      <m:e>
                        <m:acc>
                          <m:accPr>
                            <m:chr m:val="̂"/>
                            <m:ctrlPr>
                              <a:rPr lang="en-US" sz="2800" b="1" i="1" smtClean="0">
                                <a:latin typeface="Cambria Math" panose="02040503050406030204" pitchFamily="18" charset="0"/>
                              </a:rPr>
                            </m:ctrlPr>
                          </m:accPr>
                          <m:e>
                            <m:r>
                              <a:rPr lang="en-AU" sz="2800" b="1" i="1" smtClean="0">
                                <a:latin typeface="Cambria Math" charset="0"/>
                              </a:rPr>
                              <m:t>𝑳</m:t>
                            </m:r>
                          </m:e>
                        </m:acc>
                      </m:e>
                      <m:sub>
                        <m:r>
                          <a:rPr lang="en-AU" sz="2800" b="1" i="1" smtClean="0">
                            <a:latin typeface="Cambria Math" charset="0"/>
                          </a:rPr>
                          <m:t>𝒛</m:t>
                        </m:r>
                      </m:sub>
                    </m:sSub>
                  </m:oMath>
                </a14:m>
                <a:r>
                  <a:rPr lang="en-US" sz="2800" b="1" dirty="0"/>
                  <a:t> and </a:t>
                </a:r>
                <a14:m>
                  <m:oMath xmlns:m="http://schemas.openxmlformats.org/officeDocument/2006/math">
                    <m:sSup>
                      <m:sSupPr>
                        <m:ctrlPr>
                          <a:rPr lang="en-US" sz="2800" b="1" i="1" smtClean="0">
                            <a:latin typeface="Cambria Math" panose="02040503050406030204" pitchFamily="18" charset="0"/>
                          </a:rPr>
                        </m:ctrlPr>
                      </m:sSupPr>
                      <m:e>
                        <m:acc>
                          <m:accPr>
                            <m:chr m:val="̂"/>
                            <m:ctrlPr>
                              <a:rPr lang="en-US" sz="2800" b="1" i="1" smtClean="0">
                                <a:latin typeface="Cambria Math" panose="02040503050406030204" pitchFamily="18" charset="0"/>
                              </a:rPr>
                            </m:ctrlPr>
                          </m:accPr>
                          <m:e>
                            <m:r>
                              <a:rPr lang="en-AU" sz="2800" b="1" i="1" smtClean="0">
                                <a:latin typeface="Cambria Math" charset="0"/>
                              </a:rPr>
                              <m:t>𝑳</m:t>
                            </m:r>
                          </m:e>
                        </m:acc>
                      </m:e>
                      <m:sup>
                        <m:r>
                          <a:rPr lang="en-AU" sz="2800" b="1" i="1" smtClean="0">
                            <a:latin typeface="Cambria Math" charset="0"/>
                          </a:rPr>
                          <m:t>𝟐</m:t>
                        </m:r>
                      </m:sup>
                    </m:sSup>
                  </m:oMath>
                </a14:m>
                <a:endParaRPr lang="en-US" sz="28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1667435" y="1120291"/>
                <a:ext cx="5809129" cy="534762"/>
              </a:xfrm>
              <a:prstGeom prst="rect">
                <a:avLst/>
              </a:prstGeom>
              <a:blipFill rotWithShape="0">
                <a:blip r:embed="rId3"/>
                <a:stretch>
                  <a:fillRect l="-734" t="-7865" b="-31461"/>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30306" y="1871830"/>
                <a:ext cx="8358692" cy="4681410"/>
              </a:xfrm>
              <a:prstGeom prst="rect">
                <a:avLst/>
              </a:prstGeom>
              <a:noFill/>
            </p:spPr>
            <p:txBody>
              <a:bodyPr wrap="square" rtlCol="0">
                <a:spAutoFit/>
              </a:bodyPr>
              <a:lstStyle/>
              <a:p>
                <a:pPr marL="342900" indent="-342900">
                  <a:spcAft>
                    <a:spcPts val="2400"/>
                  </a:spcAft>
                  <a:buFont typeface="Arial" charset="0"/>
                  <a:buChar char="•"/>
                </a:pPr>
                <a:r>
                  <a:rPr lang="en-AU" sz="2400" dirty="0"/>
                  <a:t>Substituting in the expression </a:t>
                </a:r>
                <a14:m>
                  <m:oMath xmlns:m="http://schemas.openxmlformats.org/officeDocument/2006/math">
                    <m:sSub>
                      <m:sSubPr>
                        <m:ctrlPr>
                          <a:rPr lang="en-US" sz="2400" i="1" smtClean="0">
                            <a:latin typeface="Cambria Math" panose="02040503050406030204" pitchFamily="18" charset="0"/>
                          </a:rPr>
                        </m:ctrlPr>
                      </m:sSubPr>
                      <m:e>
                        <m:r>
                          <a:rPr lang="en-AU" sz="2400" b="0" i="1" smtClean="0">
                            <a:latin typeface="Cambria Math" charset="0"/>
                          </a:rPr>
                          <m:t>𝑌</m:t>
                        </m:r>
                      </m:e>
                      <m:sub>
                        <m:r>
                          <a:rPr lang="en-AU" sz="2400" b="0" i="1" smtClean="0">
                            <a:latin typeface="Cambria Math" charset="0"/>
                          </a:rPr>
                          <m:t>𝑙𝑚</m:t>
                        </m:r>
                      </m:sub>
                    </m:sSub>
                    <m:d>
                      <m:dPr>
                        <m:ctrlPr>
                          <a:rPr lang="en-AU" sz="2400" b="0" i="1" smtClean="0">
                            <a:latin typeface="Cambria Math" panose="02040503050406030204" pitchFamily="18" charset="0"/>
                          </a:rPr>
                        </m:ctrlPr>
                      </m:dPr>
                      <m:e>
                        <m:r>
                          <a:rPr lang="en-AU" sz="2400" b="0" i="1" smtClean="0">
                            <a:latin typeface="Cambria Math" charset="0"/>
                            <a:ea typeface="Cambria Math" charset="0"/>
                            <a:cs typeface="Cambria Math" charset="0"/>
                          </a:rPr>
                          <m:t>𝜃</m:t>
                        </m:r>
                        <m:r>
                          <a:rPr lang="en-AU" sz="2400" b="0" i="1" smtClean="0">
                            <a:latin typeface="Cambria Math" charset="0"/>
                            <a:ea typeface="Cambria Math" charset="0"/>
                            <a:cs typeface="Cambria Math" charset="0"/>
                          </a:rPr>
                          <m:t>,</m:t>
                        </m:r>
                        <m:r>
                          <a:rPr lang="en-AU" sz="2400" b="0" i="1" smtClean="0">
                            <a:latin typeface="Cambria Math" charset="0"/>
                            <a:ea typeface="Cambria Math" charset="0"/>
                            <a:cs typeface="Cambria Math" charset="0"/>
                          </a:rPr>
                          <m:t>𝜙</m:t>
                        </m:r>
                      </m:e>
                    </m:d>
                    <m:r>
                      <a:rPr lang="en-AU" sz="2400" b="0" i="1" smtClean="0">
                        <a:latin typeface="Cambria Math" charset="0"/>
                      </a:rPr>
                      <m:t>=</m:t>
                    </m:r>
                    <m:sSub>
                      <m:sSubPr>
                        <m:ctrlPr>
                          <a:rPr lang="en-US" sz="2400" i="1" smtClean="0">
                            <a:solidFill>
                              <a:schemeClr val="tx1"/>
                            </a:solidFill>
                            <a:latin typeface="Cambria Math" panose="02040503050406030204" pitchFamily="18" charset="0"/>
                            <a:ea typeface="Cambria Math" charset="0"/>
                            <a:cs typeface="Cambria Math" charset="0"/>
                          </a:rPr>
                        </m:ctrlPr>
                      </m:sSubPr>
                      <m:e>
                        <m:r>
                          <a:rPr lang="en-AU" sz="2400" i="1">
                            <a:solidFill>
                              <a:schemeClr val="tx1"/>
                            </a:solidFill>
                            <a:latin typeface="Cambria Math" charset="0"/>
                            <a:ea typeface="Cambria Math" charset="0"/>
                            <a:cs typeface="Cambria Math" charset="0"/>
                          </a:rPr>
                          <m:t>𝑃</m:t>
                        </m:r>
                      </m:e>
                      <m:sub>
                        <m:r>
                          <a:rPr lang="en-AU" sz="2400" i="1">
                            <a:solidFill>
                              <a:schemeClr val="tx1"/>
                            </a:solidFill>
                            <a:latin typeface="Cambria Math" charset="0"/>
                            <a:ea typeface="Cambria Math" charset="0"/>
                            <a:cs typeface="Cambria Math" charset="0"/>
                          </a:rPr>
                          <m:t>𝑙𝑚</m:t>
                        </m:r>
                      </m:sub>
                    </m:sSub>
                    <m:d>
                      <m:dPr>
                        <m:ctrlPr>
                          <a:rPr lang="en-AU" sz="2400" i="1">
                            <a:solidFill>
                              <a:schemeClr val="tx1"/>
                            </a:solidFill>
                            <a:latin typeface="Cambria Math" panose="02040503050406030204" pitchFamily="18" charset="0"/>
                            <a:ea typeface="Cambria Math" charset="0"/>
                            <a:cs typeface="Cambria Math" charset="0"/>
                          </a:rPr>
                        </m:ctrlPr>
                      </m:dPr>
                      <m:e>
                        <m:r>
                          <a:rPr lang="en-AU" sz="2400" i="1">
                            <a:solidFill>
                              <a:schemeClr val="tx1"/>
                            </a:solidFill>
                            <a:latin typeface="Cambria Math" charset="0"/>
                            <a:ea typeface="Cambria Math" charset="0"/>
                            <a:cs typeface="Cambria Math" charset="0"/>
                          </a:rPr>
                          <m:t>𝜃</m:t>
                        </m:r>
                      </m:e>
                    </m:d>
                    <m:r>
                      <a:rPr lang="en-AU" sz="2400" i="1">
                        <a:solidFill>
                          <a:schemeClr val="tx1"/>
                        </a:solidFill>
                        <a:latin typeface="Cambria Math" charset="0"/>
                        <a:ea typeface="Cambria Math" charset="0"/>
                        <a:cs typeface="Cambria Math" charset="0"/>
                      </a:rPr>
                      <m:t> </m:t>
                    </m:r>
                    <m:sSup>
                      <m:sSupPr>
                        <m:ctrlPr>
                          <a:rPr lang="en-US" sz="2400" i="1">
                            <a:solidFill>
                              <a:schemeClr val="tx1"/>
                            </a:solidFill>
                            <a:latin typeface="Cambria Math" panose="02040503050406030204" pitchFamily="18" charset="0"/>
                          </a:rPr>
                        </m:ctrlPr>
                      </m:sSupPr>
                      <m:e>
                        <m:r>
                          <a:rPr lang="en-AU" sz="2400" i="1">
                            <a:solidFill>
                              <a:schemeClr val="tx1"/>
                            </a:solidFill>
                            <a:latin typeface="Cambria Math" charset="0"/>
                          </a:rPr>
                          <m:t>𝑒</m:t>
                        </m:r>
                      </m:e>
                      <m:sup>
                        <m:r>
                          <a:rPr lang="en-AU" sz="2400" i="1">
                            <a:solidFill>
                              <a:schemeClr val="tx1"/>
                            </a:solidFill>
                            <a:latin typeface="Cambria Math" charset="0"/>
                          </a:rPr>
                          <m:t>𝑖𝑚</m:t>
                        </m:r>
                        <m:r>
                          <a:rPr lang="en-AU" sz="2400" i="1">
                            <a:solidFill>
                              <a:schemeClr val="tx1"/>
                            </a:solidFill>
                            <a:latin typeface="Cambria Math" charset="0"/>
                            <a:ea typeface="Cambria Math" charset="0"/>
                            <a:cs typeface="Cambria Math" charset="0"/>
                          </a:rPr>
                          <m:t>𝜙</m:t>
                        </m:r>
                      </m:sup>
                    </m:sSup>
                  </m:oMath>
                </a14:m>
                <a:r>
                  <a:rPr lang="en-US" sz="2400" dirty="0"/>
                  <a:t> to the definition </a:t>
                </a:r>
                <a14:m>
                  <m:oMath xmlns:m="http://schemas.openxmlformats.org/officeDocument/2006/math">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AU" sz="2400" i="1">
                                <a:latin typeface="Cambria Math" charset="0"/>
                              </a:rPr>
                              <m:t>𝐿</m:t>
                            </m:r>
                          </m:e>
                        </m:acc>
                      </m:e>
                      <m:sup>
                        <m:r>
                          <a:rPr lang="en-AU" sz="2400" i="1">
                            <a:latin typeface="Cambria Math" charset="0"/>
                          </a:rPr>
                          <m:t>2</m:t>
                        </m:r>
                      </m:sup>
                    </m:sSup>
                    <m:r>
                      <a:rPr lang="en-AU" sz="2400" b="0" i="1" smtClean="0">
                        <a:latin typeface="Cambria Math" charset="0"/>
                      </a:rPr>
                      <m:t> </m:t>
                    </m:r>
                    <m:sSub>
                      <m:sSubPr>
                        <m:ctrlPr>
                          <a:rPr lang="en-US" sz="2400" i="1">
                            <a:latin typeface="Cambria Math" panose="02040503050406030204" pitchFamily="18" charset="0"/>
                          </a:rPr>
                        </m:ctrlPr>
                      </m:sSubPr>
                      <m:e>
                        <m:r>
                          <a:rPr lang="en-AU" sz="2400" i="1">
                            <a:latin typeface="Cambria Math" charset="0"/>
                          </a:rPr>
                          <m:t>𝑌</m:t>
                        </m:r>
                      </m:e>
                      <m:sub>
                        <m:r>
                          <a:rPr lang="en-AU" sz="2400" i="1">
                            <a:latin typeface="Cambria Math" charset="0"/>
                          </a:rPr>
                          <m:t>𝑙𝑚</m:t>
                        </m:r>
                      </m:sub>
                    </m:sSub>
                    <m:d>
                      <m:dPr>
                        <m:ctrlPr>
                          <a:rPr lang="en-AU" sz="2400" i="1">
                            <a:latin typeface="Cambria Math" panose="02040503050406030204" pitchFamily="18" charset="0"/>
                          </a:rPr>
                        </m:ctrlPr>
                      </m:dPr>
                      <m:e>
                        <m:r>
                          <a:rPr lang="en-AU" sz="2400" i="1">
                            <a:latin typeface="Cambria Math" charset="0"/>
                            <a:ea typeface="Cambria Math" charset="0"/>
                            <a:cs typeface="Cambria Math" charset="0"/>
                          </a:rPr>
                          <m:t>𝜃</m:t>
                        </m:r>
                        <m:r>
                          <a:rPr lang="en-AU" sz="2400" i="1">
                            <a:latin typeface="Cambria Math" charset="0"/>
                            <a:ea typeface="Cambria Math" charset="0"/>
                            <a:cs typeface="Cambria Math" charset="0"/>
                          </a:rPr>
                          <m:t>,</m:t>
                        </m:r>
                        <m:r>
                          <a:rPr lang="en-AU" sz="2400" i="1">
                            <a:latin typeface="Cambria Math" charset="0"/>
                            <a:ea typeface="Cambria Math" charset="0"/>
                            <a:cs typeface="Cambria Math" charset="0"/>
                          </a:rPr>
                          <m:t>𝜙</m:t>
                        </m:r>
                      </m:e>
                    </m:d>
                    <m:r>
                      <a:rPr lang="en-AU" sz="2400" b="0" i="1" smtClean="0">
                        <a:latin typeface="Cambria Math" charset="0"/>
                      </a:rPr>
                      <m:t>=</m:t>
                    </m:r>
                    <m:r>
                      <a:rPr lang="en-AU" sz="2400" b="0" i="1" smtClean="0">
                        <a:latin typeface="Cambria Math" charset="0"/>
                      </a:rPr>
                      <m:t>𝑙</m:t>
                    </m:r>
                    <m:d>
                      <m:dPr>
                        <m:ctrlPr>
                          <a:rPr lang="en-AU" sz="2400" b="0" i="1" smtClean="0">
                            <a:latin typeface="Cambria Math" panose="02040503050406030204" pitchFamily="18" charset="0"/>
                          </a:rPr>
                        </m:ctrlPr>
                      </m:dPr>
                      <m:e>
                        <m:r>
                          <a:rPr lang="en-AU" sz="2400" b="0" i="1" smtClean="0">
                            <a:latin typeface="Cambria Math" charset="0"/>
                          </a:rPr>
                          <m:t>𝑙</m:t>
                        </m:r>
                        <m:r>
                          <a:rPr lang="en-AU" sz="2400" b="0" i="1" smtClean="0">
                            <a:latin typeface="Cambria Math" charset="0"/>
                          </a:rPr>
                          <m:t>+1</m:t>
                        </m:r>
                      </m:e>
                    </m:d>
                    <m:sSup>
                      <m:sSupPr>
                        <m:ctrlPr>
                          <a:rPr lang="en-AU" sz="2400" b="0" i="1" smtClean="0">
                            <a:latin typeface="Cambria Math" panose="02040503050406030204" pitchFamily="18" charset="0"/>
                          </a:rPr>
                        </m:ctrlPr>
                      </m:sSupPr>
                      <m:e>
                        <m:r>
                          <a:rPr lang="en-AU" sz="2400" b="0" i="1" smtClean="0">
                            <a:latin typeface="Cambria Math" charset="0"/>
                            <a:ea typeface="Cambria Math" charset="0"/>
                            <a:cs typeface="Cambria Math" charset="0"/>
                          </a:rPr>
                          <m:t>ℏ</m:t>
                        </m:r>
                      </m:e>
                      <m:sup>
                        <m:r>
                          <a:rPr lang="en-AU" sz="2400" b="0" i="1" smtClean="0">
                            <a:latin typeface="Cambria Math" charset="0"/>
                          </a:rPr>
                          <m:t>2</m:t>
                        </m:r>
                      </m:sup>
                    </m:sSup>
                    <m:r>
                      <a:rPr lang="en-AU" sz="2400" b="0" i="1" smtClean="0">
                        <a:latin typeface="Cambria Math" charset="0"/>
                      </a:rPr>
                      <m:t> </m:t>
                    </m:r>
                    <m:sSub>
                      <m:sSubPr>
                        <m:ctrlPr>
                          <a:rPr lang="en-US" sz="2400" i="1">
                            <a:latin typeface="Cambria Math" panose="02040503050406030204" pitchFamily="18" charset="0"/>
                          </a:rPr>
                        </m:ctrlPr>
                      </m:sSubPr>
                      <m:e>
                        <m:r>
                          <a:rPr lang="en-AU" sz="2400" i="1">
                            <a:latin typeface="Cambria Math" charset="0"/>
                          </a:rPr>
                          <m:t>𝑌</m:t>
                        </m:r>
                      </m:e>
                      <m:sub>
                        <m:r>
                          <a:rPr lang="en-AU" sz="2400" i="1">
                            <a:latin typeface="Cambria Math" charset="0"/>
                          </a:rPr>
                          <m:t>𝑙𝑚</m:t>
                        </m:r>
                      </m:sub>
                    </m:sSub>
                    <m:d>
                      <m:dPr>
                        <m:ctrlPr>
                          <a:rPr lang="en-AU" sz="2400" i="1">
                            <a:latin typeface="Cambria Math" panose="02040503050406030204" pitchFamily="18" charset="0"/>
                          </a:rPr>
                        </m:ctrlPr>
                      </m:dPr>
                      <m:e>
                        <m:r>
                          <a:rPr lang="en-AU" sz="2400" i="1">
                            <a:latin typeface="Cambria Math" charset="0"/>
                            <a:ea typeface="Cambria Math" charset="0"/>
                            <a:cs typeface="Cambria Math" charset="0"/>
                          </a:rPr>
                          <m:t>𝜃</m:t>
                        </m:r>
                        <m:r>
                          <a:rPr lang="en-AU" sz="2400" i="1">
                            <a:latin typeface="Cambria Math" charset="0"/>
                            <a:ea typeface="Cambria Math" charset="0"/>
                            <a:cs typeface="Cambria Math" charset="0"/>
                          </a:rPr>
                          <m:t>,</m:t>
                        </m:r>
                        <m:r>
                          <a:rPr lang="en-AU" sz="2400" i="1">
                            <a:latin typeface="Cambria Math" charset="0"/>
                            <a:ea typeface="Cambria Math" charset="0"/>
                            <a:cs typeface="Cambria Math" charset="0"/>
                          </a:rPr>
                          <m:t>𝜙</m:t>
                        </m:r>
                      </m:e>
                    </m:d>
                  </m:oMath>
                </a14:m>
                <a:r>
                  <a:rPr lang="en-US" sz="2400" dirty="0"/>
                  <a:t> we find,</a:t>
                </a:r>
              </a:p>
              <a:p>
                <a:pPr marL="342900" indent="-342900">
                  <a:spcAft>
                    <a:spcPts val="2400"/>
                  </a:spcAft>
                  <a:buFont typeface="Arial" charset="0"/>
                  <a:buChar char="•"/>
                </a:pPr>
                <a:endParaRPr lang="en-US" sz="2400" dirty="0"/>
              </a:p>
              <a:p>
                <a:pPr marL="342900" indent="-342900">
                  <a:spcAft>
                    <a:spcPts val="2400"/>
                  </a:spcAft>
                  <a:buFont typeface="Arial" charset="0"/>
                  <a:buChar char="•"/>
                </a:pPr>
                <a:endParaRPr lang="en-US" sz="2400" dirty="0"/>
              </a:p>
              <a:p>
                <a:pPr marL="342900" indent="-342900">
                  <a:spcAft>
                    <a:spcPts val="2400"/>
                  </a:spcAft>
                  <a:buFont typeface="Arial" charset="0"/>
                  <a:buChar char="•"/>
                </a:pPr>
                <a:r>
                  <a:rPr lang="en-US" sz="2400" dirty="0"/>
                  <a:t>This is called the </a:t>
                </a:r>
                <a:r>
                  <a:rPr lang="en-US" sz="2400" b="1" dirty="0"/>
                  <a:t>associated Legendre equation</a:t>
                </a:r>
                <a:r>
                  <a:rPr lang="en-US" sz="2400" dirty="0"/>
                  <a:t> and its solutions </a:t>
                </a:r>
                <a14:m>
                  <m:oMath xmlns:m="http://schemas.openxmlformats.org/officeDocument/2006/math">
                    <m:sSub>
                      <m:sSubPr>
                        <m:ctrlPr>
                          <a:rPr lang="en-US" sz="2400" i="1" smtClean="0">
                            <a:latin typeface="Cambria Math" panose="02040503050406030204" pitchFamily="18" charset="0"/>
                          </a:rPr>
                        </m:ctrlPr>
                      </m:sSubPr>
                      <m:e>
                        <m:r>
                          <a:rPr lang="en-AU" sz="2400" b="0" i="1" smtClean="0">
                            <a:latin typeface="Cambria Math" charset="0"/>
                          </a:rPr>
                          <m:t>𝑃</m:t>
                        </m:r>
                      </m:e>
                      <m:sub>
                        <m:r>
                          <a:rPr lang="en-AU" sz="2400" b="0" i="1" smtClean="0">
                            <a:latin typeface="Cambria Math" charset="0"/>
                          </a:rPr>
                          <m:t>𝑙𝑚</m:t>
                        </m:r>
                      </m:sub>
                    </m:sSub>
                    <m:r>
                      <a:rPr lang="en-AU" sz="2400" b="0" i="1" smtClean="0">
                        <a:latin typeface="Cambria Math" charset="0"/>
                      </a:rPr>
                      <m:t>(</m:t>
                    </m:r>
                    <m:r>
                      <a:rPr lang="en-AU" sz="2400" b="0" i="1" smtClean="0">
                        <a:latin typeface="Cambria Math" charset="0"/>
                        <a:ea typeface="Cambria Math" charset="0"/>
                        <a:cs typeface="Cambria Math" charset="0"/>
                      </a:rPr>
                      <m:t>𝜃</m:t>
                    </m:r>
                    <m:r>
                      <a:rPr lang="en-AU" sz="2400" b="0" i="1" smtClean="0">
                        <a:solidFill>
                          <a:schemeClr val="tx1"/>
                        </a:solidFill>
                        <a:latin typeface="Cambria Math" charset="0"/>
                        <a:ea typeface="Cambria Math" charset="0"/>
                        <a:cs typeface="Cambria Math" charset="0"/>
                      </a:rPr>
                      <m:t>)</m:t>
                    </m:r>
                  </m:oMath>
                </a14:m>
                <a:r>
                  <a:rPr lang="en-US" sz="2400" dirty="0">
                    <a:solidFill>
                      <a:schemeClr val="tx1"/>
                    </a:solidFill>
                  </a:rPr>
                  <a:t> are called </a:t>
                </a:r>
                <a:r>
                  <a:rPr lang="en-US" sz="2400" b="1" dirty="0">
                    <a:solidFill>
                      <a:schemeClr val="tx1"/>
                    </a:solidFill>
                  </a:rPr>
                  <a:t>Legendre polynomials</a:t>
                </a:r>
              </a:p>
              <a:p>
                <a:pPr marL="342900" indent="-342900">
                  <a:spcAft>
                    <a:spcPts val="2400"/>
                  </a:spcAft>
                  <a:buFont typeface="Arial" charset="0"/>
                  <a:buChar char="•"/>
                </a:pPr>
                <a:r>
                  <a:rPr lang="en-US" sz="2400" dirty="0"/>
                  <a:t>The resulting functions </a:t>
                </a:r>
                <a14:m>
                  <m:oMath xmlns:m="http://schemas.openxmlformats.org/officeDocument/2006/math">
                    <m:sSub>
                      <m:sSubPr>
                        <m:ctrlPr>
                          <a:rPr lang="en-US" sz="2400" i="1">
                            <a:latin typeface="Cambria Math" panose="02040503050406030204" pitchFamily="18" charset="0"/>
                          </a:rPr>
                        </m:ctrlPr>
                      </m:sSubPr>
                      <m:e>
                        <m:r>
                          <a:rPr lang="en-AU" sz="2400" i="1">
                            <a:latin typeface="Cambria Math" charset="0"/>
                          </a:rPr>
                          <m:t>𝑌</m:t>
                        </m:r>
                      </m:e>
                      <m:sub>
                        <m:r>
                          <a:rPr lang="en-AU" sz="2400" i="1">
                            <a:latin typeface="Cambria Math" charset="0"/>
                          </a:rPr>
                          <m:t>𝑙𝑚</m:t>
                        </m:r>
                      </m:sub>
                    </m:sSub>
                    <m:d>
                      <m:dPr>
                        <m:ctrlPr>
                          <a:rPr lang="en-AU" sz="2400" i="1">
                            <a:latin typeface="Cambria Math" panose="02040503050406030204" pitchFamily="18" charset="0"/>
                          </a:rPr>
                        </m:ctrlPr>
                      </m:dPr>
                      <m:e>
                        <m:r>
                          <a:rPr lang="en-AU" sz="2400" i="1">
                            <a:latin typeface="Cambria Math" charset="0"/>
                            <a:ea typeface="Cambria Math" charset="0"/>
                            <a:cs typeface="Cambria Math" charset="0"/>
                          </a:rPr>
                          <m:t>𝜃</m:t>
                        </m:r>
                        <m:r>
                          <a:rPr lang="en-AU" sz="2400" i="1">
                            <a:latin typeface="Cambria Math" charset="0"/>
                            <a:ea typeface="Cambria Math" charset="0"/>
                            <a:cs typeface="Cambria Math" charset="0"/>
                          </a:rPr>
                          <m:t>,</m:t>
                        </m:r>
                        <m:r>
                          <a:rPr lang="en-AU" sz="2400" i="1">
                            <a:latin typeface="Cambria Math" charset="0"/>
                            <a:ea typeface="Cambria Math" charset="0"/>
                            <a:cs typeface="Cambria Math" charset="0"/>
                          </a:rPr>
                          <m:t>𝜙</m:t>
                        </m:r>
                      </m:e>
                    </m:d>
                  </m:oMath>
                </a14:m>
                <a:r>
                  <a:rPr lang="en-US" sz="2400" dirty="0"/>
                  <a:t>, which are </a:t>
                </a:r>
                <a:r>
                  <a:rPr lang="en-AU" sz="2400" dirty="0"/>
                  <a:t>joint </a:t>
                </a:r>
                <a:r>
                  <a:rPr lang="en-AU" sz="2400" dirty="0" err="1"/>
                  <a:t>eigenfunctions</a:t>
                </a:r>
                <a:r>
                  <a:rPr lang="en-AU" sz="2400" dirty="0"/>
                  <a:t> of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AU" sz="2400" i="1">
                                <a:latin typeface="Cambria Math" charset="0"/>
                              </a:rPr>
                              <m:t>𝐿</m:t>
                            </m:r>
                          </m:e>
                        </m:acc>
                      </m:e>
                      <m:sub>
                        <m:r>
                          <a:rPr lang="en-AU" sz="2400" i="1">
                            <a:latin typeface="Cambria Math" charset="0"/>
                          </a:rPr>
                          <m:t>𝑧</m:t>
                        </m:r>
                      </m:sub>
                    </m:sSub>
                  </m:oMath>
                </a14:m>
                <a:r>
                  <a:rPr lang="en-US" sz="2400" dirty="0"/>
                  <a:t> and </a:t>
                </a:r>
                <a14:m>
                  <m:oMath xmlns:m="http://schemas.openxmlformats.org/officeDocument/2006/math">
                    <m:sSup>
                      <m:sSupPr>
                        <m:ctrlPr>
                          <a:rPr lang="en-US" sz="2400" i="1">
                            <a:latin typeface="Cambria Math" panose="02040503050406030204" pitchFamily="18" charset="0"/>
                          </a:rPr>
                        </m:ctrlPr>
                      </m:sSupPr>
                      <m:e>
                        <m:acc>
                          <m:accPr>
                            <m:chr m:val="̂"/>
                            <m:ctrlPr>
                              <a:rPr lang="en-US" sz="2400" i="1">
                                <a:latin typeface="Cambria Math" panose="02040503050406030204" pitchFamily="18" charset="0"/>
                              </a:rPr>
                            </m:ctrlPr>
                          </m:accPr>
                          <m:e>
                            <m:r>
                              <a:rPr lang="en-AU" sz="2400" i="1">
                                <a:latin typeface="Cambria Math" charset="0"/>
                              </a:rPr>
                              <m:t>𝐿</m:t>
                            </m:r>
                          </m:e>
                        </m:acc>
                      </m:e>
                      <m:sup>
                        <m:r>
                          <a:rPr lang="en-AU" sz="2400" i="1">
                            <a:latin typeface="Cambria Math" charset="0"/>
                          </a:rPr>
                          <m:t>2</m:t>
                        </m:r>
                      </m:sup>
                    </m:sSup>
                  </m:oMath>
                </a14:m>
                <a:r>
                  <a:rPr lang="en-US" sz="2400" dirty="0"/>
                  <a:t>, are known as the </a:t>
                </a:r>
                <a:r>
                  <a:rPr lang="en-US" sz="2400" b="1" dirty="0">
                    <a:solidFill>
                      <a:srgbClr val="0070C0"/>
                    </a:solidFill>
                  </a:rPr>
                  <a:t>spherical harmonic functions</a:t>
                </a:r>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30306" y="1871830"/>
                <a:ext cx="8358692" cy="4681410"/>
              </a:xfrm>
              <a:prstGeom prst="rect">
                <a:avLst/>
              </a:prstGeom>
              <a:blipFill rotWithShape="0">
                <a:blip r:embed="rId4"/>
                <a:stretch>
                  <a:fillRect l="-1021" t="-9766" r="-656" b="-19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543595" y="3050367"/>
                <a:ext cx="6556923" cy="8333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mr-IN" sz="2400" i="1" smtClean="0">
                              <a:solidFill>
                                <a:srgbClr val="0070C0"/>
                              </a:solidFill>
                              <a:latin typeface="Cambria Math" panose="02040503050406030204" pitchFamily="18" charset="0"/>
                            </a:rPr>
                          </m:ctrlPr>
                        </m:fPr>
                        <m:num>
                          <m:r>
                            <a:rPr lang="en-AU" sz="2400" i="1">
                              <a:solidFill>
                                <a:srgbClr val="0070C0"/>
                              </a:solidFill>
                              <a:latin typeface="Cambria Math" charset="0"/>
                            </a:rPr>
                            <m:t>1</m:t>
                          </m:r>
                        </m:num>
                        <m:den>
                          <m:func>
                            <m:funcPr>
                              <m:ctrlPr>
                                <a:rPr lang="en-US" sz="2400" i="1">
                                  <a:solidFill>
                                    <a:srgbClr val="0070C0"/>
                                  </a:solidFill>
                                  <a:latin typeface="Cambria Math" panose="02040503050406030204" pitchFamily="18" charset="0"/>
                                </a:rPr>
                              </m:ctrlPr>
                            </m:funcPr>
                            <m:fName>
                              <m:r>
                                <m:rPr>
                                  <m:sty m:val="p"/>
                                </m:rPr>
                                <a:rPr lang="en-US" sz="2400">
                                  <a:solidFill>
                                    <a:srgbClr val="0070C0"/>
                                  </a:solidFill>
                                  <a:latin typeface="Cambria Math" charset="0"/>
                                </a:rPr>
                                <m:t>sin</m:t>
                              </m:r>
                            </m:fName>
                            <m:e>
                              <m:r>
                                <a:rPr lang="en-US" sz="2400" i="1">
                                  <a:solidFill>
                                    <a:srgbClr val="0070C0"/>
                                  </a:solidFill>
                                  <a:latin typeface="Cambria Math" charset="0"/>
                                  <a:ea typeface="Cambria Math" charset="0"/>
                                  <a:cs typeface="Cambria Math" charset="0"/>
                                </a:rPr>
                                <m:t>𝜃</m:t>
                              </m:r>
                            </m:e>
                          </m:func>
                        </m:den>
                      </m:f>
                      <m:f>
                        <m:fPr>
                          <m:ctrlPr>
                            <a:rPr lang="mr-IN" sz="2400" i="1">
                              <a:solidFill>
                                <a:srgbClr val="0070C0"/>
                              </a:solidFill>
                              <a:latin typeface="Cambria Math" panose="02040503050406030204" pitchFamily="18" charset="0"/>
                            </a:rPr>
                          </m:ctrlPr>
                        </m:fPr>
                        <m:num>
                          <m:r>
                            <a:rPr lang="en-AU" sz="2400" b="0" i="1" smtClean="0">
                              <a:solidFill>
                                <a:srgbClr val="0070C0"/>
                              </a:solidFill>
                              <a:latin typeface="Cambria Math" charset="0"/>
                            </a:rPr>
                            <m:t>𝑑</m:t>
                          </m:r>
                        </m:num>
                        <m:den>
                          <m:r>
                            <a:rPr lang="en-AU" sz="2400" b="0" i="1" smtClean="0">
                              <a:solidFill>
                                <a:srgbClr val="0070C0"/>
                              </a:solidFill>
                              <a:latin typeface="Cambria Math" charset="0"/>
                              <a:ea typeface="Cambria Math" charset="0"/>
                              <a:cs typeface="Cambria Math" charset="0"/>
                            </a:rPr>
                            <m:t>𝑑</m:t>
                          </m:r>
                          <m:r>
                            <a:rPr lang="mr-IN" sz="2400" i="1">
                              <a:solidFill>
                                <a:srgbClr val="0070C0"/>
                              </a:solidFill>
                              <a:latin typeface="Cambria Math" charset="0"/>
                              <a:ea typeface="Cambria Math" charset="0"/>
                              <a:cs typeface="Cambria Math" charset="0"/>
                            </a:rPr>
                            <m:t>𝜃</m:t>
                          </m:r>
                        </m:den>
                      </m:f>
                      <m:d>
                        <m:dPr>
                          <m:ctrlPr>
                            <a:rPr lang="mr-IN" sz="2400" i="1">
                              <a:solidFill>
                                <a:srgbClr val="0070C0"/>
                              </a:solidFill>
                              <a:latin typeface="Cambria Math" panose="02040503050406030204" pitchFamily="18" charset="0"/>
                            </a:rPr>
                          </m:ctrlPr>
                        </m:dPr>
                        <m:e>
                          <m:func>
                            <m:funcPr>
                              <m:ctrlPr>
                                <a:rPr lang="en-US" sz="2400" i="1">
                                  <a:solidFill>
                                    <a:srgbClr val="0070C0"/>
                                  </a:solidFill>
                                  <a:latin typeface="Cambria Math" panose="02040503050406030204" pitchFamily="18" charset="0"/>
                                </a:rPr>
                              </m:ctrlPr>
                            </m:funcPr>
                            <m:fName>
                              <m:r>
                                <m:rPr>
                                  <m:sty m:val="p"/>
                                </m:rPr>
                                <a:rPr lang="en-US" sz="2400">
                                  <a:solidFill>
                                    <a:srgbClr val="0070C0"/>
                                  </a:solidFill>
                                  <a:latin typeface="Cambria Math" charset="0"/>
                                </a:rPr>
                                <m:t>sin</m:t>
                              </m:r>
                            </m:fName>
                            <m:e>
                              <m:r>
                                <a:rPr lang="en-US" sz="2400" i="1">
                                  <a:solidFill>
                                    <a:srgbClr val="0070C0"/>
                                  </a:solidFill>
                                  <a:latin typeface="Cambria Math" charset="0"/>
                                  <a:ea typeface="Cambria Math" charset="0"/>
                                  <a:cs typeface="Cambria Math" charset="0"/>
                                </a:rPr>
                                <m:t>𝜃</m:t>
                              </m:r>
                            </m:e>
                          </m:func>
                          <m:f>
                            <m:fPr>
                              <m:ctrlPr>
                                <a:rPr lang="mr-IN" sz="2400" i="1">
                                  <a:solidFill>
                                    <a:srgbClr val="0070C0"/>
                                  </a:solidFill>
                                  <a:latin typeface="Cambria Math" panose="02040503050406030204" pitchFamily="18" charset="0"/>
                                </a:rPr>
                              </m:ctrlPr>
                            </m:fPr>
                            <m:num>
                              <m:r>
                                <a:rPr lang="en-AU" sz="2400" b="0" i="1" smtClean="0">
                                  <a:solidFill>
                                    <a:srgbClr val="0070C0"/>
                                  </a:solidFill>
                                  <a:latin typeface="Cambria Math" charset="0"/>
                                </a:rPr>
                                <m:t>𝑑</m:t>
                              </m:r>
                              <m:sSub>
                                <m:sSubPr>
                                  <m:ctrlPr>
                                    <a:rPr lang="en-US" sz="2400" b="0" i="1" smtClean="0">
                                      <a:solidFill>
                                        <a:srgbClr val="0070C0"/>
                                      </a:solidFill>
                                      <a:latin typeface="Cambria Math" panose="02040503050406030204" pitchFamily="18" charset="0"/>
                                    </a:rPr>
                                  </m:ctrlPr>
                                </m:sSubPr>
                                <m:e>
                                  <m:r>
                                    <a:rPr lang="en-AU" sz="2400" b="0" i="1" smtClean="0">
                                      <a:solidFill>
                                        <a:srgbClr val="0070C0"/>
                                      </a:solidFill>
                                      <a:latin typeface="Cambria Math" charset="0"/>
                                    </a:rPr>
                                    <m:t>𝑃</m:t>
                                  </m:r>
                                </m:e>
                                <m:sub>
                                  <m:r>
                                    <a:rPr lang="en-AU" sz="2400" b="0" i="1" smtClean="0">
                                      <a:solidFill>
                                        <a:srgbClr val="0070C0"/>
                                      </a:solidFill>
                                      <a:latin typeface="Cambria Math" charset="0"/>
                                    </a:rPr>
                                    <m:t>𝑙𝑚</m:t>
                                  </m:r>
                                </m:sub>
                              </m:sSub>
                            </m:num>
                            <m:den>
                              <m:r>
                                <a:rPr lang="en-AU" sz="2400" b="0" i="1" smtClean="0">
                                  <a:solidFill>
                                    <a:srgbClr val="0070C0"/>
                                  </a:solidFill>
                                  <a:latin typeface="Cambria Math" charset="0"/>
                                  <a:ea typeface="Cambria Math" charset="0"/>
                                  <a:cs typeface="Cambria Math" charset="0"/>
                                </a:rPr>
                                <m:t>𝑑</m:t>
                              </m:r>
                              <m:r>
                                <a:rPr lang="mr-IN" sz="2400" i="1">
                                  <a:solidFill>
                                    <a:srgbClr val="0070C0"/>
                                  </a:solidFill>
                                  <a:latin typeface="Cambria Math" charset="0"/>
                                  <a:ea typeface="Cambria Math" charset="0"/>
                                  <a:cs typeface="Cambria Math" charset="0"/>
                                </a:rPr>
                                <m:t>𝜃</m:t>
                              </m:r>
                            </m:den>
                          </m:f>
                        </m:e>
                      </m:d>
                      <m:r>
                        <a:rPr lang="en-AU" sz="2400" b="0" i="1" smtClean="0">
                          <a:solidFill>
                            <a:srgbClr val="0070C0"/>
                          </a:solidFill>
                          <a:latin typeface="Cambria Math" charset="0"/>
                          <a:ea typeface="Cambria Math" charset="0"/>
                          <a:cs typeface="Cambria Math" charset="0"/>
                        </a:rPr>
                        <m:t>+</m:t>
                      </m:r>
                      <m:d>
                        <m:dPr>
                          <m:begChr m:val="["/>
                          <m:endChr m:val="]"/>
                          <m:ctrlPr>
                            <a:rPr lang="mr-IN" sz="2400" b="0" i="1" smtClean="0">
                              <a:solidFill>
                                <a:srgbClr val="0070C0"/>
                              </a:solidFill>
                              <a:latin typeface="Cambria Math" panose="02040503050406030204" pitchFamily="18" charset="0"/>
                              <a:ea typeface="Cambria Math" charset="0"/>
                              <a:cs typeface="Cambria Math" charset="0"/>
                            </a:rPr>
                          </m:ctrlPr>
                        </m:dPr>
                        <m:e>
                          <m:r>
                            <a:rPr lang="en-AU" sz="2400" b="0" i="1" smtClean="0">
                              <a:solidFill>
                                <a:srgbClr val="0070C0"/>
                              </a:solidFill>
                              <a:latin typeface="Cambria Math" charset="0"/>
                              <a:ea typeface="Cambria Math" charset="0"/>
                              <a:cs typeface="Cambria Math" charset="0"/>
                            </a:rPr>
                            <m:t>𝑙</m:t>
                          </m:r>
                          <m:d>
                            <m:dPr>
                              <m:ctrlPr>
                                <a:rPr lang="en-AU" sz="2400" b="0" i="1" smtClean="0">
                                  <a:solidFill>
                                    <a:srgbClr val="0070C0"/>
                                  </a:solidFill>
                                  <a:latin typeface="Cambria Math" panose="02040503050406030204" pitchFamily="18" charset="0"/>
                                  <a:ea typeface="Cambria Math" charset="0"/>
                                  <a:cs typeface="Cambria Math" charset="0"/>
                                </a:rPr>
                              </m:ctrlPr>
                            </m:dPr>
                            <m:e>
                              <m:r>
                                <a:rPr lang="en-AU" sz="2400" b="0" i="1" smtClean="0">
                                  <a:solidFill>
                                    <a:srgbClr val="0070C0"/>
                                  </a:solidFill>
                                  <a:latin typeface="Cambria Math" charset="0"/>
                                  <a:ea typeface="Cambria Math" charset="0"/>
                                  <a:cs typeface="Cambria Math" charset="0"/>
                                </a:rPr>
                                <m:t>𝑙</m:t>
                              </m:r>
                              <m:r>
                                <a:rPr lang="en-AU" sz="2400" b="0" i="1" smtClean="0">
                                  <a:solidFill>
                                    <a:srgbClr val="0070C0"/>
                                  </a:solidFill>
                                  <a:latin typeface="Cambria Math" charset="0"/>
                                  <a:ea typeface="Cambria Math" charset="0"/>
                                  <a:cs typeface="Cambria Math" charset="0"/>
                                </a:rPr>
                                <m:t>+1</m:t>
                              </m:r>
                            </m:e>
                          </m:d>
                          <m:r>
                            <a:rPr lang="en-AU" sz="2400" b="0" i="1" smtClean="0">
                              <a:solidFill>
                                <a:srgbClr val="0070C0"/>
                              </a:solidFill>
                              <a:latin typeface="Cambria Math" charset="0"/>
                              <a:ea typeface="Cambria Math" charset="0"/>
                              <a:cs typeface="Cambria Math" charset="0"/>
                            </a:rPr>
                            <m:t>−</m:t>
                          </m:r>
                          <m:f>
                            <m:fPr>
                              <m:ctrlPr>
                                <a:rPr lang="mr-IN" sz="2400" b="0" i="1" smtClean="0">
                                  <a:solidFill>
                                    <a:srgbClr val="0070C0"/>
                                  </a:solidFill>
                                  <a:latin typeface="Cambria Math" panose="02040503050406030204" pitchFamily="18" charset="0"/>
                                  <a:ea typeface="Cambria Math" charset="0"/>
                                  <a:cs typeface="Cambria Math" charset="0"/>
                                </a:rPr>
                              </m:ctrlPr>
                            </m:fPr>
                            <m:num>
                              <m:sSup>
                                <m:sSupPr>
                                  <m:ctrlPr>
                                    <a:rPr lang="mr-IN" sz="2400" b="0" i="1" smtClean="0">
                                      <a:solidFill>
                                        <a:srgbClr val="0070C0"/>
                                      </a:solidFill>
                                      <a:latin typeface="Cambria Math" panose="02040503050406030204" pitchFamily="18" charset="0"/>
                                      <a:ea typeface="Cambria Math" charset="0"/>
                                      <a:cs typeface="Cambria Math" charset="0"/>
                                    </a:rPr>
                                  </m:ctrlPr>
                                </m:sSupPr>
                                <m:e>
                                  <m:r>
                                    <a:rPr lang="en-AU" sz="2400" b="0" i="1" smtClean="0">
                                      <a:solidFill>
                                        <a:srgbClr val="0070C0"/>
                                      </a:solidFill>
                                      <a:latin typeface="Cambria Math" charset="0"/>
                                      <a:ea typeface="Cambria Math" charset="0"/>
                                      <a:cs typeface="Cambria Math" charset="0"/>
                                    </a:rPr>
                                    <m:t>𝑚</m:t>
                                  </m:r>
                                </m:e>
                                <m:sup>
                                  <m:r>
                                    <a:rPr lang="en-AU" sz="2400" b="0" i="1" smtClean="0">
                                      <a:solidFill>
                                        <a:srgbClr val="0070C0"/>
                                      </a:solidFill>
                                      <a:latin typeface="Cambria Math" charset="0"/>
                                      <a:ea typeface="Cambria Math" charset="0"/>
                                      <a:cs typeface="Cambria Math" charset="0"/>
                                    </a:rPr>
                                    <m:t>2</m:t>
                                  </m:r>
                                </m:sup>
                              </m:sSup>
                            </m:num>
                            <m:den>
                              <m:sSup>
                                <m:sSupPr>
                                  <m:ctrlPr>
                                    <a:rPr lang="mr-IN" sz="2400" i="1">
                                      <a:solidFill>
                                        <a:srgbClr val="0070C0"/>
                                      </a:solidFill>
                                      <a:latin typeface="Cambria Math" panose="02040503050406030204" pitchFamily="18" charset="0"/>
                                    </a:rPr>
                                  </m:ctrlPr>
                                </m:sSupPr>
                                <m:e>
                                  <m:r>
                                    <m:rPr>
                                      <m:sty m:val="p"/>
                                    </m:rPr>
                                    <a:rPr lang="en-AU" sz="2400">
                                      <a:solidFill>
                                        <a:srgbClr val="0070C0"/>
                                      </a:solidFill>
                                      <a:latin typeface="Cambria Math" charset="0"/>
                                    </a:rPr>
                                    <m:t>sin</m:t>
                                  </m:r>
                                </m:e>
                                <m:sup>
                                  <m:r>
                                    <a:rPr lang="en-AU" sz="2400" i="1">
                                      <a:solidFill>
                                        <a:srgbClr val="0070C0"/>
                                      </a:solidFill>
                                      <a:latin typeface="Cambria Math" charset="0"/>
                                    </a:rPr>
                                    <m:t>2</m:t>
                                  </m:r>
                                </m:sup>
                              </m:sSup>
                              <m:r>
                                <a:rPr lang="mr-IN" sz="2400" i="1">
                                  <a:solidFill>
                                    <a:srgbClr val="0070C0"/>
                                  </a:solidFill>
                                  <a:latin typeface="Cambria Math" charset="0"/>
                                  <a:ea typeface="Cambria Math" charset="0"/>
                                  <a:cs typeface="Cambria Math" charset="0"/>
                                </a:rPr>
                                <m:t>𝜃</m:t>
                              </m:r>
                            </m:den>
                          </m:f>
                        </m:e>
                      </m:d>
                      <m:sSub>
                        <m:sSubPr>
                          <m:ctrlPr>
                            <a:rPr lang="en-US" sz="2400" b="0" i="1" smtClean="0">
                              <a:solidFill>
                                <a:srgbClr val="0070C0"/>
                              </a:solidFill>
                              <a:latin typeface="Cambria Math" panose="02040503050406030204" pitchFamily="18" charset="0"/>
                              <a:ea typeface="Cambria Math" charset="0"/>
                              <a:cs typeface="Cambria Math" charset="0"/>
                            </a:rPr>
                          </m:ctrlPr>
                        </m:sSubPr>
                        <m:e>
                          <m:r>
                            <a:rPr lang="en-AU" sz="2400" b="0" i="1" smtClean="0">
                              <a:solidFill>
                                <a:srgbClr val="0070C0"/>
                              </a:solidFill>
                              <a:latin typeface="Cambria Math" charset="0"/>
                              <a:ea typeface="Cambria Math" charset="0"/>
                              <a:cs typeface="Cambria Math" charset="0"/>
                            </a:rPr>
                            <m:t>𝑃</m:t>
                          </m:r>
                        </m:e>
                        <m:sub>
                          <m:r>
                            <a:rPr lang="en-AU" sz="2400" b="0" i="1" smtClean="0">
                              <a:solidFill>
                                <a:srgbClr val="0070C0"/>
                              </a:solidFill>
                              <a:latin typeface="Cambria Math" charset="0"/>
                              <a:ea typeface="Cambria Math" charset="0"/>
                              <a:cs typeface="Cambria Math" charset="0"/>
                            </a:rPr>
                            <m:t>𝑙𝑚</m:t>
                          </m:r>
                        </m:sub>
                      </m:sSub>
                      <m:r>
                        <a:rPr lang="en-AU" sz="2400" b="0" i="1" smtClean="0">
                          <a:solidFill>
                            <a:srgbClr val="0070C0"/>
                          </a:solidFill>
                          <a:latin typeface="Cambria Math" charset="0"/>
                          <a:ea typeface="Cambria Math" charset="0"/>
                          <a:cs typeface="Cambria Math" charset="0"/>
                        </a:rPr>
                        <m:t>=0</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543595" y="3050367"/>
                <a:ext cx="6556923" cy="833370"/>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4191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t>Eigenfunctions</a:t>
            </a:r>
            <a:r>
              <a:rPr lang="en-US" sz="4000" dirty="0"/>
              <a:t> of angular momentum</a:t>
            </a:r>
          </a:p>
        </p:txBody>
      </p:sp>
      <p:sp>
        <p:nvSpPr>
          <p:cNvPr id="2" name="TextBox 1"/>
          <p:cNvSpPr txBox="1"/>
          <p:nvPr/>
        </p:nvSpPr>
        <p:spPr>
          <a:xfrm>
            <a:off x="2924978" y="1126062"/>
            <a:ext cx="3294043" cy="523220"/>
          </a:xfrm>
          <a:prstGeom prst="rect">
            <a:avLst/>
          </a:prstGeom>
          <a:noFill/>
          <a:ln w="12700">
            <a:solidFill>
              <a:schemeClr val="tx1"/>
            </a:solidFill>
          </a:ln>
        </p:spPr>
        <p:txBody>
          <a:bodyPr wrap="square" rtlCol="0">
            <a:spAutoFit/>
          </a:bodyPr>
          <a:lstStyle/>
          <a:p>
            <a:pPr algn="ctr"/>
            <a:r>
              <a:rPr lang="en-AU" sz="2800" b="1" dirty="0"/>
              <a:t>Spherical harmonics</a:t>
            </a:r>
            <a:endParaRPr lang="en-US" sz="2800" b="1" dirty="0"/>
          </a:p>
        </p:txBody>
      </p:sp>
      <mc:AlternateContent xmlns:mc="http://schemas.openxmlformats.org/markup-compatibility/2006" xmlns:a14="http://schemas.microsoft.com/office/drawing/2010/main">
        <mc:Choice Requires="a14">
          <p:sp>
            <p:nvSpPr>
              <p:cNvPr id="5" name="TextBox 4"/>
              <p:cNvSpPr txBox="1"/>
              <p:nvPr/>
            </p:nvSpPr>
            <p:spPr>
              <a:xfrm>
                <a:off x="430306" y="1871830"/>
                <a:ext cx="8358692" cy="830997"/>
              </a:xfrm>
              <a:prstGeom prst="rect">
                <a:avLst/>
              </a:prstGeom>
              <a:noFill/>
            </p:spPr>
            <p:txBody>
              <a:bodyPr wrap="square" rtlCol="0">
                <a:spAutoFit/>
              </a:bodyPr>
              <a:lstStyle/>
              <a:p>
                <a:pPr marL="342900" indent="-342900">
                  <a:spcAft>
                    <a:spcPts val="1800"/>
                  </a:spcAft>
                  <a:buFont typeface="Arial" charset="0"/>
                  <a:buChar char="•"/>
                </a:pPr>
                <a:r>
                  <a:rPr lang="en-AU" sz="2400" dirty="0"/>
                  <a:t>Here are a few spherical harmonic functions </a:t>
                </a:r>
                <a14:m>
                  <m:oMath xmlns:m="http://schemas.openxmlformats.org/officeDocument/2006/math">
                    <m:sSub>
                      <m:sSubPr>
                        <m:ctrlPr>
                          <a:rPr lang="en-US" sz="2400" i="1">
                            <a:latin typeface="Cambria Math" panose="02040503050406030204" pitchFamily="18" charset="0"/>
                          </a:rPr>
                        </m:ctrlPr>
                      </m:sSubPr>
                      <m:e>
                        <m:r>
                          <a:rPr lang="en-AU" sz="2400" i="1">
                            <a:latin typeface="Cambria Math" charset="0"/>
                          </a:rPr>
                          <m:t>𝑌</m:t>
                        </m:r>
                      </m:e>
                      <m:sub>
                        <m:r>
                          <a:rPr lang="en-AU" sz="2400" i="1">
                            <a:latin typeface="Cambria Math" charset="0"/>
                          </a:rPr>
                          <m:t>𝑙𝑚</m:t>
                        </m:r>
                      </m:sub>
                    </m:sSub>
                    <m:d>
                      <m:dPr>
                        <m:ctrlPr>
                          <a:rPr lang="en-AU" sz="2400" i="1">
                            <a:latin typeface="Cambria Math" panose="02040503050406030204" pitchFamily="18" charset="0"/>
                          </a:rPr>
                        </m:ctrlPr>
                      </m:dPr>
                      <m:e>
                        <m:r>
                          <a:rPr lang="en-AU" sz="2400" i="1">
                            <a:latin typeface="Cambria Math" charset="0"/>
                            <a:ea typeface="Cambria Math" charset="0"/>
                            <a:cs typeface="Cambria Math" charset="0"/>
                          </a:rPr>
                          <m:t>𝜃</m:t>
                        </m:r>
                        <m:r>
                          <a:rPr lang="en-AU" sz="2400" i="1">
                            <a:latin typeface="Cambria Math" charset="0"/>
                            <a:ea typeface="Cambria Math" charset="0"/>
                            <a:cs typeface="Cambria Math" charset="0"/>
                          </a:rPr>
                          <m:t>,</m:t>
                        </m:r>
                        <m:r>
                          <a:rPr lang="en-AU" sz="2400" i="1">
                            <a:latin typeface="Cambria Math" charset="0"/>
                            <a:ea typeface="Cambria Math" charset="0"/>
                            <a:cs typeface="Cambria Math" charset="0"/>
                          </a:rPr>
                          <m:t>𝜙</m:t>
                        </m:r>
                      </m:e>
                    </m:d>
                  </m:oMath>
                </a14:m>
                <a:r>
                  <a:rPr lang="en-AU" sz="2400" dirty="0"/>
                  <a:t> for the first few values of </a:t>
                </a:r>
                <a14:m>
                  <m:oMath xmlns:m="http://schemas.openxmlformats.org/officeDocument/2006/math">
                    <m:r>
                      <a:rPr lang="en-AU" sz="2400" b="0" i="1" smtClean="0">
                        <a:latin typeface="Cambria Math" charset="0"/>
                      </a:rPr>
                      <m:t>𝑙</m:t>
                    </m:r>
                  </m:oMath>
                </a14:m>
                <a:r>
                  <a:rPr lang="en-AU" sz="2400" dirty="0"/>
                  <a:t> and </a:t>
                </a:r>
                <a14:m>
                  <m:oMath xmlns:m="http://schemas.openxmlformats.org/officeDocument/2006/math">
                    <m:r>
                      <a:rPr lang="en-AU" sz="2400" b="0" i="1" smtClean="0">
                        <a:latin typeface="Cambria Math" charset="0"/>
                      </a:rPr>
                      <m:t>𝑚</m:t>
                    </m:r>
                  </m:oMath>
                </a14:m>
                <a:r>
                  <a:rPr lang="en-AU" sz="2400" dirty="0"/>
                  <a:t>:</a:t>
                </a:r>
                <a:endParaRPr lang="en-US" sz="2400" dirty="0">
                  <a:solidFill>
                    <a:srgbClr val="0070C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30306" y="1871830"/>
                <a:ext cx="8358692" cy="830997"/>
              </a:xfrm>
              <a:prstGeom prst="rect">
                <a:avLst/>
              </a:prstGeom>
              <a:blipFill rotWithShape="0">
                <a:blip r:embed="rId3"/>
                <a:stretch>
                  <a:fillRect l="-1021"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887546" y="4680033"/>
                <a:ext cx="1109984" cy="4673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AU" sz="2000" b="0" i="1" smtClean="0">
                              <a:latin typeface="Cambria Math" charset="0"/>
                            </a:rPr>
                            <m:t>𝑌</m:t>
                          </m:r>
                        </m:e>
                        <m:sub>
                          <m:r>
                            <a:rPr lang="en-AU" sz="2000" b="0" i="1" smtClean="0">
                              <a:latin typeface="Cambria Math" charset="0"/>
                            </a:rPr>
                            <m:t>00</m:t>
                          </m:r>
                        </m:sub>
                      </m:sSub>
                      <m:r>
                        <a:rPr lang="en-AU" sz="2000" b="0" i="1" smtClean="0">
                          <a:latin typeface="Cambria Math" charset="0"/>
                          <a:ea typeface="Cambria Math" charset="0"/>
                          <a:cs typeface="Cambria Math" charset="0"/>
                        </a:rPr>
                        <m:t>=</m:t>
                      </m:r>
                      <m:box>
                        <m:boxPr>
                          <m:ctrlPr>
                            <a:rPr lang="mr-IN" sz="2000" b="0" i="1" smtClean="0">
                              <a:latin typeface="Cambria Math" panose="02040503050406030204" pitchFamily="18" charset="0"/>
                              <a:ea typeface="Cambria Math" charset="0"/>
                              <a:cs typeface="Cambria Math" charset="0"/>
                            </a:rPr>
                          </m:ctrlPr>
                        </m:boxPr>
                        <m:e>
                          <m:argPr>
                            <m:argSz m:val="-1"/>
                          </m:argPr>
                          <m:rad>
                            <m:radPr>
                              <m:degHide m:val="on"/>
                              <m:ctrlPr>
                                <a:rPr lang="mr-IN" sz="2000" b="0" i="1" smtClean="0">
                                  <a:latin typeface="Cambria Math" panose="02040503050406030204" pitchFamily="18" charset="0"/>
                                  <a:ea typeface="Cambria Math" charset="0"/>
                                  <a:cs typeface="Cambria Math" charset="0"/>
                                </a:rPr>
                              </m:ctrlPr>
                            </m:radPr>
                            <m:deg/>
                            <m:e>
                              <m:f>
                                <m:fPr>
                                  <m:ctrlPr>
                                    <a:rPr lang="mr-IN" sz="2000" b="0" i="1" smtClean="0">
                                      <a:latin typeface="Cambria Math" panose="02040503050406030204" pitchFamily="18" charset="0"/>
                                      <a:ea typeface="Cambria Math" charset="0"/>
                                      <a:cs typeface="Cambria Math" charset="0"/>
                                    </a:rPr>
                                  </m:ctrlPr>
                                </m:fPr>
                                <m:num>
                                  <m:r>
                                    <a:rPr lang="en-AU" sz="2000" b="0" i="1" smtClean="0">
                                      <a:latin typeface="Cambria Math" charset="0"/>
                                      <a:ea typeface="Cambria Math" charset="0"/>
                                      <a:cs typeface="Cambria Math" charset="0"/>
                                    </a:rPr>
                                    <m:t>1</m:t>
                                  </m:r>
                                </m:num>
                                <m:den>
                                  <m:r>
                                    <a:rPr lang="en-AU" sz="2000" b="0" i="1" smtClean="0">
                                      <a:latin typeface="Cambria Math" charset="0"/>
                                      <a:ea typeface="Cambria Math" charset="0"/>
                                      <a:cs typeface="Cambria Math" charset="0"/>
                                    </a:rPr>
                                    <m:t>4</m:t>
                                  </m:r>
                                  <m:r>
                                    <a:rPr lang="en-AU" sz="2000" b="0" i="1" smtClean="0">
                                      <a:latin typeface="Cambria Math" charset="0"/>
                                      <a:ea typeface="Cambria Math" charset="0"/>
                                      <a:cs typeface="Cambria Math" charset="0"/>
                                    </a:rPr>
                                    <m:t>𝜋</m:t>
                                  </m:r>
                                </m:den>
                              </m:f>
                            </m:e>
                          </m:rad>
                        </m:e>
                      </m:box>
                    </m:oMath>
                  </m:oMathPara>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887546" y="4680033"/>
                <a:ext cx="1109984" cy="467372"/>
              </a:xfrm>
              <a:prstGeom prst="rect">
                <a:avLst/>
              </a:prstGeom>
              <a:blipFill rotWithShape="0">
                <a:blip r:embed="rId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000636" y="2930271"/>
                <a:ext cx="87299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800" b="0" i="1" smtClean="0">
                          <a:latin typeface="Cambria Math" charset="0"/>
                        </a:rPr>
                        <m:t>𝑙</m:t>
                      </m:r>
                      <m:r>
                        <a:rPr lang="en-AU" sz="2800" b="0" i="1" smtClean="0">
                          <a:latin typeface="Cambria Math" charset="0"/>
                        </a:rPr>
                        <m:t>=0</m:t>
                      </m:r>
                    </m:oMath>
                  </m:oMathPara>
                </a14:m>
                <a:endParaRPr lang="en-US" sz="2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000636" y="2930271"/>
                <a:ext cx="872996"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608923" y="2897106"/>
                <a:ext cx="87299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800" b="0" i="1" smtClean="0">
                          <a:latin typeface="Cambria Math" charset="0"/>
                        </a:rPr>
                        <m:t>𝑙</m:t>
                      </m:r>
                      <m:r>
                        <a:rPr lang="en-AU" sz="2800" b="0" i="1" smtClean="0">
                          <a:latin typeface="Cambria Math" charset="0"/>
                        </a:rPr>
                        <m:t>=1</m:t>
                      </m:r>
                    </m:oMath>
                  </m:oMathPara>
                </a14:m>
                <a:endParaRPr lang="en-US" sz="2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608923" y="2897106"/>
                <a:ext cx="872996" cy="43088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759701" y="2856151"/>
                <a:ext cx="87299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800" b="0" i="1" smtClean="0">
                          <a:latin typeface="Cambria Math" charset="0"/>
                        </a:rPr>
                        <m:t>𝑙</m:t>
                      </m:r>
                      <m:r>
                        <a:rPr lang="en-AU" sz="2800" b="0" i="1" smtClean="0">
                          <a:latin typeface="Cambria Math" charset="0"/>
                        </a:rPr>
                        <m:t>=2</m:t>
                      </m:r>
                    </m:oMath>
                  </m:oMathPara>
                </a14:m>
                <a:endParaRPr lang="en-US" sz="28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759701" y="2856151"/>
                <a:ext cx="872996" cy="430887"/>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87929" y="4767010"/>
                <a:ext cx="1055289"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800" b="0" i="1" smtClean="0">
                          <a:latin typeface="Cambria Math" charset="0"/>
                        </a:rPr>
                        <m:t>𝑚</m:t>
                      </m:r>
                      <m:r>
                        <a:rPr lang="en-AU" sz="2800" b="0" i="1" smtClean="0">
                          <a:latin typeface="Cambria Math" charset="0"/>
                        </a:rPr>
                        <m:t>=0</m:t>
                      </m:r>
                    </m:oMath>
                  </m:oMathPara>
                </a14:m>
                <a:endParaRPr lang="en-US" sz="28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87929" y="4767010"/>
                <a:ext cx="1055289" cy="43088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87929" y="4105686"/>
                <a:ext cx="132299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800" b="0" i="1" smtClean="0">
                          <a:latin typeface="Cambria Math" charset="0"/>
                        </a:rPr>
                        <m:t>𝑚</m:t>
                      </m:r>
                      <m:r>
                        <a:rPr lang="en-AU" sz="2800" b="0" i="1" smtClean="0">
                          <a:latin typeface="Cambria Math" charset="0"/>
                        </a:rPr>
                        <m:t>=−1</m:t>
                      </m:r>
                    </m:oMath>
                  </m:oMathPara>
                </a14:m>
                <a:endParaRPr lang="en-US" sz="28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87929" y="4105686"/>
                <a:ext cx="1322991" cy="430887"/>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87930" y="3444363"/>
                <a:ext cx="132299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800" b="0" i="1" smtClean="0">
                          <a:latin typeface="Cambria Math" charset="0"/>
                        </a:rPr>
                        <m:t>𝑚</m:t>
                      </m:r>
                      <m:r>
                        <a:rPr lang="en-AU" sz="2800" b="0" i="1" smtClean="0">
                          <a:latin typeface="Cambria Math" charset="0"/>
                        </a:rPr>
                        <m:t>=−2</m:t>
                      </m:r>
                    </m:oMath>
                  </m:oMathPara>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87930" y="3444363"/>
                <a:ext cx="1322991" cy="430887"/>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187929" y="5441281"/>
                <a:ext cx="132299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800" b="0" i="1" smtClean="0">
                          <a:latin typeface="Cambria Math" charset="0"/>
                        </a:rPr>
                        <m:t>𝑚</m:t>
                      </m:r>
                      <m:r>
                        <a:rPr lang="en-AU" sz="2800" b="0" i="1" smtClean="0">
                          <a:latin typeface="Cambria Math" charset="0"/>
                        </a:rPr>
                        <m:t>=+1</m:t>
                      </m:r>
                    </m:oMath>
                  </m:oMathPara>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87929" y="5441281"/>
                <a:ext cx="1322991" cy="430887"/>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87929" y="6195759"/>
                <a:ext cx="132299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800" b="0" i="1" smtClean="0">
                          <a:latin typeface="Cambria Math" charset="0"/>
                        </a:rPr>
                        <m:t>𝑚</m:t>
                      </m:r>
                      <m:r>
                        <a:rPr lang="en-AU" sz="2800" b="0" i="1" smtClean="0">
                          <a:latin typeface="Cambria Math" charset="0"/>
                        </a:rPr>
                        <m:t>=+2</m:t>
                      </m:r>
                    </m:oMath>
                  </m:oMathPara>
                </a14:m>
                <a:endParaRPr lang="en-US" sz="2800" dirty="0"/>
              </a:p>
            </p:txBody>
          </p:sp>
        </mc:Choice>
        <mc:Fallback xmlns="">
          <p:sp>
            <p:nvSpPr>
              <p:cNvPr id="28" name="TextBox 27"/>
              <p:cNvSpPr txBox="1">
                <a:spLocks noRot="1" noChangeAspect="1" noMove="1" noResize="1" noEditPoints="1" noAdjustHandles="1" noChangeArrowheads="1" noChangeShapeType="1" noTextEdit="1"/>
              </p:cNvSpPr>
              <p:nvPr/>
            </p:nvSpPr>
            <p:spPr>
              <a:xfrm>
                <a:off x="187929" y="6195759"/>
                <a:ext cx="1322991" cy="430887"/>
              </a:xfrm>
              <a:prstGeom prst="rect">
                <a:avLst/>
              </a:prstGeom>
              <a:blipFill rotWithShape="0">
                <a:blip r:embed="rId12"/>
                <a:stretch>
                  <a:fillRect/>
                </a:stretch>
              </a:blipFill>
            </p:spPr>
            <p:txBody>
              <a:bodyPr/>
              <a:lstStyle/>
              <a:p>
                <a:r>
                  <a:rPr lang="en-US">
                    <a:noFill/>
                  </a:rPr>
                  <a:t> </a:t>
                </a:r>
              </a:p>
            </p:txBody>
          </p:sp>
        </mc:Fallback>
      </mc:AlternateContent>
      <p:cxnSp>
        <p:nvCxnSpPr>
          <p:cNvPr id="30" name="Straight Connector 29"/>
          <p:cNvCxnSpPr/>
          <p:nvPr/>
        </p:nvCxnSpPr>
        <p:spPr>
          <a:xfrm>
            <a:off x="110169" y="3438776"/>
            <a:ext cx="8879595" cy="16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750993" y="2930271"/>
            <a:ext cx="0" cy="3845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3194419" y="4680033"/>
                <a:ext cx="1702004" cy="4673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AU" sz="2000" b="0" i="1" smtClean="0">
                              <a:latin typeface="Cambria Math" charset="0"/>
                            </a:rPr>
                            <m:t>𝑌</m:t>
                          </m:r>
                        </m:e>
                        <m:sub>
                          <m:r>
                            <a:rPr lang="en-AU" sz="2000" b="0" i="1" smtClean="0">
                              <a:latin typeface="Cambria Math" charset="0"/>
                            </a:rPr>
                            <m:t>10</m:t>
                          </m:r>
                        </m:sub>
                      </m:sSub>
                      <m:r>
                        <a:rPr lang="en-AU" sz="2000" b="0" i="1" smtClean="0">
                          <a:latin typeface="Cambria Math" charset="0"/>
                          <a:ea typeface="Cambria Math" charset="0"/>
                          <a:cs typeface="Cambria Math" charset="0"/>
                        </a:rPr>
                        <m:t>=</m:t>
                      </m:r>
                      <m:box>
                        <m:boxPr>
                          <m:ctrlPr>
                            <a:rPr lang="mr-IN" sz="2000" b="0" i="1" smtClean="0">
                              <a:latin typeface="Cambria Math" panose="02040503050406030204" pitchFamily="18" charset="0"/>
                              <a:ea typeface="Cambria Math" charset="0"/>
                              <a:cs typeface="Cambria Math" charset="0"/>
                            </a:rPr>
                          </m:ctrlPr>
                        </m:boxPr>
                        <m:e>
                          <m:argPr>
                            <m:argSz m:val="-1"/>
                          </m:argPr>
                          <m:rad>
                            <m:radPr>
                              <m:degHide m:val="on"/>
                              <m:ctrlPr>
                                <a:rPr lang="mr-IN" sz="2000" b="0" i="1" smtClean="0">
                                  <a:latin typeface="Cambria Math" panose="02040503050406030204" pitchFamily="18" charset="0"/>
                                  <a:ea typeface="Cambria Math" charset="0"/>
                                  <a:cs typeface="Cambria Math" charset="0"/>
                                </a:rPr>
                              </m:ctrlPr>
                            </m:radPr>
                            <m:deg/>
                            <m:e>
                              <m:f>
                                <m:fPr>
                                  <m:ctrlPr>
                                    <a:rPr lang="mr-IN" sz="2000" b="0" i="1" smtClean="0">
                                      <a:latin typeface="Cambria Math" panose="02040503050406030204" pitchFamily="18" charset="0"/>
                                      <a:ea typeface="Cambria Math" charset="0"/>
                                      <a:cs typeface="Cambria Math" charset="0"/>
                                    </a:rPr>
                                  </m:ctrlPr>
                                </m:fPr>
                                <m:num>
                                  <m:r>
                                    <a:rPr lang="en-AU" sz="2000" b="0" i="1" smtClean="0">
                                      <a:latin typeface="Cambria Math" charset="0"/>
                                      <a:ea typeface="Cambria Math" charset="0"/>
                                      <a:cs typeface="Cambria Math" charset="0"/>
                                    </a:rPr>
                                    <m:t>3</m:t>
                                  </m:r>
                                </m:num>
                                <m:den>
                                  <m:r>
                                    <a:rPr lang="en-AU" sz="2000" b="0" i="1" smtClean="0">
                                      <a:latin typeface="Cambria Math" charset="0"/>
                                      <a:ea typeface="Cambria Math" charset="0"/>
                                      <a:cs typeface="Cambria Math" charset="0"/>
                                    </a:rPr>
                                    <m:t>4</m:t>
                                  </m:r>
                                  <m:r>
                                    <a:rPr lang="en-AU" sz="2000" b="0" i="1" smtClean="0">
                                      <a:latin typeface="Cambria Math" charset="0"/>
                                      <a:ea typeface="Cambria Math" charset="0"/>
                                      <a:cs typeface="Cambria Math" charset="0"/>
                                    </a:rPr>
                                    <m:t>𝜋</m:t>
                                  </m:r>
                                </m:den>
                              </m:f>
                            </m:e>
                          </m:rad>
                        </m:e>
                      </m:box>
                      <m:func>
                        <m:funcPr>
                          <m:ctrlPr>
                            <a:rPr lang="en-US" sz="2000" b="0" i="1" smtClean="0">
                              <a:latin typeface="Cambria Math" panose="02040503050406030204" pitchFamily="18" charset="0"/>
                              <a:ea typeface="Cambria Math" charset="0"/>
                              <a:cs typeface="Cambria Math" charset="0"/>
                            </a:rPr>
                          </m:ctrlPr>
                        </m:funcPr>
                        <m:fName>
                          <m:r>
                            <m:rPr>
                              <m:sty m:val="p"/>
                            </m:rPr>
                            <a:rPr lang="en-US" sz="2000" b="0" i="0" smtClean="0">
                              <a:latin typeface="Cambria Math" charset="0"/>
                              <a:ea typeface="Cambria Math" charset="0"/>
                              <a:cs typeface="Cambria Math" charset="0"/>
                            </a:rPr>
                            <m:t>cos</m:t>
                          </m:r>
                        </m:fName>
                        <m:e>
                          <m:r>
                            <a:rPr lang="en-US" sz="2000" b="0" i="1" smtClean="0">
                              <a:latin typeface="Cambria Math" charset="0"/>
                              <a:ea typeface="Cambria Math" charset="0"/>
                              <a:cs typeface="Cambria Math" charset="0"/>
                            </a:rPr>
                            <m:t>𝜃</m:t>
                          </m:r>
                        </m:e>
                      </m:func>
                    </m:oMath>
                  </m:oMathPara>
                </a14:m>
                <a:endParaRPr lang="en-US" sz="20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194419" y="4680033"/>
                <a:ext cx="1702004" cy="467372"/>
              </a:xfrm>
              <a:prstGeom prst="rect">
                <a:avLst/>
              </a:prstGeom>
              <a:blipFill rotWithShape="0">
                <a:blip r:embed="rId13"/>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855896" y="4680033"/>
                <a:ext cx="2719912" cy="4673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AU" sz="2000" b="0" i="1" smtClean="0">
                              <a:latin typeface="Cambria Math" charset="0"/>
                            </a:rPr>
                            <m:t>𝑌</m:t>
                          </m:r>
                        </m:e>
                        <m:sub>
                          <m:r>
                            <a:rPr lang="en-AU" sz="2000" b="0" i="1" smtClean="0">
                              <a:latin typeface="Cambria Math" charset="0"/>
                            </a:rPr>
                            <m:t>20</m:t>
                          </m:r>
                        </m:sub>
                      </m:sSub>
                      <m:r>
                        <a:rPr lang="en-AU" sz="2000" b="0" i="1" smtClean="0">
                          <a:latin typeface="Cambria Math" charset="0"/>
                          <a:ea typeface="Cambria Math" charset="0"/>
                          <a:cs typeface="Cambria Math" charset="0"/>
                        </a:rPr>
                        <m:t>=</m:t>
                      </m:r>
                      <m:box>
                        <m:boxPr>
                          <m:ctrlPr>
                            <a:rPr lang="mr-IN" sz="2000" b="0" i="1" smtClean="0">
                              <a:latin typeface="Cambria Math" panose="02040503050406030204" pitchFamily="18" charset="0"/>
                              <a:ea typeface="Cambria Math" charset="0"/>
                              <a:cs typeface="Cambria Math" charset="0"/>
                            </a:rPr>
                          </m:ctrlPr>
                        </m:boxPr>
                        <m:e>
                          <m:argPr>
                            <m:argSz m:val="-1"/>
                          </m:argPr>
                          <m:rad>
                            <m:radPr>
                              <m:degHide m:val="on"/>
                              <m:ctrlPr>
                                <a:rPr lang="mr-IN" sz="2000" b="0" i="1" smtClean="0">
                                  <a:latin typeface="Cambria Math" panose="02040503050406030204" pitchFamily="18" charset="0"/>
                                  <a:ea typeface="Cambria Math" charset="0"/>
                                  <a:cs typeface="Cambria Math" charset="0"/>
                                </a:rPr>
                              </m:ctrlPr>
                            </m:radPr>
                            <m:deg/>
                            <m:e>
                              <m:f>
                                <m:fPr>
                                  <m:ctrlPr>
                                    <a:rPr lang="mr-IN" sz="2000" b="0" i="1" smtClean="0">
                                      <a:latin typeface="Cambria Math" panose="02040503050406030204" pitchFamily="18" charset="0"/>
                                      <a:ea typeface="Cambria Math" charset="0"/>
                                      <a:cs typeface="Cambria Math" charset="0"/>
                                    </a:rPr>
                                  </m:ctrlPr>
                                </m:fPr>
                                <m:num>
                                  <m:r>
                                    <a:rPr lang="en-AU" sz="2000" b="0" i="1" smtClean="0">
                                      <a:latin typeface="Cambria Math" charset="0"/>
                                      <a:ea typeface="Cambria Math" charset="0"/>
                                      <a:cs typeface="Cambria Math" charset="0"/>
                                    </a:rPr>
                                    <m:t>5</m:t>
                                  </m:r>
                                </m:num>
                                <m:den>
                                  <m:r>
                                    <a:rPr lang="en-AU" sz="2000" b="0" i="1" smtClean="0">
                                      <a:latin typeface="Cambria Math" charset="0"/>
                                      <a:ea typeface="Cambria Math" charset="0"/>
                                      <a:cs typeface="Cambria Math" charset="0"/>
                                    </a:rPr>
                                    <m:t>16</m:t>
                                  </m:r>
                                  <m:r>
                                    <a:rPr lang="en-AU" sz="2000" b="0" i="1" smtClean="0">
                                      <a:latin typeface="Cambria Math" charset="0"/>
                                      <a:ea typeface="Cambria Math" charset="0"/>
                                      <a:cs typeface="Cambria Math" charset="0"/>
                                    </a:rPr>
                                    <m:t>𝜋</m:t>
                                  </m:r>
                                </m:den>
                              </m:f>
                            </m:e>
                          </m:rad>
                        </m:e>
                      </m:box>
                      <m:d>
                        <m:dPr>
                          <m:ctrlPr>
                            <a:rPr lang="mr-IN" sz="2000" b="0" i="1" smtClean="0">
                              <a:latin typeface="Cambria Math" panose="02040503050406030204" pitchFamily="18" charset="0"/>
                              <a:ea typeface="Cambria Math" charset="0"/>
                              <a:cs typeface="Cambria Math" charset="0"/>
                            </a:rPr>
                          </m:ctrlPr>
                        </m:dPr>
                        <m:e>
                          <m:r>
                            <a:rPr lang="en-AU" sz="2000" b="0" i="1" smtClean="0">
                              <a:latin typeface="Cambria Math" charset="0"/>
                              <a:ea typeface="Cambria Math" charset="0"/>
                              <a:cs typeface="Cambria Math" charset="0"/>
                            </a:rPr>
                            <m:t>3 </m:t>
                          </m:r>
                          <m:sSup>
                            <m:sSupPr>
                              <m:ctrlPr>
                                <a:rPr lang="en-AU" sz="2000" b="0" i="1" smtClean="0">
                                  <a:latin typeface="Cambria Math" panose="02040503050406030204" pitchFamily="18" charset="0"/>
                                  <a:ea typeface="Cambria Math" charset="0"/>
                                  <a:cs typeface="Cambria Math" charset="0"/>
                                </a:rPr>
                              </m:ctrlPr>
                            </m:sSupPr>
                            <m:e>
                              <m:r>
                                <m:rPr>
                                  <m:sty m:val="p"/>
                                </m:rPr>
                                <a:rPr lang="en-AU" sz="2000" b="0" i="0" smtClean="0">
                                  <a:latin typeface="Cambria Math" charset="0"/>
                                  <a:ea typeface="Cambria Math" charset="0"/>
                                  <a:cs typeface="Cambria Math" charset="0"/>
                                </a:rPr>
                                <m:t>cos</m:t>
                              </m:r>
                            </m:e>
                            <m:sup>
                              <m:r>
                                <a:rPr lang="en-AU" sz="2000" b="0" i="1" smtClean="0">
                                  <a:latin typeface="Cambria Math" charset="0"/>
                                  <a:ea typeface="Cambria Math" charset="0"/>
                                  <a:cs typeface="Cambria Math" charset="0"/>
                                </a:rPr>
                                <m:t>2</m:t>
                              </m:r>
                            </m:sup>
                          </m:sSup>
                          <m:r>
                            <a:rPr lang="en-AU" sz="2000" b="0" i="1" smtClean="0">
                              <a:latin typeface="Cambria Math" charset="0"/>
                              <a:ea typeface="Cambria Math" charset="0"/>
                              <a:cs typeface="Cambria Math" charset="0"/>
                            </a:rPr>
                            <m:t>𝜃</m:t>
                          </m:r>
                          <m:r>
                            <a:rPr lang="en-AU" sz="2000" b="0" i="1" smtClean="0">
                              <a:latin typeface="Cambria Math" charset="0"/>
                              <a:ea typeface="Cambria Math" charset="0"/>
                              <a:cs typeface="Cambria Math" charset="0"/>
                            </a:rPr>
                            <m:t>−1</m:t>
                          </m:r>
                        </m:e>
                      </m:d>
                    </m:oMath>
                  </m:oMathPara>
                </a14:m>
                <a:endParaRPr lang="en-US" sz="20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855896" y="4680033"/>
                <a:ext cx="2719912" cy="467372"/>
              </a:xfrm>
              <a:prstGeom prst="rect">
                <a:avLst/>
              </a:prstGeom>
              <a:blipFill rotWithShape="0">
                <a:blip r:embed="rId1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194419" y="5404796"/>
                <a:ext cx="2207656" cy="4673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AU" sz="2000" b="0" i="1" smtClean="0">
                              <a:latin typeface="Cambria Math" charset="0"/>
                            </a:rPr>
                            <m:t>𝑌</m:t>
                          </m:r>
                        </m:e>
                        <m:sub>
                          <m:r>
                            <a:rPr lang="en-AU" sz="2000" b="0" i="1" smtClean="0">
                              <a:latin typeface="Cambria Math" charset="0"/>
                            </a:rPr>
                            <m:t>11</m:t>
                          </m:r>
                        </m:sub>
                      </m:sSub>
                      <m:r>
                        <a:rPr lang="en-AU" sz="2000" b="0" i="1" smtClean="0">
                          <a:latin typeface="Cambria Math" charset="0"/>
                          <a:ea typeface="Cambria Math" charset="0"/>
                          <a:cs typeface="Cambria Math" charset="0"/>
                        </a:rPr>
                        <m:t>=</m:t>
                      </m:r>
                      <m:box>
                        <m:boxPr>
                          <m:ctrlPr>
                            <a:rPr lang="mr-IN" sz="2000" b="0" i="1" smtClean="0">
                              <a:latin typeface="Cambria Math" panose="02040503050406030204" pitchFamily="18" charset="0"/>
                              <a:ea typeface="Cambria Math" charset="0"/>
                              <a:cs typeface="Cambria Math" charset="0"/>
                            </a:rPr>
                          </m:ctrlPr>
                        </m:boxPr>
                        <m:e>
                          <m:argPr>
                            <m:argSz m:val="-1"/>
                          </m:argPr>
                          <m:r>
                            <m:rPr>
                              <m:brk m:alnAt="63"/>
                            </m:rPr>
                            <a:rPr lang="en-AU" sz="2000" b="0" i="1" smtClean="0">
                              <a:latin typeface="Cambria Math" charset="0"/>
                              <a:ea typeface="Cambria Math" charset="0"/>
                              <a:cs typeface="Cambria Math" charset="0"/>
                            </a:rPr>
                            <m:t>−</m:t>
                          </m:r>
                          <m:rad>
                            <m:radPr>
                              <m:degHide m:val="on"/>
                              <m:ctrlPr>
                                <a:rPr lang="mr-IN" sz="2000" b="0" i="1" smtClean="0">
                                  <a:latin typeface="Cambria Math" panose="02040503050406030204" pitchFamily="18" charset="0"/>
                                  <a:ea typeface="Cambria Math" charset="0"/>
                                  <a:cs typeface="Cambria Math" charset="0"/>
                                </a:rPr>
                              </m:ctrlPr>
                            </m:radPr>
                            <m:deg/>
                            <m:e>
                              <m:f>
                                <m:fPr>
                                  <m:ctrlPr>
                                    <a:rPr lang="mr-IN" sz="2000" b="0" i="1" smtClean="0">
                                      <a:latin typeface="Cambria Math" panose="02040503050406030204" pitchFamily="18" charset="0"/>
                                      <a:ea typeface="Cambria Math" charset="0"/>
                                      <a:cs typeface="Cambria Math" charset="0"/>
                                    </a:rPr>
                                  </m:ctrlPr>
                                </m:fPr>
                                <m:num>
                                  <m:r>
                                    <a:rPr lang="en-AU" sz="2000" b="0" i="1" smtClean="0">
                                      <a:latin typeface="Cambria Math" charset="0"/>
                                      <a:ea typeface="Cambria Math" charset="0"/>
                                      <a:cs typeface="Cambria Math" charset="0"/>
                                    </a:rPr>
                                    <m:t>3</m:t>
                                  </m:r>
                                </m:num>
                                <m:den>
                                  <m:r>
                                    <a:rPr lang="en-AU" sz="2000" b="0" i="1" smtClean="0">
                                      <a:latin typeface="Cambria Math" charset="0"/>
                                      <a:ea typeface="Cambria Math" charset="0"/>
                                      <a:cs typeface="Cambria Math" charset="0"/>
                                    </a:rPr>
                                    <m:t>8</m:t>
                                  </m:r>
                                  <m:r>
                                    <a:rPr lang="en-AU" sz="2000" b="0" i="1" smtClean="0">
                                      <a:latin typeface="Cambria Math" charset="0"/>
                                      <a:ea typeface="Cambria Math" charset="0"/>
                                      <a:cs typeface="Cambria Math" charset="0"/>
                                    </a:rPr>
                                    <m:t>𝜋</m:t>
                                  </m:r>
                                </m:den>
                              </m:f>
                            </m:e>
                          </m:rad>
                        </m:e>
                      </m:box>
                      <m:func>
                        <m:funcPr>
                          <m:ctrlPr>
                            <a:rPr lang="en-US" sz="2000" b="0" i="1" smtClean="0">
                              <a:latin typeface="Cambria Math" panose="02040503050406030204" pitchFamily="18" charset="0"/>
                              <a:ea typeface="Cambria Math" charset="0"/>
                              <a:cs typeface="Cambria Math" charset="0"/>
                            </a:rPr>
                          </m:ctrlPr>
                        </m:funcPr>
                        <m:fName>
                          <m:r>
                            <m:rPr>
                              <m:sty m:val="p"/>
                            </m:rPr>
                            <a:rPr lang="en-AU" sz="2000" b="0" i="0" smtClean="0">
                              <a:latin typeface="Cambria Math" charset="0"/>
                              <a:ea typeface="Cambria Math" charset="0"/>
                              <a:cs typeface="Cambria Math" charset="0"/>
                            </a:rPr>
                            <m:t>sin</m:t>
                          </m:r>
                        </m:fName>
                        <m:e>
                          <m:r>
                            <a:rPr lang="en-US" sz="2000" b="0" i="1" smtClean="0">
                              <a:latin typeface="Cambria Math" charset="0"/>
                              <a:ea typeface="Cambria Math" charset="0"/>
                              <a:cs typeface="Cambria Math" charset="0"/>
                            </a:rPr>
                            <m:t>𝜃</m:t>
                          </m:r>
                        </m:e>
                      </m:func>
                      <m:sSup>
                        <m:sSupPr>
                          <m:ctrlPr>
                            <a:rPr lang="en-US" sz="2000" b="0" i="1" smtClean="0">
                              <a:latin typeface="Cambria Math" panose="02040503050406030204" pitchFamily="18" charset="0"/>
                              <a:ea typeface="Cambria Math" charset="0"/>
                              <a:cs typeface="Cambria Math" charset="0"/>
                            </a:rPr>
                          </m:ctrlPr>
                        </m:sSupPr>
                        <m:e>
                          <m:r>
                            <a:rPr lang="en-AU" sz="2000" b="0" i="1" smtClean="0">
                              <a:latin typeface="Cambria Math" charset="0"/>
                              <a:ea typeface="Cambria Math" charset="0"/>
                              <a:cs typeface="Cambria Math" charset="0"/>
                            </a:rPr>
                            <m:t>𝑒</m:t>
                          </m:r>
                        </m:e>
                        <m:sup>
                          <m:r>
                            <a:rPr lang="en-AU" sz="2000" b="0" i="1" smtClean="0">
                              <a:latin typeface="Cambria Math" charset="0"/>
                              <a:ea typeface="Cambria Math" charset="0"/>
                              <a:cs typeface="Cambria Math" charset="0"/>
                            </a:rPr>
                            <m:t>𝑖</m:t>
                          </m:r>
                          <m:r>
                            <a:rPr lang="en-AU" sz="2000" b="0" i="1" smtClean="0">
                              <a:latin typeface="Cambria Math" charset="0"/>
                              <a:ea typeface="Cambria Math" charset="0"/>
                              <a:cs typeface="Cambria Math" charset="0"/>
                            </a:rPr>
                            <m:t>𝜙</m:t>
                          </m:r>
                        </m:sup>
                      </m:sSup>
                    </m:oMath>
                  </m:oMathPara>
                </a14:m>
                <a:endParaRPr lang="en-US" sz="2000" dirty="0"/>
              </a:p>
            </p:txBody>
          </p:sp>
        </mc:Choice>
        <mc:Fallback xmlns="">
          <p:sp>
            <p:nvSpPr>
              <p:cNvPr id="38" name="TextBox 37"/>
              <p:cNvSpPr txBox="1">
                <a:spLocks noRot="1" noChangeAspect="1" noMove="1" noResize="1" noEditPoints="1" noAdjustHandles="1" noChangeArrowheads="1" noChangeShapeType="1" noTextEdit="1"/>
              </p:cNvSpPr>
              <p:nvPr/>
            </p:nvSpPr>
            <p:spPr>
              <a:xfrm>
                <a:off x="3194419" y="5404796"/>
                <a:ext cx="2207656" cy="467372"/>
              </a:xfrm>
              <a:prstGeom prst="rect">
                <a:avLst/>
              </a:prstGeom>
              <a:blipFill rotWithShape="0">
                <a:blip r:embed="rId15"/>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194419" y="4083966"/>
                <a:ext cx="2385589" cy="4673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AU" sz="2000" b="0" i="1" smtClean="0">
                              <a:latin typeface="Cambria Math" charset="0"/>
                            </a:rPr>
                            <m:t>𝑌</m:t>
                          </m:r>
                        </m:e>
                        <m:sub>
                          <m:r>
                            <a:rPr lang="en-AU" sz="2000" b="0" i="1" smtClean="0">
                              <a:latin typeface="Cambria Math" charset="0"/>
                            </a:rPr>
                            <m:t>1 −1</m:t>
                          </m:r>
                        </m:sub>
                      </m:sSub>
                      <m:r>
                        <a:rPr lang="en-AU" sz="2000" b="0" i="1" smtClean="0">
                          <a:latin typeface="Cambria Math" charset="0"/>
                          <a:ea typeface="Cambria Math" charset="0"/>
                          <a:cs typeface="Cambria Math" charset="0"/>
                        </a:rPr>
                        <m:t>=</m:t>
                      </m:r>
                      <m:box>
                        <m:boxPr>
                          <m:ctrlPr>
                            <a:rPr lang="mr-IN" sz="2000" b="0" i="1" smtClean="0">
                              <a:latin typeface="Cambria Math" panose="02040503050406030204" pitchFamily="18" charset="0"/>
                              <a:ea typeface="Cambria Math" charset="0"/>
                              <a:cs typeface="Cambria Math" charset="0"/>
                            </a:rPr>
                          </m:ctrlPr>
                        </m:boxPr>
                        <m:e>
                          <m:argPr>
                            <m:argSz m:val="-1"/>
                          </m:argPr>
                          <m:rad>
                            <m:radPr>
                              <m:degHide m:val="on"/>
                              <m:ctrlPr>
                                <a:rPr lang="mr-IN" sz="2000" b="0" i="1" smtClean="0">
                                  <a:latin typeface="Cambria Math" panose="02040503050406030204" pitchFamily="18" charset="0"/>
                                  <a:ea typeface="Cambria Math" charset="0"/>
                                  <a:cs typeface="Cambria Math" charset="0"/>
                                </a:rPr>
                              </m:ctrlPr>
                            </m:radPr>
                            <m:deg/>
                            <m:e>
                              <m:f>
                                <m:fPr>
                                  <m:ctrlPr>
                                    <a:rPr lang="mr-IN" sz="2000" b="0" i="1" smtClean="0">
                                      <a:latin typeface="Cambria Math" panose="02040503050406030204" pitchFamily="18" charset="0"/>
                                      <a:ea typeface="Cambria Math" charset="0"/>
                                      <a:cs typeface="Cambria Math" charset="0"/>
                                    </a:rPr>
                                  </m:ctrlPr>
                                </m:fPr>
                                <m:num>
                                  <m:r>
                                    <a:rPr lang="en-AU" sz="2000" b="0" i="1" smtClean="0">
                                      <a:latin typeface="Cambria Math" charset="0"/>
                                      <a:ea typeface="Cambria Math" charset="0"/>
                                      <a:cs typeface="Cambria Math" charset="0"/>
                                    </a:rPr>
                                    <m:t>3</m:t>
                                  </m:r>
                                </m:num>
                                <m:den>
                                  <m:r>
                                    <a:rPr lang="en-AU" sz="2000" b="0" i="1" smtClean="0">
                                      <a:latin typeface="Cambria Math" charset="0"/>
                                      <a:ea typeface="Cambria Math" charset="0"/>
                                      <a:cs typeface="Cambria Math" charset="0"/>
                                    </a:rPr>
                                    <m:t>8</m:t>
                                  </m:r>
                                  <m:r>
                                    <a:rPr lang="en-AU" sz="2000" b="0" i="1" smtClean="0">
                                      <a:latin typeface="Cambria Math" charset="0"/>
                                      <a:ea typeface="Cambria Math" charset="0"/>
                                      <a:cs typeface="Cambria Math" charset="0"/>
                                    </a:rPr>
                                    <m:t>𝜋</m:t>
                                  </m:r>
                                </m:den>
                              </m:f>
                            </m:e>
                          </m:rad>
                        </m:e>
                      </m:box>
                      <m:func>
                        <m:funcPr>
                          <m:ctrlPr>
                            <a:rPr lang="en-US" sz="2000" b="0" i="1" smtClean="0">
                              <a:latin typeface="Cambria Math" panose="02040503050406030204" pitchFamily="18" charset="0"/>
                              <a:ea typeface="Cambria Math" charset="0"/>
                              <a:cs typeface="Cambria Math" charset="0"/>
                            </a:rPr>
                          </m:ctrlPr>
                        </m:funcPr>
                        <m:fName>
                          <m:r>
                            <m:rPr>
                              <m:sty m:val="p"/>
                            </m:rPr>
                            <a:rPr lang="en-AU" sz="2000" b="0" i="0" smtClean="0">
                              <a:latin typeface="Cambria Math" charset="0"/>
                              <a:ea typeface="Cambria Math" charset="0"/>
                              <a:cs typeface="Cambria Math" charset="0"/>
                            </a:rPr>
                            <m:t>sin</m:t>
                          </m:r>
                        </m:fName>
                        <m:e>
                          <m:r>
                            <a:rPr lang="en-US" sz="2000" b="0" i="1" smtClean="0">
                              <a:latin typeface="Cambria Math" charset="0"/>
                              <a:ea typeface="Cambria Math" charset="0"/>
                              <a:cs typeface="Cambria Math" charset="0"/>
                            </a:rPr>
                            <m:t>𝜃</m:t>
                          </m:r>
                        </m:e>
                      </m:func>
                      <m:sSup>
                        <m:sSupPr>
                          <m:ctrlPr>
                            <a:rPr lang="en-US" sz="2000" b="0" i="1" smtClean="0">
                              <a:latin typeface="Cambria Math" panose="02040503050406030204" pitchFamily="18" charset="0"/>
                              <a:ea typeface="Cambria Math" charset="0"/>
                              <a:cs typeface="Cambria Math" charset="0"/>
                            </a:rPr>
                          </m:ctrlPr>
                        </m:sSupPr>
                        <m:e>
                          <m:r>
                            <a:rPr lang="en-AU" sz="2000" b="0" i="1" smtClean="0">
                              <a:latin typeface="Cambria Math" charset="0"/>
                              <a:ea typeface="Cambria Math" charset="0"/>
                              <a:cs typeface="Cambria Math" charset="0"/>
                            </a:rPr>
                            <m:t>𝑒</m:t>
                          </m:r>
                        </m:e>
                        <m:sup>
                          <m:r>
                            <a:rPr lang="en-AU" sz="2000" b="0" i="1" smtClean="0">
                              <a:latin typeface="Cambria Math" charset="0"/>
                              <a:ea typeface="Cambria Math" charset="0"/>
                              <a:cs typeface="Cambria Math" charset="0"/>
                            </a:rPr>
                            <m:t>−</m:t>
                          </m:r>
                          <m:r>
                            <a:rPr lang="en-AU" sz="2000" b="0" i="1" smtClean="0">
                              <a:latin typeface="Cambria Math" charset="0"/>
                              <a:ea typeface="Cambria Math" charset="0"/>
                              <a:cs typeface="Cambria Math" charset="0"/>
                            </a:rPr>
                            <m:t>𝑖</m:t>
                          </m:r>
                          <m:r>
                            <a:rPr lang="en-AU" sz="2000" b="0" i="1" smtClean="0">
                              <a:latin typeface="Cambria Math" charset="0"/>
                              <a:ea typeface="Cambria Math" charset="0"/>
                              <a:cs typeface="Cambria Math" charset="0"/>
                            </a:rPr>
                            <m:t>𝜙</m:t>
                          </m:r>
                        </m:sup>
                      </m:sSup>
                    </m:oMath>
                  </m:oMathPara>
                </a14:m>
                <a:endParaRPr lang="en-US" sz="2000" dirty="0"/>
              </a:p>
            </p:txBody>
          </p:sp>
        </mc:Choice>
        <mc:Fallback xmlns="">
          <p:sp>
            <p:nvSpPr>
              <p:cNvPr id="39" name="TextBox 38"/>
              <p:cNvSpPr txBox="1">
                <a:spLocks noRot="1" noChangeAspect="1" noMove="1" noResize="1" noEditPoints="1" noAdjustHandles="1" noChangeArrowheads="1" noChangeShapeType="1" noTextEdit="1"/>
              </p:cNvSpPr>
              <p:nvPr/>
            </p:nvSpPr>
            <p:spPr>
              <a:xfrm>
                <a:off x="3194419" y="4083966"/>
                <a:ext cx="2385589" cy="467372"/>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5855896" y="5423038"/>
                <a:ext cx="2867708" cy="4673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AU" sz="2000" b="0" i="1" smtClean="0">
                              <a:latin typeface="Cambria Math" charset="0"/>
                            </a:rPr>
                            <m:t>𝑌</m:t>
                          </m:r>
                        </m:e>
                        <m:sub>
                          <m:r>
                            <a:rPr lang="en-AU" sz="2000" b="0" i="1" smtClean="0">
                              <a:latin typeface="Cambria Math" charset="0"/>
                            </a:rPr>
                            <m:t>21</m:t>
                          </m:r>
                        </m:sub>
                      </m:sSub>
                      <m:r>
                        <a:rPr lang="en-AU" sz="2000" b="0" i="1" smtClean="0">
                          <a:latin typeface="Cambria Math" charset="0"/>
                          <a:ea typeface="Cambria Math" charset="0"/>
                          <a:cs typeface="Cambria Math" charset="0"/>
                        </a:rPr>
                        <m:t>=−</m:t>
                      </m:r>
                      <m:box>
                        <m:boxPr>
                          <m:ctrlPr>
                            <a:rPr lang="mr-IN" sz="2000" b="0" i="1" smtClean="0">
                              <a:latin typeface="Cambria Math" panose="02040503050406030204" pitchFamily="18" charset="0"/>
                              <a:ea typeface="Cambria Math" charset="0"/>
                              <a:cs typeface="Cambria Math" charset="0"/>
                            </a:rPr>
                          </m:ctrlPr>
                        </m:boxPr>
                        <m:e>
                          <m:argPr>
                            <m:argSz m:val="-1"/>
                          </m:argPr>
                          <m:rad>
                            <m:radPr>
                              <m:degHide m:val="on"/>
                              <m:ctrlPr>
                                <a:rPr lang="mr-IN" sz="2000" b="0" i="1" smtClean="0">
                                  <a:latin typeface="Cambria Math" panose="02040503050406030204" pitchFamily="18" charset="0"/>
                                  <a:ea typeface="Cambria Math" charset="0"/>
                                  <a:cs typeface="Cambria Math" charset="0"/>
                                </a:rPr>
                              </m:ctrlPr>
                            </m:radPr>
                            <m:deg/>
                            <m:e>
                              <m:f>
                                <m:fPr>
                                  <m:ctrlPr>
                                    <a:rPr lang="mr-IN" sz="2000" b="0" i="1" smtClean="0">
                                      <a:latin typeface="Cambria Math" panose="02040503050406030204" pitchFamily="18" charset="0"/>
                                      <a:ea typeface="Cambria Math" charset="0"/>
                                      <a:cs typeface="Cambria Math" charset="0"/>
                                    </a:rPr>
                                  </m:ctrlPr>
                                </m:fPr>
                                <m:num>
                                  <m:r>
                                    <a:rPr lang="en-AU" sz="2000" b="0" i="1" smtClean="0">
                                      <a:latin typeface="Cambria Math" charset="0"/>
                                      <a:ea typeface="Cambria Math" charset="0"/>
                                      <a:cs typeface="Cambria Math" charset="0"/>
                                    </a:rPr>
                                    <m:t>15</m:t>
                                  </m:r>
                                </m:num>
                                <m:den>
                                  <m:r>
                                    <a:rPr lang="en-AU" sz="2000" b="0" i="1" smtClean="0">
                                      <a:latin typeface="Cambria Math" charset="0"/>
                                      <a:ea typeface="Cambria Math" charset="0"/>
                                      <a:cs typeface="Cambria Math" charset="0"/>
                                    </a:rPr>
                                    <m:t>8</m:t>
                                  </m:r>
                                  <m:r>
                                    <a:rPr lang="en-AU" sz="2000" b="0" i="1" smtClean="0">
                                      <a:latin typeface="Cambria Math" charset="0"/>
                                      <a:ea typeface="Cambria Math" charset="0"/>
                                      <a:cs typeface="Cambria Math" charset="0"/>
                                    </a:rPr>
                                    <m:t>𝜋</m:t>
                                  </m:r>
                                </m:den>
                              </m:f>
                            </m:e>
                          </m:rad>
                        </m:e>
                      </m:box>
                      <m:func>
                        <m:funcPr>
                          <m:ctrlPr>
                            <a:rPr lang="en-US" sz="2000" b="0" i="1" smtClean="0">
                              <a:latin typeface="Cambria Math" panose="02040503050406030204" pitchFamily="18" charset="0"/>
                              <a:ea typeface="Cambria Math" charset="0"/>
                              <a:cs typeface="Cambria Math" charset="0"/>
                            </a:rPr>
                          </m:ctrlPr>
                        </m:funcPr>
                        <m:fName>
                          <m:r>
                            <m:rPr>
                              <m:sty m:val="p"/>
                            </m:rPr>
                            <a:rPr lang="en-US" sz="2000" b="0" i="0" smtClean="0">
                              <a:latin typeface="Cambria Math" charset="0"/>
                              <a:ea typeface="Cambria Math" charset="0"/>
                              <a:cs typeface="Cambria Math" charset="0"/>
                            </a:rPr>
                            <m:t>sin</m:t>
                          </m:r>
                        </m:fName>
                        <m:e>
                          <m:r>
                            <a:rPr lang="en-US" sz="2000" b="0" i="1" smtClean="0">
                              <a:latin typeface="Cambria Math" charset="0"/>
                              <a:ea typeface="Cambria Math" charset="0"/>
                              <a:cs typeface="Cambria Math" charset="0"/>
                            </a:rPr>
                            <m:t>𝜃</m:t>
                          </m:r>
                        </m:e>
                      </m:func>
                      <m:func>
                        <m:funcPr>
                          <m:ctrlPr>
                            <a:rPr lang="en-US" sz="2000" b="0" i="1" smtClean="0">
                              <a:latin typeface="Cambria Math" panose="02040503050406030204" pitchFamily="18" charset="0"/>
                              <a:ea typeface="Cambria Math" charset="0"/>
                              <a:cs typeface="Cambria Math" charset="0"/>
                            </a:rPr>
                          </m:ctrlPr>
                        </m:funcPr>
                        <m:fName>
                          <m:r>
                            <m:rPr>
                              <m:sty m:val="p"/>
                            </m:rPr>
                            <a:rPr lang="en-US" sz="2000" b="0" i="0" smtClean="0">
                              <a:latin typeface="Cambria Math" charset="0"/>
                              <a:ea typeface="Cambria Math" charset="0"/>
                              <a:cs typeface="Cambria Math" charset="0"/>
                            </a:rPr>
                            <m:t>cos</m:t>
                          </m:r>
                        </m:fName>
                        <m:e>
                          <m:r>
                            <a:rPr lang="en-US" sz="2000" b="0" i="1" smtClean="0">
                              <a:latin typeface="Cambria Math" charset="0"/>
                              <a:ea typeface="Cambria Math" charset="0"/>
                              <a:cs typeface="Cambria Math" charset="0"/>
                            </a:rPr>
                            <m:t>𝜃</m:t>
                          </m:r>
                        </m:e>
                      </m:func>
                      <m:sSup>
                        <m:sSupPr>
                          <m:ctrlPr>
                            <a:rPr lang="en-US" sz="2000" i="1">
                              <a:latin typeface="Cambria Math" panose="02040503050406030204" pitchFamily="18" charset="0"/>
                              <a:ea typeface="Cambria Math" charset="0"/>
                              <a:cs typeface="Cambria Math" charset="0"/>
                            </a:rPr>
                          </m:ctrlPr>
                        </m:sSupPr>
                        <m:e>
                          <m:r>
                            <a:rPr lang="en-AU" sz="2000" i="1">
                              <a:latin typeface="Cambria Math" charset="0"/>
                              <a:ea typeface="Cambria Math" charset="0"/>
                              <a:cs typeface="Cambria Math" charset="0"/>
                            </a:rPr>
                            <m:t>𝑒</m:t>
                          </m:r>
                        </m:e>
                        <m:sup>
                          <m:r>
                            <a:rPr lang="en-AU" sz="2000" i="1">
                              <a:latin typeface="Cambria Math" charset="0"/>
                              <a:ea typeface="Cambria Math" charset="0"/>
                              <a:cs typeface="Cambria Math" charset="0"/>
                            </a:rPr>
                            <m:t>𝑖</m:t>
                          </m:r>
                          <m:r>
                            <a:rPr lang="en-AU" sz="2000" i="1">
                              <a:latin typeface="Cambria Math" charset="0"/>
                              <a:ea typeface="Cambria Math" charset="0"/>
                              <a:cs typeface="Cambria Math" charset="0"/>
                            </a:rPr>
                            <m:t>𝜙</m:t>
                          </m:r>
                        </m:sup>
                      </m:sSup>
                    </m:oMath>
                  </m:oMathPara>
                </a14:m>
                <a:endParaRPr lang="en-US" sz="2000" dirty="0"/>
              </a:p>
            </p:txBody>
          </p:sp>
        </mc:Choice>
        <mc:Fallback xmlns="">
          <p:sp>
            <p:nvSpPr>
              <p:cNvPr id="40" name="TextBox 39"/>
              <p:cNvSpPr txBox="1">
                <a:spLocks noRot="1" noChangeAspect="1" noMove="1" noResize="1" noEditPoints="1" noAdjustHandles="1" noChangeArrowheads="1" noChangeShapeType="1" noTextEdit="1"/>
              </p:cNvSpPr>
              <p:nvPr/>
            </p:nvSpPr>
            <p:spPr>
              <a:xfrm>
                <a:off x="5855896" y="5423038"/>
                <a:ext cx="2867708" cy="467372"/>
              </a:xfrm>
              <a:prstGeom prst="rect">
                <a:avLst/>
              </a:prstGeom>
              <a:blipFill rotWithShape="0">
                <a:blip r:embed="rId17"/>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855896" y="4090837"/>
                <a:ext cx="2989536" cy="4673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AU" sz="2000" b="0" i="1" smtClean="0">
                              <a:latin typeface="Cambria Math" charset="0"/>
                            </a:rPr>
                            <m:t>𝑌</m:t>
                          </m:r>
                        </m:e>
                        <m:sub>
                          <m:r>
                            <a:rPr lang="en-AU" sz="2000" b="0" i="1" smtClean="0">
                              <a:latin typeface="Cambria Math" charset="0"/>
                            </a:rPr>
                            <m:t>2 −1</m:t>
                          </m:r>
                        </m:sub>
                      </m:sSub>
                      <m:r>
                        <a:rPr lang="en-AU" sz="2000" b="0" i="1" smtClean="0">
                          <a:latin typeface="Cambria Math" charset="0"/>
                          <a:ea typeface="Cambria Math" charset="0"/>
                          <a:cs typeface="Cambria Math" charset="0"/>
                        </a:rPr>
                        <m:t>=</m:t>
                      </m:r>
                      <m:box>
                        <m:boxPr>
                          <m:ctrlPr>
                            <a:rPr lang="mr-IN" sz="2000" b="0" i="1" smtClean="0">
                              <a:latin typeface="Cambria Math" panose="02040503050406030204" pitchFamily="18" charset="0"/>
                              <a:ea typeface="Cambria Math" charset="0"/>
                              <a:cs typeface="Cambria Math" charset="0"/>
                            </a:rPr>
                          </m:ctrlPr>
                        </m:boxPr>
                        <m:e>
                          <m:argPr>
                            <m:argSz m:val="-1"/>
                          </m:argPr>
                          <m:rad>
                            <m:radPr>
                              <m:degHide m:val="on"/>
                              <m:ctrlPr>
                                <a:rPr lang="mr-IN" sz="2000" b="0" i="1" smtClean="0">
                                  <a:latin typeface="Cambria Math" panose="02040503050406030204" pitchFamily="18" charset="0"/>
                                  <a:ea typeface="Cambria Math" charset="0"/>
                                  <a:cs typeface="Cambria Math" charset="0"/>
                                </a:rPr>
                              </m:ctrlPr>
                            </m:radPr>
                            <m:deg/>
                            <m:e>
                              <m:f>
                                <m:fPr>
                                  <m:ctrlPr>
                                    <a:rPr lang="mr-IN" sz="2000" b="0" i="1" smtClean="0">
                                      <a:latin typeface="Cambria Math" panose="02040503050406030204" pitchFamily="18" charset="0"/>
                                      <a:ea typeface="Cambria Math" charset="0"/>
                                      <a:cs typeface="Cambria Math" charset="0"/>
                                    </a:rPr>
                                  </m:ctrlPr>
                                </m:fPr>
                                <m:num>
                                  <m:r>
                                    <a:rPr lang="en-AU" sz="2000" b="0" i="1" smtClean="0">
                                      <a:latin typeface="Cambria Math" charset="0"/>
                                      <a:ea typeface="Cambria Math" charset="0"/>
                                      <a:cs typeface="Cambria Math" charset="0"/>
                                    </a:rPr>
                                    <m:t>15</m:t>
                                  </m:r>
                                </m:num>
                                <m:den>
                                  <m:r>
                                    <a:rPr lang="en-AU" sz="2000" b="0" i="1" smtClean="0">
                                      <a:latin typeface="Cambria Math" charset="0"/>
                                      <a:ea typeface="Cambria Math" charset="0"/>
                                      <a:cs typeface="Cambria Math" charset="0"/>
                                    </a:rPr>
                                    <m:t>8</m:t>
                                  </m:r>
                                  <m:r>
                                    <a:rPr lang="en-AU" sz="2000" b="0" i="1" smtClean="0">
                                      <a:latin typeface="Cambria Math" charset="0"/>
                                      <a:ea typeface="Cambria Math" charset="0"/>
                                      <a:cs typeface="Cambria Math" charset="0"/>
                                    </a:rPr>
                                    <m:t>𝜋</m:t>
                                  </m:r>
                                </m:den>
                              </m:f>
                            </m:e>
                          </m:rad>
                        </m:e>
                      </m:box>
                      <m:func>
                        <m:funcPr>
                          <m:ctrlPr>
                            <a:rPr lang="en-US" sz="2000" b="0" i="1" smtClean="0">
                              <a:latin typeface="Cambria Math" panose="02040503050406030204" pitchFamily="18" charset="0"/>
                              <a:ea typeface="Cambria Math" charset="0"/>
                              <a:cs typeface="Cambria Math" charset="0"/>
                            </a:rPr>
                          </m:ctrlPr>
                        </m:funcPr>
                        <m:fName>
                          <m:r>
                            <m:rPr>
                              <m:sty m:val="p"/>
                            </m:rPr>
                            <a:rPr lang="en-US" sz="2000" b="0" i="0" smtClean="0">
                              <a:latin typeface="Cambria Math" charset="0"/>
                              <a:ea typeface="Cambria Math" charset="0"/>
                              <a:cs typeface="Cambria Math" charset="0"/>
                            </a:rPr>
                            <m:t>sin</m:t>
                          </m:r>
                        </m:fName>
                        <m:e>
                          <m:r>
                            <a:rPr lang="en-US" sz="2000" b="0" i="1" smtClean="0">
                              <a:latin typeface="Cambria Math" charset="0"/>
                              <a:ea typeface="Cambria Math" charset="0"/>
                              <a:cs typeface="Cambria Math" charset="0"/>
                            </a:rPr>
                            <m:t>𝜃</m:t>
                          </m:r>
                        </m:e>
                      </m:func>
                      <m:func>
                        <m:funcPr>
                          <m:ctrlPr>
                            <a:rPr lang="en-US" sz="2000" b="0" i="1" smtClean="0">
                              <a:latin typeface="Cambria Math" panose="02040503050406030204" pitchFamily="18" charset="0"/>
                              <a:ea typeface="Cambria Math" charset="0"/>
                              <a:cs typeface="Cambria Math" charset="0"/>
                            </a:rPr>
                          </m:ctrlPr>
                        </m:funcPr>
                        <m:fName>
                          <m:r>
                            <m:rPr>
                              <m:sty m:val="p"/>
                            </m:rPr>
                            <a:rPr lang="en-US" sz="2000" b="0" i="0" smtClean="0">
                              <a:latin typeface="Cambria Math" charset="0"/>
                              <a:ea typeface="Cambria Math" charset="0"/>
                              <a:cs typeface="Cambria Math" charset="0"/>
                            </a:rPr>
                            <m:t>cos</m:t>
                          </m:r>
                        </m:fName>
                        <m:e>
                          <m:r>
                            <a:rPr lang="en-US" sz="2000" b="0" i="1" smtClean="0">
                              <a:latin typeface="Cambria Math" charset="0"/>
                              <a:ea typeface="Cambria Math" charset="0"/>
                              <a:cs typeface="Cambria Math" charset="0"/>
                            </a:rPr>
                            <m:t>𝜃</m:t>
                          </m:r>
                        </m:e>
                      </m:func>
                      <m:sSup>
                        <m:sSupPr>
                          <m:ctrlPr>
                            <a:rPr lang="en-US" sz="2000" i="1">
                              <a:latin typeface="Cambria Math" panose="02040503050406030204" pitchFamily="18" charset="0"/>
                              <a:ea typeface="Cambria Math" charset="0"/>
                              <a:cs typeface="Cambria Math" charset="0"/>
                            </a:rPr>
                          </m:ctrlPr>
                        </m:sSupPr>
                        <m:e>
                          <m:r>
                            <a:rPr lang="en-AU" sz="2000" i="1">
                              <a:latin typeface="Cambria Math" charset="0"/>
                              <a:ea typeface="Cambria Math" charset="0"/>
                              <a:cs typeface="Cambria Math" charset="0"/>
                            </a:rPr>
                            <m:t>𝑒</m:t>
                          </m:r>
                        </m:e>
                        <m:sup>
                          <m:r>
                            <a:rPr lang="en-AU" sz="2000" b="0" i="1" smtClean="0">
                              <a:latin typeface="Cambria Math" charset="0"/>
                              <a:ea typeface="Cambria Math" charset="0"/>
                              <a:cs typeface="Cambria Math" charset="0"/>
                            </a:rPr>
                            <m:t>−</m:t>
                          </m:r>
                          <m:r>
                            <a:rPr lang="en-AU" sz="2000" i="1">
                              <a:latin typeface="Cambria Math" charset="0"/>
                              <a:ea typeface="Cambria Math" charset="0"/>
                              <a:cs typeface="Cambria Math" charset="0"/>
                            </a:rPr>
                            <m:t>𝑖</m:t>
                          </m:r>
                          <m:r>
                            <a:rPr lang="en-AU" sz="2000" i="1">
                              <a:latin typeface="Cambria Math" charset="0"/>
                              <a:ea typeface="Cambria Math" charset="0"/>
                              <a:cs typeface="Cambria Math" charset="0"/>
                            </a:rPr>
                            <m:t>𝜙</m:t>
                          </m:r>
                        </m:sup>
                      </m:sSup>
                    </m:oMath>
                  </m:oMathPara>
                </a14:m>
                <a:endParaRPr lang="en-US" sz="2000" dirty="0"/>
              </a:p>
            </p:txBody>
          </p:sp>
        </mc:Choice>
        <mc:Fallback xmlns="">
          <p:sp>
            <p:nvSpPr>
              <p:cNvPr id="41" name="TextBox 40"/>
              <p:cNvSpPr txBox="1">
                <a:spLocks noRot="1" noChangeAspect="1" noMove="1" noResize="1" noEditPoints="1" noAdjustHandles="1" noChangeArrowheads="1" noChangeShapeType="1" noTextEdit="1"/>
              </p:cNvSpPr>
              <p:nvPr/>
            </p:nvSpPr>
            <p:spPr>
              <a:xfrm>
                <a:off x="5855896" y="4090837"/>
                <a:ext cx="2989536" cy="467372"/>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855896" y="6177516"/>
                <a:ext cx="2384499" cy="4673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AU" sz="2000" b="0" i="1" smtClean="0">
                              <a:latin typeface="Cambria Math" charset="0"/>
                            </a:rPr>
                            <m:t>𝑌</m:t>
                          </m:r>
                        </m:e>
                        <m:sub>
                          <m:r>
                            <a:rPr lang="en-AU" sz="2000" b="0" i="1" smtClean="0">
                              <a:latin typeface="Cambria Math" charset="0"/>
                            </a:rPr>
                            <m:t>22</m:t>
                          </m:r>
                        </m:sub>
                      </m:sSub>
                      <m:r>
                        <a:rPr lang="en-AU" sz="2000" b="0" i="1" smtClean="0">
                          <a:latin typeface="Cambria Math" charset="0"/>
                          <a:ea typeface="Cambria Math" charset="0"/>
                          <a:cs typeface="Cambria Math" charset="0"/>
                        </a:rPr>
                        <m:t>=</m:t>
                      </m:r>
                      <m:box>
                        <m:boxPr>
                          <m:ctrlPr>
                            <a:rPr lang="mr-IN" sz="2000" b="0" i="1" smtClean="0">
                              <a:latin typeface="Cambria Math" panose="02040503050406030204" pitchFamily="18" charset="0"/>
                              <a:ea typeface="Cambria Math" charset="0"/>
                              <a:cs typeface="Cambria Math" charset="0"/>
                            </a:rPr>
                          </m:ctrlPr>
                        </m:boxPr>
                        <m:e>
                          <m:argPr>
                            <m:argSz m:val="-1"/>
                          </m:argPr>
                          <m:rad>
                            <m:radPr>
                              <m:degHide m:val="on"/>
                              <m:ctrlPr>
                                <a:rPr lang="mr-IN" sz="2000" b="0" i="1" smtClean="0">
                                  <a:latin typeface="Cambria Math" panose="02040503050406030204" pitchFamily="18" charset="0"/>
                                  <a:ea typeface="Cambria Math" charset="0"/>
                                  <a:cs typeface="Cambria Math" charset="0"/>
                                </a:rPr>
                              </m:ctrlPr>
                            </m:radPr>
                            <m:deg/>
                            <m:e>
                              <m:f>
                                <m:fPr>
                                  <m:ctrlPr>
                                    <a:rPr lang="mr-IN" sz="2000" b="0" i="1" smtClean="0">
                                      <a:latin typeface="Cambria Math" panose="02040503050406030204" pitchFamily="18" charset="0"/>
                                      <a:ea typeface="Cambria Math" charset="0"/>
                                      <a:cs typeface="Cambria Math" charset="0"/>
                                    </a:rPr>
                                  </m:ctrlPr>
                                </m:fPr>
                                <m:num>
                                  <m:r>
                                    <a:rPr lang="en-AU" sz="2000" b="0" i="1" smtClean="0">
                                      <a:latin typeface="Cambria Math" charset="0"/>
                                      <a:ea typeface="Cambria Math" charset="0"/>
                                      <a:cs typeface="Cambria Math" charset="0"/>
                                    </a:rPr>
                                    <m:t>15</m:t>
                                  </m:r>
                                </m:num>
                                <m:den>
                                  <m:r>
                                    <a:rPr lang="en-AU" sz="2000" b="0" i="1" smtClean="0">
                                      <a:latin typeface="Cambria Math" charset="0"/>
                                      <a:ea typeface="Cambria Math" charset="0"/>
                                      <a:cs typeface="Cambria Math" charset="0"/>
                                    </a:rPr>
                                    <m:t>32</m:t>
                                  </m:r>
                                  <m:r>
                                    <a:rPr lang="en-AU" sz="2000" b="0" i="1" smtClean="0">
                                      <a:latin typeface="Cambria Math" charset="0"/>
                                      <a:ea typeface="Cambria Math" charset="0"/>
                                      <a:cs typeface="Cambria Math" charset="0"/>
                                    </a:rPr>
                                    <m:t>𝜋</m:t>
                                  </m:r>
                                </m:den>
                              </m:f>
                            </m:e>
                          </m:rad>
                          <m:r>
                            <m:rPr>
                              <m:brk m:alnAt="63"/>
                            </m:rPr>
                            <a:rPr lang="en-AU" sz="2000" b="0" i="1" smtClean="0">
                              <a:latin typeface="Cambria Math" charset="0"/>
                              <a:ea typeface="Cambria Math" charset="0"/>
                              <a:cs typeface="Cambria Math" charset="0"/>
                            </a:rPr>
                            <m:t> </m:t>
                          </m:r>
                        </m:e>
                      </m:box>
                      <m:sSup>
                        <m:sSupPr>
                          <m:ctrlPr>
                            <a:rPr lang="mr-IN" sz="2000" b="0" i="1" smtClean="0">
                              <a:latin typeface="Cambria Math" panose="02040503050406030204" pitchFamily="18" charset="0"/>
                              <a:ea typeface="Cambria Math" charset="0"/>
                              <a:cs typeface="Cambria Math" charset="0"/>
                            </a:rPr>
                          </m:ctrlPr>
                        </m:sSupPr>
                        <m:e>
                          <m:r>
                            <m:rPr>
                              <m:sty m:val="p"/>
                            </m:rPr>
                            <a:rPr lang="en-AU" sz="2000" b="0" i="0" smtClean="0">
                              <a:latin typeface="Cambria Math" charset="0"/>
                              <a:ea typeface="Cambria Math" charset="0"/>
                              <a:cs typeface="Cambria Math" charset="0"/>
                            </a:rPr>
                            <m:t>sin</m:t>
                          </m:r>
                        </m:e>
                        <m:sup>
                          <m:r>
                            <a:rPr lang="en-AU" sz="2000" b="0" i="1" smtClean="0">
                              <a:latin typeface="Cambria Math" charset="0"/>
                              <a:ea typeface="Cambria Math" charset="0"/>
                              <a:cs typeface="Cambria Math" charset="0"/>
                            </a:rPr>
                            <m:t>2</m:t>
                          </m:r>
                        </m:sup>
                      </m:sSup>
                      <m:r>
                        <a:rPr lang="mr-IN" sz="2000" b="0" i="1" smtClean="0">
                          <a:latin typeface="Cambria Math" charset="0"/>
                          <a:ea typeface="Cambria Math" charset="0"/>
                          <a:cs typeface="Cambria Math" charset="0"/>
                        </a:rPr>
                        <m:t>𝜃</m:t>
                      </m:r>
                      <m:r>
                        <a:rPr lang="en-AU" sz="2000" b="0" i="1" smtClean="0">
                          <a:latin typeface="Cambria Math" charset="0"/>
                          <a:ea typeface="Cambria Math" charset="0"/>
                          <a:cs typeface="Cambria Math" charset="0"/>
                        </a:rPr>
                        <m:t> </m:t>
                      </m:r>
                      <m:sSup>
                        <m:sSupPr>
                          <m:ctrlPr>
                            <a:rPr lang="en-US" sz="2000" i="1">
                              <a:latin typeface="Cambria Math" panose="02040503050406030204" pitchFamily="18" charset="0"/>
                              <a:ea typeface="Cambria Math" charset="0"/>
                              <a:cs typeface="Cambria Math" charset="0"/>
                            </a:rPr>
                          </m:ctrlPr>
                        </m:sSupPr>
                        <m:e>
                          <m:r>
                            <a:rPr lang="en-AU" sz="2000" i="1">
                              <a:latin typeface="Cambria Math" charset="0"/>
                              <a:ea typeface="Cambria Math" charset="0"/>
                              <a:cs typeface="Cambria Math" charset="0"/>
                            </a:rPr>
                            <m:t>𝑒</m:t>
                          </m:r>
                        </m:e>
                        <m:sup>
                          <m:r>
                            <a:rPr lang="en-AU" sz="2000" b="0" i="1" smtClean="0">
                              <a:latin typeface="Cambria Math" charset="0"/>
                              <a:ea typeface="Cambria Math" charset="0"/>
                              <a:cs typeface="Cambria Math" charset="0"/>
                            </a:rPr>
                            <m:t>2</m:t>
                          </m:r>
                          <m:r>
                            <a:rPr lang="en-AU" sz="2000" i="1">
                              <a:latin typeface="Cambria Math" charset="0"/>
                              <a:ea typeface="Cambria Math" charset="0"/>
                              <a:cs typeface="Cambria Math" charset="0"/>
                            </a:rPr>
                            <m:t>𝑖</m:t>
                          </m:r>
                          <m:r>
                            <a:rPr lang="en-AU" sz="2000" i="1">
                              <a:latin typeface="Cambria Math" charset="0"/>
                              <a:ea typeface="Cambria Math" charset="0"/>
                              <a:cs typeface="Cambria Math" charset="0"/>
                            </a:rPr>
                            <m:t>𝜙</m:t>
                          </m:r>
                        </m:sup>
                      </m:sSup>
                    </m:oMath>
                  </m:oMathPara>
                </a14:m>
                <a:endParaRPr lang="en-US" sz="2000" dirty="0"/>
              </a:p>
            </p:txBody>
          </p:sp>
        </mc:Choice>
        <mc:Fallback xmlns="">
          <p:sp>
            <p:nvSpPr>
              <p:cNvPr id="45" name="TextBox 44"/>
              <p:cNvSpPr txBox="1">
                <a:spLocks noRot="1" noChangeAspect="1" noMove="1" noResize="1" noEditPoints="1" noAdjustHandles="1" noChangeArrowheads="1" noChangeShapeType="1" noTextEdit="1"/>
              </p:cNvSpPr>
              <p:nvPr/>
            </p:nvSpPr>
            <p:spPr>
              <a:xfrm>
                <a:off x="5855896" y="6177516"/>
                <a:ext cx="2384499" cy="467372"/>
              </a:xfrm>
              <a:prstGeom prst="rect">
                <a:avLst/>
              </a:prstGeom>
              <a:blipFill rotWithShape="0">
                <a:blip r:embed="rId19"/>
                <a:stretch>
                  <a:fillRect b="-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855896" y="3438776"/>
                <a:ext cx="2698687" cy="4673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AU" sz="2000" b="0" i="1" smtClean="0">
                              <a:latin typeface="Cambria Math" charset="0"/>
                            </a:rPr>
                            <m:t>𝑌</m:t>
                          </m:r>
                        </m:e>
                        <m:sub>
                          <m:r>
                            <a:rPr lang="en-AU" sz="2000" b="0" i="1" smtClean="0">
                              <a:latin typeface="Cambria Math" charset="0"/>
                            </a:rPr>
                            <m:t>2 −2</m:t>
                          </m:r>
                        </m:sub>
                      </m:sSub>
                      <m:r>
                        <a:rPr lang="en-AU" sz="2000" b="0" i="1" smtClean="0">
                          <a:latin typeface="Cambria Math" charset="0"/>
                          <a:ea typeface="Cambria Math" charset="0"/>
                          <a:cs typeface="Cambria Math" charset="0"/>
                        </a:rPr>
                        <m:t>=</m:t>
                      </m:r>
                      <m:box>
                        <m:boxPr>
                          <m:ctrlPr>
                            <a:rPr lang="mr-IN" sz="2000" b="0" i="1" smtClean="0">
                              <a:latin typeface="Cambria Math" panose="02040503050406030204" pitchFamily="18" charset="0"/>
                              <a:ea typeface="Cambria Math" charset="0"/>
                              <a:cs typeface="Cambria Math" charset="0"/>
                            </a:rPr>
                          </m:ctrlPr>
                        </m:boxPr>
                        <m:e>
                          <m:argPr>
                            <m:argSz m:val="-1"/>
                          </m:argPr>
                          <m:rad>
                            <m:radPr>
                              <m:degHide m:val="on"/>
                              <m:ctrlPr>
                                <a:rPr lang="mr-IN" sz="2000" b="0" i="1" smtClean="0">
                                  <a:latin typeface="Cambria Math" panose="02040503050406030204" pitchFamily="18" charset="0"/>
                                  <a:ea typeface="Cambria Math" charset="0"/>
                                  <a:cs typeface="Cambria Math" charset="0"/>
                                </a:rPr>
                              </m:ctrlPr>
                            </m:radPr>
                            <m:deg/>
                            <m:e>
                              <m:f>
                                <m:fPr>
                                  <m:ctrlPr>
                                    <a:rPr lang="mr-IN" sz="2000" b="0" i="1" smtClean="0">
                                      <a:latin typeface="Cambria Math" panose="02040503050406030204" pitchFamily="18" charset="0"/>
                                      <a:ea typeface="Cambria Math" charset="0"/>
                                      <a:cs typeface="Cambria Math" charset="0"/>
                                    </a:rPr>
                                  </m:ctrlPr>
                                </m:fPr>
                                <m:num>
                                  <m:r>
                                    <a:rPr lang="en-AU" sz="2000" b="0" i="1" smtClean="0">
                                      <a:latin typeface="Cambria Math" charset="0"/>
                                      <a:ea typeface="Cambria Math" charset="0"/>
                                      <a:cs typeface="Cambria Math" charset="0"/>
                                    </a:rPr>
                                    <m:t>15</m:t>
                                  </m:r>
                                </m:num>
                                <m:den>
                                  <m:r>
                                    <a:rPr lang="en-AU" sz="2000" b="0" i="1" smtClean="0">
                                      <a:latin typeface="Cambria Math" charset="0"/>
                                      <a:ea typeface="Cambria Math" charset="0"/>
                                      <a:cs typeface="Cambria Math" charset="0"/>
                                    </a:rPr>
                                    <m:t>32</m:t>
                                  </m:r>
                                  <m:r>
                                    <a:rPr lang="en-AU" sz="2000" b="0" i="1" smtClean="0">
                                      <a:latin typeface="Cambria Math" charset="0"/>
                                      <a:ea typeface="Cambria Math" charset="0"/>
                                      <a:cs typeface="Cambria Math" charset="0"/>
                                    </a:rPr>
                                    <m:t>𝜋</m:t>
                                  </m:r>
                                </m:den>
                              </m:f>
                            </m:e>
                          </m:rad>
                          <m:r>
                            <m:rPr>
                              <m:brk m:alnAt="63"/>
                            </m:rPr>
                            <a:rPr lang="en-AU" sz="2000" b="0" i="1" smtClean="0">
                              <a:latin typeface="Cambria Math" charset="0"/>
                              <a:ea typeface="Cambria Math" charset="0"/>
                              <a:cs typeface="Cambria Math" charset="0"/>
                            </a:rPr>
                            <m:t> </m:t>
                          </m:r>
                        </m:e>
                      </m:box>
                      <m:sSup>
                        <m:sSupPr>
                          <m:ctrlPr>
                            <a:rPr lang="mr-IN" sz="2000" b="0" i="1" smtClean="0">
                              <a:latin typeface="Cambria Math" panose="02040503050406030204" pitchFamily="18" charset="0"/>
                              <a:ea typeface="Cambria Math" charset="0"/>
                              <a:cs typeface="Cambria Math" charset="0"/>
                            </a:rPr>
                          </m:ctrlPr>
                        </m:sSupPr>
                        <m:e>
                          <m:r>
                            <m:rPr>
                              <m:sty m:val="p"/>
                            </m:rPr>
                            <a:rPr lang="en-AU" sz="2000" b="0" i="0" smtClean="0">
                              <a:latin typeface="Cambria Math" charset="0"/>
                              <a:ea typeface="Cambria Math" charset="0"/>
                              <a:cs typeface="Cambria Math" charset="0"/>
                            </a:rPr>
                            <m:t>sin</m:t>
                          </m:r>
                        </m:e>
                        <m:sup>
                          <m:r>
                            <a:rPr lang="en-AU" sz="2000" b="0" i="1" smtClean="0">
                              <a:latin typeface="Cambria Math" charset="0"/>
                              <a:ea typeface="Cambria Math" charset="0"/>
                              <a:cs typeface="Cambria Math" charset="0"/>
                            </a:rPr>
                            <m:t>2</m:t>
                          </m:r>
                        </m:sup>
                      </m:sSup>
                      <m:r>
                        <a:rPr lang="mr-IN" sz="2000" b="0" i="1" smtClean="0">
                          <a:latin typeface="Cambria Math" charset="0"/>
                          <a:ea typeface="Cambria Math" charset="0"/>
                          <a:cs typeface="Cambria Math" charset="0"/>
                        </a:rPr>
                        <m:t>𝜃</m:t>
                      </m:r>
                      <m:r>
                        <a:rPr lang="en-AU" sz="2000" b="0" i="1" smtClean="0">
                          <a:latin typeface="Cambria Math" charset="0"/>
                          <a:ea typeface="Cambria Math" charset="0"/>
                          <a:cs typeface="Cambria Math" charset="0"/>
                        </a:rPr>
                        <m:t> </m:t>
                      </m:r>
                      <m:sSup>
                        <m:sSupPr>
                          <m:ctrlPr>
                            <a:rPr lang="en-US" sz="2000" i="1">
                              <a:latin typeface="Cambria Math" panose="02040503050406030204" pitchFamily="18" charset="0"/>
                              <a:ea typeface="Cambria Math" charset="0"/>
                              <a:cs typeface="Cambria Math" charset="0"/>
                            </a:rPr>
                          </m:ctrlPr>
                        </m:sSupPr>
                        <m:e>
                          <m:r>
                            <a:rPr lang="en-AU" sz="2000" i="1">
                              <a:latin typeface="Cambria Math" charset="0"/>
                              <a:ea typeface="Cambria Math" charset="0"/>
                              <a:cs typeface="Cambria Math" charset="0"/>
                            </a:rPr>
                            <m:t>𝑒</m:t>
                          </m:r>
                        </m:e>
                        <m:sup>
                          <m:r>
                            <a:rPr lang="en-AU" sz="2000" b="0" i="1" smtClean="0">
                              <a:latin typeface="Cambria Math" charset="0"/>
                              <a:ea typeface="Cambria Math" charset="0"/>
                              <a:cs typeface="Cambria Math" charset="0"/>
                            </a:rPr>
                            <m:t>−2</m:t>
                          </m:r>
                          <m:r>
                            <a:rPr lang="en-AU" sz="2000" i="1">
                              <a:latin typeface="Cambria Math" charset="0"/>
                              <a:ea typeface="Cambria Math" charset="0"/>
                              <a:cs typeface="Cambria Math" charset="0"/>
                            </a:rPr>
                            <m:t>𝑖</m:t>
                          </m:r>
                          <m:r>
                            <a:rPr lang="en-AU" sz="2000" i="1">
                              <a:latin typeface="Cambria Math" charset="0"/>
                              <a:ea typeface="Cambria Math" charset="0"/>
                              <a:cs typeface="Cambria Math" charset="0"/>
                            </a:rPr>
                            <m:t>𝜙</m:t>
                          </m:r>
                        </m:sup>
                      </m:sSup>
                    </m:oMath>
                  </m:oMathPara>
                </a14:m>
                <a:endParaRPr lang="en-US" sz="20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855896" y="3438776"/>
                <a:ext cx="2698687" cy="467372"/>
              </a:xfrm>
              <a:prstGeom prst="rect">
                <a:avLst/>
              </a:prstGeom>
              <a:blipFill rotWithShape="0">
                <a:blip r:embed="rId2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2412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4" grpId="0"/>
      <p:bldP spid="25" grpId="0"/>
      <p:bldP spid="26" grpId="0"/>
      <p:bldP spid="27" grpId="0"/>
      <p:bldP spid="28" grpId="0"/>
      <p:bldP spid="36" grpId="0"/>
      <p:bldP spid="37" grpId="0"/>
      <p:bldP spid="38" grpId="0"/>
      <p:bldP spid="39"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Operators for angular momentum</a:t>
            </a:r>
          </a:p>
        </p:txBody>
      </p:sp>
      <p:sp>
        <p:nvSpPr>
          <p:cNvPr id="2" name="TextBox 1"/>
          <p:cNvSpPr txBox="1"/>
          <p:nvPr/>
        </p:nvSpPr>
        <p:spPr>
          <a:xfrm>
            <a:off x="2242969" y="1126062"/>
            <a:ext cx="4658061" cy="523220"/>
          </a:xfrm>
          <a:prstGeom prst="rect">
            <a:avLst/>
          </a:prstGeom>
          <a:noFill/>
          <a:ln w="12700">
            <a:solidFill>
              <a:schemeClr val="tx1"/>
            </a:solidFill>
          </a:ln>
        </p:spPr>
        <p:txBody>
          <a:bodyPr wrap="square" rtlCol="0">
            <a:spAutoFit/>
          </a:bodyPr>
          <a:lstStyle/>
          <a:p>
            <a:pPr algn="ctr"/>
            <a:r>
              <a:rPr lang="en-US" sz="2800" b="1" dirty="0"/>
              <a:t>What is angular momentum?</a:t>
            </a:r>
          </a:p>
        </p:txBody>
      </p:sp>
      <p:sp>
        <p:nvSpPr>
          <p:cNvPr id="5" name="TextBox 4"/>
          <p:cNvSpPr txBox="1"/>
          <p:nvPr/>
        </p:nvSpPr>
        <p:spPr>
          <a:xfrm>
            <a:off x="430306" y="1871830"/>
            <a:ext cx="8358692" cy="461665"/>
          </a:xfrm>
          <a:prstGeom prst="rect">
            <a:avLst/>
          </a:prstGeom>
          <a:noFill/>
        </p:spPr>
        <p:txBody>
          <a:bodyPr wrap="square" rtlCol="0">
            <a:spAutoFit/>
          </a:bodyPr>
          <a:lstStyle/>
          <a:p>
            <a:pPr marL="342900" indent="-342900">
              <a:spcAft>
                <a:spcPts val="1800"/>
              </a:spcAft>
              <a:buFont typeface="Arial" charset="0"/>
              <a:buChar char="•"/>
            </a:pPr>
            <a:r>
              <a:rPr lang="en-AU" sz="2400" dirty="0"/>
              <a:t>Angular momentum is a confusing concept, so let’s recap!</a:t>
            </a:r>
          </a:p>
        </p:txBody>
      </p:sp>
      <p:pic>
        <p:nvPicPr>
          <p:cNvPr id="8" name="Picture 7"/>
          <p:cNvPicPr>
            <a:picLocks noChangeAspect="1"/>
          </p:cNvPicPr>
          <p:nvPr/>
        </p:nvPicPr>
        <p:blipFill>
          <a:blip r:embed="rId3"/>
          <a:stretch>
            <a:fillRect/>
          </a:stretch>
        </p:blipFill>
        <p:spPr>
          <a:xfrm>
            <a:off x="650643" y="2617598"/>
            <a:ext cx="5771614" cy="3832712"/>
          </a:xfrm>
          <a:prstGeom prst="rect">
            <a:avLst/>
          </a:prstGeom>
        </p:spPr>
      </p:pic>
      <p:sp>
        <p:nvSpPr>
          <p:cNvPr id="9" name="TextBox 8"/>
          <p:cNvSpPr txBox="1"/>
          <p:nvPr/>
        </p:nvSpPr>
        <p:spPr>
          <a:xfrm>
            <a:off x="6658659" y="3309579"/>
            <a:ext cx="1989582" cy="2246769"/>
          </a:xfrm>
          <a:prstGeom prst="rect">
            <a:avLst/>
          </a:prstGeom>
          <a:noFill/>
          <a:ln w="12700">
            <a:solidFill>
              <a:srgbClr val="0070C0"/>
            </a:solidFill>
          </a:ln>
        </p:spPr>
        <p:txBody>
          <a:bodyPr wrap="square" rtlCol="0">
            <a:spAutoFit/>
          </a:bodyPr>
          <a:lstStyle/>
          <a:p>
            <a:pPr algn="ctr"/>
            <a:r>
              <a:rPr lang="en-US" sz="2800" i="1" dirty="0">
                <a:solidFill>
                  <a:srgbClr val="0070C0"/>
                </a:solidFill>
              </a:rPr>
              <a:t>Angular momentum is motion around </a:t>
            </a:r>
            <a:r>
              <a:rPr lang="en-US" sz="2800" i="1">
                <a:solidFill>
                  <a:srgbClr val="0070C0"/>
                </a:solidFill>
              </a:rPr>
              <a:t>an axis!</a:t>
            </a:r>
          </a:p>
        </p:txBody>
      </p:sp>
    </p:spTree>
    <p:extLst>
      <p:ext uri="{BB962C8B-B14F-4D97-AF65-F5344CB8AC3E}">
        <p14:creationId xmlns:p14="http://schemas.microsoft.com/office/powerpoint/2010/main" val="33361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t>Eigenfunctions</a:t>
            </a:r>
            <a:r>
              <a:rPr lang="en-US" sz="4000" dirty="0"/>
              <a:t> of angular momentum</a:t>
            </a:r>
          </a:p>
        </p:txBody>
      </p:sp>
      <p:sp>
        <p:nvSpPr>
          <p:cNvPr id="2" name="TextBox 1"/>
          <p:cNvSpPr txBox="1"/>
          <p:nvPr/>
        </p:nvSpPr>
        <p:spPr>
          <a:xfrm>
            <a:off x="2924978" y="1126062"/>
            <a:ext cx="3294043" cy="523220"/>
          </a:xfrm>
          <a:prstGeom prst="rect">
            <a:avLst/>
          </a:prstGeom>
          <a:noFill/>
          <a:ln w="12700">
            <a:solidFill>
              <a:schemeClr val="tx1"/>
            </a:solidFill>
          </a:ln>
        </p:spPr>
        <p:txBody>
          <a:bodyPr wrap="square" rtlCol="0">
            <a:spAutoFit/>
          </a:bodyPr>
          <a:lstStyle/>
          <a:p>
            <a:pPr algn="ctr"/>
            <a:r>
              <a:rPr lang="en-AU" sz="2800" b="1" dirty="0"/>
              <a:t>Spherical harmonics</a:t>
            </a:r>
            <a:endParaRPr lang="en-US" sz="2800" b="1" dirty="0"/>
          </a:p>
        </p:txBody>
      </p:sp>
      <mc:AlternateContent xmlns:mc="http://schemas.openxmlformats.org/markup-compatibility/2006" xmlns:a14="http://schemas.microsoft.com/office/drawing/2010/main">
        <mc:Choice Requires="a14">
          <p:sp>
            <p:nvSpPr>
              <p:cNvPr id="5" name="TextBox 4"/>
              <p:cNvSpPr txBox="1"/>
              <p:nvPr/>
            </p:nvSpPr>
            <p:spPr>
              <a:xfrm>
                <a:off x="430306" y="1871830"/>
                <a:ext cx="8358692" cy="830997"/>
              </a:xfrm>
              <a:prstGeom prst="rect">
                <a:avLst/>
              </a:prstGeom>
              <a:noFill/>
            </p:spPr>
            <p:txBody>
              <a:bodyPr wrap="square" rtlCol="0">
                <a:spAutoFit/>
              </a:bodyPr>
              <a:lstStyle/>
              <a:p>
                <a:pPr marL="342900" indent="-342900">
                  <a:spcAft>
                    <a:spcPts val="1800"/>
                  </a:spcAft>
                  <a:buFont typeface="Arial" charset="0"/>
                  <a:buChar char="•"/>
                </a:pPr>
                <a:r>
                  <a:rPr lang="en-AU" sz="2400" dirty="0"/>
                  <a:t>Here are some visualisations of </a:t>
                </a:r>
                <a14:m>
                  <m:oMath xmlns:m="http://schemas.openxmlformats.org/officeDocument/2006/math">
                    <m:sSub>
                      <m:sSubPr>
                        <m:ctrlPr>
                          <a:rPr lang="en-US" sz="2400" i="1">
                            <a:latin typeface="Cambria Math" panose="02040503050406030204" pitchFamily="18" charset="0"/>
                          </a:rPr>
                        </m:ctrlPr>
                      </m:sSubPr>
                      <m:e>
                        <m:r>
                          <a:rPr lang="en-AU" sz="2400" i="1">
                            <a:latin typeface="Cambria Math" charset="0"/>
                          </a:rPr>
                          <m:t>𝑌</m:t>
                        </m:r>
                      </m:e>
                      <m:sub>
                        <m:r>
                          <a:rPr lang="en-AU" sz="2400" i="1">
                            <a:latin typeface="Cambria Math" charset="0"/>
                          </a:rPr>
                          <m:t>𝑙𝑚</m:t>
                        </m:r>
                      </m:sub>
                    </m:sSub>
                    <m:d>
                      <m:dPr>
                        <m:ctrlPr>
                          <a:rPr lang="en-AU" sz="2400" i="1">
                            <a:latin typeface="Cambria Math" panose="02040503050406030204" pitchFamily="18" charset="0"/>
                          </a:rPr>
                        </m:ctrlPr>
                      </m:dPr>
                      <m:e>
                        <m:r>
                          <a:rPr lang="en-AU" sz="2400" i="1">
                            <a:latin typeface="Cambria Math" charset="0"/>
                            <a:ea typeface="Cambria Math" charset="0"/>
                            <a:cs typeface="Cambria Math" charset="0"/>
                          </a:rPr>
                          <m:t>𝜃</m:t>
                        </m:r>
                        <m:r>
                          <a:rPr lang="en-AU" sz="2400" i="1">
                            <a:latin typeface="Cambria Math" charset="0"/>
                            <a:ea typeface="Cambria Math" charset="0"/>
                            <a:cs typeface="Cambria Math" charset="0"/>
                          </a:rPr>
                          <m:t>,</m:t>
                        </m:r>
                        <m:r>
                          <a:rPr lang="en-AU" sz="2400" i="1">
                            <a:latin typeface="Cambria Math" charset="0"/>
                            <a:ea typeface="Cambria Math" charset="0"/>
                            <a:cs typeface="Cambria Math" charset="0"/>
                          </a:rPr>
                          <m:t>𝜙</m:t>
                        </m:r>
                      </m:e>
                    </m:d>
                  </m:oMath>
                </a14:m>
                <a:r>
                  <a:rPr lang="en-AU" sz="2400" dirty="0"/>
                  <a:t> for some values of </a:t>
                </a:r>
                <a14:m>
                  <m:oMath xmlns:m="http://schemas.openxmlformats.org/officeDocument/2006/math">
                    <m:r>
                      <a:rPr lang="en-AU" sz="2400" b="0" i="1" smtClean="0">
                        <a:latin typeface="Cambria Math" charset="0"/>
                      </a:rPr>
                      <m:t>𝑙</m:t>
                    </m:r>
                  </m:oMath>
                </a14:m>
                <a:r>
                  <a:rPr lang="en-AU" sz="2400" dirty="0"/>
                  <a:t> and </a:t>
                </a:r>
                <a14:m>
                  <m:oMath xmlns:m="http://schemas.openxmlformats.org/officeDocument/2006/math">
                    <m:r>
                      <a:rPr lang="en-AU" sz="2400" b="0" i="1" smtClean="0">
                        <a:latin typeface="Cambria Math" charset="0"/>
                      </a:rPr>
                      <m:t>𝑚</m:t>
                    </m:r>
                  </m:oMath>
                </a14:m>
                <a:r>
                  <a:rPr lang="en-AU" sz="2400" dirty="0"/>
                  <a:t> (these all visualise the intensity on a sphere): </a:t>
                </a:r>
                <a:endParaRPr lang="en-US" sz="2400" dirty="0">
                  <a:solidFill>
                    <a:srgbClr val="0070C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30306" y="1871830"/>
                <a:ext cx="8358692" cy="830997"/>
              </a:xfrm>
              <a:prstGeom prst="rect">
                <a:avLst/>
              </a:prstGeom>
              <a:blipFill rotWithShape="0">
                <a:blip r:embed="rId3"/>
                <a:stretch>
                  <a:fillRect l="-1021" t="-5882" b="-16176"/>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1431170" y="3174766"/>
            <a:ext cx="6302671" cy="3499836"/>
          </a:xfrm>
          <a:prstGeom prst="rect">
            <a:avLst/>
          </a:prstGeom>
        </p:spPr>
      </p:pic>
      <p:sp>
        <p:nvSpPr>
          <p:cNvPr id="6" name="Rectangle 5"/>
          <p:cNvSpPr/>
          <p:nvPr/>
        </p:nvSpPr>
        <p:spPr>
          <a:xfrm>
            <a:off x="1311007" y="4142343"/>
            <a:ext cx="275422" cy="11237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95590" y="3024528"/>
            <a:ext cx="1059456" cy="220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702167" y="3513226"/>
                <a:ext cx="74655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charset="0"/>
                        </a:rPr>
                        <m:t>𝑙</m:t>
                      </m:r>
                      <m:r>
                        <a:rPr lang="en-AU" sz="2400" b="0" i="1" smtClean="0">
                          <a:latin typeface="Cambria Math" charset="0"/>
                        </a:rPr>
                        <m:t>=0</m:t>
                      </m:r>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702167" y="3513226"/>
                <a:ext cx="746551" cy="369332"/>
              </a:xfrm>
              <a:prstGeom prst="rect">
                <a:avLst/>
              </a:prstGeom>
              <a:blipFill rotWithShape="0">
                <a:blip r:embed="rId5"/>
                <a:stretch>
                  <a:fillRect l="-9756" r="-9756"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84619" y="4321121"/>
                <a:ext cx="74655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charset="0"/>
                        </a:rPr>
                        <m:t>𝑙</m:t>
                      </m:r>
                      <m:r>
                        <a:rPr lang="en-AU" sz="2400" b="0" i="1" smtClean="0">
                          <a:latin typeface="Cambria Math" charset="0"/>
                        </a:rPr>
                        <m:t>=1</m:t>
                      </m:r>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684619" y="4321121"/>
                <a:ext cx="746551" cy="369332"/>
              </a:xfrm>
              <a:prstGeom prst="rect">
                <a:avLst/>
              </a:prstGeom>
              <a:blipFill rotWithShape="0">
                <a:blip r:embed="rId6"/>
                <a:stretch>
                  <a:fillRect l="-9756" r="-9756"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98901" y="5182710"/>
                <a:ext cx="74655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charset="0"/>
                        </a:rPr>
                        <m:t>𝑙</m:t>
                      </m:r>
                      <m:r>
                        <a:rPr lang="en-AU" sz="2400" b="0" i="1" smtClean="0">
                          <a:latin typeface="Cambria Math" charset="0"/>
                        </a:rPr>
                        <m:t>=2</m:t>
                      </m:r>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698901" y="5182710"/>
                <a:ext cx="746551" cy="369332"/>
              </a:xfrm>
              <a:prstGeom prst="rect">
                <a:avLst/>
              </a:prstGeom>
              <a:blipFill rotWithShape="0">
                <a:blip r:embed="rId7"/>
                <a:stretch>
                  <a:fillRect l="-9836" r="-9836"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98901" y="6063631"/>
                <a:ext cx="74655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charset="0"/>
                        </a:rPr>
                        <m:t>𝑙</m:t>
                      </m:r>
                      <m:r>
                        <a:rPr lang="en-AU" sz="2400" b="0" i="1" smtClean="0">
                          <a:latin typeface="Cambria Math" charset="0"/>
                        </a:rPr>
                        <m:t>=3</m:t>
                      </m:r>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98901" y="6063631"/>
                <a:ext cx="746551" cy="369332"/>
              </a:xfrm>
              <a:prstGeom prst="rect">
                <a:avLst/>
              </a:prstGeom>
              <a:blipFill rotWithShape="0">
                <a:blip r:embed="rId8"/>
                <a:stretch>
                  <a:fillRect l="-9836" r="-9836"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234032" y="2839862"/>
                <a:ext cx="113159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charset="0"/>
                        </a:rPr>
                        <m:t>𝑚</m:t>
                      </m:r>
                      <m:r>
                        <a:rPr lang="en-AU" sz="2400" b="0" i="1" smtClean="0">
                          <a:latin typeface="Cambria Math" charset="0"/>
                        </a:rPr>
                        <m:t>=−3</m:t>
                      </m:r>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234032" y="2839862"/>
                <a:ext cx="1131592" cy="369332"/>
              </a:xfrm>
              <a:prstGeom prst="rect">
                <a:avLst/>
              </a:prstGeom>
              <a:blipFill rotWithShape="0">
                <a:blip r:embed="rId9"/>
                <a:stretch>
                  <a:fillRect l="-3226" r="-5914"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812529" y="2839862"/>
                <a:ext cx="4680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charset="0"/>
                        </a:rPr>
                        <m:t>−2</m:t>
                      </m:r>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812529" y="2839862"/>
                <a:ext cx="468077" cy="369332"/>
              </a:xfrm>
              <a:prstGeom prst="rect">
                <a:avLst/>
              </a:prstGeom>
              <a:blipFill rotWithShape="0">
                <a:blip r:embed="rId10"/>
                <a:stretch>
                  <a:fillRect l="-2597" r="-15584"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667431" y="2839862"/>
                <a:ext cx="4680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charset="0"/>
                        </a:rPr>
                        <m:t>−1</m:t>
                      </m:r>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667431" y="2839862"/>
                <a:ext cx="468077" cy="369332"/>
              </a:xfrm>
              <a:prstGeom prst="rect">
                <a:avLst/>
              </a:prstGeom>
              <a:blipFill rotWithShape="0">
                <a:blip r:embed="rId11"/>
                <a:stretch>
                  <a:fillRect l="-3947" r="-15789"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645517" y="2839558"/>
                <a:ext cx="2388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charset="0"/>
                        </a:rPr>
                        <m:t>0</m:t>
                      </m:r>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645517" y="2839558"/>
                <a:ext cx="238847" cy="369332"/>
              </a:xfrm>
              <a:prstGeom prst="rect">
                <a:avLst/>
              </a:prstGeom>
              <a:blipFill rotWithShape="0">
                <a:blip r:embed="rId12"/>
                <a:stretch>
                  <a:fillRect l="-28205" r="-33333"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326144" y="2839254"/>
                <a:ext cx="4680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charset="0"/>
                        </a:rPr>
                        <m:t>+1</m:t>
                      </m:r>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326144" y="2839254"/>
                <a:ext cx="468077" cy="369332"/>
              </a:xfrm>
              <a:prstGeom prst="rect">
                <a:avLst/>
              </a:prstGeom>
              <a:blipFill rotWithShape="0">
                <a:blip r:embed="rId13"/>
                <a:stretch>
                  <a:fillRect l="-13158" r="-15789"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249145" y="2838950"/>
                <a:ext cx="4680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charset="0"/>
                        </a:rPr>
                        <m:t>+2</m:t>
                      </m:r>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249145" y="2838950"/>
                <a:ext cx="468077" cy="369332"/>
              </a:xfrm>
              <a:prstGeom prst="rect">
                <a:avLst/>
              </a:prstGeom>
              <a:blipFill rotWithShape="0">
                <a:blip r:embed="rId14"/>
                <a:stretch>
                  <a:fillRect l="-12987" r="-15584"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106044" y="2827629"/>
                <a:ext cx="4680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400" b="0" i="1" smtClean="0">
                          <a:latin typeface="Cambria Math" charset="0"/>
                        </a:rPr>
                        <m:t>+3</m:t>
                      </m:r>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7106044" y="2827629"/>
                <a:ext cx="468077" cy="369332"/>
              </a:xfrm>
              <a:prstGeom prst="rect">
                <a:avLst/>
              </a:prstGeom>
              <a:blipFill rotWithShape="0">
                <a:blip r:embed="rId15"/>
                <a:stretch>
                  <a:fillRect l="-13158" r="-15789" b="-6667"/>
                </a:stretch>
              </a:blipFill>
            </p:spPr>
            <p:txBody>
              <a:bodyPr/>
              <a:lstStyle/>
              <a:p>
                <a:r>
                  <a:rPr lang="en-US">
                    <a:noFill/>
                  </a:rPr>
                  <a:t> </a:t>
                </a:r>
              </a:p>
            </p:txBody>
          </p:sp>
        </mc:Fallback>
      </mc:AlternateContent>
    </p:spTree>
    <p:extLst>
      <p:ext uri="{BB962C8B-B14F-4D97-AF65-F5344CB8AC3E}">
        <p14:creationId xmlns:p14="http://schemas.microsoft.com/office/powerpoint/2010/main" val="175074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2" grpId="0"/>
      <p:bldP spid="13" grpId="0"/>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t>Eigenfunctions</a:t>
            </a:r>
            <a:r>
              <a:rPr lang="en-US" sz="4000" dirty="0"/>
              <a:t> of angular momentum</a:t>
            </a:r>
          </a:p>
        </p:txBody>
      </p:sp>
      <p:sp>
        <p:nvSpPr>
          <p:cNvPr id="2" name="TextBox 1"/>
          <p:cNvSpPr txBox="1"/>
          <p:nvPr/>
        </p:nvSpPr>
        <p:spPr>
          <a:xfrm>
            <a:off x="2924978" y="1126062"/>
            <a:ext cx="3294043" cy="523220"/>
          </a:xfrm>
          <a:prstGeom prst="rect">
            <a:avLst/>
          </a:prstGeom>
          <a:noFill/>
          <a:ln w="12700">
            <a:solidFill>
              <a:schemeClr val="tx1"/>
            </a:solidFill>
          </a:ln>
        </p:spPr>
        <p:txBody>
          <a:bodyPr wrap="square" rtlCol="0">
            <a:spAutoFit/>
          </a:bodyPr>
          <a:lstStyle/>
          <a:p>
            <a:pPr algn="ctr"/>
            <a:r>
              <a:rPr lang="en-AU" sz="2800" b="1" dirty="0"/>
              <a:t>Spherical harmonics</a:t>
            </a:r>
            <a:endParaRPr lang="en-US" sz="2800" b="1" dirty="0"/>
          </a:p>
        </p:txBody>
      </p:sp>
      <mc:AlternateContent xmlns:mc="http://schemas.openxmlformats.org/markup-compatibility/2006" xmlns:a14="http://schemas.microsoft.com/office/drawing/2010/main">
        <mc:Choice Requires="a14">
          <p:sp>
            <p:nvSpPr>
              <p:cNvPr id="5" name="TextBox 4"/>
              <p:cNvSpPr txBox="1"/>
              <p:nvPr/>
            </p:nvSpPr>
            <p:spPr>
              <a:xfrm>
                <a:off x="430306" y="1871830"/>
                <a:ext cx="8358692" cy="4727448"/>
              </a:xfrm>
              <a:prstGeom prst="rect">
                <a:avLst/>
              </a:prstGeom>
              <a:noFill/>
            </p:spPr>
            <p:txBody>
              <a:bodyPr wrap="square" rtlCol="0">
                <a:spAutoFit/>
              </a:bodyPr>
              <a:lstStyle/>
              <a:p>
                <a:pPr marL="342900" indent="-342900">
                  <a:spcAft>
                    <a:spcPts val="1800"/>
                  </a:spcAft>
                  <a:buFont typeface="Arial" charset="0"/>
                  <a:buChar char="•"/>
                </a:pPr>
                <a:r>
                  <a:rPr lang="en-AU" sz="2400" dirty="0"/>
                  <a:t>The spherical harmonics have some key properties </a:t>
                </a:r>
                <a:r>
                  <a:rPr lang="en-AU" sz="2400" b="1" dirty="0"/>
                  <a:t>which are the same as for any other set of </a:t>
                </a:r>
                <a:r>
                  <a:rPr lang="en-AU" sz="2400" b="1" dirty="0" err="1"/>
                  <a:t>eigenfunctions</a:t>
                </a:r>
                <a:r>
                  <a:rPr lang="en-AU" sz="2400" dirty="0"/>
                  <a:t>:</a:t>
                </a:r>
              </a:p>
              <a:p>
                <a:pPr marL="342900" indent="-342900">
                  <a:spcAft>
                    <a:spcPts val="1800"/>
                  </a:spcAft>
                  <a:buFont typeface="Arial" charset="0"/>
                  <a:buChar char="•"/>
                </a:pPr>
                <a:r>
                  <a:rPr lang="en-AU" sz="2400" dirty="0"/>
                  <a:t>They are </a:t>
                </a:r>
                <a:r>
                  <a:rPr lang="en-AU" sz="2400" b="1" dirty="0">
                    <a:solidFill>
                      <a:srgbClr val="0070C0"/>
                    </a:solidFill>
                  </a:rPr>
                  <a:t>orthogonal</a:t>
                </a:r>
                <a:r>
                  <a:rPr lang="en-AU" sz="2400" dirty="0"/>
                  <a:t>: </a:t>
                </a:r>
                <a14:m>
                  <m:oMath xmlns:m="http://schemas.openxmlformats.org/officeDocument/2006/math">
                    <m:nary>
                      <m:naryPr>
                        <m:ctrlPr>
                          <a:rPr lang="is-IS" sz="2400" i="1">
                            <a:solidFill>
                              <a:srgbClr val="0070C0"/>
                            </a:solidFill>
                            <a:latin typeface="Cambria Math" panose="02040503050406030204" pitchFamily="18" charset="0"/>
                          </a:rPr>
                        </m:ctrlPr>
                      </m:naryPr>
                      <m:sub>
                        <m:r>
                          <m:rPr>
                            <m:brk m:alnAt="23"/>
                          </m:rPr>
                          <a:rPr lang="en-AU" sz="2400" i="1">
                            <a:solidFill>
                              <a:srgbClr val="0070C0"/>
                            </a:solidFill>
                            <a:latin typeface="Cambria Math" charset="0"/>
                          </a:rPr>
                          <m:t>0</m:t>
                        </m:r>
                      </m:sub>
                      <m:sup>
                        <m:r>
                          <a:rPr lang="en-AU" sz="2400" i="1">
                            <a:solidFill>
                              <a:srgbClr val="0070C0"/>
                            </a:solidFill>
                            <a:latin typeface="Cambria Math" charset="0"/>
                          </a:rPr>
                          <m:t>2</m:t>
                        </m:r>
                        <m:r>
                          <a:rPr lang="en-AU" sz="2400" i="1">
                            <a:solidFill>
                              <a:srgbClr val="0070C0"/>
                            </a:solidFill>
                            <a:latin typeface="Cambria Math" charset="0"/>
                            <a:ea typeface="Cambria Math" charset="0"/>
                            <a:cs typeface="Cambria Math" charset="0"/>
                          </a:rPr>
                          <m:t>𝜋</m:t>
                        </m:r>
                      </m:sup>
                      <m:e>
                        <m:r>
                          <a:rPr lang="en-AU" sz="2400" i="1">
                            <a:solidFill>
                              <a:srgbClr val="0070C0"/>
                            </a:solidFill>
                            <a:latin typeface="Cambria Math" charset="0"/>
                          </a:rPr>
                          <m:t>𝑑</m:t>
                        </m:r>
                        <m:r>
                          <a:rPr lang="en-AU" sz="2400" i="1">
                            <a:solidFill>
                              <a:srgbClr val="0070C0"/>
                            </a:solidFill>
                            <a:latin typeface="Cambria Math" charset="0"/>
                            <a:ea typeface="Cambria Math" charset="0"/>
                            <a:cs typeface="Cambria Math" charset="0"/>
                          </a:rPr>
                          <m:t>𝜙</m:t>
                        </m:r>
                      </m:e>
                    </m:nary>
                    <m:nary>
                      <m:naryPr>
                        <m:ctrlPr>
                          <a:rPr lang="is-IS" sz="2400" i="1">
                            <a:solidFill>
                              <a:srgbClr val="0070C0"/>
                            </a:solidFill>
                            <a:latin typeface="Cambria Math" panose="02040503050406030204" pitchFamily="18" charset="0"/>
                          </a:rPr>
                        </m:ctrlPr>
                      </m:naryPr>
                      <m:sub>
                        <m:r>
                          <m:rPr>
                            <m:brk m:alnAt="23"/>
                          </m:rPr>
                          <a:rPr lang="en-AU" sz="2400" i="1">
                            <a:solidFill>
                              <a:srgbClr val="0070C0"/>
                            </a:solidFill>
                            <a:latin typeface="Cambria Math" charset="0"/>
                          </a:rPr>
                          <m:t>0</m:t>
                        </m:r>
                      </m:sub>
                      <m:sup>
                        <m:r>
                          <a:rPr lang="is-IS" sz="2400" i="1">
                            <a:solidFill>
                              <a:srgbClr val="0070C0"/>
                            </a:solidFill>
                            <a:latin typeface="Cambria Math" charset="0"/>
                            <a:ea typeface="Cambria Math" charset="0"/>
                            <a:cs typeface="Cambria Math" charset="0"/>
                          </a:rPr>
                          <m:t>𝜋</m:t>
                        </m:r>
                      </m:sup>
                      <m:e>
                        <m:r>
                          <a:rPr lang="en-AU" sz="2400" i="1">
                            <a:solidFill>
                              <a:srgbClr val="0070C0"/>
                            </a:solidFill>
                            <a:latin typeface="Cambria Math" charset="0"/>
                          </a:rPr>
                          <m:t>𝑑</m:t>
                        </m:r>
                        <m:r>
                          <a:rPr lang="en-AU" sz="2400" i="1">
                            <a:solidFill>
                              <a:srgbClr val="0070C0"/>
                            </a:solidFill>
                            <a:latin typeface="Cambria Math" charset="0"/>
                            <a:ea typeface="Cambria Math" charset="0"/>
                            <a:cs typeface="Cambria Math" charset="0"/>
                          </a:rPr>
                          <m:t>𝜃</m:t>
                        </m:r>
                        <m:func>
                          <m:funcPr>
                            <m:ctrlPr>
                              <a:rPr lang="en-AU" sz="2400" i="1">
                                <a:solidFill>
                                  <a:srgbClr val="0070C0"/>
                                </a:solidFill>
                                <a:latin typeface="Cambria Math" panose="02040503050406030204" pitchFamily="18" charset="0"/>
                                <a:ea typeface="Cambria Math" charset="0"/>
                                <a:cs typeface="Cambria Math" charset="0"/>
                              </a:rPr>
                            </m:ctrlPr>
                          </m:funcPr>
                          <m:fName>
                            <m:r>
                              <m:rPr>
                                <m:sty m:val="p"/>
                              </m:rPr>
                              <a:rPr lang="en-AU" sz="2400">
                                <a:solidFill>
                                  <a:srgbClr val="0070C0"/>
                                </a:solidFill>
                                <a:latin typeface="Cambria Math" charset="0"/>
                                <a:ea typeface="Cambria Math" charset="0"/>
                                <a:cs typeface="Cambria Math" charset="0"/>
                              </a:rPr>
                              <m:t>sin</m:t>
                            </m:r>
                          </m:fName>
                          <m:e>
                            <m:r>
                              <a:rPr lang="en-AU" sz="2400" i="1">
                                <a:solidFill>
                                  <a:srgbClr val="0070C0"/>
                                </a:solidFill>
                                <a:latin typeface="Cambria Math" charset="0"/>
                                <a:ea typeface="Cambria Math" charset="0"/>
                                <a:cs typeface="Cambria Math" charset="0"/>
                              </a:rPr>
                              <m:t>𝜃</m:t>
                            </m:r>
                          </m:e>
                        </m:func>
                      </m:e>
                    </m:nary>
                    <m:sSubSup>
                      <m:sSubSupPr>
                        <m:ctrlPr>
                          <a:rPr lang="en-US" sz="2400" i="1">
                            <a:solidFill>
                              <a:srgbClr val="0070C0"/>
                            </a:solidFill>
                            <a:latin typeface="Cambria Math" panose="02040503050406030204" pitchFamily="18" charset="0"/>
                            <a:ea typeface="Cambria Math" charset="0"/>
                            <a:cs typeface="Cambria Math" charset="0"/>
                          </a:rPr>
                        </m:ctrlPr>
                      </m:sSubSupPr>
                      <m:e>
                        <m:r>
                          <a:rPr lang="en-AU" sz="2400" i="1">
                            <a:solidFill>
                              <a:srgbClr val="0070C0"/>
                            </a:solidFill>
                            <a:latin typeface="Cambria Math" charset="0"/>
                            <a:ea typeface="Cambria Math" charset="0"/>
                            <a:cs typeface="Cambria Math" charset="0"/>
                          </a:rPr>
                          <m:t>𝑌</m:t>
                        </m:r>
                      </m:e>
                      <m:sub>
                        <m:r>
                          <a:rPr lang="en-AU" sz="2400" i="1">
                            <a:solidFill>
                              <a:srgbClr val="0070C0"/>
                            </a:solidFill>
                            <a:latin typeface="Cambria Math" charset="0"/>
                            <a:ea typeface="Cambria Math" charset="0"/>
                            <a:cs typeface="Cambria Math" charset="0"/>
                          </a:rPr>
                          <m:t>𝑙𝑚</m:t>
                        </m:r>
                      </m:sub>
                      <m:sup>
                        <m:r>
                          <a:rPr lang="en-AU" sz="2400" i="1">
                            <a:solidFill>
                              <a:srgbClr val="0070C0"/>
                            </a:solidFill>
                            <a:latin typeface="Cambria Math" charset="0"/>
                            <a:ea typeface="Cambria Math" charset="0"/>
                            <a:cs typeface="Cambria Math" charset="0"/>
                          </a:rPr>
                          <m:t>∗</m:t>
                        </m:r>
                      </m:sup>
                    </m:sSubSup>
                    <m:d>
                      <m:dPr>
                        <m:ctrlPr>
                          <a:rPr lang="en-AU" sz="2400" i="1">
                            <a:solidFill>
                              <a:srgbClr val="0070C0"/>
                            </a:solidFill>
                            <a:latin typeface="Cambria Math" panose="02040503050406030204" pitchFamily="18" charset="0"/>
                            <a:ea typeface="Cambria Math" charset="0"/>
                            <a:cs typeface="Cambria Math" charset="0"/>
                          </a:rPr>
                        </m:ctrlPr>
                      </m:dPr>
                      <m:e>
                        <m:r>
                          <a:rPr lang="en-AU" sz="2400" i="1">
                            <a:solidFill>
                              <a:srgbClr val="0070C0"/>
                            </a:solidFill>
                            <a:latin typeface="Cambria Math" charset="0"/>
                            <a:ea typeface="Cambria Math" charset="0"/>
                            <a:cs typeface="Cambria Math" charset="0"/>
                          </a:rPr>
                          <m:t>𝜃</m:t>
                        </m:r>
                        <m:r>
                          <a:rPr lang="en-AU" sz="2400" i="1">
                            <a:solidFill>
                              <a:srgbClr val="0070C0"/>
                            </a:solidFill>
                            <a:latin typeface="Cambria Math" charset="0"/>
                            <a:ea typeface="Cambria Math" charset="0"/>
                            <a:cs typeface="Cambria Math" charset="0"/>
                          </a:rPr>
                          <m:t>,</m:t>
                        </m:r>
                        <m:r>
                          <a:rPr lang="en-AU" sz="2400" i="1">
                            <a:solidFill>
                              <a:srgbClr val="0070C0"/>
                            </a:solidFill>
                            <a:latin typeface="Cambria Math" charset="0"/>
                            <a:ea typeface="Cambria Math" charset="0"/>
                            <a:cs typeface="Cambria Math" charset="0"/>
                          </a:rPr>
                          <m:t>𝜙</m:t>
                        </m:r>
                      </m:e>
                    </m:d>
                    <m:sSub>
                      <m:sSubPr>
                        <m:ctrlPr>
                          <a:rPr lang="en-US" sz="2400" i="1" smtClean="0">
                            <a:solidFill>
                              <a:srgbClr val="0070C0"/>
                            </a:solidFill>
                            <a:latin typeface="Cambria Math" panose="02040503050406030204" pitchFamily="18" charset="0"/>
                            <a:ea typeface="Cambria Math" charset="0"/>
                            <a:cs typeface="Cambria Math" charset="0"/>
                          </a:rPr>
                        </m:ctrlPr>
                      </m:sSubPr>
                      <m:e>
                        <m:r>
                          <a:rPr lang="en-AU" sz="2400" b="0" i="1" smtClean="0">
                            <a:solidFill>
                              <a:srgbClr val="0070C0"/>
                            </a:solidFill>
                            <a:latin typeface="Cambria Math" charset="0"/>
                            <a:ea typeface="Cambria Math" charset="0"/>
                            <a:cs typeface="Cambria Math" charset="0"/>
                          </a:rPr>
                          <m:t>𝑌</m:t>
                        </m:r>
                      </m:e>
                      <m:sub>
                        <m:sSup>
                          <m:sSupPr>
                            <m:ctrlPr>
                              <a:rPr lang="en-US" sz="2400" i="1" smtClean="0">
                                <a:solidFill>
                                  <a:srgbClr val="0070C0"/>
                                </a:solidFill>
                                <a:latin typeface="Cambria Math" panose="02040503050406030204" pitchFamily="18" charset="0"/>
                                <a:ea typeface="Cambria Math" charset="0"/>
                                <a:cs typeface="Cambria Math" charset="0"/>
                              </a:rPr>
                            </m:ctrlPr>
                          </m:sSupPr>
                          <m:e>
                            <m:r>
                              <a:rPr lang="en-AU" sz="2400" b="0" i="1" smtClean="0">
                                <a:solidFill>
                                  <a:srgbClr val="0070C0"/>
                                </a:solidFill>
                                <a:latin typeface="Cambria Math" charset="0"/>
                                <a:ea typeface="Cambria Math" charset="0"/>
                                <a:cs typeface="Cambria Math" charset="0"/>
                              </a:rPr>
                              <m:t>𝑙</m:t>
                            </m:r>
                          </m:e>
                          <m:sup>
                            <m:r>
                              <a:rPr lang="en-AU" sz="2400" b="0" i="1" smtClean="0">
                                <a:solidFill>
                                  <a:srgbClr val="0070C0"/>
                                </a:solidFill>
                                <a:latin typeface="Cambria Math" charset="0"/>
                                <a:ea typeface="Cambria Math" charset="0"/>
                                <a:cs typeface="Cambria Math" charset="0"/>
                              </a:rPr>
                              <m:t>′</m:t>
                            </m:r>
                          </m:sup>
                        </m:sSup>
                        <m:sSup>
                          <m:sSupPr>
                            <m:ctrlPr>
                              <a:rPr lang="en-US" sz="2400" i="1" smtClean="0">
                                <a:solidFill>
                                  <a:srgbClr val="0070C0"/>
                                </a:solidFill>
                                <a:latin typeface="Cambria Math" panose="02040503050406030204" pitchFamily="18" charset="0"/>
                                <a:ea typeface="Cambria Math" charset="0"/>
                                <a:cs typeface="Cambria Math" charset="0"/>
                              </a:rPr>
                            </m:ctrlPr>
                          </m:sSupPr>
                          <m:e>
                            <m:r>
                              <a:rPr lang="en-AU" sz="2400" b="0" i="1" smtClean="0">
                                <a:solidFill>
                                  <a:srgbClr val="0070C0"/>
                                </a:solidFill>
                                <a:latin typeface="Cambria Math" charset="0"/>
                                <a:ea typeface="Cambria Math" charset="0"/>
                                <a:cs typeface="Cambria Math" charset="0"/>
                              </a:rPr>
                              <m:t>𝑚</m:t>
                            </m:r>
                          </m:e>
                          <m:sup>
                            <m:r>
                              <a:rPr lang="en-AU" sz="2400" b="0" i="1" smtClean="0">
                                <a:solidFill>
                                  <a:srgbClr val="0070C0"/>
                                </a:solidFill>
                                <a:latin typeface="Cambria Math" charset="0"/>
                                <a:ea typeface="Cambria Math" charset="0"/>
                                <a:cs typeface="Cambria Math" charset="0"/>
                              </a:rPr>
                              <m:t>′</m:t>
                            </m:r>
                          </m:sup>
                        </m:sSup>
                      </m:sub>
                    </m:sSub>
                    <m:d>
                      <m:dPr>
                        <m:ctrlPr>
                          <a:rPr lang="en-AU" sz="2400" i="1">
                            <a:solidFill>
                              <a:srgbClr val="0070C0"/>
                            </a:solidFill>
                            <a:latin typeface="Cambria Math" panose="02040503050406030204" pitchFamily="18" charset="0"/>
                            <a:ea typeface="Cambria Math" charset="0"/>
                            <a:cs typeface="Cambria Math" charset="0"/>
                          </a:rPr>
                        </m:ctrlPr>
                      </m:dPr>
                      <m:e>
                        <m:r>
                          <a:rPr lang="en-AU" sz="2400" i="1">
                            <a:solidFill>
                              <a:srgbClr val="0070C0"/>
                            </a:solidFill>
                            <a:latin typeface="Cambria Math" charset="0"/>
                            <a:ea typeface="Cambria Math" charset="0"/>
                            <a:cs typeface="Cambria Math" charset="0"/>
                          </a:rPr>
                          <m:t>𝜃</m:t>
                        </m:r>
                        <m:r>
                          <a:rPr lang="en-AU" sz="2400" i="1">
                            <a:solidFill>
                              <a:srgbClr val="0070C0"/>
                            </a:solidFill>
                            <a:latin typeface="Cambria Math" charset="0"/>
                            <a:ea typeface="Cambria Math" charset="0"/>
                            <a:cs typeface="Cambria Math" charset="0"/>
                          </a:rPr>
                          <m:t>,</m:t>
                        </m:r>
                        <m:r>
                          <a:rPr lang="en-AU" sz="2400" i="1">
                            <a:solidFill>
                              <a:srgbClr val="0070C0"/>
                            </a:solidFill>
                            <a:latin typeface="Cambria Math" charset="0"/>
                            <a:ea typeface="Cambria Math" charset="0"/>
                            <a:cs typeface="Cambria Math" charset="0"/>
                          </a:rPr>
                          <m:t>𝜙</m:t>
                        </m:r>
                      </m:e>
                    </m:d>
                    <m:r>
                      <a:rPr lang="en-AU" sz="2400" b="0" i="1" smtClean="0">
                        <a:solidFill>
                          <a:srgbClr val="0070C0"/>
                        </a:solidFill>
                        <a:latin typeface="Cambria Math" charset="0"/>
                        <a:ea typeface="Cambria Math" charset="0"/>
                        <a:cs typeface="Cambria Math" charset="0"/>
                      </a:rPr>
                      <m:t>=0</m:t>
                    </m:r>
                  </m:oMath>
                </a14:m>
                <a:r>
                  <a:rPr lang="en-US" sz="2400" dirty="0"/>
                  <a:t>                                 </a:t>
                </a:r>
                <a:r>
                  <a:rPr lang="en-US" sz="2000" dirty="0"/>
                  <a:t>if </a:t>
                </a:r>
                <a14:m>
                  <m:oMath xmlns:m="http://schemas.openxmlformats.org/officeDocument/2006/math">
                    <m:sSup>
                      <m:sSupPr>
                        <m:ctrlPr>
                          <a:rPr lang="en-US" sz="2000" i="1" smtClean="0">
                            <a:latin typeface="Cambria Math" panose="02040503050406030204" pitchFamily="18" charset="0"/>
                          </a:rPr>
                        </m:ctrlPr>
                      </m:sSupPr>
                      <m:e>
                        <m:r>
                          <a:rPr lang="en-AU" sz="2000" b="0" i="1" smtClean="0">
                            <a:latin typeface="Cambria Math" charset="0"/>
                          </a:rPr>
                          <m:t>𝑙</m:t>
                        </m:r>
                      </m:e>
                      <m:sup>
                        <m:r>
                          <a:rPr lang="en-AU" sz="2000" b="0" i="1" smtClean="0">
                            <a:latin typeface="Cambria Math" charset="0"/>
                          </a:rPr>
                          <m:t>′</m:t>
                        </m:r>
                      </m:sup>
                    </m:sSup>
                    <m:r>
                      <a:rPr lang="en-US" sz="2000" i="1" smtClean="0">
                        <a:latin typeface="Cambria Math" charset="0"/>
                        <a:ea typeface="Cambria Math" charset="0"/>
                        <a:cs typeface="Cambria Math" charset="0"/>
                      </a:rPr>
                      <m:t>≠</m:t>
                    </m:r>
                    <m:r>
                      <a:rPr lang="en-AU" sz="2000" b="0" i="1" smtClean="0">
                        <a:latin typeface="Cambria Math" charset="0"/>
                        <a:ea typeface="Cambria Math" charset="0"/>
                        <a:cs typeface="Cambria Math" charset="0"/>
                      </a:rPr>
                      <m:t>𝑙</m:t>
                    </m:r>
                  </m:oMath>
                </a14:m>
                <a:r>
                  <a:rPr lang="en-US" sz="2000" dirty="0"/>
                  <a:t> and </a:t>
                </a:r>
                <a14:m>
                  <m:oMath xmlns:m="http://schemas.openxmlformats.org/officeDocument/2006/math">
                    <m:sSup>
                      <m:sSupPr>
                        <m:ctrlPr>
                          <a:rPr lang="en-US" sz="2000" i="1">
                            <a:latin typeface="Cambria Math" panose="02040503050406030204" pitchFamily="18" charset="0"/>
                          </a:rPr>
                        </m:ctrlPr>
                      </m:sSupPr>
                      <m:e>
                        <m:r>
                          <a:rPr lang="en-AU" sz="2000" b="0" i="1" smtClean="0">
                            <a:latin typeface="Cambria Math" charset="0"/>
                          </a:rPr>
                          <m:t>𝑚</m:t>
                        </m:r>
                      </m:e>
                      <m:sup>
                        <m:r>
                          <a:rPr lang="en-AU" sz="2000" i="1">
                            <a:latin typeface="Cambria Math" charset="0"/>
                          </a:rPr>
                          <m:t>′</m:t>
                        </m:r>
                      </m:sup>
                    </m:sSup>
                    <m:r>
                      <a:rPr lang="en-US" sz="2000" i="1">
                        <a:latin typeface="Cambria Math" charset="0"/>
                        <a:ea typeface="Cambria Math" charset="0"/>
                        <a:cs typeface="Cambria Math" charset="0"/>
                      </a:rPr>
                      <m:t>≠</m:t>
                    </m:r>
                    <m:r>
                      <a:rPr lang="en-AU" sz="2000" b="0" i="1" smtClean="0">
                        <a:latin typeface="Cambria Math" charset="0"/>
                        <a:ea typeface="Cambria Math" charset="0"/>
                        <a:cs typeface="Cambria Math" charset="0"/>
                      </a:rPr>
                      <m:t>𝑚</m:t>
                    </m:r>
                  </m:oMath>
                </a14:m>
                <a:r>
                  <a:rPr lang="en-US" sz="2000" dirty="0"/>
                  <a:t> </a:t>
                </a:r>
                <a:r>
                  <a:rPr lang="en-US" sz="2000" i="1" dirty="0">
                    <a:solidFill>
                      <a:srgbClr val="FF0000"/>
                    </a:solidFill>
                  </a:rPr>
                  <a:t>(note the area element for spherical co-ordinates) </a:t>
                </a:r>
              </a:p>
              <a:p>
                <a:pPr marL="342900" indent="-342900">
                  <a:spcAft>
                    <a:spcPts val="1800"/>
                  </a:spcAft>
                  <a:buFont typeface="Arial" charset="0"/>
                  <a:buChar char="•"/>
                </a:pPr>
                <a:r>
                  <a:rPr lang="en-US" sz="2400" dirty="0"/>
                  <a:t>They are </a:t>
                </a:r>
                <a:r>
                  <a:rPr lang="en-US" sz="2400" b="1" dirty="0" err="1">
                    <a:solidFill>
                      <a:srgbClr val="0070C0"/>
                    </a:solidFill>
                  </a:rPr>
                  <a:t>normalised</a:t>
                </a:r>
                <a:r>
                  <a:rPr lang="en-US" sz="2400" dirty="0"/>
                  <a:t>: </a:t>
                </a:r>
                <a14:m>
                  <m:oMath xmlns:m="http://schemas.openxmlformats.org/officeDocument/2006/math">
                    <m:nary>
                      <m:naryPr>
                        <m:ctrlPr>
                          <a:rPr lang="is-IS" sz="2400" i="1">
                            <a:solidFill>
                              <a:srgbClr val="0070C0"/>
                            </a:solidFill>
                            <a:latin typeface="Cambria Math" panose="02040503050406030204" pitchFamily="18" charset="0"/>
                          </a:rPr>
                        </m:ctrlPr>
                      </m:naryPr>
                      <m:sub>
                        <m:r>
                          <m:rPr>
                            <m:brk m:alnAt="23"/>
                          </m:rPr>
                          <a:rPr lang="en-AU" sz="2400" i="1">
                            <a:solidFill>
                              <a:srgbClr val="0070C0"/>
                            </a:solidFill>
                            <a:latin typeface="Cambria Math" charset="0"/>
                          </a:rPr>
                          <m:t>0</m:t>
                        </m:r>
                      </m:sub>
                      <m:sup>
                        <m:r>
                          <a:rPr lang="en-AU" sz="2400" i="1">
                            <a:solidFill>
                              <a:srgbClr val="0070C0"/>
                            </a:solidFill>
                            <a:latin typeface="Cambria Math" charset="0"/>
                          </a:rPr>
                          <m:t>2</m:t>
                        </m:r>
                        <m:r>
                          <a:rPr lang="en-AU" sz="2400" i="1">
                            <a:solidFill>
                              <a:srgbClr val="0070C0"/>
                            </a:solidFill>
                            <a:latin typeface="Cambria Math" charset="0"/>
                            <a:ea typeface="Cambria Math" charset="0"/>
                            <a:cs typeface="Cambria Math" charset="0"/>
                          </a:rPr>
                          <m:t>𝜋</m:t>
                        </m:r>
                      </m:sup>
                      <m:e>
                        <m:r>
                          <a:rPr lang="en-AU" sz="2400" i="1">
                            <a:solidFill>
                              <a:srgbClr val="0070C0"/>
                            </a:solidFill>
                            <a:latin typeface="Cambria Math" charset="0"/>
                          </a:rPr>
                          <m:t>𝑑</m:t>
                        </m:r>
                        <m:r>
                          <a:rPr lang="en-AU" sz="2400" i="1">
                            <a:solidFill>
                              <a:srgbClr val="0070C0"/>
                            </a:solidFill>
                            <a:latin typeface="Cambria Math" charset="0"/>
                            <a:ea typeface="Cambria Math" charset="0"/>
                            <a:cs typeface="Cambria Math" charset="0"/>
                          </a:rPr>
                          <m:t>𝜙</m:t>
                        </m:r>
                      </m:e>
                    </m:nary>
                    <m:nary>
                      <m:naryPr>
                        <m:ctrlPr>
                          <a:rPr lang="is-IS" sz="2400" i="1">
                            <a:solidFill>
                              <a:srgbClr val="0070C0"/>
                            </a:solidFill>
                            <a:latin typeface="Cambria Math" panose="02040503050406030204" pitchFamily="18" charset="0"/>
                          </a:rPr>
                        </m:ctrlPr>
                      </m:naryPr>
                      <m:sub>
                        <m:r>
                          <m:rPr>
                            <m:brk m:alnAt="23"/>
                          </m:rPr>
                          <a:rPr lang="en-AU" sz="2400" i="1">
                            <a:solidFill>
                              <a:srgbClr val="0070C0"/>
                            </a:solidFill>
                            <a:latin typeface="Cambria Math" charset="0"/>
                          </a:rPr>
                          <m:t>0</m:t>
                        </m:r>
                      </m:sub>
                      <m:sup>
                        <m:r>
                          <a:rPr lang="is-IS" sz="2400" i="1">
                            <a:solidFill>
                              <a:srgbClr val="0070C0"/>
                            </a:solidFill>
                            <a:latin typeface="Cambria Math" charset="0"/>
                            <a:ea typeface="Cambria Math" charset="0"/>
                            <a:cs typeface="Cambria Math" charset="0"/>
                          </a:rPr>
                          <m:t>𝜋</m:t>
                        </m:r>
                      </m:sup>
                      <m:e>
                        <m:r>
                          <a:rPr lang="en-AU" sz="2400" i="1">
                            <a:solidFill>
                              <a:srgbClr val="0070C0"/>
                            </a:solidFill>
                            <a:latin typeface="Cambria Math" charset="0"/>
                          </a:rPr>
                          <m:t>𝑑</m:t>
                        </m:r>
                        <m:r>
                          <a:rPr lang="en-AU" sz="2400" i="1">
                            <a:solidFill>
                              <a:srgbClr val="0070C0"/>
                            </a:solidFill>
                            <a:latin typeface="Cambria Math" charset="0"/>
                            <a:ea typeface="Cambria Math" charset="0"/>
                            <a:cs typeface="Cambria Math" charset="0"/>
                          </a:rPr>
                          <m:t>𝜃</m:t>
                        </m:r>
                        <m:func>
                          <m:funcPr>
                            <m:ctrlPr>
                              <a:rPr lang="en-AU" sz="2400" i="1">
                                <a:solidFill>
                                  <a:srgbClr val="0070C0"/>
                                </a:solidFill>
                                <a:latin typeface="Cambria Math" panose="02040503050406030204" pitchFamily="18" charset="0"/>
                                <a:ea typeface="Cambria Math" charset="0"/>
                                <a:cs typeface="Cambria Math" charset="0"/>
                              </a:rPr>
                            </m:ctrlPr>
                          </m:funcPr>
                          <m:fName>
                            <m:r>
                              <m:rPr>
                                <m:sty m:val="p"/>
                              </m:rPr>
                              <a:rPr lang="en-AU" sz="2400">
                                <a:solidFill>
                                  <a:srgbClr val="0070C0"/>
                                </a:solidFill>
                                <a:latin typeface="Cambria Math" charset="0"/>
                                <a:ea typeface="Cambria Math" charset="0"/>
                                <a:cs typeface="Cambria Math" charset="0"/>
                              </a:rPr>
                              <m:t>sin</m:t>
                            </m:r>
                          </m:fName>
                          <m:e>
                            <m:r>
                              <a:rPr lang="en-AU" sz="2400" i="1">
                                <a:solidFill>
                                  <a:srgbClr val="0070C0"/>
                                </a:solidFill>
                                <a:latin typeface="Cambria Math" charset="0"/>
                                <a:ea typeface="Cambria Math" charset="0"/>
                                <a:cs typeface="Cambria Math" charset="0"/>
                              </a:rPr>
                              <m:t>𝜃</m:t>
                            </m:r>
                          </m:e>
                        </m:func>
                      </m:e>
                    </m:nary>
                    <m:sSup>
                      <m:sSupPr>
                        <m:ctrlPr>
                          <a:rPr lang="en-AU" sz="2400" i="1" smtClean="0">
                            <a:solidFill>
                              <a:srgbClr val="0070C0"/>
                            </a:solidFill>
                            <a:latin typeface="Cambria Math" panose="02040503050406030204" pitchFamily="18" charset="0"/>
                            <a:ea typeface="Cambria Math" charset="0"/>
                            <a:cs typeface="Cambria Math" charset="0"/>
                          </a:rPr>
                        </m:ctrlPr>
                      </m:sSupPr>
                      <m:e>
                        <m:d>
                          <m:dPr>
                            <m:begChr m:val="|"/>
                            <m:endChr m:val="|"/>
                            <m:ctrlPr>
                              <a:rPr lang="hr-HR" sz="2400" i="1" smtClean="0">
                                <a:solidFill>
                                  <a:srgbClr val="0070C0"/>
                                </a:solidFill>
                                <a:latin typeface="Cambria Math" panose="02040503050406030204" pitchFamily="18" charset="0"/>
                                <a:ea typeface="Cambria Math" charset="0"/>
                                <a:cs typeface="Cambria Math" charset="0"/>
                              </a:rPr>
                            </m:ctrlPr>
                          </m:dPr>
                          <m:e>
                            <m:sSub>
                              <m:sSubPr>
                                <m:ctrlPr>
                                  <a:rPr lang="en-US" sz="2400" i="1" smtClean="0">
                                    <a:solidFill>
                                      <a:srgbClr val="0070C0"/>
                                    </a:solidFill>
                                    <a:latin typeface="Cambria Math" panose="02040503050406030204" pitchFamily="18" charset="0"/>
                                    <a:ea typeface="Cambria Math" charset="0"/>
                                    <a:cs typeface="Cambria Math" charset="0"/>
                                  </a:rPr>
                                </m:ctrlPr>
                              </m:sSubPr>
                              <m:e>
                                <m:r>
                                  <a:rPr lang="en-AU" sz="2400" b="0" i="1" smtClean="0">
                                    <a:solidFill>
                                      <a:srgbClr val="0070C0"/>
                                    </a:solidFill>
                                    <a:latin typeface="Cambria Math" charset="0"/>
                                    <a:ea typeface="Cambria Math" charset="0"/>
                                    <a:cs typeface="Cambria Math" charset="0"/>
                                  </a:rPr>
                                  <m:t>𝑌</m:t>
                                </m:r>
                              </m:e>
                              <m:sub>
                                <m:r>
                                  <a:rPr lang="en-AU" sz="2400" b="0" i="1" smtClean="0">
                                    <a:solidFill>
                                      <a:srgbClr val="0070C0"/>
                                    </a:solidFill>
                                    <a:latin typeface="Cambria Math" charset="0"/>
                                    <a:ea typeface="Cambria Math" charset="0"/>
                                    <a:cs typeface="Cambria Math" charset="0"/>
                                  </a:rPr>
                                  <m:t>𝑙𝑚</m:t>
                                </m:r>
                              </m:sub>
                            </m:sSub>
                            <m:r>
                              <a:rPr lang="en-AU" sz="2400" b="0" i="1" smtClean="0">
                                <a:solidFill>
                                  <a:srgbClr val="0070C0"/>
                                </a:solidFill>
                                <a:latin typeface="Cambria Math" charset="0"/>
                                <a:ea typeface="Cambria Math" charset="0"/>
                                <a:cs typeface="Cambria Math" charset="0"/>
                              </a:rPr>
                              <m:t>(</m:t>
                            </m:r>
                            <m:r>
                              <a:rPr lang="en-AU" sz="2400" b="0" i="1" smtClean="0">
                                <a:solidFill>
                                  <a:srgbClr val="0070C0"/>
                                </a:solidFill>
                                <a:latin typeface="Cambria Math" charset="0"/>
                                <a:ea typeface="Cambria Math" charset="0"/>
                                <a:cs typeface="Cambria Math" charset="0"/>
                              </a:rPr>
                              <m:t>𝜃</m:t>
                            </m:r>
                            <m:r>
                              <a:rPr lang="en-AU" sz="2400" b="0" i="1" smtClean="0">
                                <a:solidFill>
                                  <a:srgbClr val="0070C0"/>
                                </a:solidFill>
                                <a:latin typeface="Cambria Math" charset="0"/>
                                <a:ea typeface="Cambria Math" charset="0"/>
                                <a:cs typeface="Cambria Math" charset="0"/>
                              </a:rPr>
                              <m:t>,</m:t>
                            </m:r>
                            <m:r>
                              <a:rPr lang="en-AU" sz="2400" b="0" i="1" smtClean="0">
                                <a:solidFill>
                                  <a:srgbClr val="0070C0"/>
                                </a:solidFill>
                                <a:latin typeface="Cambria Math" charset="0"/>
                                <a:ea typeface="Cambria Math" charset="0"/>
                                <a:cs typeface="Cambria Math" charset="0"/>
                              </a:rPr>
                              <m:t>𝜙</m:t>
                            </m:r>
                            <m:r>
                              <a:rPr lang="en-AU" sz="2400" b="0" i="1" smtClean="0">
                                <a:solidFill>
                                  <a:srgbClr val="0070C0"/>
                                </a:solidFill>
                                <a:latin typeface="Cambria Math" charset="0"/>
                                <a:ea typeface="Cambria Math" charset="0"/>
                                <a:cs typeface="Cambria Math" charset="0"/>
                              </a:rPr>
                              <m:t>)</m:t>
                            </m:r>
                          </m:e>
                        </m:d>
                      </m:e>
                      <m:sup>
                        <m:r>
                          <a:rPr lang="en-AU" sz="2400" b="0" i="1" smtClean="0">
                            <a:solidFill>
                              <a:srgbClr val="0070C0"/>
                            </a:solidFill>
                            <a:latin typeface="Cambria Math" charset="0"/>
                            <a:ea typeface="Cambria Math" charset="0"/>
                            <a:cs typeface="Cambria Math" charset="0"/>
                          </a:rPr>
                          <m:t>2</m:t>
                        </m:r>
                      </m:sup>
                    </m:sSup>
                    <m:r>
                      <a:rPr lang="en-AU" sz="2400" i="1">
                        <a:solidFill>
                          <a:srgbClr val="0070C0"/>
                        </a:solidFill>
                        <a:latin typeface="Cambria Math" charset="0"/>
                        <a:ea typeface="Cambria Math" charset="0"/>
                        <a:cs typeface="Cambria Math" charset="0"/>
                      </a:rPr>
                      <m:t>=</m:t>
                    </m:r>
                    <m:r>
                      <a:rPr lang="en-AU" sz="2400" b="0" i="1" smtClean="0">
                        <a:solidFill>
                          <a:srgbClr val="0070C0"/>
                        </a:solidFill>
                        <a:latin typeface="Cambria Math" charset="0"/>
                        <a:ea typeface="Cambria Math" charset="0"/>
                        <a:cs typeface="Cambria Math" charset="0"/>
                      </a:rPr>
                      <m:t>1</m:t>
                    </m:r>
                  </m:oMath>
                </a14:m>
                <a:endParaRPr lang="en-US" sz="2400" dirty="0"/>
              </a:p>
              <a:p>
                <a:pPr marL="342900" indent="-342900">
                  <a:spcAft>
                    <a:spcPts val="1800"/>
                  </a:spcAft>
                  <a:buFont typeface="Arial" charset="0"/>
                  <a:buChar char="•"/>
                </a:pPr>
                <a:r>
                  <a:rPr lang="en-US" sz="2400" dirty="0"/>
                  <a:t>Any function </a:t>
                </a:r>
                <a:r>
                  <a:rPr lang="en-AU" sz="2400" dirty="0"/>
                  <a:t>of </a:t>
                </a:r>
                <a14:m>
                  <m:oMath xmlns:m="http://schemas.openxmlformats.org/officeDocument/2006/math">
                    <m:r>
                      <a:rPr lang="en-AU" sz="2400" b="0" i="1" smtClean="0">
                        <a:latin typeface="Cambria Math" charset="0"/>
                      </a:rPr>
                      <m:t>(</m:t>
                    </m:r>
                    <m:r>
                      <a:rPr lang="en-AU" sz="2400" b="0" i="1" smtClean="0">
                        <a:latin typeface="Cambria Math" charset="0"/>
                        <a:ea typeface="Cambria Math" charset="0"/>
                        <a:cs typeface="Cambria Math" charset="0"/>
                      </a:rPr>
                      <m:t>𝜃</m:t>
                    </m:r>
                    <m:r>
                      <a:rPr lang="en-AU" sz="2400" b="0" i="1" smtClean="0">
                        <a:latin typeface="Cambria Math" charset="0"/>
                        <a:ea typeface="Cambria Math" charset="0"/>
                        <a:cs typeface="Cambria Math" charset="0"/>
                      </a:rPr>
                      <m:t>,</m:t>
                    </m:r>
                    <m:r>
                      <a:rPr lang="en-AU" sz="2400" b="0" i="1" smtClean="0">
                        <a:latin typeface="Cambria Math" charset="0"/>
                        <a:ea typeface="Cambria Math" charset="0"/>
                        <a:cs typeface="Cambria Math" charset="0"/>
                      </a:rPr>
                      <m:t>𝜙</m:t>
                    </m:r>
                    <m:r>
                      <a:rPr lang="en-AU" sz="2400" b="0" i="1" smtClean="0">
                        <a:latin typeface="Cambria Math" charset="0"/>
                        <a:ea typeface="Cambria Math" charset="0"/>
                        <a:cs typeface="Cambria Math" charset="0"/>
                      </a:rPr>
                      <m:t>)</m:t>
                    </m:r>
                  </m:oMath>
                </a14:m>
                <a:r>
                  <a:rPr lang="en-AU" sz="2400" dirty="0"/>
                  <a:t> </a:t>
                </a:r>
                <a:r>
                  <a:rPr lang="en-US" sz="2400" dirty="0"/>
                  <a:t>can be expressed as a </a:t>
                </a:r>
                <a:r>
                  <a:rPr lang="en-US" sz="2400" b="1" dirty="0"/>
                  <a:t>combination</a:t>
                </a:r>
                <a:r>
                  <a:rPr lang="en-US" sz="2400" dirty="0"/>
                  <a:t>: </a:t>
                </a:r>
                <a14:m>
                  <m:oMath xmlns:m="http://schemas.openxmlformats.org/officeDocument/2006/math">
                    <m:r>
                      <a:rPr lang="en-AU" sz="2400" i="1" smtClean="0">
                        <a:solidFill>
                          <a:srgbClr val="0070C0"/>
                        </a:solidFill>
                        <a:latin typeface="Cambria Math" charset="0"/>
                        <a:ea typeface="Cambria Math" charset="0"/>
                        <a:cs typeface="Cambria Math" charset="0"/>
                      </a:rPr>
                      <m:t>𝜓</m:t>
                    </m:r>
                    <m:d>
                      <m:dPr>
                        <m:ctrlPr>
                          <a:rPr lang="en-AU" sz="2400" i="1">
                            <a:solidFill>
                              <a:srgbClr val="0070C0"/>
                            </a:solidFill>
                            <a:latin typeface="Cambria Math" panose="02040503050406030204" pitchFamily="18" charset="0"/>
                            <a:ea typeface="Cambria Math" charset="0"/>
                            <a:cs typeface="Cambria Math" charset="0"/>
                          </a:rPr>
                        </m:ctrlPr>
                      </m:dPr>
                      <m:e>
                        <m:r>
                          <a:rPr lang="en-AU" sz="2400" i="1">
                            <a:solidFill>
                              <a:srgbClr val="0070C0"/>
                            </a:solidFill>
                            <a:latin typeface="Cambria Math" charset="0"/>
                            <a:ea typeface="Cambria Math" charset="0"/>
                            <a:cs typeface="Cambria Math" charset="0"/>
                          </a:rPr>
                          <m:t>𝜃</m:t>
                        </m:r>
                        <m:r>
                          <a:rPr lang="en-AU" sz="2400" i="1">
                            <a:solidFill>
                              <a:srgbClr val="0070C0"/>
                            </a:solidFill>
                            <a:latin typeface="Cambria Math" charset="0"/>
                            <a:ea typeface="Cambria Math" charset="0"/>
                            <a:cs typeface="Cambria Math" charset="0"/>
                          </a:rPr>
                          <m:t>,</m:t>
                        </m:r>
                        <m:r>
                          <a:rPr lang="en-AU" sz="2400" i="1">
                            <a:solidFill>
                              <a:srgbClr val="0070C0"/>
                            </a:solidFill>
                            <a:latin typeface="Cambria Math" charset="0"/>
                            <a:ea typeface="Cambria Math" charset="0"/>
                            <a:cs typeface="Cambria Math" charset="0"/>
                          </a:rPr>
                          <m:t>𝜙</m:t>
                        </m:r>
                      </m:e>
                    </m:d>
                    <m:r>
                      <a:rPr lang="en-AU" sz="2400" i="1">
                        <a:solidFill>
                          <a:srgbClr val="0070C0"/>
                        </a:solidFill>
                        <a:latin typeface="Cambria Math" charset="0"/>
                        <a:ea typeface="Cambria Math" charset="0"/>
                        <a:cs typeface="Cambria Math" charset="0"/>
                      </a:rPr>
                      <m:t>=</m:t>
                    </m:r>
                    <m:nary>
                      <m:naryPr>
                        <m:chr m:val="∑"/>
                        <m:limLoc m:val="subSup"/>
                        <m:supHide m:val="on"/>
                        <m:ctrlPr>
                          <a:rPr lang="en-AU" sz="2400" i="1">
                            <a:solidFill>
                              <a:srgbClr val="0070C0"/>
                            </a:solidFill>
                            <a:latin typeface="Cambria Math" panose="02040503050406030204" pitchFamily="18" charset="0"/>
                            <a:ea typeface="Cambria Math" charset="0"/>
                            <a:cs typeface="Cambria Math" charset="0"/>
                          </a:rPr>
                        </m:ctrlPr>
                      </m:naryPr>
                      <m:sub>
                        <m:r>
                          <m:rPr>
                            <m:brk m:alnAt="9"/>
                          </m:rPr>
                          <a:rPr lang="en-AU" sz="2400" i="1">
                            <a:solidFill>
                              <a:srgbClr val="0070C0"/>
                            </a:solidFill>
                            <a:latin typeface="Cambria Math" charset="0"/>
                            <a:ea typeface="Cambria Math" charset="0"/>
                            <a:cs typeface="Cambria Math" charset="0"/>
                          </a:rPr>
                          <m:t>𝑙</m:t>
                        </m:r>
                        <m:r>
                          <a:rPr lang="en-AU" sz="2400" i="1">
                            <a:solidFill>
                              <a:srgbClr val="0070C0"/>
                            </a:solidFill>
                            <a:latin typeface="Cambria Math" charset="0"/>
                            <a:ea typeface="Cambria Math" charset="0"/>
                            <a:cs typeface="Cambria Math" charset="0"/>
                          </a:rPr>
                          <m:t>𝑚</m:t>
                        </m:r>
                      </m:sub>
                      <m:sup/>
                      <m:e>
                        <m:sSub>
                          <m:sSubPr>
                            <m:ctrlPr>
                              <a:rPr lang="en-US" sz="2400" i="1">
                                <a:solidFill>
                                  <a:srgbClr val="0070C0"/>
                                </a:solidFill>
                                <a:latin typeface="Cambria Math" panose="02040503050406030204" pitchFamily="18" charset="0"/>
                                <a:ea typeface="Cambria Math" charset="0"/>
                                <a:cs typeface="Cambria Math" charset="0"/>
                              </a:rPr>
                            </m:ctrlPr>
                          </m:sSubPr>
                          <m:e>
                            <m:r>
                              <a:rPr lang="en-AU" sz="2400" i="1">
                                <a:solidFill>
                                  <a:srgbClr val="0070C0"/>
                                </a:solidFill>
                                <a:latin typeface="Cambria Math" charset="0"/>
                                <a:ea typeface="Cambria Math" charset="0"/>
                                <a:cs typeface="Cambria Math" charset="0"/>
                              </a:rPr>
                              <m:t>𝑐</m:t>
                            </m:r>
                          </m:e>
                          <m:sub>
                            <m:r>
                              <a:rPr lang="en-AU" sz="2400" i="1">
                                <a:solidFill>
                                  <a:srgbClr val="0070C0"/>
                                </a:solidFill>
                                <a:latin typeface="Cambria Math" charset="0"/>
                                <a:ea typeface="Cambria Math" charset="0"/>
                                <a:cs typeface="Cambria Math" charset="0"/>
                              </a:rPr>
                              <m:t>𝑙𝑚</m:t>
                            </m:r>
                          </m:sub>
                        </m:sSub>
                        <m:sSub>
                          <m:sSubPr>
                            <m:ctrlPr>
                              <a:rPr lang="en-US" sz="2400" i="1">
                                <a:solidFill>
                                  <a:srgbClr val="0070C0"/>
                                </a:solidFill>
                                <a:latin typeface="Cambria Math" panose="02040503050406030204" pitchFamily="18" charset="0"/>
                                <a:ea typeface="Cambria Math" charset="0"/>
                                <a:cs typeface="Cambria Math" charset="0"/>
                              </a:rPr>
                            </m:ctrlPr>
                          </m:sSubPr>
                          <m:e>
                            <m:r>
                              <a:rPr lang="en-AU" sz="2400" i="1">
                                <a:solidFill>
                                  <a:srgbClr val="0070C0"/>
                                </a:solidFill>
                                <a:latin typeface="Cambria Math" charset="0"/>
                                <a:ea typeface="Cambria Math" charset="0"/>
                                <a:cs typeface="Cambria Math" charset="0"/>
                              </a:rPr>
                              <m:t>𝑌</m:t>
                            </m:r>
                          </m:e>
                          <m:sub>
                            <m:r>
                              <a:rPr lang="en-AU" sz="2400" i="1">
                                <a:solidFill>
                                  <a:srgbClr val="0070C0"/>
                                </a:solidFill>
                                <a:latin typeface="Cambria Math" charset="0"/>
                                <a:ea typeface="Cambria Math" charset="0"/>
                                <a:cs typeface="Cambria Math" charset="0"/>
                              </a:rPr>
                              <m:t>𝑙𝑚</m:t>
                            </m:r>
                          </m:sub>
                        </m:sSub>
                        <m:d>
                          <m:dPr>
                            <m:ctrlPr>
                              <a:rPr lang="en-AU" sz="2400" i="1">
                                <a:solidFill>
                                  <a:srgbClr val="0070C0"/>
                                </a:solidFill>
                                <a:latin typeface="Cambria Math" panose="02040503050406030204" pitchFamily="18" charset="0"/>
                                <a:ea typeface="Cambria Math" charset="0"/>
                                <a:cs typeface="Cambria Math" charset="0"/>
                              </a:rPr>
                            </m:ctrlPr>
                          </m:dPr>
                          <m:e>
                            <m:r>
                              <a:rPr lang="en-AU" sz="2400" i="1">
                                <a:solidFill>
                                  <a:srgbClr val="0070C0"/>
                                </a:solidFill>
                                <a:latin typeface="Cambria Math" charset="0"/>
                                <a:ea typeface="Cambria Math" charset="0"/>
                                <a:cs typeface="Cambria Math" charset="0"/>
                              </a:rPr>
                              <m:t>𝜃</m:t>
                            </m:r>
                            <m:r>
                              <a:rPr lang="en-AU" sz="2400" i="1">
                                <a:solidFill>
                                  <a:srgbClr val="0070C0"/>
                                </a:solidFill>
                                <a:latin typeface="Cambria Math" charset="0"/>
                                <a:ea typeface="Cambria Math" charset="0"/>
                                <a:cs typeface="Cambria Math" charset="0"/>
                              </a:rPr>
                              <m:t>,</m:t>
                            </m:r>
                            <m:r>
                              <a:rPr lang="en-AU" sz="2400" i="1">
                                <a:solidFill>
                                  <a:srgbClr val="0070C0"/>
                                </a:solidFill>
                                <a:latin typeface="Cambria Math" charset="0"/>
                                <a:ea typeface="Cambria Math" charset="0"/>
                                <a:cs typeface="Cambria Math" charset="0"/>
                              </a:rPr>
                              <m:t>𝜙</m:t>
                            </m:r>
                          </m:e>
                        </m:d>
                      </m:e>
                    </m:nary>
                  </m:oMath>
                </a14:m>
                <a:endParaRPr lang="en-US" sz="2400" dirty="0"/>
              </a:p>
              <a:p>
                <a:pPr marL="342900" indent="-342900">
                  <a:spcAft>
                    <a:spcPts val="1800"/>
                  </a:spcAft>
                  <a:buFont typeface="Arial" charset="0"/>
                  <a:buChar char="•"/>
                </a:pPr>
                <a:r>
                  <a:rPr lang="en-US" sz="2400" dirty="0"/>
                  <a:t>The coefficients: </a:t>
                </a:r>
                <a14:m>
                  <m:oMath xmlns:m="http://schemas.openxmlformats.org/officeDocument/2006/math">
                    <m:sSub>
                      <m:sSubPr>
                        <m:ctrlPr>
                          <a:rPr lang="en-US" sz="2400" i="1">
                            <a:solidFill>
                              <a:srgbClr val="0070C0"/>
                            </a:solidFill>
                            <a:latin typeface="Cambria Math" panose="02040503050406030204" pitchFamily="18" charset="0"/>
                          </a:rPr>
                        </m:ctrlPr>
                      </m:sSubPr>
                      <m:e>
                        <m:r>
                          <a:rPr lang="en-AU" sz="2400" i="1">
                            <a:solidFill>
                              <a:srgbClr val="0070C0"/>
                            </a:solidFill>
                            <a:latin typeface="Cambria Math" charset="0"/>
                          </a:rPr>
                          <m:t>𝑐</m:t>
                        </m:r>
                      </m:e>
                      <m:sub>
                        <m:r>
                          <a:rPr lang="en-AU" sz="2400" i="1">
                            <a:solidFill>
                              <a:srgbClr val="0070C0"/>
                            </a:solidFill>
                            <a:latin typeface="Cambria Math" charset="0"/>
                          </a:rPr>
                          <m:t>𝑙𝑚</m:t>
                        </m:r>
                      </m:sub>
                    </m:sSub>
                    <m:r>
                      <a:rPr lang="en-AU" sz="2400" i="1">
                        <a:solidFill>
                          <a:srgbClr val="0070C0"/>
                        </a:solidFill>
                        <a:latin typeface="Cambria Math" charset="0"/>
                      </a:rPr>
                      <m:t>=</m:t>
                    </m:r>
                    <m:nary>
                      <m:naryPr>
                        <m:ctrlPr>
                          <a:rPr lang="is-IS" sz="2400" i="1">
                            <a:solidFill>
                              <a:srgbClr val="0070C0"/>
                            </a:solidFill>
                            <a:latin typeface="Cambria Math" panose="02040503050406030204" pitchFamily="18" charset="0"/>
                          </a:rPr>
                        </m:ctrlPr>
                      </m:naryPr>
                      <m:sub>
                        <m:r>
                          <m:rPr>
                            <m:brk m:alnAt="23"/>
                          </m:rPr>
                          <a:rPr lang="en-AU" sz="2400" i="1">
                            <a:solidFill>
                              <a:srgbClr val="0070C0"/>
                            </a:solidFill>
                            <a:latin typeface="Cambria Math" charset="0"/>
                          </a:rPr>
                          <m:t>0</m:t>
                        </m:r>
                      </m:sub>
                      <m:sup>
                        <m:r>
                          <a:rPr lang="en-AU" sz="2400" i="1">
                            <a:solidFill>
                              <a:srgbClr val="0070C0"/>
                            </a:solidFill>
                            <a:latin typeface="Cambria Math" charset="0"/>
                          </a:rPr>
                          <m:t>2</m:t>
                        </m:r>
                        <m:r>
                          <a:rPr lang="en-AU" sz="2400" i="1">
                            <a:solidFill>
                              <a:srgbClr val="0070C0"/>
                            </a:solidFill>
                            <a:latin typeface="Cambria Math" charset="0"/>
                            <a:ea typeface="Cambria Math" charset="0"/>
                            <a:cs typeface="Cambria Math" charset="0"/>
                          </a:rPr>
                          <m:t>𝜋</m:t>
                        </m:r>
                      </m:sup>
                      <m:e>
                        <m:r>
                          <a:rPr lang="en-AU" sz="2400" i="1">
                            <a:solidFill>
                              <a:srgbClr val="0070C0"/>
                            </a:solidFill>
                            <a:latin typeface="Cambria Math" charset="0"/>
                          </a:rPr>
                          <m:t>𝑑</m:t>
                        </m:r>
                        <m:r>
                          <a:rPr lang="en-AU" sz="2400" i="1">
                            <a:solidFill>
                              <a:srgbClr val="0070C0"/>
                            </a:solidFill>
                            <a:latin typeface="Cambria Math" charset="0"/>
                            <a:ea typeface="Cambria Math" charset="0"/>
                            <a:cs typeface="Cambria Math" charset="0"/>
                          </a:rPr>
                          <m:t>𝜙</m:t>
                        </m:r>
                      </m:e>
                    </m:nary>
                    <m:nary>
                      <m:naryPr>
                        <m:ctrlPr>
                          <a:rPr lang="is-IS" sz="2400" i="1">
                            <a:solidFill>
                              <a:srgbClr val="0070C0"/>
                            </a:solidFill>
                            <a:latin typeface="Cambria Math" panose="02040503050406030204" pitchFamily="18" charset="0"/>
                          </a:rPr>
                        </m:ctrlPr>
                      </m:naryPr>
                      <m:sub>
                        <m:r>
                          <m:rPr>
                            <m:brk m:alnAt="23"/>
                          </m:rPr>
                          <a:rPr lang="en-AU" sz="2400" i="1">
                            <a:solidFill>
                              <a:srgbClr val="0070C0"/>
                            </a:solidFill>
                            <a:latin typeface="Cambria Math" charset="0"/>
                          </a:rPr>
                          <m:t>0</m:t>
                        </m:r>
                      </m:sub>
                      <m:sup>
                        <m:r>
                          <a:rPr lang="is-IS" sz="2400" i="1">
                            <a:solidFill>
                              <a:srgbClr val="0070C0"/>
                            </a:solidFill>
                            <a:latin typeface="Cambria Math" charset="0"/>
                            <a:ea typeface="Cambria Math" charset="0"/>
                            <a:cs typeface="Cambria Math" charset="0"/>
                          </a:rPr>
                          <m:t>𝜋</m:t>
                        </m:r>
                      </m:sup>
                      <m:e>
                        <m:r>
                          <a:rPr lang="en-AU" sz="2400" i="1">
                            <a:solidFill>
                              <a:srgbClr val="0070C0"/>
                            </a:solidFill>
                            <a:latin typeface="Cambria Math" charset="0"/>
                          </a:rPr>
                          <m:t>𝑑</m:t>
                        </m:r>
                        <m:r>
                          <a:rPr lang="en-AU" sz="2400" i="1">
                            <a:solidFill>
                              <a:srgbClr val="0070C0"/>
                            </a:solidFill>
                            <a:latin typeface="Cambria Math" charset="0"/>
                            <a:ea typeface="Cambria Math" charset="0"/>
                            <a:cs typeface="Cambria Math" charset="0"/>
                          </a:rPr>
                          <m:t>𝜃</m:t>
                        </m:r>
                        <m:func>
                          <m:funcPr>
                            <m:ctrlPr>
                              <a:rPr lang="en-AU" sz="2400" i="1">
                                <a:solidFill>
                                  <a:srgbClr val="0070C0"/>
                                </a:solidFill>
                                <a:latin typeface="Cambria Math" panose="02040503050406030204" pitchFamily="18" charset="0"/>
                                <a:ea typeface="Cambria Math" charset="0"/>
                                <a:cs typeface="Cambria Math" charset="0"/>
                              </a:rPr>
                            </m:ctrlPr>
                          </m:funcPr>
                          <m:fName>
                            <m:r>
                              <m:rPr>
                                <m:sty m:val="p"/>
                              </m:rPr>
                              <a:rPr lang="en-AU" sz="2400">
                                <a:solidFill>
                                  <a:srgbClr val="0070C0"/>
                                </a:solidFill>
                                <a:latin typeface="Cambria Math" charset="0"/>
                                <a:ea typeface="Cambria Math" charset="0"/>
                                <a:cs typeface="Cambria Math" charset="0"/>
                              </a:rPr>
                              <m:t>sin</m:t>
                            </m:r>
                          </m:fName>
                          <m:e>
                            <m:r>
                              <a:rPr lang="en-AU" sz="2400" i="1">
                                <a:solidFill>
                                  <a:srgbClr val="0070C0"/>
                                </a:solidFill>
                                <a:latin typeface="Cambria Math" charset="0"/>
                                <a:ea typeface="Cambria Math" charset="0"/>
                                <a:cs typeface="Cambria Math" charset="0"/>
                              </a:rPr>
                              <m:t>𝜃</m:t>
                            </m:r>
                          </m:e>
                        </m:func>
                      </m:e>
                    </m:nary>
                    <m:sSubSup>
                      <m:sSubSupPr>
                        <m:ctrlPr>
                          <a:rPr lang="en-US" sz="2400" i="1">
                            <a:solidFill>
                              <a:srgbClr val="0070C0"/>
                            </a:solidFill>
                            <a:latin typeface="Cambria Math" panose="02040503050406030204" pitchFamily="18" charset="0"/>
                            <a:ea typeface="Cambria Math" charset="0"/>
                            <a:cs typeface="Cambria Math" charset="0"/>
                          </a:rPr>
                        </m:ctrlPr>
                      </m:sSubSupPr>
                      <m:e>
                        <m:r>
                          <a:rPr lang="en-AU" sz="2400" i="1">
                            <a:solidFill>
                              <a:srgbClr val="0070C0"/>
                            </a:solidFill>
                            <a:latin typeface="Cambria Math" charset="0"/>
                            <a:ea typeface="Cambria Math" charset="0"/>
                            <a:cs typeface="Cambria Math" charset="0"/>
                          </a:rPr>
                          <m:t>𝑌</m:t>
                        </m:r>
                      </m:e>
                      <m:sub>
                        <m:r>
                          <a:rPr lang="en-AU" sz="2400" i="1">
                            <a:solidFill>
                              <a:srgbClr val="0070C0"/>
                            </a:solidFill>
                            <a:latin typeface="Cambria Math" charset="0"/>
                            <a:ea typeface="Cambria Math" charset="0"/>
                            <a:cs typeface="Cambria Math" charset="0"/>
                          </a:rPr>
                          <m:t>𝑙𝑚</m:t>
                        </m:r>
                      </m:sub>
                      <m:sup>
                        <m:r>
                          <a:rPr lang="en-AU" sz="2400" i="1">
                            <a:solidFill>
                              <a:srgbClr val="0070C0"/>
                            </a:solidFill>
                            <a:latin typeface="Cambria Math" charset="0"/>
                            <a:ea typeface="Cambria Math" charset="0"/>
                            <a:cs typeface="Cambria Math" charset="0"/>
                          </a:rPr>
                          <m:t>∗</m:t>
                        </m:r>
                      </m:sup>
                    </m:sSubSup>
                    <m:d>
                      <m:dPr>
                        <m:ctrlPr>
                          <a:rPr lang="en-AU" sz="2400" i="1">
                            <a:solidFill>
                              <a:srgbClr val="0070C0"/>
                            </a:solidFill>
                            <a:latin typeface="Cambria Math" panose="02040503050406030204" pitchFamily="18" charset="0"/>
                            <a:ea typeface="Cambria Math" charset="0"/>
                            <a:cs typeface="Cambria Math" charset="0"/>
                          </a:rPr>
                        </m:ctrlPr>
                      </m:dPr>
                      <m:e>
                        <m:r>
                          <a:rPr lang="en-AU" sz="2400" i="1">
                            <a:solidFill>
                              <a:srgbClr val="0070C0"/>
                            </a:solidFill>
                            <a:latin typeface="Cambria Math" charset="0"/>
                            <a:ea typeface="Cambria Math" charset="0"/>
                            <a:cs typeface="Cambria Math" charset="0"/>
                          </a:rPr>
                          <m:t>𝜃</m:t>
                        </m:r>
                        <m:r>
                          <a:rPr lang="en-AU" sz="2400" i="1">
                            <a:solidFill>
                              <a:srgbClr val="0070C0"/>
                            </a:solidFill>
                            <a:latin typeface="Cambria Math" charset="0"/>
                            <a:ea typeface="Cambria Math" charset="0"/>
                            <a:cs typeface="Cambria Math" charset="0"/>
                          </a:rPr>
                          <m:t>,</m:t>
                        </m:r>
                        <m:r>
                          <a:rPr lang="en-AU" sz="2400" i="1">
                            <a:solidFill>
                              <a:srgbClr val="0070C0"/>
                            </a:solidFill>
                            <a:latin typeface="Cambria Math" charset="0"/>
                            <a:ea typeface="Cambria Math" charset="0"/>
                            <a:cs typeface="Cambria Math" charset="0"/>
                          </a:rPr>
                          <m:t>𝜙</m:t>
                        </m:r>
                      </m:e>
                    </m:d>
                    <m:r>
                      <a:rPr lang="en-AU" sz="2400" i="1">
                        <a:solidFill>
                          <a:srgbClr val="0070C0"/>
                        </a:solidFill>
                        <a:latin typeface="Cambria Math" charset="0"/>
                        <a:ea typeface="Cambria Math" charset="0"/>
                        <a:cs typeface="Cambria Math" charset="0"/>
                      </a:rPr>
                      <m:t> </m:t>
                    </m:r>
                    <m:r>
                      <a:rPr lang="en-AU" sz="2400" i="1">
                        <a:solidFill>
                          <a:srgbClr val="0070C0"/>
                        </a:solidFill>
                        <a:latin typeface="Cambria Math" charset="0"/>
                        <a:ea typeface="Cambria Math" charset="0"/>
                        <a:cs typeface="Cambria Math" charset="0"/>
                      </a:rPr>
                      <m:t>𝜓</m:t>
                    </m:r>
                    <m:d>
                      <m:dPr>
                        <m:ctrlPr>
                          <a:rPr lang="en-AU" sz="2400" i="1">
                            <a:solidFill>
                              <a:srgbClr val="0070C0"/>
                            </a:solidFill>
                            <a:latin typeface="Cambria Math" panose="02040503050406030204" pitchFamily="18" charset="0"/>
                            <a:ea typeface="Cambria Math" charset="0"/>
                            <a:cs typeface="Cambria Math" charset="0"/>
                          </a:rPr>
                        </m:ctrlPr>
                      </m:dPr>
                      <m:e>
                        <m:r>
                          <a:rPr lang="en-AU" sz="2400" i="1">
                            <a:solidFill>
                              <a:srgbClr val="0070C0"/>
                            </a:solidFill>
                            <a:latin typeface="Cambria Math" charset="0"/>
                            <a:ea typeface="Cambria Math" charset="0"/>
                            <a:cs typeface="Cambria Math" charset="0"/>
                          </a:rPr>
                          <m:t>𝜃</m:t>
                        </m:r>
                        <m:r>
                          <a:rPr lang="en-AU" sz="2400" i="1">
                            <a:solidFill>
                              <a:srgbClr val="0070C0"/>
                            </a:solidFill>
                            <a:latin typeface="Cambria Math" charset="0"/>
                            <a:ea typeface="Cambria Math" charset="0"/>
                            <a:cs typeface="Cambria Math" charset="0"/>
                          </a:rPr>
                          <m:t>,</m:t>
                        </m:r>
                        <m:r>
                          <a:rPr lang="en-AU" sz="2400" i="1">
                            <a:solidFill>
                              <a:srgbClr val="0070C0"/>
                            </a:solidFill>
                            <a:latin typeface="Cambria Math" charset="0"/>
                            <a:ea typeface="Cambria Math" charset="0"/>
                            <a:cs typeface="Cambria Math" charset="0"/>
                          </a:rPr>
                          <m:t>𝜙</m:t>
                        </m:r>
                      </m:e>
                    </m:d>
                  </m:oMath>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30306" y="1871830"/>
                <a:ext cx="8358692" cy="4727448"/>
              </a:xfrm>
              <a:prstGeom prst="rect">
                <a:avLst/>
              </a:prstGeom>
              <a:blipFill rotWithShape="0">
                <a:blip r:embed="rId3"/>
                <a:stretch>
                  <a:fillRect l="-1021" t="-1031" b="-1289"/>
                </a:stretch>
              </a:blipFill>
            </p:spPr>
            <p:txBody>
              <a:bodyPr/>
              <a:lstStyle/>
              <a:p>
                <a:r>
                  <a:rPr lang="en-US">
                    <a:noFill/>
                  </a:rPr>
                  <a:t> </a:t>
                </a:r>
              </a:p>
            </p:txBody>
          </p:sp>
        </mc:Fallback>
      </mc:AlternateContent>
    </p:spTree>
    <p:extLst>
      <p:ext uri="{BB962C8B-B14F-4D97-AF65-F5344CB8AC3E}">
        <p14:creationId xmlns:p14="http://schemas.microsoft.com/office/powerpoint/2010/main" val="67520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t>Eigenfunctions</a:t>
            </a:r>
            <a:r>
              <a:rPr lang="en-US" sz="4000" dirty="0"/>
              <a:t> of angular momentum</a:t>
            </a:r>
          </a:p>
        </p:txBody>
      </p:sp>
      <p:sp>
        <p:nvSpPr>
          <p:cNvPr id="2" name="TextBox 1"/>
          <p:cNvSpPr txBox="1"/>
          <p:nvPr/>
        </p:nvSpPr>
        <p:spPr>
          <a:xfrm>
            <a:off x="1063127" y="1126062"/>
            <a:ext cx="7017745" cy="523220"/>
          </a:xfrm>
          <a:prstGeom prst="rect">
            <a:avLst/>
          </a:prstGeom>
          <a:noFill/>
          <a:ln w="12700">
            <a:solidFill>
              <a:schemeClr val="tx1"/>
            </a:solidFill>
          </a:ln>
        </p:spPr>
        <p:txBody>
          <a:bodyPr wrap="square" rtlCol="0">
            <a:spAutoFit/>
          </a:bodyPr>
          <a:lstStyle/>
          <a:p>
            <a:pPr algn="ctr"/>
            <a:r>
              <a:rPr lang="en-AU" sz="2800" b="1" dirty="0"/>
              <a:t>Example of angular </a:t>
            </a:r>
            <a:r>
              <a:rPr lang="en-AU" sz="2800" b="1"/>
              <a:t>momentum measurement</a:t>
            </a:r>
            <a:endParaRPr lang="en-US" sz="2800" b="1" dirty="0"/>
          </a:p>
        </p:txBody>
      </p:sp>
      <mc:AlternateContent xmlns:mc="http://schemas.openxmlformats.org/markup-compatibility/2006" xmlns:a14="http://schemas.microsoft.com/office/drawing/2010/main">
        <mc:Choice Requires="a14">
          <p:sp>
            <p:nvSpPr>
              <p:cNvPr id="5" name="TextBox 4"/>
              <p:cNvSpPr txBox="1"/>
              <p:nvPr/>
            </p:nvSpPr>
            <p:spPr>
              <a:xfrm>
                <a:off x="430306" y="1871830"/>
                <a:ext cx="8358692" cy="4679807"/>
              </a:xfrm>
              <a:prstGeom prst="rect">
                <a:avLst/>
              </a:prstGeom>
              <a:noFill/>
            </p:spPr>
            <p:txBody>
              <a:bodyPr wrap="square" rtlCol="0">
                <a:spAutoFit/>
              </a:bodyPr>
              <a:lstStyle/>
              <a:p>
                <a:pPr marL="342900" indent="-342900">
                  <a:spcAft>
                    <a:spcPts val="1200"/>
                  </a:spcAft>
                  <a:buFont typeface="Arial" charset="0"/>
                  <a:buChar char="•"/>
                </a:pPr>
                <a:r>
                  <a:rPr lang="en-AU" sz="2000" dirty="0">
                    <a:solidFill>
                      <a:srgbClr val="0070C0"/>
                    </a:solidFill>
                  </a:rPr>
                  <a:t>A particle has </a:t>
                </a:r>
                <a:r>
                  <a:rPr lang="en-AU" sz="2000" dirty="0" err="1">
                    <a:solidFill>
                      <a:srgbClr val="0070C0"/>
                    </a:solidFill>
                  </a:rPr>
                  <a:t>wavefunction</a:t>
                </a:r>
                <a:r>
                  <a:rPr lang="en-AU" sz="2000" dirty="0">
                    <a:solidFill>
                      <a:srgbClr val="0070C0"/>
                    </a:solidFill>
                  </a:rPr>
                  <a:t> on a sphere, </a:t>
                </a:r>
                <a14:m>
                  <m:oMath xmlns:m="http://schemas.openxmlformats.org/officeDocument/2006/math">
                    <m:r>
                      <a:rPr lang="en-AU" sz="2000" i="1" smtClean="0">
                        <a:solidFill>
                          <a:srgbClr val="0070C0"/>
                        </a:solidFill>
                        <a:latin typeface="Cambria Math" charset="0"/>
                        <a:ea typeface="Cambria Math" charset="0"/>
                        <a:cs typeface="Cambria Math" charset="0"/>
                      </a:rPr>
                      <m:t>𝜓</m:t>
                    </m:r>
                    <m:d>
                      <m:dPr>
                        <m:ctrlPr>
                          <a:rPr lang="en-AU" sz="2000" b="0" i="1" smtClean="0">
                            <a:solidFill>
                              <a:srgbClr val="0070C0"/>
                            </a:solidFill>
                            <a:latin typeface="Cambria Math" panose="02040503050406030204" pitchFamily="18" charset="0"/>
                            <a:ea typeface="Cambria Math" charset="0"/>
                            <a:cs typeface="Cambria Math" charset="0"/>
                          </a:rPr>
                        </m:ctrlPr>
                      </m:dPr>
                      <m:e>
                        <m:r>
                          <a:rPr lang="en-AU" sz="2000" b="0" i="1" smtClean="0">
                            <a:solidFill>
                              <a:srgbClr val="0070C0"/>
                            </a:solidFill>
                            <a:latin typeface="Cambria Math" charset="0"/>
                            <a:ea typeface="Cambria Math" charset="0"/>
                            <a:cs typeface="Cambria Math" charset="0"/>
                          </a:rPr>
                          <m:t>𝜃</m:t>
                        </m:r>
                        <m:r>
                          <a:rPr lang="en-AU" sz="2000" b="0" i="1" smtClean="0">
                            <a:solidFill>
                              <a:srgbClr val="0070C0"/>
                            </a:solidFill>
                            <a:latin typeface="Cambria Math" charset="0"/>
                            <a:ea typeface="Cambria Math" charset="0"/>
                            <a:cs typeface="Cambria Math" charset="0"/>
                          </a:rPr>
                          <m:t>,</m:t>
                        </m:r>
                        <m:r>
                          <a:rPr lang="en-AU" sz="2000" b="0" i="1" smtClean="0">
                            <a:solidFill>
                              <a:srgbClr val="0070C0"/>
                            </a:solidFill>
                            <a:latin typeface="Cambria Math" charset="0"/>
                            <a:ea typeface="Cambria Math" charset="0"/>
                            <a:cs typeface="Cambria Math" charset="0"/>
                          </a:rPr>
                          <m:t>𝜙</m:t>
                        </m:r>
                      </m:e>
                    </m:d>
                    <m:r>
                      <a:rPr lang="en-AU" sz="2000" b="0" i="1" smtClean="0">
                        <a:solidFill>
                          <a:srgbClr val="0070C0"/>
                        </a:solidFill>
                        <a:latin typeface="Cambria Math" charset="0"/>
                        <a:ea typeface="Cambria Math" charset="0"/>
                        <a:cs typeface="Cambria Math" charset="0"/>
                      </a:rPr>
                      <m:t>=</m:t>
                    </m:r>
                    <m:rad>
                      <m:radPr>
                        <m:degHide m:val="on"/>
                        <m:ctrlPr>
                          <a:rPr lang="en-AU" sz="2000" b="0" i="1" smtClean="0">
                            <a:solidFill>
                              <a:srgbClr val="0070C0"/>
                            </a:solidFill>
                            <a:latin typeface="Cambria Math" panose="02040503050406030204" pitchFamily="18" charset="0"/>
                            <a:ea typeface="Cambria Math" charset="0"/>
                            <a:cs typeface="Cambria Math" charset="0"/>
                          </a:rPr>
                        </m:ctrlPr>
                      </m:radPr>
                      <m:deg/>
                      <m:e>
                        <m:f>
                          <m:fPr>
                            <m:ctrlPr>
                              <a:rPr lang="mr-IN" sz="2000" b="0" i="1" smtClean="0">
                                <a:solidFill>
                                  <a:srgbClr val="0070C0"/>
                                </a:solidFill>
                                <a:latin typeface="Cambria Math" panose="02040503050406030204" pitchFamily="18" charset="0"/>
                                <a:ea typeface="Cambria Math" charset="0"/>
                                <a:cs typeface="Cambria Math" charset="0"/>
                              </a:rPr>
                            </m:ctrlPr>
                          </m:fPr>
                          <m:num>
                            <m:r>
                              <a:rPr lang="en-AU" sz="2000" b="0" i="1" smtClean="0">
                                <a:solidFill>
                                  <a:srgbClr val="0070C0"/>
                                </a:solidFill>
                                <a:latin typeface="Cambria Math" charset="0"/>
                                <a:ea typeface="Cambria Math" charset="0"/>
                                <a:cs typeface="Cambria Math" charset="0"/>
                              </a:rPr>
                              <m:t>3</m:t>
                            </m:r>
                          </m:num>
                          <m:den>
                            <m:r>
                              <a:rPr lang="en-AU" sz="2000" b="0" i="1" smtClean="0">
                                <a:solidFill>
                                  <a:srgbClr val="0070C0"/>
                                </a:solidFill>
                                <a:latin typeface="Cambria Math" charset="0"/>
                                <a:ea typeface="Cambria Math" charset="0"/>
                                <a:cs typeface="Cambria Math" charset="0"/>
                              </a:rPr>
                              <m:t>16</m:t>
                            </m:r>
                            <m:r>
                              <a:rPr lang="en-AU" sz="2000" b="0" i="1" smtClean="0">
                                <a:solidFill>
                                  <a:srgbClr val="0070C0"/>
                                </a:solidFill>
                                <a:latin typeface="Cambria Math" charset="0"/>
                                <a:ea typeface="Cambria Math" charset="0"/>
                                <a:cs typeface="Cambria Math" charset="0"/>
                              </a:rPr>
                              <m:t>𝜋</m:t>
                            </m:r>
                          </m:den>
                        </m:f>
                      </m:e>
                    </m:rad>
                    <m:d>
                      <m:dPr>
                        <m:ctrlPr>
                          <a:rPr lang="mr-IN" sz="2000" b="0" i="1" smtClean="0">
                            <a:solidFill>
                              <a:srgbClr val="0070C0"/>
                            </a:solidFill>
                            <a:latin typeface="Cambria Math" panose="02040503050406030204" pitchFamily="18" charset="0"/>
                            <a:ea typeface="Cambria Math" charset="0"/>
                            <a:cs typeface="Cambria Math" charset="0"/>
                          </a:rPr>
                        </m:ctrlPr>
                      </m:dPr>
                      <m:e>
                        <m:r>
                          <a:rPr lang="en-AU" sz="2000" i="1">
                            <a:solidFill>
                              <a:srgbClr val="0070C0"/>
                            </a:solidFill>
                            <a:latin typeface="Cambria Math" charset="0"/>
                            <a:ea typeface="Cambria Math" charset="0"/>
                            <a:cs typeface="Cambria Math" charset="0"/>
                          </a:rPr>
                          <m:t>1+</m:t>
                        </m:r>
                        <m:func>
                          <m:funcPr>
                            <m:ctrlPr>
                              <a:rPr lang="en-US" sz="2000" i="1">
                                <a:solidFill>
                                  <a:srgbClr val="0070C0"/>
                                </a:solidFill>
                                <a:latin typeface="Cambria Math" panose="02040503050406030204" pitchFamily="18" charset="0"/>
                                <a:ea typeface="Cambria Math" charset="0"/>
                                <a:cs typeface="Cambria Math" charset="0"/>
                              </a:rPr>
                            </m:ctrlPr>
                          </m:funcPr>
                          <m:fName>
                            <m:r>
                              <m:rPr>
                                <m:sty m:val="p"/>
                              </m:rPr>
                              <a:rPr lang="en-US" sz="2000">
                                <a:solidFill>
                                  <a:srgbClr val="0070C0"/>
                                </a:solidFill>
                                <a:latin typeface="Cambria Math" charset="0"/>
                                <a:ea typeface="Cambria Math" charset="0"/>
                                <a:cs typeface="Cambria Math" charset="0"/>
                              </a:rPr>
                              <m:t>sin</m:t>
                            </m:r>
                          </m:fName>
                          <m:e>
                            <m:r>
                              <a:rPr lang="en-US" sz="2000" i="1">
                                <a:solidFill>
                                  <a:srgbClr val="0070C0"/>
                                </a:solidFill>
                                <a:latin typeface="Cambria Math" charset="0"/>
                                <a:ea typeface="Cambria Math" charset="0"/>
                                <a:cs typeface="Cambria Math" charset="0"/>
                              </a:rPr>
                              <m:t>𝜃</m:t>
                            </m:r>
                          </m:e>
                        </m:func>
                        <m:func>
                          <m:funcPr>
                            <m:ctrlPr>
                              <a:rPr lang="en-AU" sz="2000" i="1">
                                <a:solidFill>
                                  <a:srgbClr val="0070C0"/>
                                </a:solidFill>
                                <a:latin typeface="Cambria Math" panose="02040503050406030204" pitchFamily="18" charset="0"/>
                                <a:ea typeface="Cambria Math" charset="0"/>
                                <a:cs typeface="Cambria Math" charset="0"/>
                              </a:rPr>
                            </m:ctrlPr>
                          </m:funcPr>
                          <m:fName>
                            <m:r>
                              <m:rPr>
                                <m:sty m:val="p"/>
                              </m:rPr>
                              <a:rPr lang="en-AU" sz="2000">
                                <a:solidFill>
                                  <a:srgbClr val="0070C0"/>
                                </a:solidFill>
                                <a:latin typeface="Cambria Math" charset="0"/>
                                <a:ea typeface="Cambria Math" charset="0"/>
                                <a:cs typeface="Cambria Math" charset="0"/>
                              </a:rPr>
                              <m:t>cos</m:t>
                            </m:r>
                          </m:fName>
                          <m:e>
                            <m:r>
                              <a:rPr lang="en-AU" sz="2000" i="1">
                                <a:solidFill>
                                  <a:srgbClr val="0070C0"/>
                                </a:solidFill>
                                <a:latin typeface="Cambria Math" charset="0"/>
                                <a:ea typeface="Cambria Math" charset="0"/>
                                <a:cs typeface="Cambria Math" charset="0"/>
                              </a:rPr>
                              <m:t>𝜙</m:t>
                            </m:r>
                          </m:e>
                        </m:func>
                      </m:e>
                    </m:d>
                  </m:oMath>
                </a14:m>
                <a:r>
                  <a:rPr lang="en-US" sz="2000" dirty="0">
                    <a:solidFill>
                      <a:srgbClr val="0070C0"/>
                    </a:solidFill>
                  </a:rPr>
                  <a:t>.  What values of </a:t>
                </a:r>
                <a14:m>
                  <m:oMath xmlns:m="http://schemas.openxmlformats.org/officeDocument/2006/math">
                    <m:sSub>
                      <m:sSubPr>
                        <m:ctrlPr>
                          <a:rPr lang="en-US" sz="2000" i="1" smtClean="0">
                            <a:solidFill>
                              <a:srgbClr val="0070C0"/>
                            </a:solidFill>
                            <a:latin typeface="Cambria Math" panose="02040503050406030204" pitchFamily="18" charset="0"/>
                          </a:rPr>
                        </m:ctrlPr>
                      </m:sSubPr>
                      <m:e>
                        <m:r>
                          <a:rPr lang="en-AU" sz="2000" b="0" i="1" smtClean="0">
                            <a:solidFill>
                              <a:srgbClr val="0070C0"/>
                            </a:solidFill>
                            <a:latin typeface="Cambria Math" charset="0"/>
                          </a:rPr>
                          <m:t>𝐿</m:t>
                        </m:r>
                      </m:e>
                      <m:sub>
                        <m:r>
                          <a:rPr lang="en-AU" sz="2000" b="0" i="1" smtClean="0">
                            <a:solidFill>
                              <a:srgbClr val="0070C0"/>
                            </a:solidFill>
                            <a:latin typeface="Cambria Math" charset="0"/>
                          </a:rPr>
                          <m:t>𝑧</m:t>
                        </m:r>
                      </m:sub>
                    </m:sSub>
                  </m:oMath>
                </a14:m>
                <a:r>
                  <a:rPr lang="en-US" sz="2000" dirty="0">
                    <a:solidFill>
                      <a:srgbClr val="0070C0"/>
                    </a:solidFill>
                  </a:rPr>
                  <a:t> and </a:t>
                </a:r>
                <a14:m>
                  <m:oMath xmlns:m="http://schemas.openxmlformats.org/officeDocument/2006/math">
                    <m:sSup>
                      <m:sSupPr>
                        <m:ctrlPr>
                          <a:rPr lang="en-US" sz="2000" i="1" smtClean="0">
                            <a:solidFill>
                              <a:srgbClr val="0070C0"/>
                            </a:solidFill>
                            <a:latin typeface="Cambria Math" panose="02040503050406030204" pitchFamily="18" charset="0"/>
                          </a:rPr>
                        </m:ctrlPr>
                      </m:sSupPr>
                      <m:e>
                        <m:r>
                          <a:rPr lang="en-AU" sz="2000" b="0" i="1" smtClean="0">
                            <a:solidFill>
                              <a:srgbClr val="0070C0"/>
                            </a:solidFill>
                            <a:latin typeface="Cambria Math" charset="0"/>
                          </a:rPr>
                          <m:t>𝐿</m:t>
                        </m:r>
                      </m:e>
                      <m:sup>
                        <m:r>
                          <a:rPr lang="en-AU" sz="2000" b="0" i="1" smtClean="0">
                            <a:solidFill>
                              <a:srgbClr val="0070C0"/>
                            </a:solidFill>
                            <a:latin typeface="Cambria Math" charset="0"/>
                          </a:rPr>
                          <m:t>2</m:t>
                        </m:r>
                      </m:sup>
                    </m:sSup>
                  </m:oMath>
                </a14:m>
                <a:r>
                  <a:rPr lang="en-US" sz="2000" dirty="0">
                    <a:solidFill>
                      <a:srgbClr val="0070C0"/>
                    </a:solidFill>
                  </a:rPr>
                  <a:t> can be measured, with what probabilities?</a:t>
                </a:r>
              </a:p>
              <a:p>
                <a:pPr marL="342900" indent="-342900">
                  <a:spcAft>
                    <a:spcPts val="1200"/>
                  </a:spcAft>
                  <a:buFont typeface="Arial" charset="0"/>
                  <a:buChar char="•"/>
                </a:pPr>
                <a:r>
                  <a:rPr lang="en-US" sz="2000" dirty="0"/>
                  <a:t>To solve this, express the </a:t>
                </a:r>
                <a:r>
                  <a:rPr lang="en-US" sz="2000" dirty="0" err="1"/>
                  <a:t>wavefunction</a:t>
                </a:r>
                <a:r>
                  <a:rPr lang="en-US" sz="2000" dirty="0"/>
                  <a:t> as a sum over </a:t>
                </a:r>
                <a:r>
                  <a:rPr lang="en-US" sz="2000" dirty="0" err="1"/>
                  <a:t>eigenfunctions</a:t>
                </a:r>
                <a:r>
                  <a:rPr lang="en-US" sz="2000" dirty="0"/>
                  <a:t>, </a:t>
                </a:r>
                <a14:m>
                  <m:oMath xmlns:m="http://schemas.openxmlformats.org/officeDocument/2006/math">
                    <m:r>
                      <a:rPr lang="en-AU" sz="2000" i="1">
                        <a:latin typeface="Cambria Math" charset="0"/>
                        <a:ea typeface="Cambria Math" charset="0"/>
                        <a:cs typeface="Cambria Math" charset="0"/>
                      </a:rPr>
                      <m:t>𝜓</m:t>
                    </m:r>
                    <m:d>
                      <m:dPr>
                        <m:ctrlPr>
                          <a:rPr lang="en-AU" sz="2000" i="1">
                            <a:latin typeface="Cambria Math" panose="02040503050406030204" pitchFamily="18" charset="0"/>
                            <a:ea typeface="Cambria Math" charset="0"/>
                            <a:cs typeface="Cambria Math" charset="0"/>
                          </a:rPr>
                        </m:ctrlPr>
                      </m:dPr>
                      <m:e>
                        <m:r>
                          <a:rPr lang="en-AU" sz="2000" i="1">
                            <a:latin typeface="Cambria Math" charset="0"/>
                            <a:ea typeface="Cambria Math" charset="0"/>
                            <a:cs typeface="Cambria Math" charset="0"/>
                          </a:rPr>
                          <m:t>𝜃</m:t>
                        </m:r>
                        <m:r>
                          <a:rPr lang="en-AU" sz="2000" i="1">
                            <a:latin typeface="Cambria Math" charset="0"/>
                            <a:ea typeface="Cambria Math" charset="0"/>
                            <a:cs typeface="Cambria Math" charset="0"/>
                          </a:rPr>
                          <m:t>,</m:t>
                        </m:r>
                        <m:r>
                          <a:rPr lang="en-AU" sz="2000" i="1">
                            <a:latin typeface="Cambria Math" charset="0"/>
                            <a:ea typeface="Cambria Math" charset="0"/>
                            <a:cs typeface="Cambria Math" charset="0"/>
                          </a:rPr>
                          <m:t>𝜙</m:t>
                        </m:r>
                      </m:e>
                    </m:d>
                    <m:r>
                      <a:rPr lang="en-AU" sz="2000" i="1">
                        <a:latin typeface="Cambria Math" charset="0"/>
                        <a:ea typeface="Cambria Math" charset="0"/>
                        <a:cs typeface="Cambria Math" charset="0"/>
                      </a:rPr>
                      <m:t>=</m:t>
                    </m:r>
                    <m:nary>
                      <m:naryPr>
                        <m:chr m:val="∑"/>
                        <m:limLoc m:val="subSup"/>
                        <m:supHide m:val="on"/>
                        <m:ctrlPr>
                          <a:rPr lang="en-AU" sz="2000" i="1" smtClean="0">
                            <a:latin typeface="Cambria Math" panose="02040503050406030204" pitchFamily="18" charset="0"/>
                            <a:ea typeface="Cambria Math" charset="0"/>
                            <a:cs typeface="Cambria Math" charset="0"/>
                          </a:rPr>
                        </m:ctrlPr>
                      </m:naryPr>
                      <m:sub>
                        <m:r>
                          <m:rPr>
                            <m:brk m:alnAt="9"/>
                          </m:rPr>
                          <a:rPr lang="en-AU" sz="2000" b="0" i="1" smtClean="0">
                            <a:latin typeface="Cambria Math" charset="0"/>
                            <a:ea typeface="Cambria Math" charset="0"/>
                            <a:cs typeface="Cambria Math" charset="0"/>
                          </a:rPr>
                          <m:t>𝑙</m:t>
                        </m:r>
                        <m:r>
                          <a:rPr lang="en-AU" sz="2000" b="0" i="1" smtClean="0">
                            <a:latin typeface="Cambria Math" charset="0"/>
                            <a:ea typeface="Cambria Math" charset="0"/>
                            <a:cs typeface="Cambria Math" charset="0"/>
                          </a:rPr>
                          <m:t>𝑚</m:t>
                        </m:r>
                      </m:sub>
                      <m:sup/>
                      <m:e>
                        <m:sSub>
                          <m:sSubPr>
                            <m:ctrlPr>
                              <a:rPr lang="en-US" sz="2000" i="1" smtClean="0">
                                <a:latin typeface="Cambria Math" panose="02040503050406030204" pitchFamily="18" charset="0"/>
                                <a:ea typeface="Cambria Math" charset="0"/>
                                <a:cs typeface="Cambria Math" charset="0"/>
                              </a:rPr>
                            </m:ctrlPr>
                          </m:sSubPr>
                          <m:e>
                            <m:r>
                              <a:rPr lang="en-AU" sz="2000" b="0" i="1" smtClean="0">
                                <a:latin typeface="Cambria Math" charset="0"/>
                                <a:ea typeface="Cambria Math" charset="0"/>
                                <a:cs typeface="Cambria Math" charset="0"/>
                              </a:rPr>
                              <m:t>𝑐</m:t>
                            </m:r>
                          </m:e>
                          <m:sub>
                            <m:r>
                              <a:rPr lang="en-AU" sz="2000" b="0" i="1" smtClean="0">
                                <a:latin typeface="Cambria Math" charset="0"/>
                                <a:ea typeface="Cambria Math" charset="0"/>
                                <a:cs typeface="Cambria Math" charset="0"/>
                              </a:rPr>
                              <m:t>𝑙𝑚</m:t>
                            </m:r>
                          </m:sub>
                        </m:sSub>
                        <m:sSub>
                          <m:sSubPr>
                            <m:ctrlPr>
                              <a:rPr lang="en-US" sz="2000" i="1" smtClean="0">
                                <a:latin typeface="Cambria Math" panose="02040503050406030204" pitchFamily="18" charset="0"/>
                                <a:ea typeface="Cambria Math" charset="0"/>
                                <a:cs typeface="Cambria Math" charset="0"/>
                              </a:rPr>
                            </m:ctrlPr>
                          </m:sSubPr>
                          <m:e>
                            <m:r>
                              <a:rPr lang="en-AU" sz="2000" b="0" i="1" smtClean="0">
                                <a:latin typeface="Cambria Math" charset="0"/>
                                <a:ea typeface="Cambria Math" charset="0"/>
                                <a:cs typeface="Cambria Math" charset="0"/>
                              </a:rPr>
                              <m:t>𝑌</m:t>
                            </m:r>
                          </m:e>
                          <m:sub>
                            <m:r>
                              <a:rPr lang="en-AU" sz="2000" b="0" i="1" smtClean="0">
                                <a:latin typeface="Cambria Math" charset="0"/>
                                <a:ea typeface="Cambria Math" charset="0"/>
                                <a:cs typeface="Cambria Math" charset="0"/>
                              </a:rPr>
                              <m:t>𝑙𝑚</m:t>
                            </m:r>
                          </m:sub>
                        </m:sSub>
                        <m:d>
                          <m:dPr>
                            <m:ctrlPr>
                              <a:rPr lang="en-AU" sz="2000" i="1">
                                <a:latin typeface="Cambria Math" panose="02040503050406030204" pitchFamily="18" charset="0"/>
                                <a:ea typeface="Cambria Math" charset="0"/>
                                <a:cs typeface="Cambria Math" charset="0"/>
                              </a:rPr>
                            </m:ctrlPr>
                          </m:dPr>
                          <m:e>
                            <m:r>
                              <a:rPr lang="en-AU" sz="2000" i="1">
                                <a:latin typeface="Cambria Math" charset="0"/>
                                <a:ea typeface="Cambria Math" charset="0"/>
                                <a:cs typeface="Cambria Math" charset="0"/>
                              </a:rPr>
                              <m:t>𝜃</m:t>
                            </m:r>
                            <m:r>
                              <a:rPr lang="en-AU" sz="2000" i="1">
                                <a:latin typeface="Cambria Math" charset="0"/>
                                <a:ea typeface="Cambria Math" charset="0"/>
                                <a:cs typeface="Cambria Math" charset="0"/>
                              </a:rPr>
                              <m:t>,</m:t>
                            </m:r>
                            <m:r>
                              <a:rPr lang="en-AU" sz="2000" i="1">
                                <a:latin typeface="Cambria Math" charset="0"/>
                                <a:ea typeface="Cambria Math" charset="0"/>
                                <a:cs typeface="Cambria Math" charset="0"/>
                              </a:rPr>
                              <m:t>𝜙</m:t>
                            </m:r>
                          </m:e>
                        </m:d>
                      </m:e>
                    </m:nary>
                  </m:oMath>
                </a14:m>
                <a:r>
                  <a:rPr lang="en-US" sz="2000" dirty="0">
                    <a:solidFill>
                      <a:schemeClr val="tx1"/>
                    </a:solidFill>
                  </a:rPr>
                  <a:t>, then the probabilities are </a:t>
                </a:r>
                <a14:m>
                  <m:oMath xmlns:m="http://schemas.openxmlformats.org/officeDocument/2006/math">
                    <m:sSup>
                      <m:sSupPr>
                        <m:ctrlPr>
                          <a:rPr lang="en-US" sz="2000" i="1" smtClean="0">
                            <a:solidFill>
                              <a:schemeClr val="tx1"/>
                            </a:solidFill>
                            <a:latin typeface="Cambria Math" panose="02040503050406030204" pitchFamily="18" charset="0"/>
                          </a:rPr>
                        </m:ctrlPr>
                      </m:sSupPr>
                      <m:e>
                        <m:d>
                          <m:dPr>
                            <m:begChr m:val="|"/>
                            <m:endChr m:val="|"/>
                            <m:ctrlPr>
                              <a:rPr lang="hr-HR" sz="2000" i="1" smtClean="0">
                                <a:solidFill>
                                  <a:schemeClr val="tx1"/>
                                </a:solidFill>
                                <a:latin typeface="Cambria Math" panose="02040503050406030204" pitchFamily="18" charset="0"/>
                              </a:rPr>
                            </m:ctrlPr>
                          </m:dPr>
                          <m:e>
                            <m:sSub>
                              <m:sSubPr>
                                <m:ctrlPr>
                                  <a:rPr lang="en-US" sz="2000" i="1">
                                    <a:latin typeface="Cambria Math" panose="02040503050406030204" pitchFamily="18" charset="0"/>
                                    <a:ea typeface="Cambria Math" charset="0"/>
                                    <a:cs typeface="Cambria Math" charset="0"/>
                                  </a:rPr>
                                </m:ctrlPr>
                              </m:sSubPr>
                              <m:e>
                                <m:r>
                                  <a:rPr lang="en-AU" sz="2000" i="1">
                                    <a:latin typeface="Cambria Math" charset="0"/>
                                    <a:ea typeface="Cambria Math" charset="0"/>
                                    <a:cs typeface="Cambria Math" charset="0"/>
                                  </a:rPr>
                                  <m:t>𝑐</m:t>
                                </m:r>
                              </m:e>
                              <m:sub>
                                <m:r>
                                  <a:rPr lang="en-AU" sz="2000" i="1">
                                    <a:latin typeface="Cambria Math" charset="0"/>
                                    <a:ea typeface="Cambria Math" charset="0"/>
                                    <a:cs typeface="Cambria Math" charset="0"/>
                                  </a:rPr>
                                  <m:t>𝑙𝑚</m:t>
                                </m:r>
                              </m:sub>
                            </m:sSub>
                          </m:e>
                        </m:d>
                      </m:e>
                      <m:sup>
                        <m:r>
                          <a:rPr lang="en-AU" sz="2000" b="0" i="1" smtClean="0">
                            <a:solidFill>
                              <a:schemeClr val="tx1"/>
                            </a:solidFill>
                            <a:latin typeface="Cambria Math" charset="0"/>
                          </a:rPr>
                          <m:t>2</m:t>
                        </m:r>
                      </m:sup>
                    </m:sSup>
                  </m:oMath>
                </a14:m>
                <a:endParaRPr lang="en-US" sz="2000" dirty="0">
                  <a:solidFill>
                    <a:schemeClr val="tx1"/>
                  </a:solidFill>
                </a:endParaRPr>
              </a:p>
              <a:p>
                <a:pPr marL="342900" indent="-342900">
                  <a:spcAft>
                    <a:spcPts val="1200"/>
                  </a:spcAft>
                  <a:buFont typeface="Arial" charset="0"/>
                  <a:buChar char="•"/>
                </a:pPr>
                <a:r>
                  <a:rPr lang="en-US" sz="2000" dirty="0">
                    <a:solidFill>
                      <a:schemeClr val="tx1"/>
                    </a:solidFill>
                  </a:rPr>
                  <a:t>Using </a:t>
                </a:r>
                <a:r>
                  <a:rPr lang="en-AU" sz="2000" dirty="0">
                    <a:solidFill>
                      <a:schemeClr val="tx1"/>
                    </a:solidFill>
                  </a:rPr>
                  <a:t>the formulae for </a:t>
                </a:r>
                <a14:m>
                  <m:oMath xmlns:m="http://schemas.openxmlformats.org/officeDocument/2006/math">
                    <m:sSub>
                      <m:sSubPr>
                        <m:ctrlPr>
                          <a:rPr lang="en-AU" sz="2000" i="1" smtClean="0">
                            <a:solidFill>
                              <a:schemeClr val="tx1"/>
                            </a:solidFill>
                            <a:latin typeface="Cambria Math" panose="02040503050406030204" pitchFamily="18" charset="0"/>
                          </a:rPr>
                        </m:ctrlPr>
                      </m:sSubPr>
                      <m:e>
                        <m:r>
                          <a:rPr lang="en-AU" sz="2000" b="0" i="1" smtClean="0">
                            <a:solidFill>
                              <a:schemeClr val="tx1"/>
                            </a:solidFill>
                            <a:latin typeface="Cambria Math" panose="02040503050406030204" pitchFamily="18" charset="0"/>
                          </a:rPr>
                          <m:t>𝑌</m:t>
                        </m:r>
                      </m:e>
                      <m:sub>
                        <m:r>
                          <a:rPr lang="en-AU" sz="2000" b="0" i="1" smtClean="0">
                            <a:solidFill>
                              <a:schemeClr val="tx1"/>
                            </a:solidFill>
                            <a:latin typeface="Cambria Math" panose="02040503050406030204" pitchFamily="18" charset="0"/>
                          </a:rPr>
                          <m:t>𝑙𝑚</m:t>
                        </m:r>
                      </m:sub>
                    </m:sSub>
                  </m:oMath>
                </a14:m>
                <a:r>
                  <a:rPr lang="en-AU" sz="2000" dirty="0">
                    <a:solidFill>
                      <a:schemeClr val="tx1"/>
                    </a:solidFill>
                  </a:rPr>
                  <a:t>, we find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AU" sz="2000" b="0" i="1" smtClean="0">
                            <a:solidFill>
                              <a:schemeClr val="tx1"/>
                            </a:solidFill>
                            <a:latin typeface="Cambria Math" charset="0"/>
                          </a:rPr>
                          <m:t>𝑐</m:t>
                        </m:r>
                      </m:e>
                      <m:sub>
                        <m:r>
                          <a:rPr lang="en-AU" sz="2000" b="0" i="1" smtClean="0">
                            <a:solidFill>
                              <a:schemeClr val="tx1"/>
                            </a:solidFill>
                            <a:latin typeface="Cambria Math" charset="0"/>
                          </a:rPr>
                          <m:t>00</m:t>
                        </m:r>
                      </m:sub>
                    </m:sSub>
                    <m:r>
                      <a:rPr lang="en-AU" sz="2000" b="0" i="1" smtClean="0">
                        <a:solidFill>
                          <a:schemeClr val="tx1"/>
                        </a:solidFill>
                        <a:latin typeface="Cambria Math" charset="0"/>
                      </a:rPr>
                      <m:t>=</m:t>
                    </m:r>
                    <m:rad>
                      <m:radPr>
                        <m:degHide m:val="on"/>
                        <m:ctrlPr>
                          <a:rPr lang="en-AU" sz="2000" b="0" i="1" smtClean="0">
                            <a:solidFill>
                              <a:schemeClr val="tx1"/>
                            </a:solidFill>
                            <a:latin typeface="Cambria Math" panose="02040503050406030204" pitchFamily="18" charset="0"/>
                          </a:rPr>
                        </m:ctrlPr>
                      </m:radPr>
                      <m:deg/>
                      <m:e>
                        <m:f>
                          <m:fPr>
                            <m:ctrlPr>
                              <a:rPr lang="mr-IN" sz="2000" b="0" i="1" smtClean="0">
                                <a:solidFill>
                                  <a:schemeClr val="tx1"/>
                                </a:solidFill>
                                <a:latin typeface="Cambria Math" panose="02040503050406030204" pitchFamily="18" charset="0"/>
                              </a:rPr>
                            </m:ctrlPr>
                          </m:fPr>
                          <m:num>
                            <m:r>
                              <a:rPr lang="en-AU" sz="2000" b="0" i="1" smtClean="0">
                                <a:solidFill>
                                  <a:schemeClr val="tx1"/>
                                </a:solidFill>
                                <a:latin typeface="Cambria Math" charset="0"/>
                              </a:rPr>
                              <m:t>3</m:t>
                            </m:r>
                          </m:num>
                          <m:den>
                            <m:r>
                              <a:rPr lang="en-AU" sz="2000" b="0" i="1" smtClean="0">
                                <a:solidFill>
                                  <a:schemeClr val="tx1"/>
                                </a:solidFill>
                                <a:latin typeface="Cambria Math" charset="0"/>
                              </a:rPr>
                              <m:t>4</m:t>
                            </m:r>
                          </m:den>
                        </m:f>
                      </m:e>
                    </m:rad>
                  </m:oMath>
                </a14:m>
                <a:r>
                  <a:rPr lang="en-AU" sz="2000" dirty="0">
                    <a:solidFill>
                      <a:schemeClr val="tx1"/>
                    </a:solidFill>
                  </a:rPr>
                  <a:t> and </a:t>
                </a:r>
                <a14:m>
                  <m:oMath xmlns:m="http://schemas.openxmlformats.org/officeDocument/2006/math">
                    <m:sSub>
                      <m:sSubPr>
                        <m:ctrlPr>
                          <a:rPr lang="en-US" sz="2000" i="1">
                            <a:latin typeface="Cambria Math" panose="02040503050406030204" pitchFamily="18" charset="0"/>
                          </a:rPr>
                        </m:ctrlPr>
                      </m:sSubPr>
                      <m:e>
                        <m:r>
                          <a:rPr lang="en-AU" sz="2000" i="1">
                            <a:latin typeface="Cambria Math" charset="0"/>
                          </a:rPr>
                          <m:t>𝑐</m:t>
                        </m:r>
                      </m:e>
                      <m:sub>
                        <m:r>
                          <a:rPr lang="en-AU" sz="2000" b="0" i="1" smtClean="0">
                            <a:latin typeface="Cambria Math" charset="0"/>
                          </a:rPr>
                          <m:t>11</m:t>
                        </m:r>
                      </m:sub>
                    </m:sSub>
                    <m:r>
                      <a:rPr lang="en-AU" sz="2000" b="0" i="1" smtClean="0">
                        <a:latin typeface="Cambria Math" charset="0"/>
                      </a:rPr>
                      <m:t>=</m:t>
                    </m:r>
                    <m:sSub>
                      <m:sSubPr>
                        <m:ctrlPr>
                          <a:rPr lang="en-US" sz="2000" i="1">
                            <a:latin typeface="Cambria Math" panose="02040503050406030204" pitchFamily="18" charset="0"/>
                          </a:rPr>
                        </m:ctrlPr>
                      </m:sSubPr>
                      <m:e>
                        <m:r>
                          <a:rPr lang="en-AU" sz="2000" i="1">
                            <a:latin typeface="Cambria Math" charset="0"/>
                          </a:rPr>
                          <m:t>𝑐</m:t>
                        </m:r>
                      </m:e>
                      <m:sub>
                        <m:r>
                          <a:rPr lang="en-AU" sz="2000" i="1">
                            <a:latin typeface="Cambria Math" charset="0"/>
                          </a:rPr>
                          <m:t>1</m:t>
                        </m:r>
                        <m:r>
                          <a:rPr lang="en-AU" sz="2000" b="0" i="1" smtClean="0">
                            <a:latin typeface="Cambria Math" charset="0"/>
                          </a:rPr>
                          <m:t> −</m:t>
                        </m:r>
                        <m:r>
                          <a:rPr lang="en-AU" sz="2000" i="1">
                            <a:latin typeface="Cambria Math" charset="0"/>
                          </a:rPr>
                          <m:t>1</m:t>
                        </m:r>
                      </m:sub>
                    </m:sSub>
                    <m:r>
                      <a:rPr lang="en-AU" sz="2000" i="1">
                        <a:latin typeface="Cambria Math" charset="0"/>
                      </a:rPr>
                      <m:t>=</m:t>
                    </m:r>
                    <m:f>
                      <m:fPr>
                        <m:ctrlPr>
                          <a:rPr lang="mr-IN" sz="2000" i="1" smtClean="0">
                            <a:latin typeface="Cambria Math" panose="02040503050406030204" pitchFamily="18" charset="0"/>
                          </a:rPr>
                        </m:ctrlPr>
                      </m:fPr>
                      <m:num>
                        <m:r>
                          <a:rPr lang="en-AU" sz="2000" b="0" i="1" smtClean="0">
                            <a:latin typeface="Cambria Math" charset="0"/>
                          </a:rPr>
                          <m:t>1</m:t>
                        </m:r>
                      </m:num>
                      <m:den>
                        <m:rad>
                          <m:radPr>
                            <m:degHide m:val="on"/>
                            <m:ctrlPr>
                              <a:rPr lang="mr-IN" sz="2000" i="1" smtClean="0">
                                <a:latin typeface="Cambria Math" panose="02040503050406030204" pitchFamily="18" charset="0"/>
                              </a:rPr>
                            </m:ctrlPr>
                          </m:radPr>
                          <m:deg/>
                          <m:e>
                            <m:r>
                              <a:rPr lang="en-AU" sz="2000" b="0" i="1" smtClean="0">
                                <a:latin typeface="Cambria Math" charset="0"/>
                              </a:rPr>
                              <m:t>8</m:t>
                            </m:r>
                          </m:e>
                        </m:rad>
                      </m:den>
                    </m:f>
                  </m:oMath>
                </a14:m>
                <a:r>
                  <a:rPr lang="en-AU" sz="2000" dirty="0">
                    <a:solidFill>
                      <a:schemeClr val="tx1"/>
                    </a:solidFill>
                  </a:rPr>
                  <a:t>:</a:t>
                </a:r>
              </a:p>
              <a:p>
                <a:pPr marL="342900" indent="-342900">
                  <a:spcAft>
                    <a:spcPts val="1200"/>
                  </a:spcAft>
                  <a:buFont typeface="Arial" charset="0"/>
                  <a:buChar char="•"/>
                </a:pPr>
                <a:endParaRPr lang="en-AU" sz="2000" dirty="0"/>
              </a:p>
              <a:p>
                <a:pPr marL="342900" indent="-342900">
                  <a:spcAft>
                    <a:spcPts val="1200"/>
                  </a:spcAft>
                  <a:buFont typeface="Arial" charset="0"/>
                  <a:buChar char="•"/>
                </a:pPr>
                <a:endParaRPr lang="en-AU" sz="2000" dirty="0">
                  <a:solidFill>
                    <a:schemeClr val="tx1"/>
                  </a:solidFill>
                </a:endParaRPr>
              </a:p>
              <a:p>
                <a:pPr marL="342900" indent="-342900">
                  <a:spcAft>
                    <a:spcPts val="1200"/>
                  </a:spcAft>
                  <a:buFont typeface="Arial" charset="0"/>
                  <a:buChar char="•"/>
                </a:pPr>
                <a:r>
                  <a:rPr lang="en-AU" sz="2000" dirty="0"/>
                  <a:t>Probability of </a:t>
                </a:r>
                <a14:m>
                  <m:oMath xmlns:m="http://schemas.openxmlformats.org/officeDocument/2006/math">
                    <m:r>
                      <a:rPr lang="en-AU" sz="2000" b="0" i="1" smtClean="0">
                        <a:latin typeface="Cambria Math" charset="0"/>
                      </a:rPr>
                      <m:t>𝑙</m:t>
                    </m:r>
                    <m:r>
                      <a:rPr lang="en-AU" sz="2000" b="0" i="1" smtClean="0">
                        <a:latin typeface="Cambria Math" charset="0"/>
                      </a:rPr>
                      <m:t>=0</m:t>
                    </m:r>
                    <m:r>
                      <a:rPr lang="en-AU" sz="2000" b="0" i="0" smtClean="0">
                        <a:latin typeface="Cambria Math" charset="0"/>
                      </a:rPr>
                      <m:t> (</m:t>
                    </m:r>
                    <m:sSup>
                      <m:sSupPr>
                        <m:ctrlPr>
                          <a:rPr lang="en-AU" sz="2000" b="0" i="1" smtClean="0">
                            <a:latin typeface="Cambria Math" panose="02040503050406030204" pitchFamily="18" charset="0"/>
                          </a:rPr>
                        </m:ctrlPr>
                      </m:sSupPr>
                      <m:e>
                        <m:r>
                          <a:rPr lang="en-AU" sz="2000" b="0" i="1" smtClean="0">
                            <a:latin typeface="Cambria Math" charset="0"/>
                          </a:rPr>
                          <m:t>𝐿</m:t>
                        </m:r>
                      </m:e>
                      <m:sup>
                        <m:r>
                          <a:rPr lang="en-AU" sz="2000" b="0" i="1" smtClean="0">
                            <a:latin typeface="Cambria Math" charset="0"/>
                          </a:rPr>
                          <m:t>2</m:t>
                        </m:r>
                      </m:sup>
                    </m:sSup>
                    <m:r>
                      <a:rPr lang="en-AU" sz="2000" b="0" i="1" smtClean="0">
                        <a:latin typeface="Cambria Math" charset="0"/>
                      </a:rPr>
                      <m:t>=0)</m:t>
                    </m:r>
                  </m:oMath>
                </a14:m>
                <a:r>
                  <a:rPr lang="en-US" sz="2000" dirty="0">
                    <a:solidFill>
                      <a:schemeClr val="tx1"/>
                    </a:solidFill>
                  </a:rPr>
                  <a:t> is </a:t>
                </a:r>
                <a14:m>
                  <m:oMath xmlns:m="http://schemas.openxmlformats.org/officeDocument/2006/math">
                    <m:f>
                      <m:fPr>
                        <m:ctrlPr>
                          <a:rPr lang="mr-IN" sz="2000" i="1" smtClean="0">
                            <a:solidFill>
                              <a:schemeClr val="tx1"/>
                            </a:solidFill>
                            <a:latin typeface="Cambria Math" panose="02040503050406030204" pitchFamily="18" charset="0"/>
                          </a:rPr>
                        </m:ctrlPr>
                      </m:fPr>
                      <m:num>
                        <m:r>
                          <a:rPr lang="en-AU" sz="2000" b="0" i="1" smtClean="0">
                            <a:solidFill>
                              <a:schemeClr val="tx1"/>
                            </a:solidFill>
                            <a:latin typeface="Cambria Math" charset="0"/>
                          </a:rPr>
                          <m:t>3</m:t>
                        </m:r>
                      </m:num>
                      <m:den>
                        <m:r>
                          <a:rPr lang="en-AU" sz="2000" b="0" i="1" smtClean="0">
                            <a:solidFill>
                              <a:schemeClr val="tx1"/>
                            </a:solidFill>
                            <a:latin typeface="Cambria Math" charset="0"/>
                          </a:rPr>
                          <m:t>4</m:t>
                        </m:r>
                      </m:den>
                    </m:f>
                  </m:oMath>
                </a14:m>
                <a:r>
                  <a:rPr lang="en-US" sz="2000" dirty="0">
                    <a:solidFill>
                      <a:schemeClr val="tx1"/>
                    </a:solidFill>
                  </a:rPr>
                  <a:t>, and probability of </a:t>
                </a:r>
                <a14:m>
                  <m:oMath xmlns:m="http://schemas.openxmlformats.org/officeDocument/2006/math">
                    <m:r>
                      <a:rPr lang="en-AU" sz="2000" i="1">
                        <a:latin typeface="Cambria Math" charset="0"/>
                      </a:rPr>
                      <m:t>𝑙</m:t>
                    </m:r>
                    <m:r>
                      <a:rPr lang="en-AU" sz="2000" i="1">
                        <a:latin typeface="Cambria Math" charset="0"/>
                      </a:rPr>
                      <m:t>=</m:t>
                    </m:r>
                    <m:r>
                      <a:rPr lang="en-AU" sz="2000" b="0" i="0" smtClean="0">
                        <a:latin typeface="Cambria Math" charset="0"/>
                      </a:rPr>
                      <m:t>1</m:t>
                    </m:r>
                    <m:r>
                      <a:rPr lang="en-AU" sz="2000">
                        <a:latin typeface="Cambria Math" charset="0"/>
                      </a:rPr>
                      <m:t> (</m:t>
                    </m:r>
                    <m:sSup>
                      <m:sSupPr>
                        <m:ctrlPr>
                          <a:rPr lang="en-AU" sz="2000" i="1">
                            <a:latin typeface="Cambria Math" panose="02040503050406030204" pitchFamily="18" charset="0"/>
                          </a:rPr>
                        </m:ctrlPr>
                      </m:sSupPr>
                      <m:e>
                        <m:r>
                          <a:rPr lang="en-AU" sz="2000" i="1">
                            <a:latin typeface="Cambria Math" charset="0"/>
                          </a:rPr>
                          <m:t>𝐿</m:t>
                        </m:r>
                      </m:e>
                      <m:sup>
                        <m:r>
                          <a:rPr lang="en-AU" sz="2000" i="1">
                            <a:latin typeface="Cambria Math" charset="0"/>
                          </a:rPr>
                          <m:t>2</m:t>
                        </m:r>
                      </m:sup>
                    </m:sSup>
                    <m:r>
                      <a:rPr lang="en-AU" sz="2000" i="1">
                        <a:latin typeface="Cambria Math" charset="0"/>
                      </a:rPr>
                      <m:t>=</m:t>
                    </m:r>
                    <m:sSup>
                      <m:sSupPr>
                        <m:ctrlPr>
                          <a:rPr lang="en-AU" sz="2000" i="1">
                            <a:latin typeface="Cambria Math" panose="02040503050406030204" pitchFamily="18" charset="0"/>
                          </a:rPr>
                        </m:ctrlPr>
                      </m:sSupPr>
                      <m:e>
                        <m:r>
                          <a:rPr lang="en-AU" sz="2000" b="0" i="1" smtClean="0">
                            <a:latin typeface="Cambria Math" charset="0"/>
                          </a:rPr>
                          <m:t>2</m:t>
                        </m:r>
                        <m:r>
                          <a:rPr lang="en-AU" sz="2000" i="1">
                            <a:latin typeface="Cambria Math" charset="0"/>
                            <a:ea typeface="Cambria Math" charset="0"/>
                            <a:cs typeface="Cambria Math" charset="0"/>
                          </a:rPr>
                          <m:t>ℏ</m:t>
                        </m:r>
                      </m:e>
                      <m:sup>
                        <m:r>
                          <a:rPr lang="en-AU" sz="2000" i="1">
                            <a:latin typeface="Cambria Math" charset="0"/>
                          </a:rPr>
                          <m:t>2</m:t>
                        </m:r>
                      </m:sup>
                    </m:sSup>
                    <m:r>
                      <a:rPr lang="en-AU" sz="2000" i="1">
                        <a:latin typeface="Cambria Math" charset="0"/>
                      </a:rPr>
                      <m:t>)</m:t>
                    </m:r>
                  </m:oMath>
                </a14:m>
                <a:r>
                  <a:rPr lang="en-US" sz="2000" dirty="0"/>
                  <a:t> is </a:t>
                </a:r>
                <a14:m>
                  <m:oMath xmlns:m="http://schemas.openxmlformats.org/officeDocument/2006/math">
                    <m:f>
                      <m:fPr>
                        <m:ctrlPr>
                          <a:rPr lang="mr-IN" sz="2000" i="1">
                            <a:latin typeface="Cambria Math" panose="02040503050406030204" pitchFamily="18" charset="0"/>
                          </a:rPr>
                        </m:ctrlPr>
                      </m:fPr>
                      <m:num>
                        <m:r>
                          <a:rPr lang="en-AU" sz="2000" b="0" i="1" smtClean="0">
                            <a:latin typeface="Cambria Math" charset="0"/>
                          </a:rPr>
                          <m:t>1</m:t>
                        </m:r>
                      </m:num>
                      <m:den>
                        <m:r>
                          <a:rPr lang="en-AU" sz="2000" i="1">
                            <a:latin typeface="Cambria Math" charset="0"/>
                          </a:rPr>
                          <m:t>4</m:t>
                        </m:r>
                      </m:den>
                    </m:f>
                  </m:oMath>
                </a14:m>
                <a:endParaRPr lang="en-US" sz="2000" dirty="0">
                  <a:solidFill>
                    <a:schemeClr val="tx1"/>
                  </a:solidFill>
                </a:endParaRPr>
              </a:p>
              <a:p>
                <a:pPr marL="342900" indent="-342900">
                  <a:spcAft>
                    <a:spcPts val="1200"/>
                  </a:spcAft>
                  <a:buFont typeface="Arial" charset="0"/>
                  <a:buChar char="•"/>
                </a:pPr>
                <a:r>
                  <a:rPr lang="en-US" sz="2000" dirty="0"/>
                  <a:t>Probabilities of </a:t>
                </a:r>
                <a14:m>
                  <m:oMath xmlns:m="http://schemas.openxmlformats.org/officeDocument/2006/math">
                    <m:r>
                      <a:rPr lang="en-AU" sz="2000" b="0" i="1" smtClean="0">
                        <a:latin typeface="Cambria Math" charset="0"/>
                      </a:rPr>
                      <m:t>𝑚</m:t>
                    </m:r>
                    <m:r>
                      <a:rPr lang="en-AU" sz="2000" b="0" i="1" smtClean="0">
                        <a:latin typeface="Cambria Math" charset="0"/>
                      </a:rPr>
                      <m:t>=−1,0,1 (</m:t>
                    </m:r>
                    <m:sSub>
                      <m:sSubPr>
                        <m:ctrlPr>
                          <a:rPr lang="en-US" sz="2000" b="0" i="1" smtClean="0">
                            <a:latin typeface="Cambria Math" panose="02040503050406030204" pitchFamily="18" charset="0"/>
                          </a:rPr>
                        </m:ctrlPr>
                      </m:sSubPr>
                      <m:e>
                        <m:r>
                          <a:rPr lang="en-AU" sz="2000" b="0" i="1" smtClean="0">
                            <a:latin typeface="Cambria Math" charset="0"/>
                          </a:rPr>
                          <m:t>𝐿</m:t>
                        </m:r>
                      </m:e>
                      <m:sub>
                        <m:r>
                          <a:rPr lang="en-AU" sz="2000" b="0" i="1" smtClean="0">
                            <a:latin typeface="Cambria Math" charset="0"/>
                          </a:rPr>
                          <m:t>𝑧</m:t>
                        </m:r>
                      </m:sub>
                    </m:sSub>
                    <m:r>
                      <a:rPr lang="en-AU" sz="2000" b="0" i="1" smtClean="0">
                        <a:latin typeface="Cambria Math" charset="0"/>
                      </a:rPr>
                      <m:t>=−</m:t>
                    </m:r>
                    <m:r>
                      <a:rPr lang="en-AU" sz="2000" b="0" i="1" smtClean="0">
                        <a:latin typeface="Cambria Math" charset="0"/>
                        <a:ea typeface="Cambria Math" charset="0"/>
                        <a:cs typeface="Cambria Math" charset="0"/>
                      </a:rPr>
                      <m:t>ℏ,0,ℏ)</m:t>
                    </m:r>
                  </m:oMath>
                </a14:m>
                <a:r>
                  <a:rPr lang="en-US" sz="2000" dirty="0">
                    <a:solidFill>
                      <a:schemeClr val="tx1"/>
                    </a:solidFill>
                  </a:rPr>
                  <a:t> is </a:t>
                </a:r>
                <a14:m>
                  <m:oMath xmlns:m="http://schemas.openxmlformats.org/officeDocument/2006/math">
                    <m:f>
                      <m:fPr>
                        <m:ctrlPr>
                          <a:rPr lang="mr-IN" sz="2000" i="1" smtClean="0">
                            <a:solidFill>
                              <a:schemeClr val="tx1"/>
                            </a:solidFill>
                            <a:latin typeface="Cambria Math" panose="02040503050406030204" pitchFamily="18" charset="0"/>
                          </a:rPr>
                        </m:ctrlPr>
                      </m:fPr>
                      <m:num>
                        <m:r>
                          <a:rPr lang="en-AU" sz="2000" b="0" i="1" smtClean="0">
                            <a:solidFill>
                              <a:schemeClr val="tx1"/>
                            </a:solidFill>
                            <a:latin typeface="Cambria Math" charset="0"/>
                          </a:rPr>
                          <m:t>1</m:t>
                        </m:r>
                      </m:num>
                      <m:den>
                        <m:r>
                          <a:rPr lang="en-AU" sz="2000" b="0" i="1" smtClean="0">
                            <a:solidFill>
                              <a:schemeClr val="tx1"/>
                            </a:solidFill>
                            <a:latin typeface="Cambria Math" charset="0"/>
                          </a:rPr>
                          <m:t>8</m:t>
                        </m:r>
                      </m:den>
                    </m:f>
                    <m:r>
                      <a:rPr lang="en-AU" sz="2000" b="0" i="1" smtClean="0">
                        <a:solidFill>
                          <a:schemeClr val="tx1"/>
                        </a:solidFill>
                        <a:latin typeface="Cambria Math" charset="0"/>
                      </a:rPr>
                      <m:t>,</m:t>
                    </m:r>
                    <m:f>
                      <m:fPr>
                        <m:ctrlPr>
                          <a:rPr lang="mr-IN" sz="2000" b="0" i="1" smtClean="0">
                            <a:solidFill>
                              <a:schemeClr val="tx1"/>
                            </a:solidFill>
                            <a:latin typeface="Cambria Math" panose="02040503050406030204" pitchFamily="18" charset="0"/>
                          </a:rPr>
                        </m:ctrlPr>
                      </m:fPr>
                      <m:num>
                        <m:r>
                          <a:rPr lang="en-AU" sz="2000" b="0" i="1" smtClean="0">
                            <a:solidFill>
                              <a:schemeClr val="tx1"/>
                            </a:solidFill>
                            <a:latin typeface="Cambria Math" charset="0"/>
                          </a:rPr>
                          <m:t>3</m:t>
                        </m:r>
                      </m:num>
                      <m:den>
                        <m:r>
                          <a:rPr lang="en-AU" sz="2000" b="0" i="1" smtClean="0">
                            <a:solidFill>
                              <a:schemeClr val="tx1"/>
                            </a:solidFill>
                            <a:latin typeface="Cambria Math" charset="0"/>
                          </a:rPr>
                          <m:t>4</m:t>
                        </m:r>
                      </m:den>
                    </m:f>
                    <m:r>
                      <a:rPr lang="en-AU" sz="2000" b="0" i="1" smtClean="0">
                        <a:solidFill>
                          <a:schemeClr val="tx1"/>
                        </a:solidFill>
                        <a:latin typeface="Cambria Math" charset="0"/>
                      </a:rPr>
                      <m:t>,</m:t>
                    </m:r>
                    <m:f>
                      <m:fPr>
                        <m:ctrlPr>
                          <a:rPr lang="mr-IN" sz="2000" b="0" i="1" smtClean="0">
                            <a:solidFill>
                              <a:schemeClr val="tx1"/>
                            </a:solidFill>
                            <a:latin typeface="Cambria Math" panose="02040503050406030204" pitchFamily="18" charset="0"/>
                          </a:rPr>
                        </m:ctrlPr>
                      </m:fPr>
                      <m:num>
                        <m:r>
                          <a:rPr lang="en-AU" sz="2000" b="0" i="1" smtClean="0">
                            <a:solidFill>
                              <a:schemeClr val="tx1"/>
                            </a:solidFill>
                            <a:latin typeface="Cambria Math" charset="0"/>
                          </a:rPr>
                          <m:t>1</m:t>
                        </m:r>
                      </m:num>
                      <m:den>
                        <m:r>
                          <a:rPr lang="en-AU" sz="2000" b="0" i="1" smtClean="0">
                            <a:solidFill>
                              <a:schemeClr val="tx1"/>
                            </a:solidFill>
                            <a:latin typeface="Cambria Math" charset="0"/>
                          </a:rPr>
                          <m:t>8</m:t>
                        </m:r>
                      </m:den>
                    </m:f>
                  </m:oMath>
                </a14:m>
                <a:endParaRPr lang="en-US" sz="2000"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30306" y="1871830"/>
                <a:ext cx="8358692" cy="4679807"/>
              </a:xfrm>
              <a:prstGeom prst="rect">
                <a:avLst/>
              </a:prstGeom>
              <a:blipFill>
                <a:blip r:embed="rId3"/>
                <a:stretch>
                  <a:fillRect l="-759" r="-19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548557" y="4435799"/>
                <a:ext cx="6122189" cy="909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2000" i="1" smtClean="0">
                          <a:solidFill>
                            <a:srgbClr val="0070C0"/>
                          </a:solidFill>
                          <a:latin typeface="Cambria Math" charset="0"/>
                          <a:ea typeface="Cambria Math" charset="0"/>
                          <a:cs typeface="Cambria Math" charset="0"/>
                        </a:rPr>
                        <m:t>𝜓</m:t>
                      </m:r>
                      <m:d>
                        <m:dPr>
                          <m:ctrlPr>
                            <a:rPr lang="en-AU" sz="2000" i="1">
                              <a:solidFill>
                                <a:srgbClr val="0070C0"/>
                              </a:solidFill>
                              <a:latin typeface="Cambria Math" panose="02040503050406030204" pitchFamily="18" charset="0"/>
                              <a:ea typeface="Cambria Math" charset="0"/>
                              <a:cs typeface="Cambria Math" charset="0"/>
                            </a:rPr>
                          </m:ctrlPr>
                        </m:dPr>
                        <m:e>
                          <m:r>
                            <a:rPr lang="en-AU" sz="2000" i="1">
                              <a:solidFill>
                                <a:srgbClr val="0070C0"/>
                              </a:solidFill>
                              <a:latin typeface="Cambria Math" charset="0"/>
                              <a:ea typeface="Cambria Math" charset="0"/>
                              <a:cs typeface="Cambria Math" charset="0"/>
                            </a:rPr>
                            <m:t>𝜃</m:t>
                          </m:r>
                          <m:r>
                            <a:rPr lang="en-AU" sz="2000" i="1">
                              <a:solidFill>
                                <a:srgbClr val="0070C0"/>
                              </a:solidFill>
                              <a:latin typeface="Cambria Math" charset="0"/>
                              <a:ea typeface="Cambria Math" charset="0"/>
                              <a:cs typeface="Cambria Math" charset="0"/>
                            </a:rPr>
                            <m:t>,</m:t>
                          </m:r>
                          <m:r>
                            <a:rPr lang="en-AU" sz="2000" i="1">
                              <a:solidFill>
                                <a:srgbClr val="0070C0"/>
                              </a:solidFill>
                              <a:latin typeface="Cambria Math" charset="0"/>
                              <a:ea typeface="Cambria Math" charset="0"/>
                              <a:cs typeface="Cambria Math" charset="0"/>
                            </a:rPr>
                            <m:t>𝜙</m:t>
                          </m:r>
                        </m:e>
                      </m:d>
                      <m:r>
                        <a:rPr lang="en-AU" sz="2000" i="1">
                          <a:solidFill>
                            <a:srgbClr val="0070C0"/>
                          </a:solidFill>
                          <a:latin typeface="Cambria Math" charset="0"/>
                          <a:ea typeface="Cambria Math" charset="0"/>
                          <a:cs typeface="Cambria Math" charset="0"/>
                        </a:rPr>
                        <m:t>=</m:t>
                      </m:r>
                      <m:rad>
                        <m:radPr>
                          <m:degHide m:val="on"/>
                          <m:ctrlPr>
                            <a:rPr lang="en-AU" sz="2000" i="1" smtClean="0">
                              <a:solidFill>
                                <a:srgbClr val="0070C0"/>
                              </a:solidFill>
                              <a:latin typeface="Cambria Math" panose="02040503050406030204" pitchFamily="18" charset="0"/>
                              <a:ea typeface="Cambria Math" charset="0"/>
                              <a:cs typeface="Cambria Math" charset="0"/>
                            </a:rPr>
                          </m:ctrlPr>
                        </m:radPr>
                        <m:deg/>
                        <m:e>
                          <m:f>
                            <m:fPr>
                              <m:ctrlPr>
                                <a:rPr lang="mr-IN" sz="2000" i="1" smtClean="0">
                                  <a:solidFill>
                                    <a:srgbClr val="0070C0"/>
                                  </a:solidFill>
                                  <a:latin typeface="Cambria Math" panose="02040503050406030204" pitchFamily="18" charset="0"/>
                                  <a:ea typeface="Cambria Math" charset="0"/>
                                  <a:cs typeface="Cambria Math" charset="0"/>
                                </a:rPr>
                              </m:ctrlPr>
                            </m:fPr>
                            <m:num>
                              <m:r>
                                <a:rPr lang="en-AU" sz="2000" b="0" i="1" smtClean="0">
                                  <a:solidFill>
                                    <a:srgbClr val="0070C0"/>
                                  </a:solidFill>
                                  <a:latin typeface="Cambria Math" charset="0"/>
                                  <a:ea typeface="Cambria Math" charset="0"/>
                                  <a:cs typeface="Cambria Math" charset="0"/>
                                </a:rPr>
                                <m:t>3</m:t>
                              </m:r>
                            </m:num>
                            <m:den>
                              <m:r>
                                <a:rPr lang="en-AU" sz="2000" b="0" i="1" smtClean="0">
                                  <a:solidFill>
                                    <a:srgbClr val="0070C0"/>
                                  </a:solidFill>
                                  <a:latin typeface="Cambria Math" charset="0"/>
                                  <a:ea typeface="Cambria Math" charset="0"/>
                                  <a:cs typeface="Cambria Math" charset="0"/>
                                </a:rPr>
                                <m:t>4</m:t>
                              </m:r>
                            </m:den>
                          </m:f>
                        </m:e>
                      </m:rad>
                      <m:sSub>
                        <m:sSubPr>
                          <m:ctrlPr>
                            <a:rPr lang="en-US" sz="2000" i="1" smtClean="0">
                              <a:solidFill>
                                <a:srgbClr val="0070C0"/>
                              </a:solidFill>
                              <a:latin typeface="Cambria Math" panose="02040503050406030204" pitchFamily="18" charset="0"/>
                              <a:ea typeface="Cambria Math" charset="0"/>
                              <a:cs typeface="Cambria Math" charset="0"/>
                            </a:rPr>
                          </m:ctrlPr>
                        </m:sSubPr>
                        <m:e>
                          <m:r>
                            <a:rPr lang="en-AU" sz="2000" b="0" i="1" smtClean="0">
                              <a:solidFill>
                                <a:srgbClr val="0070C0"/>
                              </a:solidFill>
                              <a:latin typeface="Cambria Math" charset="0"/>
                              <a:ea typeface="Cambria Math" charset="0"/>
                              <a:cs typeface="Cambria Math" charset="0"/>
                            </a:rPr>
                            <m:t>𝑌</m:t>
                          </m:r>
                        </m:e>
                        <m:sub>
                          <m:r>
                            <a:rPr lang="en-AU" sz="2000" b="0" i="1" smtClean="0">
                              <a:solidFill>
                                <a:srgbClr val="0070C0"/>
                              </a:solidFill>
                              <a:latin typeface="Cambria Math" charset="0"/>
                              <a:ea typeface="Cambria Math" charset="0"/>
                              <a:cs typeface="Cambria Math" charset="0"/>
                            </a:rPr>
                            <m:t>00</m:t>
                          </m:r>
                        </m:sub>
                      </m:sSub>
                      <m:d>
                        <m:dPr>
                          <m:ctrlPr>
                            <a:rPr lang="en-AU" sz="2000" i="1">
                              <a:solidFill>
                                <a:srgbClr val="0070C0"/>
                              </a:solidFill>
                              <a:latin typeface="Cambria Math" panose="02040503050406030204" pitchFamily="18" charset="0"/>
                              <a:ea typeface="Cambria Math" charset="0"/>
                              <a:cs typeface="Cambria Math" charset="0"/>
                            </a:rPr>
                          </m:ctrlPr>
                        </m:dPr>
                        <m:e>
                          <m:r>
                            <a:rPr lang="en-AU" sz="2000" i="1">
                              <a:solidFill>
                                <a:srgbClr val="0070C0"/>
                              </a:solidFill>
                              <a:latin typeface="Cambria Math" charset="0"/>
                              <a:ea typeface="Cambria Math" charset="0"/>
                              <a:cs typeface="Cambria Math" charset="0"/>
                            </a:rPr>
                            <m:t>𝜃</m:t>
                          </m:r>
                          <m:r>
                            <a:rPr lang="en-AU" sz="2000" i="1">
                              <a:solidFill>
                                <a:srgbClr val="0070C0"/>
                              </a:solidFill>
                              <a:latin typeface="Cambria Math" charset="0"/>
                              <a:ea typeface="Cambria Math" charset="0"/>
                              <a:cs typeface="Cambria Math" charset="0"/>
                            </a:rPr>
                            <m:t>,</m:t>
                          </m:r>
                          <m:r>
                            <a:rPr lang="en-AU" sz="2000" i="1">
                              <a:solidFill>
                                <a:srgbClr val="0070C0"/>
                              </a:solidFill>
                              <a:latin typeface="Cambria Math" charset="0"/>
                              <a:ea typeface="Cambria Math" charset="0"/>
                              <a:cs typeface="Cambria Math" charset="0"/>
                            </a:rPr>
                            <m:t>𝜙</m:t>
                          </m:r>
                        </m:e>
                      </m:d>
                      <m:r>
                        <a:rPr lang="en-AU" sz="2000" b="0" i="0" smtClean="0">
                          <a:solidFill>
                            <a:srgbClr val="0070C0"/>
                          </a:solidFill>
                          <a:latin typeface="Cambria Math" charset="0"/>
                          <a:ea typeface="Cambria Math" charset="0"/>
                          <a:cs typeface="Cambria Math" charset="0"/>
                        </a:rPr>
                        <m:t>+</m:t>
                      </m:r>
                      <m:f>
                        <m:fPr>
                          <m:ctrlPr>
                            <a:rPr lang="mr-IN" sz="2000" b="0" i="1" smtClean="0">
                              <a:solidFill>
                                <a:srgbClr val="0070C0"/>
                              </a:solidFill>
                              <a:latin typeface="Cambria Math" panose="02040503050406030204" pitchFamily="18" charset="0"/>
                              <a:ea typeface="Cambria Math" charset="0"/>
                              <a:cs typeface="Cambria Math" charset="0"/>
                            </a:rPr>
                          </m:ctrlPr>
                        </m:fPr>
                        <m:num>
                          <m:r>
                            <a:rPr lang="en-AU" sz="2000" b="0" i="1" smtClean="0">
                              <a:solidFill>
                                <a:srgbClr val="0070C0"/>
                              </a:solidFill>
                              <a:latin typeface="Cambria Math" charset="0"/>
                              <a:ea typeface="Cambria Math" charset="0"/>
                              <a:cs typeface="Cambria Math" charset="0"/>
                            </a:rPr>
                            <m:t>1</m:t>
                          </m:r>
                        </m:num>
                        <m:den>
                          <m:rad>
                            <m:radPr>
                              <m:degHide m:val="on"/>
                              <m:ctrlPr>
                                <a:rPr lang="mr-IN" sz="2000" b="0" i="1" smtClean="0">
                                  <a:solidFill>
                                    <a:srgbClr val="0070C0"/>
                                  </a:solidFill>
                                  <a:latin typeface="Cambria Math" panose="02040503050406030204" pitchFamily="18" charset="0"/>
                                  <a:ea typeface="Cambria Math" charset="0"/>
                                  <a:cs typeface="Cambria Math" charset="0"/>
                                </a:rPr>
                              </m:ctrlPr>
                            </m:radPr>
                            <m:deg/>
                            <m:e>
                              <m:r>
                                <a:rPr lang="en-AU" sz="2000" b="0" i="1" smtClean="0">
                                  <a:solidFill>
                                    <a:srgbClr val="0070C0"/>
                                  </a:solidFill>
                                  <a:latin typeface="Cambria Math" charset="0"/>
                                  <a:ea typeface="Cambria Math" charset="0"/>
                                  <a:cs typeface="Cambria Math" charset="0"/>
                                </a:rPr>
                                <m:t>8</m:t>
                              </m:r>
                            </m:e>
                          </m:rad>
                        </m:den>
                      </m:f>
                      <m:sSub>
                        <m:sSubPr>
                          <m:ctrlPr>
                            <a:rPr lang="en-US" sz="2000" i="1">
                              <a:solidFill>
                                <a:srgbClr val="0070C0"/>
                              </a:solidFill>
                              <a:latin typeface="Cambria Math" panose="02040503050406030204" pitchFamily="18" charset="0"/>
                              <a:ea typeface="Cambria Math" charset="0"/>
                              <a:cs typeface="Cambria Math" charset="0"/>
                            </a:rPr>
                          </m:ctrlPr>
                        </m:sSubPr>
                        <m:e>
                          <m:r>
                            <a:rPr lang="en-AU" sz="2000" i="1">
                              <a:solidFill>
                                <a:srgbClr val="0070C0"/>
                              </a:solidFill>
                              <a:latin typeface="Cambria Math" charset="0"/>
                              <a:ea typeface="Cambria Math" charset="0"/>
                              <a:cs typeface="Cambria Math" charset="0"/>
                            </a:rPr>
                            <m:t>𝑌</m:t>
                          </m:r>
                        </m:e>
                        <m:sub>
                          <m:r>
                            <a:rPr lang="en-AU" sz="2000" b="0" i="1" smtClean="0">
                              <a:solidFill>
                                <a:srgbClr val="0070C0"/>
                              </a:solidFill>
                              <a:latin typeface="Cambria Math" charset="0"/>
                              <a:ea typeface="Cambria Math" charset="0"/>
                              <a:cs typeface="Cambria Math" charset="0"/>
                            </a:rPr>
                            <m:t>11</m:t>
                          </m:r>
                        </m:sub>
                      </m:sSub>
                      <m:d>
                        <m:dPr>
                          <m:ctrlPr>
                            <a:rPr lang="en-AU" sz="2000" i="1">
                              <a:solidFill>
                                <a:srgbClr val="0070C0"/>
                              </a:solidFill>
                              <a:latin typeface="Cambria Math" panose="02040503050406030204" pitchFamily="18" charset="0"/>
                              <a:ea typeface="Cambria Math" charset="0"/>
                              <a:cs typeface="Cambria Math" charset="0"/>
                            </a:rPr>
                          </m:ctrlPr>
                        </m:dPr>
                        <m:e>
                          <m:r>
                            <a:rPr lang="en-AU" sz="2000" i="1">
                              <a:solidFill>
                                <a:srgbClr val="0070C0"/>
                              </a:solidFill>
                              <a:latin typeface="Cambria Math" charset="0"/>
                              <a:ea typeface="Cambria Math" charset="0"/>
                              <a:cs typeface="Cambria Math" charset="0"/>
                            </a:rPr>
                            <m:t>𝜃</m:t>
                          </m:r>
                          <m:r>
                            <a:rPr lang="en-AU" sz="2000" i="1">
                              <a:solidFill>
                                <a:srgbClr val="0070C0"/>
                              </a:solidFill>
                              <a:latin typeface="Cambria Math" charset="0"/>
                              <a:ea typeface="Cambria Math" charset="0"/>
                              <a:cs typeface="Cambria Math" charset="0"/>
                            </a:rPr>
                            <m:t>,</m:t>
                          </m:r>
                          <m:r>
                            <a:rPr lang="en-AU" sz="2000" i="1">
                              <a:solidFill>
                                <a:srgbClr val="0070C0"/>
                              </a:solidFill>
                              <a:latin typeface="Cambria Math" charset="0"/>
                              <a:ea typeface="Cambria Math" charset="0"/>
                              <a:cs typeface="Cambria Math" charset="0"/>
                            </a:rPr>
                            <m:t>𝜙</m:t>
                          </m:r>
                        </m:e>
                      </m:d>
                      <m:r>
                        <a:rPr lang="en-AU" sz="2000" b="0" i="1" smtClean="0">
                          <a:solidFill>
                            <a:srgbClr val="0070C0"/>
                          </a:solidFill>
                          <a:latin typeface="Cambria Math" charset="0"/>
                          <a:ea typeface="Cambria Math" charset="0"/>
                          <a:cs typeface="Cambria Math" charset="0"/>
                        </a:rPr>
                        <m:t>−</m:t>
                      </m:r>
                      <m:f>
                        <m:fPr>
                          <m:ctrlPr>
                            <a:rPr lang="mr-IN" sz="2000" b="0" i="1" smtClean="0">
                              <a:solidFill>
                                <a:srgbClr val="0070C0"/>
                              </a:solidFill>
                              <a:latin typeface="Cambria Math" panose="02040503050406030204" pitchFamily="18" charset="0"/>
                              <a:ea typeface="Cambria Math" charset="0"/>
                              <a:cs typeface="Cambria Math" charset="0"/>
                            </a:rPr>
                          </m:ctrlPr>
                        </m:fPr>
                        <m:num>
                          <m:r>
                            <a:rPr lang="en-AU" sz="2000" b="0" i="1" smtClean="0">
                              <a:solidFill>
                                <a:srgbClr val="0070C0"/>
                              </a:solidFill>
                              <a:latin typeface="Cambria Math" charset="0"/>
                              <a:ea typeface="Cambria Math" charset="0"/>
                              <a:cs typeface="Cambria Math" charset="0"/>
                            </a:rPr>
                            <m:t>1</m:t>
                          </m:r>
                        </m:num>
                        <m:den>
                          <m:rad>
                            <m:radPr>
                              <m:degHide m:val="on"/>
                              <m:ctrlPr>
                                <a:rPr lang="mr-IN" sz="2000" b="0" i="1" smtClean="0">
                                  <a:solidFill>
                                    <a:srgbClr val="0070C0"/>
                                  </a:solidFill>
                                  <a:latin typeface="Cambria Math" panose="02040503050406030204" pitchFamily="18" charset="0"/>
                                  <a:ea typeface="Cambria Math" charset="0"/>
                                  <a:cs typeface="Cambria Math" charset="0"/>
                                </a:rPr>
                              </m:ctrlPr>
                            </m:radPr>
                            <m:deg/>
                            <m:e>
                              <m:r>
                                <a:rPr lang="en-AU" sz="2000" b="0" i="1" smtClean="0">
                                  <a:solidFill>
                                    <a:srgbClr val="0070C0"/>
                                  </a:solidFill>
                                  <a:latin typeface="Cambria Math" charset="0"/>
                                  <a:ea typeface="Cambria Math" charset="0"/>
                                  <a:cs typeface="Cambria Math" charset="0"/>
                                </a:rPr>
                                <m:t>8</m:t>
                              </m:r>
                            </m:e>
                          </m:rad>
                        </m:den>
                      </m:f>
                      <m:sSub>
                        <m:sSubPr>
                          <m:ctrlPr>
                            <a:rPr lang="en-US" sz="2000" i="1">
                              <a:solidFill>
                                <a:srgbClr val="0070C0"/>
                              </a:solidFill>
                              <a:latin typeface="Cambria Math" panose="02040503050406030204" pitchFamily="18" charset="0"/>
                              <a:ea typeface="Cambria Math" charset="0"/>
                              <a:cs typeface="Cambria Math" charset="0"/>
                            </a:rPr>
                          </m:ctrlPr>
                        </m:sSubPr>
                        <m:e>
                          <m:r>
                            <a:rPr lang="en-AU" sz="2000" i="1">
                              <a:solidFill>
                                <a:srgbClr val="0070C0"/>
                              </a:solidFill>
                              <a:latin typeface="Cambria Math" charset="0"/>
                              <a:ea typeface="Cambria Math" charset="0"/>
                              <a:cs typeface="Cambria Math" charset="0"/>
                            </a:rPr>
                            <m:t>𝑌</m:t>
                          </m:r>
                        </m:e>
                        <m:sub>
                          <m:r>
                            <a:rPr lang="en-AU" sz="2000" b="0" i="1" smtClean="0">
                              <a:solidFill>
                                <a:srgbClr val="0070C0"/>
                              </a:solidFill>
                              <a:latin typeface="Cambria Math" charset="0"/>
                              <a:ea typeface="Cambria Math" charset="0"/>
                              <a:cs typeface="Cambria Math" charset="0"/>
                            </a:rPr>
                            <m:t>1 −1</m:t>
                          </m:r>
                        </m:sub>
                      </m:sSub>
                      <m:d>
                        <m:dPr>
                          <m:ctrlPr>
                            <a:rPr lang="en-AU" sz="2000" i="1">
                              <a:solidFill>
                                <a:srgbClr val="0070C0"/>
                              </a:solidFill>
                              <a:latin typeface="Cambria Math" panose="02040503050406030204" pitchFamily="18" charset="0"/>
                              <a:ea typeface="Cambria Math" charset="0"/>
                              <a:cs typeface="Cambria Math" charset="0"/>
                            </a:rPr>
                          </m:ctrlPr>
                        </m:dPr>
                        <m:e>
                          <m:r>
                            <a:rPr lang="en-AU" sz="2000" i="1">
                              <a:solidFill>
                                <a:srgbClr val="0070C0"/>
                              </a:solidFill>
                              <a:latin typeface="Cambria Math" charset="0"/>
                              <a:ea typeface="Cambria Math" charset="0"/>
                              <a:cs typeface="Cambria Math" charset="0"/>
                            </a:rPr>
                            <m:t>𝜃</m:t>
                          </m:r>
                          <m:r>
                            <a:rPr lang="en-AU" sz="2000" i="1">
                              <a:solidFill>
                                <a:srgbClr val="0070C0"/>
                              </a:solidFill>
                              <a:latin typeface="Cambria Math" charset="0"/>
                              <a:ea typeface="Cambria Math" charset="0"/>
                              <a:cs typeface="Cambria Math" charset="0"/>
                            </a:rPr>
                            <m:t>,</m:t>
                          </m:r>
                          <m:r>
                            <a:rPr lang="en-AU" sz="2000" i="1">
                              <a:solidFill>
                                <a:srgbClr val="0070C0"/>
                              </a:solidFill>
                              <a:latin typeface="Cambria Math" charset="0"/>
                              <a:ea typeface="Cambria Math" charset="0"/>
                              <a:cs typeface="Cambria Math" charset="0"/>
                            </a:rPr>
                            <m:t>𝜙</m:t>
                          </m:r>
                        </m:e>
                      </m:d>
                    </m:oMath>
                  </m:oMathPara>
                </a14:m>
                <a:endParaRPr lang="en-US" sz="2000" dirty="0">
                  <a:solidFill>
                    <a:srgbClr val="0070C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548557" y="4435799"/>
                <a:ext cx="6122189" cy="909352"/>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7204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Summary</a:t>
            </a:r>
          </a:p>
        </p:txBody>
      </p:sp>
      <p:sp>
        <p:nvSpPr>
          <p:cNvPr id="7" name="TextBox 6"/>
          <p:cNvSpPr txBox="1"/>
          <p:nvPr/>
        </p:nvSpPr>
        <p:spPr>
          <a:xfrm>
            <a:off x="0" y="5261245"/>
            <a:ext cx="2868946" cy="1384995"/>
          </a:xfrm>
          <a:prstGeom prst="rect">
            <a:avLst/>
          </a:prstGeom>
          <a:noFill/>
        </p:spPr>
        <p:txBody>
          <a:bodyPr wrap="square" rtlCol="0">
            <a:spAutoFit/>
          </a:bodyPr>
          <a:lstStyle/>
          <a:p>
            <a:pPr algn="ctr"/>
            <a:r>
              <a:rPr lang="en-US" sz="2800" dirty="0" err="1"/>
              <a:t>Eigenfunctions</a:t>
            </a:r>
            <a:r>
              <a:rPr lang="en-US" sz="2800" dirty="0"/>
              <a:t> of angular momentum</a:t>
            </a:r>
          </a:p>
        </p:txBody>
      </p:sp>
      <p:sp>
        <p:nvSpPr>
          <p:cNvPr id="8" name="TextBox 7"/>
          <p:cNvSpPr txBox="1"/>
          <p:nvPr/>
        </p:nvSpPr>
        <p:spPr>
          <a:xfrm>
            <a:off x="0" y="3498367"/>
            <a:ext cx="2868947" cy="1384995"/>
          </a:xfrm>
          <a:prstGeom prst="rect">
            <a:avLst/>
          </a:prstGeom>
          <a:noFill/>
        </p:spPr>
        <p:txBody>
          <a:bodyPr wrap="square" rtlCol="0">
            <a:spAutoFit/>
          </a:bodyPr>
          <a:lstStyle/>
          <a:p>
            <a:pPr algn="ctr"/>
            <a:r>
              <a:rPr lang="en-US" sz="2800" dirty="0"/>
              <a:t>Angular </a:t>
            </a:r>
            <a:r>
              <a:rPr lang="en-US" sz="2800"/>
              <a:t>momentum measurements</a:t>
            </a:r>
            <a:endParaRPr lang="en-US" sz="2800" dirty="0"/>
          </a:p>
        </p:txBody>
      </p:sp>
      <mc:AlternateContent xmlns:mc="http://schemas.openxmlformats.org/markup-compatibility/2006" xmlns:a14="http://schemas.microsoft.com/office/drawing/2010/main">
        <mc:Choice Requires="a14">
          <p:sp>
            <p:nvSpPr>
              <p:cNvPr id="9" name="TextBox 8"/>
              <p:cNvSpPr txBox="1"/>
              <p:nvPr/>
            </p:nvSpPr>
            <p:spPr>
              <a:xfrm>
                <a:off x="2868946" y="5216885"/>
                <a:ext cx="5944547" cy="1451936"/>
              </a:xfrm>
              <a:prstGeom prst="rect">
                <a:avLst/>
              </a:prstGeom>
              <a:noFill/>
              <a:ln w="12700">
                <a:solidFill>
                  <a:schemeClr val="tx1"/>
                </a:solidFill>
              </a:ln>
            </p:spPr>
            <p:txBody>
              <a:bodyPr wrap="square" rtlCol="0">
                <a:spAutoFit/>
              </a:bodyPr>
              <a:lstStyle/>
              <a:p>
                <a:pPr marL="285750" indent="-285750">
                  <a:spcAft>
                    <a:spcPts val="600"/>
                  </a:spcAft>
                  <a:buFont typeface="Arial" charset="0"/>
                  <a:buChar char="•"/>
                </a:pPr>
                <a:r>
                  <a:rPr lang="en-US" dirty="0"/>
                  <a:t>The operator for the </a:t>
                </a:r>
                <a14:m>
                  <m:oMath xmlns:m="http://schemas.openxmlformats.org/officeDocument/2006/math">
                    <m:r>
                      <a:rPr lang="en-AU" b="0" i="1" smtClean="0">
                        <a:latin typeface="Cambria Math" charset="0"/>
                      </a:rPr>
                      <m:t>𝑧</m:t>
                    </m:r>
                  </m:oMath>
                </a14:m>
                <a:r>
                  <a:rPr lang="en-US" dirty="0"/>
                  <a:t>-component of angular momentum can be represented as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AU" b="0" i="1" smtClean="0">
                                <a:latin typeface="Cambria Math" charset="0"/>
                              </a:rPr>
                              <m:t>𝐿</m:t>
                            </m:r>
                          </m:e>
                        </m:acc>
                      </m:e>
                      <m:sub>
                        <m:r>
                          <a:rPr lang="en-AU" b="0" i="1" smtClean="0">
                            <a:latin typeface="Cambria Math" charset="0"/>
                          </a:rPr>
                          <m:t>𝑧</m:t>
                        </m:r>
                      </m:sub>
                    </m:sSub>
                    <m:r>
                      <a:rPr lang="en-AU" b="0" i="1" smtClean="0">
                        <a:latin typeface="Cambria Math" charset="0"/>
                      </a:rPr>
                      <m:t>=−</m:t>
                    </m:r>
                    <m:r>
                      <a:rPr lang="en-AU" b="0" i="1" smtClean="0">
                        <a:latin typeface="Cambria Math" charset="0"/>
                      </a:rPr>
                      <m:t>𝑖</m:t>
                    </m:r>
                    <m:r>
                      <a:rPr lang="en-AU" b="0" i="1" smtClean="0">
                        <a:latin typeface="Cambria Math" charset="0"/>
                        <a:ea typeface="Cambria Math" charset="0"/>
                        <a:cs typeface="Cambria Math" charset="0"/>
                      </a:rPr>
                      <m:t>ℏ</m:t>
                    </m:r>
                    <m:f>
                      <m:fPr>
                        <m:ctrlPr>
                          <a:rPr lang="mr-IN" b="0" i="1" smtClean="0">
                            <a:latin typeface="Cambria Math" panose="02040503050406030204" pitchFamily="18" charset="0"/>
                            <a:ea typeface="Cambria Math" charset="0"/>
                            <a:cs typeface="Cambria Math" charset="0"/>
                          </a:rPr>
                        </m:ctrlPr>
                      </m:fPr>
                      <m:num>
                        <m:r>
                          <a:rPr lang="mr-IN" b="0" i="1" smtClean="0">
                            <a:latin typeface="Cambria Math" charset="0"/>
                            <a:ea typeface="Cambria Math" charset="0"/>
                            <a:cs typeface="Cambria Math" charset="0"/>
                          </a:rPr>
                          <m:t>𝜕</m:t>
                        </m:r>
                      </m:num>
                      <m:den>
                        <m:r>
                          <a:rPr lang="mr-IN" b="0" i="1" smtClean="0">
                            <a:latin typeface="Cambria Math" charset="0"/>
                            <a:ea typeface="Cambria Math" charset="0"/>
                            <a:cs typeface="Cambria Math" charset="0"/>
                          </a:rPr>
                          <m:t>𝜕𝜙</m:t>
                        </m:r>
                      </m:den>
                    </m:f>
                  </m:oMath>
                </a14:m>
                <a:endParaRPr lang="en-US" dirty="0"/>
              </a:p>
              <a:p>
                <a:pPr marL="285750" indent="-285750">
                  <a:spcAft>
                    <a:spcPts val="600"/>
                  </a:spcAft>
                  <a:buFont typeface="Arial" charset="0"/>
                  <a:buChar char="•"/>
                </a:pPr>
                <a:r>
                  <a:rPr lang="en-US" dirty="0"/>
                  <a:t>The </a:t>
                </a:r>
                <a:r>
                  <a:rPr lang="en-AU" dirty="0" err="1"/>
                  <a:t>eigenfunctions</a:t>
                </a:r>
                <a:r>
                  <a:rPr lang="en-AU" dirty="0"/>
                  <a:t> of angular momentum are the spherical harmonic functions,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AU" i="1">
                            <a:solidFill>
                              <a:schemeClr val="tx1"/>
                            </a:solidFill>
                            <a:latin typeface="Cambria Math" charset="0"/>
                          </a:rPr>
                          <m:t>𝑌</m:t>
                        </m:r>
                      </m:e>
                      <m:sub>
                        <m:r>
                          <a:rPr lang="en-AU" i="1">
                            <a:solidFill>
                              <a:schemeClr val="tx1"/>
                            </a:solidFill>
                            <a:latin typeface="Cambria Math" charset="0"/>
                          </a:rPr>
                          <m:t>𝑙𝑚</m:t>
                        </m:r>
                      </m:sub>
                    </m:sSub>
                    <m:d>
                      <m:dPr>
                        <m:ctrlPr>
                          <a:rPr lang="mr-IN" i="1">
                            <a:solidFill>
                              <a:schemeClr val="tx1"/>
                            </a:solidFill>
                            <a:latin typeface="Cambria Math" panose="02040503050406030204" pitchFamily="18" charset="0"/>
                          </a:rPr>
                        </m:ctrlPr>
                      </m:dPr>
                      <m:e>
                        <m:r>
                          <a:rPr lang="mr-IN" i="1">
                            <a:solidFill>
                              <a:schemeClr val="tx1"/>
                            </a:solidFill>
                            <a:latin typeface="Cambria Math" charset="0"/>
                            <a:ea typeface="Cambria Math" charset="0"/>
                            <a:cs typeface="Cambria Math" charset="0"/>
                          </a:rPr>
                          <m:t>𝜃</m:t>
                        </m:r>
                        <m:r>
                          <a:rPr lang="en-AU" i="1">
                            <a:solidFill>
                              <a:schemeClr val="tx1"/>
                            </a:solidFill>
                            <a:latin typeface="Cambria Math" charset="0"/>
                            <a:ea typeface="Cambria Math" charset="0"/>
                            <a:cs typeface="Cambria Math" charset="0"/>
                          </a:rPr>
                          <m:t>,</m:t>
                        </m:r>
                        <m:r>
                          <a:rPr lang="en-AU" i="1">
                            <a:solidFill>
                              <a:schemeClr val="tx1"/>
                            </a:solidFill>
                            <a:latin typeface="Cambria Math" charset="0"/>
                            <a:ea typeface="Cambria Math" charset="0"/>
                            <a:cs typeface="Cambria Math" charset="0"/>
                          </a:rPr>
                          <m:t>𝜙</m:t>
                        </m:r>
                      </m:e>
                    </m:d>
                    <m:r>
                      <a:rPr lang="en-AU" i="1">
                        <a:solidFill>
                          <a:schemeClr val="tx1"/>
                        </a:solidFill>
                        <a:latin typeface="Cambria Math" charset="0"/>
                        <a:ea typeface="Cambria Math" charset="0"/>
                        <a:cs typeface="Cambria Math" charset="0"/>
                      </a:rPr>
                      <m:t>=</m:t>
                    </m:r>
                    <m:r>
                      <a:rPr lang="en-AU" i="1">
                        <a:solidFill>
                          <a:schemeClr val="tx1"/>
                        </a:solidFill>
                        <a:latin typeface="Cambria Math" charset="0"/>
                        <a:ea typeface="Cambria Math" charset="0"/>
                        <a:cs typeface="Cambria Math" charset="0"/>
                      </a:rPr>
                      <m:t>𝑁</m:t>
                    </m:r>
                    <m:r>
                      <a:rPr lang="en-AU" i="1">
                        <a:solidFill>
                          <a:schemeClr val="tx1"/>
                        </a:solidFill>
                        <a:latin typeface="Cambria Math" charset="0"/>
                        <a:ea typeface="Cambria Math" charset="0"/>
                        <a:cs typeface="Cambria Math" charset="0"/>
                      </a:rPr>
                      <m:t> </m:t>
                    </m:r>
                    <m:sSub>
                      <m:sSubPr>
                        <m:ctrlPr>
                          <a:rPr lang="en-US" i="1">
                            <a:solidFill>
                              <a:schemeClr val="tx1"/>
                            </a:solidFill>
                            <a:latin typeface="Cambria Math" panose="02040503050406030204" pitchFamily="18" charset="0"/>
                            <a:ea typeface="Cambria Math" charset="0"/>
                            <a:cs typeface="Cambria Math" charset="0"/>
                          </a:rPr>
                        </m:ctrlPr>
                      </m:sSubPr>
                      <m:e>
                        <m:r>
                          <a:rPr lang="en-AU" i="1">
                            <a:solidFill>
                              <a:schemeClr val="tx1"/>
                            </a:solidFill>
                            <a:latin typeface="Cambria Math" charset="0"/>
                            <a:ea typeface="Cambria Math" charset="0"/>
                            <a:cs typeface="Cambria Math" charset="0"/>
                          </a:rPr>
                          <m:t>𝑃</m:t>
                        </m:r>
                      </m:e>
                      <m:sub>
                        <m:r>
                          <a:rPr lang="en-AU" i="1">
                            <a:solidFill>
                              <a:schemeClr val="tx1"/>
                            </a:solidFill>
                            <a:latin typeface="Cambria Math" charset="0"/>
                            <a:ea typeface="Cambria Math" charset="0"/>
                            <a:cs typeface="Cambria Math" charset="0"/>
                          </a:rPr>
                          <m:t>𝑙𝑚</m:t>
                        </m:r>
                      </m:sub>
                    </m:sSub>
                    <m:d>
                      <m:dPr>
                        <m:ctrlPr>
                          <a:rPr lang="en-AU" i="1">
                            <a:solidFill>
                              <a:schemeClr val="tx1"/>
                            </a:solidFill>
                            <a:latin typeface="Cambria Math" panose="02040503050406030204" pitchFamily="18" charset="0"/>
                            <a:ea typeface="Cambria Math" charset="0"/>
                            <a:cs typeface="Cambria Math" charset="0"/>
                          </a:rPr>
                        </m:ctrlPr>
                      </m:dPr>
                      <m:e>
                        <m:r>
                          <a:rPr lang="en-AU" i="1">
                            <a:solidFill>
                              <a:schemeClr val="tx1"/>
                            </a:solidFill>
                            <a:latin typeface="Cambria Math" charset="0"/>
                            <a:ea typeface="Cambria Math" charset="0"/>
                            <a:cs typeface="Cambria Math" charset="0"/>
                          </a:rPr>
                          <m:t>𝜃</m:t>
                        </m:r>
                      </m:e>
                    </m:d>
                    <m:r>
                      <a:rPr lang="en-AU" i="1">
                        <a:solidFill>
                          <a:schemeClr val="tx1"/>
                        </a:solidFill>
                        <a:latin typeface="Cambria Math" charset="0"/>
                        <a:ea typeface="Cambria Math" charset="0"/>
                        <a:cs typeface="Cambria Math" charset="0"/>
                      </a:rPr>
                      <m:t> </m:t>
                    </m:r>
                    <m:sSup>
                      <m:sSupPr>
                        <m:ctrlPr>
                          <a:rPr lang="en-US" i="1">
                            <a:solidFill>
                              <a:schemeClr val="tx1"/>
                            </a:solidFill>
                            <a:latin typeface="Cambria Math" panose="02040503050406030204" pitchFamily="18" charset="0"/>
                          </a:rPr>
                        </m:ctrlPr>
                      </m:sSupPr>
                      <m:e>
                        <m:r>
                          <a:rPr lang="en-AU" i="1">
                            <a:solidFill>
                              <a:schemeClr val="tx1"/>
                            </a:solidFill>
                            <a:latin typeface="Cambria Math" charset="0"/>
                          </a:rPr>
                          <m:t>𝑒</m:t>
                        </m:r>
                      </m:e>
                      <m:sup>
                        <m:r>
                          <a:rPr lang="en-AU" i="1">
                            <a:solidFill>
                              <a:schemeClr val="tx1"/>
                            </a:solidFill>
                            <a:latin typeface="Cambria Math" charset="0"/>
                          </a:rPr>
                          <m:t>𝑖𝑚</m:t>
                        </m:r>
                        <m:r>
                          <a:rPr lang="en-AU" i="1">
                            <a:solidFill>
                              <a:schemeClr val="tx1"/>
                            </a:solidFill>
                            <a:latin typeface="Cambria Math" charset="0"/>
                            <a:ea typeface="Cambria Math" charset="0"/>
                            <a:cs typeface="Cambria Math" charset="0"/>
                          </a:rPr>
                          <m:t>𝜙</m:t>
                        </m:r>
                      </m:sup>
                    </m:sSup>
                  </m:oMath>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868946" y="5216885"/>
                <a:ext cx="5944547" cy="1451936"/>
              </a:xfrm>
              <a:prstGeom prst="rect">
                <a:avLst/>
              </a:prstGeom>
              <a:blipFill rotWithShape="0">
                <a:blip r:embed="rId3"/>
                <a:stretch>
                  <a:fillRect l="-614" t="-2083" b="-29583"/>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868947" y="3412517"/>
                <a:ext cx="5944546" cy="1554272"/>
              </a:xfrm>
              <a:prstGeom prst="rect">
                <a:avLst/>
              </a:prstGeom>
              <a:noFill/>
              <a:ln w="12700">
                <a:solidFill>
                  <a:schemeClr val="tx1"/>
                </a:solidFill>
              </a:ln>
            </p:spPr>
            <p:txBody>
              <a:bodyPr wrap="square" rtlCol="0">
                <a:spAutoFit/>
              </a:bodyPr>
              <a:lstStyle/>
              <a:p>
                <a:pPr marL="285750" indent="-285750">
                  <a:spcAft>
                    <a:spcPts val="600"/>
                  </a:spcAft>
                  <a:buFont typeface="Arial" charset="0"/>
                  <a:buChar char="•"/>
                </a:pPr>
                <a:r>
                  <a:rPr lang="en-AU" dirty="0"/>
                  <a:t>The eigenstates of angular momentum can be characterised by 2 quantum numbers </a:t>
                </a:r>
                <a14:m>
                  <m:oMath xmlns:m="http://schemas.openxmlformats.org/officeDocument/2006/math">
                    <m:r>
                      <a:rPr lang="en-AU" b="0" i="1" smtClean="0">
                        <a:latin typeface="Cambria Math" charset="0"/>
                      </a:rPr>
                      <m:t>𝑙</m:t>
                    </m:r>
                    <m:r>
                      <a:rPr lang="en-AU" b="0" i="1" smtClean="0">
                        <a:latin typeface="Cambria Math" charset="0"/>
                      </a:rPr>
                      <m:t>,</m:t>
                    </m:r>
                    <m:r>
                      <a:rPr lang="en-AU" b="0" i="1" smtClean="0">
                        <a:latin typeface="Cambria Math" charset="0"/>
                      </a:rPr>
                      <m:t>𝑚</m:t>
                    </m:r>
                  </m:oMath>
                </a14:m>
                <a:endParaRPr lang="en-US" dirty="0"/>
              </a:p>
              <a:p>
                <a:pPr marL="285750" indent="-285750">
                  <a:spcAft>
                    <a:spcPts val="600"/>
                  </a:spcAft>
                  <a:buFont typeface="Arial" charset="0"/>
                  <a:buChar char="•"/>
                </a:pPr>
                <a:r>
                  <a:rPr lang="en-US" dirty="0"/>
                  <a:t>The eigenvalues are given by </a:t>
                </a:r>
                <a14:m>
                  <m:oMath xmlns:m="http://schemas.openxmlformats.org/officeDocument/2006/math">
                    <m:r>
                      <a:rPr lang="en-AU" b="0" i="1" smtClean="0">
                        <a:latin typeface="Cambria Math" charset="0"/>
                      </a:rPr>
                      <m:t>𝑙</m:t>
                    </m:r>
                    <m:r>
                      <a:rPr lang="en-AU" b="0" i="1" smtClean="0">
                        <a:latin typeface="Cambria Math" charset="0"/>
                      </a:rPr>
                      <m:t>(</m:t>
                    </m:r>
                    <m:r>
                      <a:rPr lang="en-AU" b="0" i="1" smtClean="0">
                        <a:latin typeface="Cambria Math" charset="0"/>
                      </a:rPr>
                      <m:t>𝑙</m:t>
                    </m:r>
                    <m:r>
                      <a:rPr lang="en-AU" b="0" i="1" smtClean="0">
                        <a:latin typeface="Cambria Math" charset="0"/>
                      </a:rPr>
                      <m:t>+1)</m:t>
                    </m:r>
                    <m:sSup>
                      <m:sSupPr>
                        <m:ctrlPr>
                          <a:rPr lang="en-AU" b="0" i="1" smtClean="0">
                            <a:latin typeface="Cambria Math" panose="02040503050406030204" pitchFamily="18" charset="0"/>
                          </a:rPr>
                        </m:ctrlPr>
                      </m:sSupPr>
                      <m:e>
                        <m:r>
                          <a:rPr lang="en-AU" b="0" i="1" smtClean="0">
                            <a:latin typeface="Cambria Math" charset="0"/>
                            <a:ea typeface="Cambria Math" charset="0"/>
                            <a:cs typeface="Cambria Math" charset="0"/>
                          </a:rPr>
                          <m:t>ℏ</m:t>
                        </m:r>
                      </m:e>
                      <m:sup>
                        <m:r>
                          <a:rPr lang="en-AU" b="0" i="1" smtClean="0">
                            <a:latin typeface="Cambria Math" charset="0"/>
                          </a:rPr>
                          <m:t>2</m:t>
                        </m:r>
                      </m:sup>
                    </m:sSup>
                  </m:oMath>
                </a14:m>
                <a:r>
                  <a:rPr lang="en-US" dirty="0"/>
                  <a:t> (for </a:t>
                </a:r>
                <a14:m>
                  <m:oMath xmlns:m="http://schemas.openxmlformats.org/officeDocument/2006/math">
                    <m:sSup>
                      <m:sSupPr>
                        <m:ctrlPr>
                          <a:rPr lang="en-US" i="1" smtClean="0">
                            <a:latin typeface="Cambria Math" panose="02040503050406030204" pitchFamily="18" charset="0"/>
                          </a:rPr>
                        </m:ctrlPr>
                      </m:sSupPr>
                      <m:e>
                        <m:r>
                          <a:rPr lang="en-AU" b="0" i="1" smtClean="0">
                            <a:latin typeface="Cambria Math" charset="0"/>
                          </a:rPr>
                          <m:t>𝐿</m:t>
                        </m:r>
                      </m:e>
                      <m:sup>
                        <m:r>
                          <a:rPr lang="en-AU" b="0" i="1" smtClean="0">
                            <a:latin typeface="Cambria Math" charset="0"/>
                          </a:rPr>
                          <m:t>2</m:t>
                        </m:r>
                      </m:sup>
                    </m:sSup>
                  </m:oMath>
                </a14:m>
                <a:r>
                  <a:rPr lang="en-US" dirty="0"/>
                  <a:t>) and </a:t>
                </a:r>
                <a14:m>
                  <m:oMath xmlns:m="http://schemas.openxmlformats.org/officeDocument/2006/math">
                    <m:r>
                      <a:rPr lang="en-AU" b="0" i="1" smtClean="0">
                        <a:latin typeface="Cambria Math" charset="0"/>
                      </a:rPr>
                      <m:t>𝑚</m:t>
                    </m:r>
                    <m:r>
                      <a:rPr lang="en-AU" b="0" i="1" smtClean="0">
                        <a:latin typeface="Cambria Math" charset="0"/>
                        <a:ea typeface="Cambria Math" charset="0"/>
                        <a:cs typeface="Cambria Math" charset="0"/>
                      </a:rPr>
                      <m:t>ℏ</m:t>
                    </m:r>
                  </m:oMath>
                </a14:m>
                <a:r>
                  <a:rPr lang="en-US" dirty="0"/>
                  <a:t> (for </a:t>
                </a:r>
                <a14:m>
                  <m:oMath xmlns:m="http://schemas.openxmlformats.org/officeDocument/2006/math">
                    <m:sSub>
                      <m:sSubPr>
                        <m:ctrlPr>
                          <a:rPr lang="en-US" i="1" smtClean="0">
                            <a:latin typeface="Cambria Math" panose="02040503050406030204" pitchFamily="18" charset="0"/>
                          </a:rPr>
                        </m:ctrlPr>
                      </m:sSubPr>
                      <m:e>
                        <m:r>
                          <a:rPr lang="en-AU" b="0" i="1" smtClean="0">
                            <a:latin typeface="Cambria Math" charset="0"/>
                          </a:rPr>
                          <m:t>𝐿</m:t>
                        </m:r>
                      </m:e>
                      <m:sub>
                        <m:r>
                          <a:rPr lang="en-AU" b="0" i="1" smtClean="0">
                            <a:latin typeface="Cambria Math" charset="0"/>
                          </a:rPr>
                          <m:t>𝑧</m:t>
                        </m:r>
                      </m:sub>
                    </m:sSub>
                  </m:oMath>
                </a14:m>
                <a:r>
                  <a:rPr lang="en-US" dirty="0"/>
                  <a:t>) where </a:t>
                </a:r>
                <a14:m>
                  <m:oMath xmlns:m="http://schemas.openxmlformats.org/officeDocument/2006/math">
                    <m:r>
                      <a:rPr lang="en-AU" b="0" i="1" smtClean="0">
                        <a:latin typeface="Cambria Math" charset="0"/>
                      </a:rPr>
                      <m:t>𝑙</m:t>
                    </m:r>
                  </m:oMath>
                </a14:m>
                <a:r>
                  <a:rPr lang="en-US" dirty="0"/>
                  <a:t> is an integer or half-integer, and </a:t>
                </a:r>
                <a14:m>
                  <m:oMath xmlns:m="http://schemas.openxmlformats.org/officeDocument/2006/math">
                    <m:r>
                      <a:rPr lang="en-AU" b="0" i="1" smtClean="0">
                        <a:latin typeface="Cambria Math" charset="0"/>
                      </a:rPr>
                      <m:t>𝑚</m:t>
                    </m:r>
                    <m:r>
                      <a:rPr lang="en-AU" b="0" i="1" smtClean="0">
                        <a:latin typeface="Cambria Math" charset="0"/>
                      </a:rPr>
                      <m:t>=−</m:t>
                    </m:r>
                    <m:r>
                      <a:rPr lang="en-AU" b="0" i="1" smtClean="0">
                        <a:latin typeface="Cambria Math" charset="0"/>
                      </a:rPr>
                      <m:t>𝑙</m:t>
                    </m:r>
                    <m:r>
                      <a:rPr lang="en-AU" b="0" i="1" smtClean="0">
                        <a:latin typeface="Cambria Math" charset="0"/>
                      </a:rPr>
                      <m:t>,−</m:t>
                    </m:r>
                    <m:r>
                      <a:rPr lang="en-AU" b="0" i="1" smtClean="0">
                        <a:latin typeface="Cambria Math" charset="0"/>
                      </a:rPr>
                      <m:t>𝑙</m:t>
                    </m:r>
                    <m:r>
                      <a:rPr lang="en-AU" b="0" i="1" smtClean="0">
                        <a:latin typeface="Cambria Math" charset="0"/>
                      </a:rPr>
                      <m:t>+1,…,</m:t>
                    </m:r>
                    <m:r>
                      <a:rPr lang="en-AU" b="0" i="1" smtClean="0">
                        <a:latin typeface="Cambria Math" charset="0"/>
                      </a:rPr>
                      <m:t>𝑙</m:t>
                    </m:r>
                    <m:r>
                      <a:rPr lang="en-AU" b="0" i="1" smtClean="0">
                        <a:latin typeface="Cambria Math" charset="0"/>
                      </a:rPr>
                      <m:t>−1,</m:t>
                    </m:r>
                    <m:r>
                      <a:rPr lang="en-AU" b="0" i="1" smtClean="0">
                        <a:latin typeface="Cambria Math" charset="0"/>
                      </a:rPr>
                      <m:t>𝑙</m:t>
                    </m:r>
                  </m:oMath>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2868947" y="3412517"/>
                <a:ext cx="5944546" cy="1554272"/>
              </a:xfrm>
              <a:prstGeom prst="rect">
                <a:avLst/>
              </a:prstGeom>
              <a:blipFill rotWithShape="0">
                <a:blip r:embed="rId4"/>
                <a:stretch>
                  <a:fillRect l="-614" t="-1946"/>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868947" y="1150408"/>
                <a:ext cx="5944546" cy="1992981"/>
              </a:xfrm>
              <a:prstGeom prst="rect">
                <a:avLst/>
              </a:prstGeom>
              <a:noFill/>
              <a:ln w="12700">
                <a:solidFill>
                  <a:schemeClr val="tx1"/>
                </a:solidFill>
              </a:ln>
            </p:spPr>
            <p:txBody>
              <a:bodyPr wrap="square" rtlCol="0">
                <a:spAutoFit/>
              </a:bodyPr>
              <a:lstStyle/>
              <a:p>
                <a:pPr marL="285750" indent="-285750">
                  <a:spcAft>
                    <a:spcPts val="600"/>
                  </a:spcAft>
                  <a:buFont typeface="Arial" charset="0"/>
                  <a:buChar char="•"/>
                </a:pPr>
                <a:r>
                  <a:rPr lang="en-AU" dirty="0"/>
                  <a:t>The angular momentum operators in Quantum Mechanics follow from </a:t>
                </a:r>
                <a14:m>
                  <m:oMath xmlns:m="http://schemas.openxmlformats.org/officeDocument/2006/math">
                    <m:acc>
                      <m:accPr>
                        <m:chr m:val="̂"/>
                        <m:ctrlPr>
                          <a:rPr lang="en-AU" i="1">
                            <a:latin typeface="Cambria Math" panose="02040503050406030204" pitchFamily="18" charset="0"/>
                          </a:rPr>
                        </m:ctrlPr>
                      </m:accPr>
                      <m:e>
                        <m:r>
                          <a:rPr lang="en-AU" i="1">
                            <a:latin typeface="Cambria Math" charset="0"/>
                          </a:rPr>
                          <m:t>𝐿</m:t>
                        </m:r>
                      </m:e>
                    </m:acc>
                    <m:r>
                      <a:rPr lang="en-AU" i="1">
                        <a:latin typeface="Cambria Math" charset="0"/>
                      </a:rPr>
                      <m:t>=</m:t>
                    </m:r>
                    <m:acc>
                      <m:accPr>
                        <m:chr m:val="̂"/>
                        <m:ctrlPr>
                          <a:rPr lang="en-AU" i="1">
                            <a:latin typeface="Cambria Math" panose="02040503050406030204" pitchFamily="18" charset="0"/>
                          </a:rPr>
                        </m:ctrlPr>
                      </m:accPr>
                      <m:e>
                        <m:r>
                          <a:rPr lang="en-AU" i="1">
                            <a:latin typeface="Cambria Math" charset="0"/>
                          </a:rPr>
                          <m:t>𝑟</m:t>
                        </m:r>
                      </m:e>
                    </m:acc>
                    <m:r>
                      <a:rPr lang="en-AU" i="1">
                        <a:latin typeface="Cambria Math" charset="0"/>
                      </a:rPr>
                      <m:t> </m:t>
                    </m:r>
                    <m:r>
                      <a:rPr lang="en-AU" i="1">
                        <a:latin typeface="Cambria Math" charset="0"/>
                        <a:ea typeface="Cambria Math" charset="0"/>
                        <a:cs typeface="Cambria Math" charset="0"/>
                      </a:rPr>
                      <m:t>× </m:t>
                    </m:r>
                    <m:acc>
                      <m:accPr>
                        <m:chr m:val="̂"/>
                        <m:ctrlPr>
                          <a:rPr lang="en-AU" i="1">
                            <a:latin typeface="Cambria Math" panose="02040503050406030204" pitchFamily="18" charset="0"/>
                            <a:ea typeface="Cambria Math" charset="0"/>
                            <a:cs typeface="Cambria Math" charset="0"/>
                          </a:rPr>
                        </m:ctrlPr>
                      </m:accPr>
                      <m:e>
                        <m:r>
                          <a:rPr lang="en-AU" i="1">
                            <a:latin typeface="Cambria Math" charset="0"/>
                            <a:ea typeface="Cambria Math" charset="0"/>
                            <a:cs typeface="Cambria Math" charset="0"/>
                          </a:rPr>
                          <m:t>𝑝</m:t>
                        </m:r>
                      </m:e>
                    </m:acc>
                  </m:oMath>
                </a14:m>
                <a:endParaRPr lang="en-US" dirty="0"/>
              </a:p>
              <a:p>
                <a:pPr marL="285750" indent="-285750">
                  <a:spcAft>
                    <a:spcPts val="600"/>
                  </a:spcAft>
                  <a:buFont typeface="Arial" charset="0"/>
                  <a:buChar char="•"/>
                </a:pPr>
                <a:r>
                  <a:rPr lang="en-US" dirty="0"/>
                  <a:t>They obey commutation </a:t>
                </a:r>
                <a:r>
                  <a:rPr lang="en-US" dirty="0">
                    <a:solidFill>
                      <a:schemeClr val="tx1"/>
                    </a:solidFill>
                  </a:rPr>
                  <a:t>relations </a:t>
                </a:r>
                <a14:m>
                  <m:oMath xmlns:m="http://schemas.openxmlformats.org/officeDocument/2006/math">
                    <m:d>
                      <m:dPr>
                        <m:begChr m:val="["/>
                        <m:endChr m:val="]"/>
                        <m:ctrlPr>
                          <a:rPr lang="mr-IN"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AU" i="1">
                                    <a:solidFill>
                                      <a:schemeClr val="tx1"/>
                                    </a:solidFill>
                                    <a:latin typeface="Cambria Math" charset="0"/>
                                  </a:rPr>
                                  <m:t>𝐿</m:t>
                                </m:r>
                              </m:e>
                            </m:acc>
                          </m:e>
                          <m:sub>
                            <m:r>
                              <a:rPr lang="en-AU" i="1">
                                <a:solidFill>
                                  <a:schemeClr val="tx1"/>
                                </a:solidFill>
                                <a:latin typeface="Cambria Math" charset="0"/>
                              </a:rPr>
                              <m:t>𝑥</m:t>
                            </m:r>
                          </m:sub>
                        </m:sSub>
                        <m:r>
                          <a:rPr lang="en-AU" i="1">
                            <a:solidFill>
                              <a:schemeClr val="tx1"/>
                            </a:solidFill>
                            <a:latin typeface="Cambria Math" charset="0"/>
                          </a:rPr>
                          <m:t>,</m:t>
                        </m:r>
                        <m:sSub>
                          <m:sSubPr>
                            <m:ctrlPr>
                              <a:rPr lang="en-US" i="1">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AU" i="1">
                                    <a:solidFill>
                                      <a:schemeClr val="tx1"/>
                                    </a:solidFill>
                                    <a:latin typeface="Cambria Math" charset="0"/>
                                  </a:rPr>
                                  <m:t>𝐿</m:t>
                                </m:r>
                              </m:e>
                            </m:acc>
                          </m:e>
                          <m:sub>
                            <m:r>
                              <a:rPr lang="en-AU" i="1">
                                <a:solidFill>
                                  <a:schemeClr val="tx1"/>
                                </a:solidFill>
                                <a:latin typeface="Cambria Math" charset="0"/>
                              </a:rPr>
                              <m:t>𝑦</m:t>
                            </m:r>
                          </m:sub>
                        </m:sSub>
                      </m:e>
                    </m:d>
                    <m:r>
                      <a:rPr lang="en-AU" i="1">
                        <a:solidFill>
                          <a:schemeClr val="tx1"/>
                        </a:solidFill>
                        <a:latin typeface="Cambria Math" charset="0"/>
                      </a:rPr>
                      <m:t>=</m:t>
                    </m:r>
                    <m:r>
                      <a:rPr lang="en-AU" i="1">
                        <a:solidFill>
                          <a:schemeClr val="tx1"/>
                        </a:solidFill>
                        <a:latin typeface="Cambria Math" charset="0"/>
                      </a:rPr>
                      <m:t>𝑖</m:t>
                    </m:r>
                    <m:r>
                      <a:rPr lang="en-AU" i="1">
                        <a:solidFill>
                          <a:schemeClr val="tx1"/>
                        </a:solidFill>
                        <a:latin typeface="Cambria Math" charset="0"/>
                        <a:ea typeface="Cambria Math" charset="0"/>
                        <a:cs typeface="Cambria Math" charset="0"/>
                      </a:rPr>
                      <m:t>ℏ</m:t>
                    </m:r>
                    <m:sSub>
                      <m:sSubPr>
                        <m:ctrlPr>
                          <a:rPr lang="en-US" i="1">
                            <a:solidFill>
                              <a:schemeClr val="tx1"/>
                            </a:solidFill>
                            <a:latin typeface="Cambria Math" panose="02040503050406030204" pitchFamily="18" charset="0"/>
                            <a:ea typeface="Cambria Math" charset="0"/>
                            <a:cs typeface="Cambria Math" charset="0"/>
                          </a:rPr>
                        </m:ctrlPr>
                      </m:sSubPr>
                      <m:e>
                        <m:acc>
                          <m:accPr>
                            <m:chr m:val="̂"/>
                            <m:ctrlPr>
                              <a:rPr lang="en-US" i="1">
                                <a:solidFill>
                                  <a:schemeClr val="tx1"/>
                                </a:solidFill>
                                <a:latin typeface="Cambria Math" panose="02040503050406030204" pitchFamily="18" charset="0"/>
                                <a:ea typeface="Cambria Math" charset="0"/>
                                <a:cs typeface="Cambria Math" charset="0"/>
                              </a:rPr>
                            </m:ctrlPr>
                          </m:accPr>
                          <m:e>
                            <m:r>
                              <a:rPr lang="en-AU" i="1">
                                <a:solidFill>
                                  <a:schemeClr val="tx1"/>
                                </a:solidFill>
                                <a:latin typeface="Cambria Math" charset="0"/>
                                <a:ea typeface="Cambria Math" charset="0"/>
                                <a:cs typeface="Cambria Math" charset="0"/>
                              </a:rPr>
                              <m:t>𝐿</m:t>
                            </m:r>
                          </m:e>
                        </m:acc>
                      </m:e>
                      <m:sub>
                        <m:r>
                          <a:rPr lang="en-AU" i="1">
                            <a:solidFill>
                              <a:schemeClr val="tx1"/>
                            </a:solidFill>
                            <a:latin typeface="Cambria Math" charset="0"/>
                            <a:ea typeface="Cambria Math" charset="0"/>
                            <a:cs typeface="Cambria Math" charset="0"/>
                          </a:rPr>
                          <m:t>𝑧</m:t>
                        </m:r>
                      </m:sub>
                    </m:sSub>
                  </m:oMath>
                </a14:m>
                <a:r>
                  <a:rPr lang="en-US" dirty="0">
                    <a:solidFill>
                      <a:schemeClr val="tx1"/>
                    </a:solidFill>
                  </a:rPr>
                  <a:t> and </a:t>
                </a:r>
                <a14:m>
                  <m:oMath xmlns:m="http://schemas.openxmlformats.org/officeDocument/2006/math">
                    <m:d>
                      <m:dPr>
                        <m:begChr m:val="["/>
                        <m:endChr m:val="]"/>
                        <m:ctrlPr>
                          <a:rPr lang="mr-IN"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acc>
                              <m:accPr>
                                <m:chr m:val="̂"/>
                                <m:ctrlPr>
                                  <a:rPr lang="en-US" i="1">
                                    <a:solidFill>
                                      <a:schemeClr val="tx1"/>
                                    </a:solidFill>
                                    <a:latin typeface="Cambria Math" panose="02040503050406030204" pitchFamily="18" charset="0"/>
                                  </a:rPr>
                                </m:ctrlPr>
                              </m:accPr>
                              <m:e>
                                <m:r>
                                  <a:rPr lang="en-AU" i="1">
                                    <a:solidFill>
                                      <a:schemeClr val="tx1"/>
                                    </a:solidFill>
                                    <a:latin typeface="Cambria Math" charset="0"/>
                                  </a:rPr>
                                  <m:t>𝐿</m:t>
                                </m:r>
                              </m:e>
                            </m:acc>
                          </m:e>
                          <m:sub>
                            <m:r>
                              <a:rPr lang="en-AU" i="1">
                                <a:solidFill>
                                  <a:schemeClr val="tx1"/>
                                </a:solidFill>
                                <a:latin typeface="Cambria Math" charset="0"/>
                              </a:rPr>
                              <m:t>𝑧</m:t>
                            </m:r>
                          </m:sub>
                        </m:sSub>
                        <m:r>
                          <a:rPr lang="en-AU" i="1">
                            <a:solidFill>
                              <a:schemeClr val="tx1"/>
                            </a:solidFill>
                            <a:latin typeface="Cambria Math" charset="0"/>
                          </a:rPr>
                          <m:t>,</m:t>
                        </m:r>
                        <m:r>
                          <a:rPr lang="en-US" i="1">
                            <a:solidFill>
                              <a:schemeClr val="tx1"/>
                            </a:solidFill>
                            <a:latin typeface="Cambria Math" charset="0"/>
                          </a:rPr>
                          <m:t> </m:t>
                        </m:r>
                        <m:sSup>
                          <m:sSupPr>
                            <m:ctrlPr>
                              <a:rPr lang="en-US" i="1">
                                <a:solidFill>
                                  <a:schemeClr val="tx1"/>
                                </a:solidFill>
                                <a:latin typeface="Cambria Math" panose="02040503050406030204" pitchFamily="18" charset="0"/>
                              </a:rPr>
                            </m:ctrlPr>
                          </m:sSupPr>
                          <m:e>
                            <m:acc>
                              <m:accPr>
                                <m:chr m:val="̂"/>
                                <m:ctrlPr>
                                  <a:rPr lang="en-US" i="1">
                                    <a:solidFill>
                                      <a:schemeClr val="tx1"/>
                                    </a:solidFill>
                                    <a:latin typeface="Cambria Math" panose="02040503050406030204" pitchFamily="18" charset="0"/>
                                  </a:rPr>
                                </m:ctrlPr>
                              </m:accPr>
                              <m:e>
                                <m:r>
                                  <a:rPr lang="en-AU" i="1">
                                    <a:solidFill>
                                      <a:schemeClr val="tx1"/>
                                    </a:solidFill>
                                    <a:latin typeface="Cambria Math" charset="0"/>
                                  </a:rPr>
                                  <m:t>𝐿</m:t>
                                </m:r>
                              </m:e>
                            </m:acc>
                          </m:e>
                          <m:sup>
                            <m:r>
                              <a:rPr lang="en-AU" i="1">
                                <a:solidFill>
                                  <a:schemeClr val="tx1"/>
                                </a:solidFill>
                                <a:latin typeface="Cambria Math" charset="0"/>
                              </a:rPr>
                              <m:t>2</m:t>
                            </m:r>
                          </m:sup>
                        </m:sSup>
                      </m:e>
                    </m:d>
                    <m:r>
                      <a:rPr lang="en-AU" i="1">
                        <a:solidFill>
                          <a:schemeClr val="tx1"/>
                        </a:solidFill>
                        <a:latin typeface="Cambria Math" charset="0"/>
                      </a:rPr>
                      <m:t>=0</m:t>
                    </m:r>
                  </m:oMath>
                </a14:m>
                <a:r>
                  <a:rPr lang="en-AU" dirty="0">
                    <a:solidFill>
                      <a:schemeClr val="tx1"/>
                    </a:solidFill>
                  </a:rPr>
                  <a:t> </a:t>
                </a:r>
              </a:p>
              <a:p>
                <a:pPr marL="285750" indent="-285750">
                  <a:spcAft>
                    <a:spcPts val="600"/>
                  </a:spcAft>
                  <a:buFont typeface="Arial" charset="0"/>
                  <a:buChar char="•"/>
                </a:pPr>
                <a:r>
                  <a:rPr lang="en-AU" dirty="0"/>
                  <a:t>The total angular momentum and one component may be simultaneously known</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868947" y="1150408"/>
                <a:ext cx="5944546" cy="1992981"/>
              </a:xfrm>
              <a:prstGeom prst="rect">
                <a:avLst/>
              </a:prstGeom>
              <a:blipFill rotWithShape="0">
                <a:blip r:embed="rId5"/>
                <a:stretch>
                  <a:fillRect l="-614" t="-3343" r="-409" b="-3647"/>
                </a:stretch>
              </a:blipFill>
              <a:ln w="12700">
                <a:solidFill>
                  <a:schemeClr val="tx1"/>
                </a:solidFill>
              </a:ln>
            </p:spPr>
            <p:txBody>
              <a:bodyPr/>
              <a:lstStyle/>
              <a:p>
                <a:r>
                  <a:rPr lang="en-US">
                    <a:noFill/>
                  </a:rPr>
                  <a:t> </a:t>
                </a:r>
              </a:p>
            </p:txBody>
          </p:sp>
        </mc:Fallback>
      </mc:AlternateContent>
      <p:sp>
        <p:nvSpPr>
          <p:cNvPr id="12" name="TextBox 11"/>
          <p:cNvSpPr txBox="1"/>
          <p:nvPr/>
        </p:nvSpPr>
        <p:spPr>
          <a:xfrm>
            <a:off x="0" y="1454501"/>
            <a:ext cx="2868947" cy="1384995"/>
          </a:xfrm>
          <a:prstGeom prst="rect">
            <a:avLst/>
          </a:prstGeom>
          <a:noFill/>
        </p:spPr>
        <p:txBody>
          <a:bodyPr wrap="square" rtlCol="0">
            <a:spAutoFit/>
          </a:bodyPr>
          <a:lstStyle/>
          <a:p>
            <a:pPr algn="ctr"/>
            <a:r>
              <a:rPr lang="en-US" sz="2800"/>
              <a:t>Operators for angular momentum</a:t>
            </a:r>
            <a:endParaRPr lang="en-US" sz="2800" dirty="0"/>
          </a:p>
        </p:txBody>
      </p:sp>
    </p:spTree>
    <p:extLst>
      <p:ext uri="{BB962C8B-B14F-4D97-AF65-F5344CB8AC3E}">
        <p14:creationId xmlns:p14="http://schemas.microsoft.com/office/powerpoint/2010/main" val="123928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Operators for angular momentum</a:t>
            </a:r>
          </a:p>
        </p:txBody>
      </p:sp>
      <p:sp>
        <p:nvSpPr>
          <p:cNvPr id="2" name="TextBox 1"/>
          <p:cNvSpPr txBox="1"/>
          <p:nvPr/>
        </p:nvSpPr>
        <p:spPr>
          <a:xfrm>
            <a:off x="2242969" y="1126062"/>
            <a:ext cx="4658061" cy="523220"/>
          </a:xfrm>
          <a:prstGeom prst="rect">
            <a:avLst/>
          </a:prstGeom>
          <a:noFill/>
          <a:ln w="12700">
            <a:solidFill>
              <a:schemeClr val="tx1"/>
            </a:solidFill>
          </a:ln>
        </p:spPr>
        <p:txBody>
          <a:bodyPr wrap="square" rtlCol="0">
            <a:spAutoFit/>
          </a:bodyPr>
          <a:lstStyle/>
          <a:p>
            <a:pPr algn="ctr"/>
            <a:r>
              <a:rPr lang="en-US" sz="2800" b="1" dirty="0"/>
              <a:t>What is angular momentum?</a:t>
            </a:r>
          </a:p>
        </p:txBody>
      </p:sp>
      <mc:AlternateContent xmlns:mc="http://schemas.openxmlformats.org/markup-compatibility/2006" xmlns:a14="http://schemas.microsoft.com/office/drawing/2010/main">
        <mc:Choice Requires="a14">
          <p:sp>
            <p:nvSpPr>
              <p:cNvPr id="5" name="TextBox 4"/>
              <p:cNvSpPr txBox="1"/>
              <p:nvPr/>
            </p:nvSpPr>
            <p:spPr>
              <a:xfrm>
                <a:off x="430306" y="1871830"/>
                <a:ext cx="8358692" cy="5014643"/>
              </a:xfrm>
              <a:prstGeom prst="rect">
                <a:avLst/>
              </a:prstGeom>
              <a:noFill/>
            </p:spPr>
            <p:txBody>
              <a:bodyPr wrap="square" rtlCol="0">
                <a:spAutoFit/>
              </a:bodyPr>
              <a:lstStyle/>
              <a:p>
                <a:pPr marL="342900" indent="-342900">
                  <a:spcAft>
                    <a:spcPts val="1800"/>
                  </a:spcAft>
                  <a:buFont typeface="Arial" charset="0"/>
                  <a:buChar char="•"/>
                </a:pPr>
                <a:r>
                  <a:rPr lang="en-AU" sz="2400" dirty="0"/>
                  <a:t>Angular momentum is a confusing concept, so let’s recap!</a:t>
                </a:r>
              </a:p>
              <a:p>
                <a:pPr marL="342900" indent="-342900">
                  <a:spcAft>
                    <a:spcPts val="1800"/>
                  </a:spcAft>
                  <a:buFont typeface="Arial" charset="0"/>
                  <a:buChar char="•"/>
                </a:pPr>
                <a:r>
                  <a:rPr lang="en-AU" sz="2400" dirty="0"/>
                  <a:t>The classical definition of the angular momentum </a:t>
                </a:r>
                <a14:m>
                  <m:oMath xmlns:m="http://schemas.openxmlformats.org/officeDocument/2006/math">
                    <m:acc>
                      <m:accPr>
                        <m:chr m:val="⃗"/>
                        <m:ctrlPr>
                          <a:rPr lang="en-AU" sz="2400" i="1" smtClean="0">
                            <a:latin typeface="Cambria Math" panose="02040503050406030204" pitchFamily="18" charset="0"/>
                          </a:rPr>
                        </m:ctrlPr>
                      </m:accPr>
                      <m:e>
                        <m:r>
                          <a:rPr lang="en-AU" sz="2400" b="0" i="1" smtClean="0">
                            <a:latin typeface="Cambria Math" charset="0"/>
                          </a:rPr>
                          <m:t>𝐿</m:t>
                        </m:r>
                      </m:e>
                    </m:acc>
                  </m:oMath>
                </a14:m>
                <a:r>
                  <a:rPr lang="en-US" sz="2400" dirty="0"/>
                  <a:t> of a particle with momentum </a:t>
                </a:r>
                <a14:m>
                  <m:oMath xmlns:m="http://schemas.openxmlformats.org/officeDocument/2006/math">
                    <m:acc>
                      <m:accPr>
                        <m:chr m:val="⃗"/>
                        <m:ctrlPr>
                          <a:rPr lang="en-US" sz="2400" i="1" smtClean="0">
                            <a:latin typeface="Cambria Math" panose="02040503050406030204" pitchFamily="18" charset="0"/>
                          </a:rPr>
                        </m:ctrlPr>
                      </m:accPr>
                      <m:e>
                        <m:r>
                          <a:rPr lang="en-AU" sz="2400" b="0" i="1" smtClean="0">
                            <a:latin typeface="Cambria Math" charset="0"/>
                          </a:rPr>
                          <m:t>𝑝</m:t>
                        </m:r>
                      </m:e>
                    </m:acc>
                  </m:oMath>
                </a14:m>
                <a:r>
                  <a:rPr lang="en-US" sz="2400" dirty="0"/>
                  <a:t> at position </a:t>
                </a:r>
                <a14:m>
                  <m:oMath xmlns:m="http://schemas.openxmlformats.org/officeDocument/2006/math">
                    <m:acc>
                      <m:accPr>
                        <m:chr m:val="⃗"/>
                        <m:ctrlPr>
                          <a:rPr lang="en-US" sz="2400" i="1" smtClean="0">
                            <a:latin typeface="Cambria Math" panose="02040503050406030204" pitchFamily="18" charset="0"/>
                          </a:rPr>
                        </m:ctrlPr>
                      </m:accPr>
                      <m:e>
                        <m:r>
                          <a:rPr lang="en-AU" sz="2400" b="0" i="1" smtClean="0">
                            <a:latin typeface="Cambria Math" charset="0"/>
                          </a:rPr>
                          <m:t>𝑟</m:t>
                        </m:r>
                      </m:e>
                    </m:acc>
                  </m:oMath>
                </a14:m>
                <a:r>
                  <a:rPr lang="en-US" sz="2400" dirty="0"/>
                  <a:t> is, </a:t>
                </a:r>
                <a14:m>
                  <m:oMath xmlns:m="http://schemas.openxmlformats.org/officeDocument/2006/math">
                    <m:acc>
                      <m:accPr>
                        <m:chr m:val="⃗"/>
                        <m:ctrlPr>
                          <a:rPr lang="en-US" sz="240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r>
                      <a:rPr lang="en-AU" sz="2400" b="0" i="1" smtClean="0">
                        <a:solidFill>
                          <a:srgbClr val="0070C0"/>
                        </a:solidFill>
                        <a:latin typeface="Cambria Math" charset="0"/>
                      </a:rPr>
                      <m:t>=</m:t>
                    </m:r>
                    <m:acc>
                      <m:accPr>
                        <m:chr m:val="⃗"/>
                        <m:ctrlPr>
                          <a:rPr lang="en-AU" sz="2400" b="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𝑟</m:t>
                        </m:r>
                      </m:e>
                    </m:acc>
                    <m:r>
                      <a:rPr lang="en-AU" sz="2400" b="0" i="1" smtClean="0">
                        <a:solidFill>
                          <a:srgbClr val="0070C0"/>
                        </a:solidFill>
                        <a:latin typeface="Cambria Math" charset="0"/>
                      </a:rPr>
                      <m:t> </m:t>
                    </m:r>
                    <m:r>
                      <a:rPr lang="en-US" sz="2400" i="1" smtClean="0">
                        <a:solidFill>
                          <a:srgbClr val="0070C0"/>
                        </a:solidFill>
                        <a:latin typeface="Cambria Math" charset="0"/>
                        <a:ea typeface="Cambria Math" charset="0"/>
                        <a:cs typeface="Cambria Math" charset="0"/>
                      </a:rPr>
                      <m:t>×</m:t>
                    </m:r>
                    <m:r>
                      <a:rPr lang="en-AU" sz="2400" b="0" i="1" smtClean="0">
                        <a:solidFill>
                          <a:srgbClr val="0070C0"/>
                        </a:solidFill>
                        <a:latin typeface="Cambria Math" charset="0"/>
                        <a:ea typeface="Cambria Math" charset="0"/>
                        <a:cs typeface="Cambria Math" charset="0"/>
                      </a:rPr>
                      <m:t> </m:t>
                    </m:r>
                    <m:acc>
                      <m:accPr>
                        <m:chr m:val="⃗"/>
                        <m:ctrlPr>
                          <a:rPr lang="en-US" sz="2400" i="1" smtClean="0">
                            <a:solidFill>
                              <a:srgbClr val="0070C0"/>
                            </a:solidFill>
                            <a:latin typeface="Cambria Math" panose="02040503050406030204" pitchFamily="18" charset="0"/>
                            <a:ea typeface="Cambria Math" charset="0"/>
                            <a:cs typeface="Cambria Math" charset="0"/>
                          </a:rPr>
                        </m:ctrlPr>
                      </m:accPr>
                      <m:e>
                        <m:r>
                          <a:rPr lang="en-AU" sz="2400" b="0" i="1" smtClean="0">
                            <a:solidFill>
                              <a:srgbClr val="0070C0"/>
                            </a:solidFill>
                            <a:latin typeface="Cambria Math" charset="0"/>
                            <a:ea typeface="Cambria Math" charset="0"/>
                            <a:cs typeface="Cambria Math" charset="0"/>
                          </a:rPr>
                          <m:t>𝑝</m:t>
                        </m:r>
                      </m:e>
                    </m:acc>
                  </m:oMath>
                </a14:m>
                <a:endParaRPr lang="en-US" sz="2400" dirty="0"/>
              </a:p>
              <a:p>
                <a:pPr marL="342900" indent="-342900">
                  <a:spcAft>
                    <a:spcPts val="1800"/>
                  </a:spcAft>
                  <a:buFont typeface="Arial" charset="0"/>
                  <a:buChar char="•"/>
                </a:pPr>
                <a:endParaRPr lang="en-US" sz="2400" dirty="0"/>
              </a:p>
              <a:p>
                <a:pPr marL="342900" indent="-342900">
                  <a:spcAft>
                    <a:spcPts val="1800"/>
                  </a:spcAft>
                  <a:buFont typeface="Arial" charset="0"/>
                  <a:buChar char="•"/>
                </a:pPr>
                <a:endParaRPr lang="en-US" sz="2400" dirty="0"/>
              </a:p>
              <a:p>
                <a:pPr marL="342900" indent="-342900">
                  <a:spcAft>
                    <a:spcPts val="1800"/>
                  </a:spcAft>
                  <a:buFont typeface="Arial" charset="0"/>
                  <a:buChar char="•"/>
                </a:pPr>
                <a:endParaRPr lang="en-US" sz="2400" dirty="0"/>
              </a:p>
              <a:p>
                <a:pPr marL="342900" indent="-342900">
                  <a:spcAft>
                    <a:spcPts val="1800"/>
                  </a:spcAft>
                  <a:buFont typeface="Arial" charset="0"/>
                  <a:buChar char="•"/>
                </a:pPr>
                <a:endParaRPr lang="en-US" sz="2400" dirty="0"/>
              </a:p>
              <a:p>
                <a:pPr marL="342900" indent="-342900">
                  <a:spcAft>
                    <a:spcPts val="1800"/>
                  </a:spcAft>
                  <a:buFont typeface="Arial" charset="0"/>
                  <a:buChar char="•"/>
                </a:pPr>
                <a:r>
                  <a:rPr lang="en-US" sz="2400" dirty="0"/>
                  <a:t>Angular momentum is a </a:t>
                </a:r>
                <a:r>
                  <a:rPr lang="en-US" sz="2400" b="1" dirty="0"/>
                  <a:t>vector quantity </a:t>
                </a:r>
                <a14:m>
                  <m:oMath xmlns:m="http://schemas.openxmlformats.org/officeDocument/2006/math">
                    <m:acc>
                      <m:accPr>
                        <m:chr m:val="⃗"/>
                        <m:ctrlPr>
                          <a:rPr lang="en-US" sz="2400" i="1" smtClean="0">
                            <a:latin typeface="Cambria Math" panose="02040503050406030204" pitchFamily="18" charset="0"/>
                          </a:rPr>
                        </m:ctrlPr>
                      </m:accPr>
                      <m:e>
                        <m:r>
                          <a:rPr lang="en-AU" sz="2400" b="0" i="1" smtClean="0">
                            <a:latin typeface="Cambria Math" charset="0"/>
                          </a:rPr>
                          <m:t>𝐿</m:t>
                        </m:r>
                      </m:e>
                    </m:acc>
                  </m:oMath>
                </a14:m>
                <a:r>
                  <a:rPr lang="en-US" sz="2400" dirty="0"/>
                  <a:t> since the axis of rotation is a </a:t>
                </a:r>
                <a:r>
                  <a:rPr lang="en-US" sz="2400" b="1" dirty="0"/>
                  <a:t>direction in space</a:t>
                </a:r>
                <a:r>
                  <a:rPr lang="en-US" sz="2400" dirty="0"/>
                  <a:t> (perpendicular to </a:t>
                </a:r>
                <a14:m>
                  <m:oMath xmlns:m="http://schemas.openxmlformats.org/officeDocument/2006/math">
                    <m:acc>
                      <m:accPr>
                        <m:chr m:val="⃗"/>
                        <m:ctrlPr>
                          <a:rPr lang="en-US" sz="2400" i="1" smtClean="0">
                            <a:latin typeface="Cambria Math" panose="02040503050406030204" pitchFamily="18" charset="0"/>
                          </a:rPr>
                        </m:ctrlPr>
                      </m:accPr>
                      <m:e>
                        <m:r>
                          <a:rPr lang="en-AU" sz="2400" b="0" i="1" smtClean="0">
                            <a:latin typeface="Cambria Math" charset="0"/>
                          </a:rPr>
                          <m:t>𝑟</m:t>
                        </m:r>
                      </m:e>
                    </m:acc>
                  </m:oMath>
                </a14:m>
                <a:r>
                  <a:rPr lang="en-US" sz="2400" dirty="0"/>
                  <a:t> and </a:t>
                </a:r>
                <a14:m>
                  <m:oMath xmlns:m="http://schemas.openxmlformats.org/officeDocument/2006/math">
                    <m:acc>
                      <m:accPr>
                        <m:chr m:val="⃗"/>
                        <m:ctrlPr>
                          <a:rPr lang="en-US" sz="2400" i="1">
                            <a:latin typeface="Cambria Math" panose="02040503050406030204" pitchFamily="18" charset="0"/>
                          </a:rPr>
                        </m:ctrlPr>
                      </m:accPr>
                      <m:e>
                        <m:r>
                          <a:rPr lang="en-AU" sz="2400" b="0" i="1" smtClean="0">
                            <a:latin typeface="Cambria Math" charset="0"/>
                          </a:rPr>
                          <m:t>𝑝</m:t>
                        </m:r>
                      </m:e>
                    </m:acc>
                  </m:oMath>
                </a14:m>
                <a:r>
                  <a:rPr lang="en-US"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30306" y="1871830"/>
                <a:ext cx="8358692" cy="5014643"/>
              </a:xfrm>
              <a:prstGeom prst="rect">
                <a:avLst/>
              </a:prstGeom>
              <a:blipFill rotWithShape="0">
                <a:blip r:embed="rId3"/>
                <a:stretch>
                  <a:fillRect l="-1021" t="-972" b="-243"/>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791160" y="3496895"/>
            <a:ext cx="3554925" cy="2344506"/>
          </a:xfrm>
          <a:prstGeom prst="rect">
            <a:avLst/>
          </a:prstGeom>
        </p:spPr>
      </p:pic>
      <p:sp>
        <p:nvSpPr>
          <p:cNvPr id="6" name="TextBox 5"/>
          <p:cNvSpPr txBox="1"/>
          <p:nvPr/>
        </p:nvSpPr>
        <p:spPr>
          <a:xfrm>
            <a:off x="4658061" y="3775934"/>
            <a:ext cx="4098663" cy="1631216"/>
          </a:xfrm>
          <a:prstGeom prst="rect">
            <a:avLst/>
          </a:prstGeom>
          <a:noFill/>
          <a:ln w="12700">
            <a:solidFill>
              <a:srgbClr val="0070C0"/>
            </a:solidFill>
          </a:ln>
        </p:spPr>
        <p:txBody>
          <a:bodyPr wrap="square" rtlCol="0">
            <a:spAutoFit/>
          </a:bodyPr>
          <a:lstStyle/>
          <a:p>
            <a:r>
              <a:rPr lang="en-US" sz="2000" dirty="0">
                <a:solidFill>
                  <a:srgbClr val="0070C0"/>
                </a:solidFill>
              </a:rPr>
              <a:t>Angular momentum corresponds to the momentum multiplied by the perpendicular distance from an axis containing the origin, i.e. it describes motion relative to this axis </a:t>
            </a:r>
          </a:p>
        </p:txBody>
      </p:sp>
    </p:spTree>
    <p:extLst>
      <p:ext uri="{BB962C8B-B14F-4D97-AF65-F5344CB8AC3E}">
        <p14:creationId xmlns:p14="http://schemas.microsoft.com/office/powerpoint/2010/main" val="69625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Operators for angular momentum</a:t>
            </a:r>
          </a:p>
        </p:txBody>
      </p:sp>
      <p:sp>
        <p:nvSpPr>
          <p:cNvPr id="2" name="TextBox 1"/>
          <p:cNvSpPr txBox="1"/>
          <p:nvPr/>
        </p:nvSpPr>
        <p:spPr>
          <a:xfrm>
            <a:off x="1199476" y="1126062"/>
            <a:ext cx="6745045" cy="523220"/>
          </a:xfrm>
          <a:prstGeom prst="rect">
            <a:avLst/>
          </a:prstGeom>
          <a:noFill/>
          <a:ln w="12700">
            <a:solidFill>
              <a:schemeClr val="tx1"/>
            </a:solidFill>
          </a:ln>
        </p:spPr>
        <p:txBody>
          <a:bodyPr wrap="square" rtlCol="0">
            <a:spAutoFit/>
          </a:bodyPr>
          <a:lstStyle/>
          <a:p>
            <a:pPr algn="ctr"/>
            <a:r>
              <a:rPr lang="en-US" sz="2800" b="1" dirty="0"/>
              <a:t>Angular momentum in quantum mechanics</a:t>
            </a:r>
          </a:p>
        </p:txBody>
      </p:sp>
      <mc:AlternateContent xmlns:mc="http://schemas.openxmlformats.org/markup-compatibility/2006" xmlns:a14="http://schemas.microsoft.com/office/drawing/2010/main">
        <mc:Choice Requires="a14">
          <p:sp>
            <p:nvSpPr>
              <p:cNvPr id="5" name="TextBox 4"/>
              <p:cNvSpPr txBox="1"/>
              <p:nvPr/>
            </p:nvSpPr>
            <p:spPr>
              <a:xfrm>
                <a:off x="430306" y="1871830"/>
                <a:ext cx="8358692" cy="3641190"/>
              </a:xfrm>
              <a:prstGeom prst="rect">
                <a:avLst/>
              </a:prstGeom>
              <a:noFill/>
            </p:spPr>
            <p:txBody>
              <a:bodyPr wrap="square" rtlCol="0">
                <a:spAutoFit/>
              </a:bodyPr>
              <a:lstStyle/>
              <a:p>
                <a:pPr marL="342900" indent="-342900">
                  <a:spcAft>
                    <a:spcPts val="1800"/>
                  </a:spcAft>
                  <a:buFont typeface="Arial" charset="0"/>
                  <a:buChar char="•"/>
                </a:pPr>
                <a:r>
                  <a:rPr lang="en-AU" sz="2400" dirty="0"/>
                  <a:t>We already know that in Quantum Mechanics, physical observables are associated with corresponding operators</a:t>
                </a:r>
              </a:p>
              <a:p>
                <a:pPr marL="342900" indent="-342900">
                  <a:spcAft>
                    <a:spcPts val="1800"/>
                  </a:spcAft>
                  <a:buFont typeface="Arial" charset="0"/>
                  <a:buChar char="•"/>
                </a:pPr>
                <a:r>
                  <a:rPr lang="en-AU" sz="2400" dirty="0"/>
                  <a:t>We can deduce the </a:t>
                </a:r>
                <a:r>
                  <a:rPr lang="en-AU" sz="2400" b="1" dirty="0"/>
                  <a:t>operators for the angular momentum components</a:t>
                </a:r>
                <a:r>
                  <a:rPr lang="en-AU" sz="2400" dirty="0"/>
                  <a:t> </a:t>
                </a:r>
                <a14:m>
                  <m:oMath xmlns:m="http://schemas.openxmlformats.org/officeDocument/2006/math">
                    <m:d>
                      <m:dPr>
                        <m:ctrlPr>
                          <a:rPr lang="mr-IN" sz="2400" i="1" smtClean="0">
                            <a:latin typeface="Cambria Math" panose="02040503050406030204" pitchFamily="18" charset="0"/>
                          </a:rPr>
                        </m:ctrlPr>
                      </m:dPr>
                      <m:e>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AU" sz="2400" b="0" i="1" smtClean="0">
                                    <a:latin typeface="Cambria Math" charset="0"/>
                                  </a:rPr>
                                  <m:t>𝐿</m:t>
                                </m:r>
                              </m:e>
                            </m:acc>
                          </m:e>
                          <m:sub>
                            <m:r>
                              <a:rPr lang="en-AU" sz="2400" b="0" i="1" smtClean="0">
                                <a:latin typeface="Cambria Math" charset="0"/>
                              </a:rPr>
                              <m:t>𝑥</m:t>
                            </m:r>
                          </m:sub>
                        </m:sSub>
                        <m:r>
                          <a:rPr lang="en-AU" sz="2400" b="0" i="1" smtClean="0">
                            <a:latin typeface="Cambria Math"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AU" sz="2400" b="0" i="1" smtClean="0">
                                    <a:latin typeface="Cambria Math" charset="0"/>
                                  </a:rPr>
                                  <m:t>𝐿</m:t>
                                </m:r>
                              </m:e>
                            </m:acc>
                          </m:e>
                          <m:sub>
                            <m:r>
                              <a:rPr lang="en-AU" sz="2400" b="0" i="1" smtClean="0">
                                <a:latin typeface="Cambria Math" charset="0"/>
                              </a:rPr>
                              <m:t>𝑦</m:t>
                            </m:r>
                          </m:sub>
                        </m:sSub>
                        <m:r>
                          <a:rPr lang="en-AU" sz="2400" b="0" i="1" smtClean="0">
                            <a:latin typeface="Cambria Math"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AU" sz="2400" b="0" i="1" smtClean="0">
                                    <a:latin typeface="Cambria Math" charset="0"/>
                                  </a:rPr>
                                  <m:t>𝐿</m:t>
                                </m:r>
                              </m:e>
                            </m:acc>
                          </m:e>
                          <m:sub>
                            <m:r>
                              <a:rPr lang="en-AU" sz="2400" b="0" i="1" smtClean="0">
                                <a:latin typeface="Cambria Math" charset="0"/>
                              </a:rPr>
                              <m:t>𝑧</m:t>
                            </m:r>
                          </m:sub>
                        </m:sSub>
                      </m:e>
                    </m:d>
                  </m:oMath>
                </a14:m>
                <a:r>
                  <a:rPr lang="en-AU" sz="2400" dirty="0"/>
                  <a:t> by classical analogy from </a:t>
                </a:r>
                <a14:m>
                  <m:oMath xmlns:m="http://schemas.openxmlformats.org/officeDocument/2006/math">
                    <m:acc>
                      <m:accPr>
                        <m:chr m:val="̂"/>
                        <m:ctrlPr>
                          <a:rPr lang="en-AU" sz="2400" i="1" smtClean="0">
                            <a:latin typeface="Cambria Math" panose="02040503050406030204" pitchFamily="18" charset="0"/>
                          </a:rPr>
                        </m:ctrlPr>
                      </m:accPr>
                      <m:e>
                        <m:r>
                          <a:rPr lang="en-AU" sz="2400" b="0" i="1" smtClean="0">
                            <a:latin typeface="Cambria Math" charset="0"/>
                          </a:rPr>
                          <m:t>𝐿</m:t>
                        </m:r>
                      </m:e>
                    </m:acc>
                    <m:r>
                      <a:rPr lang="en-AU" sz="2400" b="0" i="1" smtClean="0">
                        <a:latin typeface="Cambria Math" charset="0"/>
                      </a:rPr>
                      <m:t>=</m:t>
                    </m:r>
                    <m:acc>
                      <m:accPr>
                        <m:chr m:val="̂"/>
                        <m:ctrlPr>
                          <a:rPr lang="en-AU" sz="2400" b="0" i="1" smtClean="0">
                            <a:latin typeface="Cambria Math" panose="02040503050406030204" pitchFamily="18" charset="0"/>
                          </a:rPr>
                        </m:ctrlPr>
                      </m:accPr>
                      <m:e>
                        <m:r>
                          <a:rPr lang="en-AU" sz="2400" b="0" i="1" smtClean="0">
                            <a:latin typeface="Cambria Math" charset="0"/>
                          </a:rPr>
                          <m:t>𝑟</m:t>
                        </m:r>
                      </m:e>
                    </m:acc>
                    <m:r>
                      <a:rPr lang="en-AU" sz="2400" b="0" i="1" smtClean="0">
                        <a:latin typeface="Cambria Math" charset="0"/>
                      </a:rPr>
                      <m:t> </m:t>
                    </m:r>
                    <m:r>
                      <a:rPr lang="en-AU" sz="2400" i="1" smtClean="0">
                        <a:latin typeface="Cambria Math" charset="0"/>
                        <a:ea typeface="Cambria Math" charset="0"/>
                        <a:cs typeface="Cambria Math" charset="0"/>
                      </a:rPr>
                      <m:t>×</m:t>
                    </m:r>
                    <m:r>
                      <a:rPr lang="en-AU" sz="2400" b="0" i="1" smtClean="0">
                        <a:latin typeface="Cambria Math" charset="0"/>
                        <a:ea typeface="Cambria Math" charset="0"/>
                        <a:cs typeface="Cambria Math" charset="0"/>
                      </a:rPr>
                      <m:t> </m:t>
                    </m:r>
                    <m:acc>
                      <m:accPr>
                        <m:chr m:val="̂"/>
                        <m:ctrlPr>
                          <a:rPr lang="en-AU" sz="2400" i="1" smtClean="0">
                            <a:latin typeface="Cambria Math" panose="02040503050406030204" pitchFamily="18" charset="0"/>
                            <a:ea typeface="Cambria Math" charset="0"/>
                            <a:cs typeface="Cambria Math" charset="0"/>
                          </a:rPr>
                        </m:ctrlPr>
                      </m:accPr>
                      <m:e>
                        <m:r>
                          <a:rPr lang="en-AU" sz="2400" b="0" i="1" smtClean="0">
                            <a:latin typeface="Cambria Math" charset="0"/>
                            <a:ea typeface="Cambria Math" charset="0"/>
                            <a:cs typeface="Cambria Math" charset="0"/>
                          </a:rPr>
                          <m:t>𝑝</m:t>
                        </m:r>
                      </m:e>
                    </m:acc>
                  </m:oMath>
                </a14:m>
                <a:endParaRPr lang="en-US" sz="2400" dirty="0"/>
              </a:p>
              <a:p>
                <a:pPr marL="342900" indent="-342900">
                  <a:spcAft>
                    <a:spcPts val="1800"/>
                  </a:spcAft>
                  <a:buFont typeface="Arial" charset="0"/>
                  <a:buChar char="•"/>
                </a:pPr>
                <a:r>
                  <a:rPr lang="en-US" sz="2400" dirty="0"/>
                  <a:t>In 3D, the position and momentum operators are </a:t>
                </a:r>
                <a14:m>
                  <m:oMath xmlns:m="http://schemas.openxmlformats.org/officeDocument/2006/math">
                    <m:acc>
                      <m:accPr>
                        <m:chr m:val="̂"/>
                        <m:ctrlPr>
                          <a:rPr lang="en-US" sz="2400" i="1" smtClean="0">
                            <a:latin typeface="Cambria Math" panose="02040503050406030204" pitchFamily="18" charset="0"/>
                          </a:rPr>
                        </m:ctrlPr>
                      </m:accPr>
                      <m:e>
                        <m:r>
                          <a:rPr lang="en-AU" sz="2400" b="0" i="1" smtClean="0">
                            <a:latin typeface="Cambria Math" charset="0"/>
                          </a:rPr>
                          <m:t>𝑟</m:t>
                        </m:r>
                      </m:e>
                    </m:acc>
                    <m:r>
                      <a:rPr lang="en-AU" sz="2400" b="0" i="1" smtClean="0">
                        <a:latin typeface="Cambria Math" charset="0"/>
                      </a:rPr>
                      <m:t>=</m:t>
                    </m:r>
                    <m:d>
                      <m:dPr>
                        <m:ctrlPr>
                          <a:rPr lang="mr-IN" sz="2400" b="0" i="1" smtClean="0">
                            <a:latin typeface="Cambria Math" panose="02040503050406030204" pitchFamily="18" charset="0"/>
                          </a:rPr>
                        </m:ctrlPr>
                      </m:dPr>
                      <m:e>
                        <m:acc>
                          <m:accPr>
                            <m:chr m:val="̂"/>
                            <m:ctrlPr>
                              <a:rPr lang="mr-IN" sz="2400" b="0" i="1" smtClean="0">
                                <a:latin typeface="Cambria Math" panose="02040503050406030204" pitchFamily="18" charset="0"/>
                              </a:rPr>
                            </m:ctrlPr>
                          </m:accPr>
                          <m:e>
                            <m:r>
                              <a:rPr lang="en-AU" sz="2400" b="0" i="1" smtClean="0">
                                <a:latin typeface="Cambria Math" charset="0"/>
                              </a:rPr>
                              <m:t>𝑥</m:t>
                            </m:r>
                          </m:e>
                        </m:acc>
                        <m:r>
                          <a:rPr lang="en-AU" sz="2400" b="0" i="1" smtClean="0">
                            <a:latin typeface="Cambria Math" charset="0"/>
                          </a:rPr>
                          <m:t>,</m:t>
                        </m:r>
                        <m:acc>
                          <m:accPr>
                            <m:chr m:val="̂"/>
                            <m:ctrlPr>
                              <a:rPr lang="en-AU" sz="2400" b="0" i="1" smtClean="0">
                                <a:latin typeface="Cambria Math" panose="02040503050406030204" pitchFamily="18" charset="0"/>
                              </a:rPr>
                            </m:ctrlPr>
                          </m:accPr>
                          <m:e>
                            <m:r>
                              <a:rPr lang="en-AU" sz="2400" b="0" i="1" smtClean="0">
                                <a:latin typeface="Cambria Math" charset="0"/>
                              </a:rPr>
                              <m:t>𝑦</m:t>
                            </m:r>
                          </m:e>
                        </m:acc>
                        <m:r>
                          <a:rPr lang="en-AU" sz="2400" b="0" i="1" smtClean="0">
                            <a:latin typeface="Cambria Math" charset="0"/>
                          </a:rPr>
                          <m:t>,</m:t>
                        </m:r>
                        <m:acc>
                          <m:accPr>
                            <m:chr m:val="̂"/>
                            <m:ctrlPr>
                              <a:rPr lang="en-AU" sz="2400" b="0" i="1" smtClean="0">
                                <a:latin typeface="Cambria Math" panose="02040503050406030204" pitchFamily="18" charset="0"/>
                              </a:rPr>
                            </m:ctrlPr>
                          </m:accPr>
                          <m:e>
                            <m:r>
                              <a:rPr lang="en-AU" sz="2400" b="0" i="1" smtClean="0">
                                <a:latin typeface="Cambria Math" charset="0"/>
                              </a:rPr>
                              <m:t>𝑧</m:t>
                            </m:r>
                          </m:e>
                        </m:acc>
                      </m:e>
                    </m:d>
                    <m:r>
                      <a:rPr lang="en-AU" sz="2400" b="0" i="1" smtClean="0">
                        <a:latin typeface="Cambria Math" charset="0"/>
                      </a:rPr>
                      <m:t>=(</m:t>
                    </m:r>
                    <m:r>
                      <a:rPr lang="en-AU" sz="2400" b="0" i="1" smtClean="0">
                        <a:latin typeface="Cambria Math" charset="0"/>
                      </a:rPr>
                      <m:t>𝑥</m:t>
                    </m:r>
                    <m:r>
                      <a:rPr lang="en-AU" sz="2400" b="0" i="1" smtClean="0">
                        <a:latin typeface="Cambria Math" charset="0"/>
                      </a:rPr>
                      <m:t>,</m:t>
                    </m:r>
                    <m:r>
                      <a:rPr lang="en-AU" sz="2400" b="0" i="1" smtClean="0">
                        <a:latin typeface="Cambria Math" charset="0"/>
                      </a:rPr>
                      <m:t>𝑦</m:t>
                    </m:r>
                    <m:r>
                      <a:rPr lang="en-AU" sz="2400" b="0" i="1" smtClean="0">
                        <a:latin typeface="Cambria Math" charset="0"/>
                      </a:rPr>
                      <m:t>,</m:t>
                    </m:r>
                    <m:r>
                      <a:rPr lang="en-AU" sz="2400" b="0" i="1" smtClean="0">
                        <a:latin typeface="Cambria Math" charset="0"/>
                      </a:rPr>
                      <m:t>𝑧</m:t>
                    </m:r>
                    <m:r>
                      <a:rPr lang="en-AU" sz="2400" b="0" i="1" smtClean="0">
                        <a:latin typeface="Cambria Math" charset="0"/>
                      </a:rPr>
                      <m:t>)</m:t>
                    </m:r>
                  </m:oMath>
                </a14:m>
                <a:r>
                  <a:rPr lang="en-US" sz="2400" dirty="0"/>
                  <a:t> and </a:t>
                </a:r>
                <a14:m>
                  <m:oMath xmlns:m="http://schemas.openxmlformats.org/officeDocument/2006/math">
                    <m:acc>
                      <m:accPr>
                        <m:chr m:val="̂"/>
                        <m:ctrlPr>
                          <a:rPr lang="en-US" sz="2400" i="1" smtClean="0">
                            <a:latin typeface="Cambria Math" panose="02040503050406030204" pitchFamily="18" charset="0"/>
                          </a:rPr>
                        </m:ctrlPr>
                      </m:accPr>
                      <m:e>
                        <m:r>
                          <a:rPr lang="en-AU" sz="2400" b="0" i="1" smtClean="0">
                            <a:latin typeface="Cambria Math" charset="0"/>
                          </a:rPr>
                          <m:t>𝑝</m:t>
                        </m:r>
                      </m:e>
                    </m:acc>
                    <m:r>
                      <a:rPr lang="en-AU" sz="2400" i="1">
                        <a:latin typeface="Cambria Math" charset="0"/>
                      </a:rPr>
                      <m:t>=</m:t>
                    </m:r>
                    <m:d>
                      <m:dPr>
                        <m:ctrlPr>
                          <a:rPr lang="mr-IN" sz="2400" i="1" smtClean="0">
                            <a:latin typeface="Cambria Math" panose="02040503050406030204" pitchFamily="18" charset="0"/>
                          </a:rPr>
                        </m:ctrlPr>
                      </m:dPr>
                      <m:e>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AU" sz="2400" b="0" i="1" smtClean="0">
                                    <a:latin typeface="Cambria Math" charset="0"/>
                                  </a:rPr>
                                  <m:t>𝑝</m:t>
                                </m:r>
                              </m:e>
                            </m:acc>
                          </m:e>
                          <m:sub>
                            <m:r>
                              <a:rPr lang="en-AU" sz="2400" b="0" i="1" smtClean="0">
                                <a:latin typeface="Cambria Math" charset="0"/>
                              </a:rPr>
                              <m:t>𝑥</m:t>
                            </m:r>
                          </m:sub>
                        </m:sSub>
                        <m:r>
                          <a:rPr lang="en-AU" sz="2400" b="0" i="1" smtClean="0">
                            <a:latin typeface="Cambria Math"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AU" sz="2400" b="0" i="1" smtClean="0">
                                    <a:latin typeface="Cambria Math" charset="0"/>
                                  </a:rPr>
                                  <m:t>𝑝</m:t>
                                </m:r>
                              </m:e>
                            </m:acc>
                          </m:e>
                          <m:sub>
                            <m:r>
                              <a:rPr lang="en-AU" sz="2400" b="0" i="1" smtClean="0">
                                <a:latin typeface="Cambria Math" charset="0"/>
                              </a:rPr>
                              <m:t>𝑦</m:t>
                            </m:r>
                          </m:sub>
                        </m:sSub>
                        <m:r>
                          <a:rPr lang="en-AU" sz="2400" b="0" i="1" smtClean="0">
                            <a:latin typeface="Cambria Math" charset="0"/>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AU" sz="2400" b="0" i="1" smtClean="0">
                                    <a:latin typeface="Cambria Math" charset="0"/>
                                  </a:rPr>
                                  <m:t>𝑝</m:t>
                                </m:r>
                              </m:e>
                            </m:acc>
                          </m:e>
                          <m:sub>
                            <m:r>
                              <a:rPr lang="en-AU" sz="2400" b="0" i="1" smtClean="0">
                                <a:latin typeface="Cambria Math" charset="0"/>
                              </a:rPr>
                              <m:t>𝑧</m:t>
                            </m:r>
                          </m:sub>
                        </m:sSub>
                      </m:e>
                    </m:d>
                    <m:r>
                      <a:rPr lang="en-AU" sz="2400" b="0" i="1" smtClean="0">
                        <a:latin typeface="Cambria Math" charset="0"/>
                      </a:rPr>
                      <m:t>=</m:t>
                    </m:r>
                    <m:r>
                      <a:rPr lang="en-AU" sz="2400" i="1">
                        <a:latin typeface="Cambria Math" charset="0"/>
                      </a:rPr>
                      <m:t>−</m:t>
                    </m:r>
                    <m:r>
                      <a:rPr lang="en-AU" sz="2400" i="1">
                        <a:latin typeface="Cambria Math" charset="0"/>
                      </a:rPr>
                      <m:t>𝑖</m:t>
                    </m:r>
                    <m:r>
                      <a:rPr lang="en-AU" sz="2400" i="1">
                        <a:latin typeface="Cambria Math" charset="0"/>
                        <a:ea typeface="Cambria Math" charset="0"/>
                        <a:cs typeface="Cambria Math" charset="0"/>
                      </a:rPr>
                      <m:t>ℏ</m:t>
                    </m:r>
                    <m:d>
                      <m:dPr>
                        <m:ctrlPr>
                          <a:rPr lang="mr-IN" sz="2400" i="1">
                            <a:latin typeface="Cambria Math" panose="02040503050406030204" pitchFamily="18" charset="0"/>
                            <a:ea typeface="Cambria Math" charset="0"/>
                            <a:cs typeface="Cambria Math" charset="0"/>
                          </a:rPr>
                        </m:ctrlPr>
                      </m:dPr>
                      <m:e>
                        <m:f>
                          <m:fPr>
                            <m:ctrlPr>
                              <a:rPr lang="mr-IN" sz="2400" i="1">
                                <a:latin typeface="Cambria Math" panose="02040503050406030204" pitchFamily="18" charset="0"/>
                                <a:ea typeface="Cambria Math" charset="0"/>
                                <a:cs typeface="Cambria Math" charset="0"/>
                              </a:rPr>
                            </m:ctrlPr>
                          </m:fPr>
                          <m:num>
                            <m:r>
                              <a:rPr lang="mr-IN" sz="2400" i="1">
                                <a:latin typeface="Cambria Math" charset="0"/>
                                <a:ea typeface="Cambria Math" charset="0"/>
                                <a:cs typeface="Cambria Math" charset="0"/>
                              </a:rPr>
                              <m:t>𝜕</m:t>
                            </m:r>
                          </m:num>
                          <m:den>
                            <m:r>
                              <a:rPr lang="mr-IN" sz="2400" i="1">
                                <a:latin typeface="Cambria Math" charset="0"/>
                                <a:ea typeface="Cambria Math" charset="0"/>
                                <a:cs typeface="Cambria Math" charset="0"/>
                              </a:rPr>
                              <m:t>𝜕</m:t>
                            </m:r>
                            <m:r>
                              <a:rPr lang="en-AU" sz="2400" i="1">
                                <a:latin typeface="Cambria Math" charset="0"/>
                                <a:ea typeface="Cambria Math" charset="0"/>
                                <a:cs typeface="Cambria Math" charset="0"/>
                              </a:rPr>
                              <m:t>𝑥</m:t>
                            </m:r>
                          </m:den>
                        </m:f>
                        <m:r>
                          <a:rPr lang="en-AU" sz="2400" i="1">
                            <a:latin typeface="Cambria Math" charset="0"/>
                            <a:ea typeface="Cambria Math" charset="0"/>
                            <a:cs typeface="Cambria Math" charset="0"/>
                          </a:rPr>
                          <m:t>,</m:t>
                        </m:r>
                        <m:f>
                          <m:fPr>
                            <m:ctrlPr>
                              <a:rPr lang="mr-IN" sz="2400" i="1">
                                <a:latin typeface="Cambria Math" panose="02040503050406030204" pitchFamily="18" charset="0"/>
                                <a:ea typeface="Cambria Math" charset="0"/>
                                <a:cs typeface="Cambria Math" charset="0"/>
                              </a:rPr>
                            </m:ctrlPr>
                          </m:fPr>
                          <m:num>
                            <m:r>
                              <a:rPr lang="mr-IN" sz="2400" i="1">
                                <a:latin typeface="Cambria Math" charset="0"/>
                                <a:ea typeface="Cambria Math" charset="0"/>
                                <a:cs typeface="Cambria Math" charset="0"/>
                              </a:rPr>
                              <m:t>𝜕</m:t>
                            </m:r>
                          </m:num>
                          <m:den>
                            <m:r>
                              <a:rPr lang="mr-IN" sz="2400" i="1">
                                <a:latin typeface="Cambria Math" charset="0"/>
                                <a:ea typeface="Cambria Math" charset="0"/>
                                <a:cs typeface="Cambria Math" charset="0"/>
                              </a:rPr>
                              <m:t>𝜕</m:t>
                            </m:r>
                            <m:r>
                              <a:rPr lang="en-AU" sz="2400" i="1">
                                <a:latin typeface="Cambria Math" charset="0"/>
                                <a:ea typeface="Cambria Math" charset="0"/>
                                <a:cs typeface="Cambria Math" charset="0"/>
                              </a:rPr>
                              <m:t>𝑦</m:t>
                            </m:r>
                          </m:den>
                        </m:f>
                        <m:r>
                          <a:rPr lang="en-AU" sz="2400" i="1">
                            <a:latin typeface="Cambria Math" charset="0"/>
                            <a:ea typeface="Cambria Math" charset="0"/>
                            <a:cs typeface="Cambria Math" charset="0"/>
                          </a:rPr>
                          <m:t>,</m:t>
                        </m:r>
                        <m:f>
                          <m:fPr>
                            <m:ctrlPr>
                              <a:rPr lang="mr-IN" sz="2400" i="1">
                                <a:latin typeface="Cambria Math" panose="02040503050406030204" pitchFamily="18" charset="0"/>
                                <a:ea typeface="Cambria Math" charset="0"/>
                                <a:cs typeface="Cambria Math" charset="0"/>
                              </a:rPr>
                            </m:ctrlPr>
                          </m:fPr>
                          <m:num>
                            <m:r>
                              <a:rPr lang="mr-IN" sz="2400" i="1">
                                <a:latin typeface="Cambria Math" charset="0"/>
                                <a:ea typeface="Cambria Math" charset="0"/>
                                <a:cs typeface="Cambria Math" charset="0"/>
                              </a:rPr>
                              <m:t>𝜕</m:t>
                            </m:r>
                          </m:num>
                          <m:den>
                            <m:r>
                              <a:rPr lang="mr-IN" sz="2400" i="1">
                                <a:latin typeface="Cambria Math" charset="0"/>
                                <a:ea typeface="Cambria Math" charset="0"/>
                                <a:cs typeface="Cambria Math" charset="0"/>
                              </a:rPr>
                              <m:t>𝜕</m:t>
                            </m:r>
                            <m:r>
                              <a:rPr lang="en-AU" sz="2400" i="1">
                                <a:latin typeface="Cambria Math" charset="0"/>
                                <a:ea typeface="Cambria Math" charset="0"/>
                                <a:cs typeface="Cambria Math" charset="0"/>
                              </a:rPr>
                              <m:t>𝑧</m:t>
                            </m:r>
                          </m:den>
                        </m:f>
                      </m:e>
                    </m:d>
                  </m:oMath>
                </a14:m>
                <a:endParaRPr lang="en-US" sz="2400" dirty="0"/>
              </a:p>
              <a:p>
                <a:pPr marL="342900" indent="-342900">
                  <a:spcAft>
                    <a:spcPts val="1800"/>
                  </a:spcAft>
                  <a:buFont typeface="Arial" charset="0"/>
                  <a:buChar char="•"/>
                </a:pPr>
                <a:r>
                  <a:rPr lang="en-US" sz="2400" dirty="0"/>
                  <a:t>Hence,</a:t>
                </a:r>
              </a:p>
            </p:txBody>
          </p:sp>
        </mc:Choice>
        <mc:Fallback xmlns="">
          <p:sp>
            <p:nvSpPr>
              <p:cNvPr id="5" name="TextBox 4"/>
              <p:cNvSpPr txBox="1">
                <a:spLocks noRot="1" noChangeAspect="1" noMove="1" noResize="1" noEditPoints="1" noAdjustHandles="1" noChangeArrowheads="1" noChangeShapeType="1" noTextEdit="1"/>
              </p:cNvSpPr>
              <p:nvPr/>
            </p:nvSpPr>
            <p:spPr>
              <a:xfrm>
                <a:off x="430306" y="1871830"/>
                <a:ext cx="8358692" cy="3641190"/>
              </a:xfrm>
              <a:prstGeom prst="rect">
                <a:avLst/>
              </a:prstGeom>
              <a:blipFill rotWithShape="0">
                <a:blip r:embed="rId3"/>
                <a:stretch>
                  <a:fillRect l="-1021" t="-1340" b="-28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282052" y="5022218"/>
                <a:ext cx="4932312" cy="17543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mr-IN" i="1" smtClean="0">
                              <a:solidFill>
                                <a:srgbClr val="0070C0"/>
                              </a:solidFill>
                              <a:latin typeface="Cambria Math" panose="02040503050406030204" pitchFamily="18" charset="0"/>
                            </a:rPr>
                          </m:ctrlPr>
                        </m:dPr>
                        <m:e>
                          <m:m>
                            <m:mPr>
                              <m:mcs>
                                <m:mc>
                                  <m:mcPr>
                                    <m:count m:val="1"/>
                                    <m:mcJc m:val="center"/>
                                  </m:mcPr>
                                </m:mc>
                              </m:mcs>
                              <m:ctrlPr>
                                <a:rPr lang="mr-IN" i="1" smtClean="0">
                                  <a:solidFill>
                                    <a:srgbClr val="0070C0"/>
                                  </a:solidFill>
                                  <a:latin typeface="Cambria Math" panose="02040503050406030204" pitchFamily="18" charset="0"/>
                                </a:rPr>
                              </m:ctrlPr>
                            </m:mPr>
                            <m:mr>
                              <m:e>
                                <m:sSub>
                                  <m:sSubPr>
                                    <m:ctrlPr>
                                      <a:rPr lang="en-US" i="1" smtClean="0">
                                        <a:solidFill>
                                          <a:srgbClr val="0070C0"/>
                                        </a:solidFill>
                                        <a:latin typeface="Cambria Math" panose="02040503050406030204" pitchFamily="18" charset="0"/>
                                      </a:rPr>
                                    </m:ctrlPr>
                                  </m:sSubPr>
                                  <m:e>
                                    <m:acc>
                                      <m:accPr>
                                        <m:chr m:val="̂"/>
                                        <m:ctrlPr>
                                          <a:rPr lang="en-US" i="1" smtClean="0">
                                            <a:solidFill>
                                              <a:srgbClr val="0070C0"/>
                                            </a:solidFill>
                                            <a:latin typeface="Cambria Math" panose="02040503050406030204" pitchFamily="18" charset="0"/>
                                          </a:rPr>
                                        </m:ctrlPr>
                                      </m:accPr>
                                      <m:e>
                                        <m:r>
                                          <a:rPr lang="en-AU" b="0" i="1" smtClean="0">
                                            <a:solidFill>
                                              <a:srgbClr val="0070C0"/>
                                            </a:solidFill>
                                            <a:latin typeface="Cambria Math" charset="0"/>
                                          </a:rPr>
                                          <m:t>𝐿</m:t>
                                        </m:r>
                                      </m:e>
                                    </m:acc>
                                  </m:e>
                                  <m:sub>
                                    <m:r>
                                      <a:rPr lang="en-AU" b="0" i="1" smtClean="0">
                                        <a:solidFill>
                                          <a:srgbClr val="0070C0"/>
                                        </a:solidFill>
                                        <a:latin typeface="Cambria Math" charset="0"/>
                                      </a:rPr>
                                      <m:t>𝑥</m:t>
                                    </m:r>
                                  </m:sub>
                                </m:sSub>
                              </m:e>
                            </m:mr>
                            <m:mr>
                              <m:e>
                                <m:sSub>
                                  <m:sSubPr>
                                    <m:ctrlPr>
                                      <a:rPr lang="en-US" i="1">
                                        <a:solidFill>
                                          <a:srgbClr val="0070C0"/>
                                        </a:solidFill>
                                        <a:latin typeface="Cambria Math" panose="02040503050406030204" pitchFamily="18" charset="0"/>
                                      </a:rPr>
                                    </m:ctrlPr>
                                  </m:sSubPr>
                                  <m:e>
                                    <m:acc>
                                      <m:accPr>
                                        <m:chr m:val="̂"/>
                                        <m:ctrlPr>
                                          <a:rPr lang="en-US" i="1">
                                            <a:solidFill>
                                              <a:srgbClr val="0070C0"/>
                                            </a:solidFill>
                                            <a:latin typeface="Cambria Math" panose="02040503050406030204" pitchFamily="18" charset="0"/>
                                          </a:rPr>
                                        </m:ctrlPr>
                                      </m:accPr>
                                      <m:e>
                                        <m:r>
                                          <a:rPr lang="en-AU" i="1">
                                            <a:solidFill>
                                              <a:srgbClr val="0070C0"/>
                                            </a:solidFill>
                                            <a:latin typeface="Cambria Math" charset="0"/>
                                          </a:rPr>
                                          <m:t>𝐿</m:t>
                                        </m:r>
                                      </m:e>
                                    </m:acc>
                                  </m:e>
                                  <m:sub>
                                    <m:r>
                                      <a:rPr lang="en-AU" b="0" i="1" smtClean="0">
                                        <a:solidFill>
                                          <a:srgbClr val="0070C0"/>
                                        </a:solidFill>
                                        <a:latin typeface="Cambria Math" charset="0"/>
                                      </a:rPr>
                                      <m:t>𝑦</m:t>
                                    </m:r>
                                  </m:sub>
                                </m:sSub>
                              </m:e>
                            </m:mr>
                            <m:mr>
                              <m:e>
                                <m:sSub>
                                  <m:sSubPr>
                                    <m:ctrlPr>
                                      <a:rPr lang="en-US" i="1">
                                        <a:solidFill>
                                          <a:srgbClr val="0070C0"/>
                                        </a:solidFill>
                                        <a:latin typeface="Cambria Math" panose="02040503050406030204" pitchFamily="18" charset="0"/>
                                      </a:rPr>
                                    </m:ctrlPr>
                                  </m:sSubPr>
                                  <m:e>
                                    <m:acc>
                                      <m:accPr>
                                        <m:chr m:val="̂"/>
                                        <m:ctrlPr>
                                          <a:rPr lang="en-US" i="1">
                                            <a:solidFill>
                                              <a:srgbClr val="0070C0"/>
                                            </a:solidFill>
                                            <a:latin typeface="Cambria Math" panose="02040503050406030204" pitchFamily="18" charset="0"/>
                                          </a:rPr>
                                        </m:ctrlPr>
                                      </m:accPr>
                                      <m:e>
                                        <m:r>
                                          <a:rPr lang="en-AU" i="1">
                                            <a:solidFill>
                                              <a:srgbClr val="0070C0"/>
                                            </a:solidFill>
                                            <a:latin typeface="Cambria Math" charset="0"/>
                                          </a:rPr>
                                          <m:t>𝐿</m:t>
                                        </m:r>
                                      </m:e>
                                    </m:acc>
                                  </m:e>
                                  <m:sub>
                                    <m:r>
                                      <a:rPr lang="en-AU" b="0" i="1" smtClean="0">
                                        <a:solidFill>
                                          <a:srgbClr val="0070C0"/>
                                        </a:solidFill>
                                        <a:latin typeface="Cambria Math" charset="0"/>
                                      </a:rPr>
                                      <m:t>𝑧</m:t>
                                    </m:r>
                                  </m:sub>
                                </m:sSub>
                              </m:e>
                            </m:mr>
                          </m:m>
                        </m:e>
                      </m:d>
                      <m:r>
                        <a:rPr lang="en-AU" b="0" i="1" smtClean="0">
                          <a:solidFill>
                            <a:srgbClr val="0070C0"/>
                          </a:solidFill>
                          <a:latin typeface="Cambria Math" charset="0"/>
                        </a:rPr>
                        <m:t>=−</m:t>
                      </m:r>
                      <m:r>
                        <a:rPr lang="en-AU" b="0" i="1" smtClean="0">
                          <a:solidFill>
                            <a:srgbClr val="0070C0"/>
                          </a:solidFill>
                          <a:latin typeface="Cambria Math" charset="0"/>
                        </a:rPr>
                        <m:t>𝑖</m:t>
                      </m:r>
                      <m:r>
                        <a:rPr lang="en-AU" b="0" i="1" smtClean="0">
                          <a:solidFill>
                            <a:srgbClr val="0070C0"/>
                          </a:solidFill>
                          <a:latin typeface="Cambria Math" charset="0"/>
                          <a:ea typeface="Cambria Math" charset="0"/>
                          <a:cs typeface="Cambria Math" charset="0"/>
                        </a:rPr>
                        <m:t>ℏ</m:t>
                      </m:r>
                      <m:d>
                        <m:dPr>
                          <m:begChr m:val="|"/>
                          <m:endChr m:val="|"/>
                          <m:ctrlPr>
                            <a:rPr lang="hr-HR" b="0" i="1" smtClean="0">
                              <a:solidFill>
                                <a:srgbClr val="0070C0"/>
                              </a:solidFill>
                              <a:latin typeface="Cambria Math" panose="02040503050406030204" pitchFamily="18" charset="0"/>
                              <a:ea typeface="Cambria Math" charset="0"/>
                              <a:cs typeface="Cambria Math" charset="0"/>
                            </a:rPr>
                          </m:ctrlPr>
                        </m:dPr>
                        <m:e>
                          <m:m>
                            <m:mPr>
                              <m:mcs>
                                <m:mc>
                                  <m:mcPr>
                                    <m:count m:val="3"/>
                                    <m:mcJc m:val="center"/>
                                  </m:mcPr>
                                </m:mc>
                              </m:mcs>
                              <m:ctrlPr>
                                <a:rPr lang="uk-UA" b="0" i="1" smtClean="0">
                                  <a:solidFill>
                                    <a:srgbClr val="0070C0"/>
                                  </a:solidFill>
                                  <a:latin typeface="Cambria Math" panose="02040503050406030204" pitchFamily="18" charset="0"/>
                                  <a:ea typeface="Cambria Math" charset="0"/>
                                  <a:cs typeface="Cambria Math" charset="0"/>
                                </a:rPr>
                              </m:ctrlPr>
                            </m:mPr>
                            <m:mr>
                              <m:e>
                                <m:acc>
                                  <m:accPr>
                                    <m:chr m:val="⃗"/>
                                    <m:ctrlPr>
                                      <a:rPr lang="uk-UA" b="0" i="1" smtClean="0">
                                        <a:solidFill>
                                          <a:srgbClr val="0070C0"/>
                                        </a:solidFill>
                                        <a:latin typeface="Cambria Math" panose="02040503050406030204" pitchFamily="18" charset="0"/>
                                        <a:ea typeface="Cambria Math" charset="0"/>
                                        <a:cs typeface="Cambria Math" charset="0"/>
                                      </a:rPr>
                                    </m:ctrlPr>
                                  </m:accPr>
                                  <m:e>
                                    <m:r>
                                      <a:rPr lang="en-AU" b="0" i="1" smtClean="0">
                                        <a:solidFill>
                                          <a:srgbClr val="0070C0"/>
                                        </a:solidFill>
                                        <a:latin typeface="Cambria Math" charset="0"/>
                                        <a:ea typeface="Cambria Math" charset="0"/>
                                        <a:cs typeface="Cambria Math" charset="0"/>
                                      </a:rPr>
                                      <m:t>𝑖</m:t>
                                    </m:r>
                                  </m:e>
                                </m:acc>
                              </m:e>
                              <m:e>
                                <m:acc>
                                  <m:accPr>
                                    <m:chr m:val="⃗"/>
                                    <m:ctrlPr>
                                      <a:rPr lang="uk-UA" b="0" i="1" smtClean="0">
                                        <a:solidFill>
                                          <a:srgbClr val="0070C0"/>
                                        </a:solidFill>
                                        <a:latin typeface="Cambria Math" panose="02040503050406030204" pitchFamily="18" charset="0"/>
                                        <a:ea typeface="Cambria Math" charset="0"/>
                                        <a:cs typeface="Cambria Math" charset="0"/>
                                      </a:rPr>
                                    </m:ctrlPr>
                                  </m:accPr>
                                  <m:e>
                                    <m:r>
                                      <a:rPr lang="en-AU" b="0" i="1" smtClean="0">
                                        <a:solidFill>
                                          <a:srgbClr val="0070C0"/>
                                        </a:solidFill>
                                        <a:latin typeface="Cambria Math" charset="0"/>
                                        <a:ea typeface="Cambria Math" charset="0"/>
                                        <a:cs typeface="Cambria Math" charset="0"/>
                                      </a:rPr>
                                      <m:t>𝑗</m:t>
                                    </m:r>
                                  </m:e>
                                </m:acc>
                              </m:e>
                              <m:e>
                                <m:acc>
                                  <m:accPr>
                                    <m:chr m:val="⃗"/>
                                    <m:ctrlPr>
                                      <a:rPr lang="uk-UA" b="0" i="1" smtClean="0">
                                        <a:solidFill>
                                          <a:srgbClr val="0070C0"/>
                                        </a:solidFill>
                                        <a:latin typeface="Cambria Math" panose="02040503050406030204" pitchFamily="18" charset="0"/>
                                        <a:ea typeface="Cambria Math" charset="0"/>
                                        <a:cs typeface="Cambria Math" charset="0"/>
                                      </a:rPr>
                                    </m:ctrlPr>
                                  </m:accPr>
                                  <m:e>
                                    <m:r>
                                      <a:rPr lang="en-AU" b="0" i="1" smtClean="0">
                                        <a:solidFill>
                                          <a:srgbClr val="0070C0"/>
                                        </a:solidFill>
                                        <a:latin typeface="Cambria Math" charset="0"/>
                                        <a:ea typeface="Cambria Math" charset="0"/>
                                        <a:cs typeface="Cambria Math" charset="0"/>
                                      </a:rPr>
                                      <m:t>𝑘</m:t>
                                    </m:r>
                                  </m:e>
                                </m:acc>
                              </m:e>
                            </m:mr>
                            <m:mr>
                              <m:e>
                                <m:r>
                                  <a:rPr lang="en-AU" b="0" i="1" smtClean="0">
                                    <a:solidFill>
                                      <a:srgbClr val="0070C0"/>
                                    </a:solidFill>
                                    <a:latin typeface="Cambria Math" charset="0"/>
                                    <a:ea typeface="Cambria Math" charset="0"/>
                                    <a:cs typeface="Cambria Math" charset="0"/>
                                  </a:rPr>
                                  <m:t>𝑥</m:t>
                                </m:r>
                              </m:e>
                              <m:e>
                                <m:r>
                                  <a:rPr lang="en-AU" b="0" i="1" smtClean="0">
                                    <a:solidFill>
                                      <a:srgbClr val="0070C0"/>
                                    </a:solidFill>
                                    <a:latin typeface="Cambria Math" charset="0"/>
                                    <a:ea typeface="Cambria Math" charset="0"/>
                                    <a:cs typeface="Cambria Math" charset="0"/>
                                  </a:rPr>
                                  <m:t>𝑦</m:t>
                                </m:r>
                              </m:e>
                              <m:e>
                                <m:r>
                                  <a:rPr lang="en-AU" b="0" i="1" smtClean="0">
                                    <a:solidFill>
                                      <a:srgbClr val="0070C0"/>
                                    </a:solidFill>
                                    <a:latin typeface="Cambria Math" charset="0"/>
                                    <a:ea typeface="Cambria Math" charset="0"/>
                                    <a:cs typeface="Cambria Math" charset="0"/>
                                  </a:rPr>
                                  <m:t>𝑧</m:t>
                                </m:r>
                              </m:e>
                            </m:mr>
                            <m:mr>
                              <m:e>
                                <m:f>
                                  <m:fPr>
                                    <m:ctrlPr>
                                      <a:rPr lang="mr-IN" b="0" i="1" smtClean="0">
                                        <a:solidFill>
                                          <a:srgbClr val="0070C0"/>
                                        </a:solidFill>
                                        <a:latin typeface="Cambria Math" panose="02040503050406030204" pitchFamily="18" charset="0"/>
                                        <a:ea typeface="Cambria Math" charset="0"/>
                                        <a:cs typeface="Cambria Math" charset="0"/>
                                      </a:rPr>
                                    </m:ctrlPr>
                                  </m:fPr>
                                  <m:num>
                                    <m:r>
                                      <a:rPr lang="mr-IN" b="0" i="1" smtClean="0">
                                        <a:solidFill>
                                          <a:srgbClr val="0070C0"/>
                                        </a:solidFill>
                                        <a:latin typeface="Cambria Math" charset="0"/>
                                        <a:ea typeface="Cambria Math" charset="0"/>
                                        <a:cs typeface="Cambria Math" charset="0"/>
                                      </a:rPr>
                                      <m:t>𝜕</m:t>
                                    </m:r>
                                  </m:num>
                                  <m:den>
                                    <m:r>
                                      <a:rPr lang="mr-IN" b="0" i="1" smtClean="0">
                                        <a:solidFill>
                                          <a:srgbClr val="0070C0"/>
                                        </a:solidFill>
                                        <a:latin typeface="Cambria Math" charset="0"/>
                                        <a:ea typeface="Cambria Math" charset="0"/>
                                        <a:cs typeface="Cambria Math" charset="0"/>
                                      </a:rPr>
                                      <m:t>𝜕</m:t>
                                    </m:r>
                                    <m:r>
                                      <a:rPr lang="en-AU" b="0" i="1" smtClean="0">
                                        <a:solidFill>
                                          <a:srgbClr val="0070C0"/>
                                        </a:solidFill>
                                        <a:latin typeface="Cambria Math" charset="0"/>
                                        <a:ea typeface="Cambria Math" charset="0"/>
                                        <a:cs typeface="Cambria Math" charset="0"/>
                                      </a:rPr>
                                      <m:t>𝑥</m:t>
                                    </m:r>
                                  </m:den>
                                </m:f>
                              </m:e>
                              <m:e>
                                <m:f>
                                  <m:fPr>
                                    <m:ctrlPr>
                                      <a:rPr lang="mr-IN" i="1">
                                        <a:solidFill>
                                          <a:srgbClr val="0070C0"/>
                                        </a:solidFill>
                                        <a:latin typeface="Cambria Math" panose="02040503050406030204" pitchFamily="18" charset="0"/>
                                        <a:ea typeface="Cambria Math" charset="0"/>
                                        <a:cs typeface="Cambria Math" charset="0"/>
                                      </a:rPr>
                                    </m:ctrlPr>
                                  </m:fPr>
                                  <m:num>
                                    <m:r>
                                      <a:rPr lang="mr-IN" i="1">
                                        <a:solidFill>
                                          <a:srgbClr val="0070C0"/>
                                        </a:solidFill>
                                        <a:latin typeface="Cambria Math" charset="0"/>
                                        <a:ea typeface="Cambria Math" charset="0"/>
                                        <a:cs typeface="Cambria Math" charset="0"/>
                                      </a:rPr>
                                      <m:t>𝜕</m:t>
                                    </m:r>
                                  </m:num>
                                  <m:den>
                                    <m:r>
                                      <a:rPr lang="mr-IN" i="1">
                                        <a:solidFill>
                                          <a:srgbClr val="0070C0"/>
                                        </a:solidFill>
                                        <a:latin typeface="Cambria Math" charset="0"/>
                                        <a:ea typeface="Cambria Math" charset="0"/>
                                        <a:cs typeface="Cambria Math" charset="0"/>
                                      </a:rPr>
                                      <m:t>𝜕</m:t>
                                    </m:r>
                                    <m:r>
                                      <a:rPr lang="en-AU" b="0" i="1" smtClean="0">
                                        <a:solidFill>
                                          <a:srgbClr val="0070C0"/>
                                        </a:solidFill>
                                        <a:latin typeface="Cambria Math" charset="0"/>
                                        <a:ea typeface="Cambria Math" charset="0"/>
                                        <a:cs typeface="Cambria Math" charset="0"/>
                                      </a:rPr>
                                      <m:t>𝑦</m:t>
                                    </m:r>
                                  </m:den>
                                </m:f>
                              </m:e>
                              <m:e>
                                <m:f>
                                  <m:fPr>
                                    <m:ctrlPr>
                                      <a:rPr lang="mr-IN" i="1">
                                        <a:solidFill>
                                          <a:srgbClr val="0070C0"/>
                                        </a:solidFill>
                                        <a:latin typeface="Cambria Math" panose="02040503050406030204" pitchFamily="18" charset="0"/>
                                        <a:ea typeface="Cambria Math" charset="0"/>
                                        <a:cs typeface="Cambria Math" charset="0"/>
                                      </a:rPr>
                                    </m:ctrlPr>
                                  </m:fPr>
                                  <m:num>
                                    <m:r>
                                      <a:rPr lang="mr-IN" i="1">
                                        <a:solidFill>
                                          <a:srgbClr val="0070C0"/>
                                        </a:solidFill>
                                        <a:latin typeface="Cambria Math" charset="0"/>
                                        <a:ea typeface="Cambria Math" charset="0"/>
                                        <a:cs typeface="Cambria Math" charset="0"/>
                                      </a:rPr>
                                      <m:t>𝜕</m:t>
                                    </m:r>
                                  </m:num>
                                  <m:den>
                                    <m:r>
                                      <a:rPr lang="mr-IN" i="1">
                                        <a:solidFill>
                                          <a:srgbClr val="0070C0"/>
                                        </a:solidFill>
                                        <a:latin typeface="Cambria Math" charset="0"/>
                                        <a:ea typeface="Cambria Math" charset="0"/>
                                        <a:cs typeface="Cambria Math" charset="0"/>
                                      </a:rPr>
                                      <m:t>𝜕</m:t>
                                    </m:r>
                                    <m:r>
                                      <a:rPr lang="en-AU" b="0" i="1" smtClean="0">
                                        <a:solidFill>
                                          <a:srgbClr val="0070C0"/>
                                        </a:solidFill>
                                        <a:latin typeface="Cambria Math" charset="0"/>
                                        <a:ea typeface="Cambria Math" charset="0"/>
                                        <a:cs typeface="Cambria Math" charset="0"/>
                                      </a:rPr>
                                      <m:t>𝑧</m:t>
                                    </m:r>
                                  </m:den>
                                </m:f>
                              </m:e>
                            </m:mr>
                          </m:m>
                        </m:e>
                      </m:d>
                      <m:r>
                        <a:rPr lang="en-AU" b="0" i="1" smtClean="0">
                          <a:solidFill>
                            <a:srgbClr val="0070C0"/>
                          </a:solidFill>
                          <a:latin typeface="Cambria Math" charset="0"/>
                          <a:ea typeface="Cambria Math" charset="0"/>
                          <a:cs typeface="Cambria Math" charset="0"/>
                        </a:rPr>
                        <m:t>=−</m:t>
                      </m:r>
                      <m:r>
                        <a:rPr lang="en-AU" b="0" i="1" smtClean="0">
                          <a:solidFill>
                            <a:srgbClr val="0070C0"/>
                          </a:solidFill>
                          <a:latin typeface="Cambria Math" charset="0"/>
                          <a:ea typeface="Cambria Math" charset="0"/>
                          <a:cs typeface="Cambria Math" charset="0"/>
                        </a:rPr>
                        <m:t>𝑖</m:t>
                      </m:r>
                      <m:r>
                        <a:rPr lang="en-AU" b="0" i="1" smtClean="0">
                          <a:solidFill>
                            <a:srgbClr val="0070C0"/>
                          </a:solidFill>
                          <a:latin typeface="Cambria Math" charset="0"/>
                          <a:ea typeface="Cambria Math" charset="0"/>
                          <a:cs typeface="Cambria Math" charset="0"/>
                        </a:rPr>
                        <m:t>ℏ</m:t>
                      </m:r>
                      <m:d>
                        <m:dPr>
                          <m:ctrlPr>
                            <a:rPr lang="mr-IN" b="0" i="1" smtClean="0">
                              <a:solidFill>
                                <a:srgbClr val="0070C0"/>
                              </a:solidFill>
                              <a:latin typeface="Cambria Math" panose="02040503050406030204" pitchFamily="18" charset="0"/>
                              <a:ea typeface="Cambria Math" charset="0"/>
                              <a:cs typeface="Cambria Math" charset="0"/>
                            </a:rPr>
                          </m:ctrlPr>
                        </m:dPr>
                        <m:e>
                          <m:m>
                            <m:mPr>
                              <m:mcs>
                                <m:mc>
                                  <m:mcPr>
                                    <m:count m:val="1"/>
                                    <m:mcJc m:val="center"/>
                                  </m:mcPr>
                                </m:mc>
                              </m:mcs>
                              <m:ctrlPr>
                                <a:rPr lang="mr-IN" b="0" i="1" smtClean="0">
                                  <a:solidFill>
                                    <a:srgbClr val="0070C0"/>
                                  </a:solidFill>
                                  <a:latin typeface="Cambria Math" panose="02040503050406030204" pitchFamily="18" charset="0"/>
                                  <a:ea typeface="Cambria Math" charset="0"/>
                                  <a:cs typeface="Cambria Math" charset="0"/>
                                </a:rPr>
                              </m:ctrlPr>
                            </m:mPr>
                            <m:mr>
                              <m:e>
                                <m:r>
                                  <m:rPr>
                                    <m:brk m:alnAt="7"/>
                                  </m:rPr>
                                  <a:rPr lang="en-AU" b="0" i="1" smtClean="0">
                                    <a:solidFill>
                                      <a:srgbClr val="0070C0"/>
                                    </a:solidFill>
                                    <a:latin typeface="Cambria Math" charset="0"/>
                                    <a:ea typeface="Cambria Math" charset="0"/>
                                    <a:cs typeface="Cambria Math" charset="0"/>
                                  </a:rPr>
                                  <m:t>𝑦</m:t>
                                </m:r>
                                <m:f>
                                  <m:fPr>
                                    <m:ctrlPr>
                                      <a:rPr lang="mr-IN" b="0" i="1" smtClean="0">
                                        <a:solidFill>
                                          <a:srgbClr val="0070C0"/>
                                        </a:solidFill>
                                        <a:latin typeface="Cambria Math" panose="02040503050406030204" pitchFamily="18" charset="0"/>
                                        <a:ea typeface="Cambria Math" charset="0"/>
                                        <a:cs typeface="Cambria Math" charset="0"/>
                                      </a:rPr>
                                    </m:ctrlPr>
                                  </m:fPr>
                                  <m:num>
                                    <m:r>
                                      <a:rPr lang="mr-IN" b="0" i="1" smtClean="0">
                                        <a:solidFill>
                                          <a:srgbClr val="0070C0"/>
                                        </a:solidFill>
                                        <a:latin typeface="Cambria Math" charset="0"/>
                                        <a:ea typeface="Cambria Math" charset="0"/>
                                        <a:cs typeface="Cambria Math" charset="0"/>
                                      </a:rPr>
                                      <m:t>𝜕</m:t>
                                    </m:r>
                                  </m:num>
                                  <m:den>
                                    <m:r>
                                      <a:rPr lang="mr-IN" i="1">
                                        <a:solidFill>
                                          <a:srgbClr val="0070C0"/>
                                        </a:solidFill>
                                        <a:latin typeface="Cambria Math" charset="0"/>
                                        <a:ea typeface="Cambria Math" charset="0"/>
                                        <a:cs typeface="Cambria Math" charset="0"/>
                                      </a:rPr>
                                      <m:t>𝜕</m:t>
                                    </m:r>
                                    <m:r>
                                      <a:rPr lang="en-AU" b="0" i="1" smtClean="0">
                                        <a:solidFill>
                                          <a:srgbClr val="0070C0"/>
                                        </a:solidFill>
                                        <a:latin typeface="Cambria Math" charset="0"/>
                                        <a:ea typeface="Cambria Math" charset="0"/>
                                        <a:cs typeface="Cambria Math" charset="0"/>
                                      </a:rPr>
                                      <m:t>𝑧</m:t>
                                    </m:r>
                                  </m:den>
                                </m:f>
                                <m:r>
                                  <m:rPr>
                                    <m:brk m:alnAt="7"/>
                                  </m:rPr>
                                  <a:rPr lang="en-AU" b="0" i="1" smtClean="0">
                                    <a:solidFill>
                                      <a:srgbClr val="0070C0"/>
                                    </a:solidFill>
                                    <a:latin typeface="Cambria Math" charset="0"/>
                                    <a:ea typeface="Cambria Math" charset="0"/>
                                    <a:cs typeface="Cambria Math" charset="0"/>
                                  </a:rPr>
                                  <m:t>−</m:t>
                                </m:r>
                                <m:r>
                                  <a:rPr lang="en-AU" b="0" i="1" smtClean="0">
                                    <a:solidFill>
                                      <a:srgbClr val="0070C0"/>
                                    </a:solidFill>
                                    <a:latin typeface="Cambria Math" charset="0"/>
                                    <a:ea typeface="Cambria Math" charset="0"/>
                                    <a:cs typeface="Cambria Math" charset="0"/>
                                  </a:rPr>
                                  <m:t>𝑧</m:t>
                                </m:r>
                                <m:f>
                                  <m:fPr>
                                    <m:ctrlPr>
                                      <a:rPr lang="mr-IN" b="0" i="1" smtClean="0">
                                        <a:solidFill>
                                          <a:srgbClr val="0070C0"/>
                                        </a:solidFill>
                                        <a:latin typeface="Cambria Math" panose="02040503050406030204" pitchFamily="18" charset="0"/>
                                        <a:ea typeface="Cambria Math" charset="0"/>
                                        <a:cs typeface="Cambria Math" charset="0"/>
                                      </a:rPr>
                                    </m:ctrlPr>
                                  </m:fPr>
                                  <m:num>
                                    <m:r>
                                      <a:rPr lang="mr-IN" i="1">
                                        <a:solidFill>
                                          <a:srgbClr val="0070C0"/>
                                        </a:solidFill>
                                        <a:latin typeface="Cambria Math" charset="0"/>
                                        <a:ea typeface="Cambria Math" charset="0"/>
                                        <a:cs typeface="Cambria Math" charset="0"/>
                                      </a:rPr>
                                      <m:t>𝜕</m:t>
                                    </m:r>
                                  </m:num>
                                  <m:den>
                                    <m:r>
                                      <a:rPr lang="mr-IN" i="1">
                                        <a:solidFill>
                                          <a:srgbClr val="0070C0"/>
                                        </a:solidFill>
                                        <a:latin typeface="Cambria Math" charset="0"/>
                                        <a:ea typeface="Cambria Math" charset="0"/>
                                        <a:cs typeface="Cambria Math" charset="0"/>
                                      </a:rPr>
                                      <m:t>𝜕</m:t>
                                    </m:r>
                                    <m:r>
                                      <a:rPr lang="en-AU" b="0" i="1" smtClean="0">
                                        <a:solidFill>
                                          <a:srgbClr val="0070C0"/>
                                        </a:solidFill>
                                        <a:latin typeface="Cambria Math" charset="0"/>
                                        <a:ea typeface="Cambria Math" charset="0"/>
                                        <a:cs typeface="Cambria Math" charset="0"/>
                                      </a:rPr>
                                      <m:t>𝑦</m:t>
                                    </m:r>
                                  </m:den>
                                </m:f>
                              </m:e>
                            </m:mr>
                            <m:mr>
                              <m:e>
                                <m:r>
                                  <a:rPr lang="en-AU" b="0" i="1" smtClean="0">
                                    <a:solidFill>
                                      <a:srgbClr val="0070C0"/>
                                    </a:solidFill>
                                    <a:latin typeface="Cambria Math" charset="0"/>
                                    <a:ea typeface="Cambria Math" charset="0"/>
                                    <a:cs typeface="Cambria Math" charset="0"/>
                                  </a:rPr>
                                  <m:t>𝑧</m:t>
                                </m:r>
                                <m:f>
                                  <m:fPr>
                                    <m:ctrlPr>
                                      <a:rPr lang="mr-IN" b="0" i="1" smtClean="0">
                                        <a:solidFill>
                                          <a:srgbClr val="0070C0"/>
                                        </a:solidFill>
                                        <a:latin typeface="Cambria Math" panose="02040503050406030204" pitchFamily="18" charset="0"/>
                                        <a:ea typeface="Cambria Math" charset="0"/>
                                        <a:cs typeface="Cambria Math" charset="0"/>
                                      </a:rPr>
                                    </m:ctrlPr>
                                  </m:fPr>
                                  <m:num>
                                    <m:r>
                                      <a:rPr lang="mr-IN" i="1">
                                        <a:solidFill>
                                          <a:srgbClr val="0070C0"/>
                                        </a:solidFill>
                                        <a:latin typeface="Cambria Math" charset="0"/>
                                        <a:ea typeface="Cambria Math" charset="0"/>
                                        <a:cs typeface="Cambria Math" charset="0"/>
                                      </a:rPr>
                                      <m:t>𝜕</m:t>
                                    </m:r>
                                  </m:num>
                                  <m:den>
                                    <m:r>
                                      <a:rPr lang="mr-IN" i="1">
                                        <a:solidFill>
                                          <a:srgbClr val="0070C0"/>
                                        </a:solidFill>
                                        <a:latin typeface="Cambria Math" charset="0"/>
                                        <a:ea typeface="Cambria Math" charset="0"/>
                                        <a:cs typeface="Cambria Math" charset="0"/>
                                      </a:rPr>
                                      <m:t>𝜕</m:t>
                                    </m:r>
                                    <m:r>
                                      <a:rPr lang="en-AU" b="0" i="1" smtClean="0">
                                        <a:solidFill>
                                          <a:srgbClr val="0070C0"/>
                                        </a:solidFill>
                                        <a:latin typeface="Cambria Math" charset="0"/>
                                        <a:ea typeface="Cambria Math" charset="0"/>
                                        <a:cs typeface="Cambria Math" charset="0"/>
                                      </a:rPr>
                                      <m:t>𝑥</m:t>
                                    </m:r>
                                  </m:den>
                                </m:f>
                                <m:r>
                                  <a:rPr lang="en-AU" b="0" i="1" smtClean="0">
                                    <a:solidFill>
                                      <a:srgbClr val="0070C0"/>
                                    </a:solidFill>
                                    <a:latin typeface="Cambria Math" charset="0"/>
                                    <a:ea typeface="Cambria Math" charset="0"/>
                                    <a:cs typeface="Cambria Math" charset="0"/>
                                  </a:rPr>
                                  <m:t>−</m:t>
                                </m:r>
                                <m:r>
                                  <a:rPr lang="en-AU" b="0" i="1" smtClean="0">
                                    <a:solidFill>
                                      <a:srgbClr val="0070C0"/>
                                    </a:solidFill>
                                    <a:latin typeface="Cambria Math" charset="0"/>
                                    <a:ea typeface="Cambria Math" charset="0"/>
                                    <a:cs typeface="Cambria Math" charset="0"/>
                                  </a:rPr>
                                  <m:t>𝑥</m:t>
                                </m:r>
                                <m:f>
                                  <m:fPr>
                                    <m:ctrlPr>
                                      <a:rPr lang="mr-IN" b="0" i="1" smtClean="0">
                                        <a:solidFill>
                                          <a:srgbClr val="0070C0"/>
                                        </a:solidFill>
                                        <a:latin typeface="Cambria Math" panose="02040503050406030204" pitchFamily="18" charset="0"/>
                                        <a:ea typeface="Cambria Math" charset="0"/>
                                        <a:cs typeface="Cambria Math" charset="0"/>
                                      </a:rPr>
                                    </m:ctrlPr>
                                  </m:fPr>
                                  <m:num>
                                    <m:r>
                                      <a:rPr lang="mr-IN" i="1">
                                        <a:solidFill>
                                          <a:srgbClr val="0070C0"/>
                                        </a:solidFill>
                                        <a:latin typeface="Cambria Math" charset="0"/>
                                        <a:ea typeface="Cambria Math" charset="0"/>
                                        <a:cs typeface="Cambria Math" charset="0"/>
                                      </a:rPr>
                                      <m:t>𝜕</m:t>
                                    </m:r>
                                  </m:num>
                                  <m:den>
                                    <m:r>
                                      <a:rPr lang="mr-IN" i="1">
                                        <a:solidFill>
                                          <a:srgbClr val="0070C0"/>
                                        </a:solidFill>
                                        <a:latin typeface="Cambria Math" charset="0"/>
                                        <a:ea typeface="Cambria Math" charset="0"/>
                                        <a:cs typeface="Cambria Math" charset="0"/>
                                      </a:rPr>
                                      <m:t>𝜕</m:t>
                                    </m:r>
                                    <m:r>
                                      <a:rPr lang="en-AU" b="0" i="1" smtClean="0">
                                        <a:solidFill>
                                          <a:srgbClr val="0070C0"/>
                                        </a:solidFill>
                                        <a:latin typeface="Cambria Math" charset="0"/>
                                        <a:ea typeface="Cambria Math" charset="0"/>
                                        <a:cs typeface="Cambria Math" charset="0"/>
                                      </a:rPr>
                                      <m:t>𝑧</m:t>
                                    </m:r>
                                  </m:den>
                                </m:f>
                              </m:e>
                            </m:mr>
                            <m:mr>
                              <m:e>
                                <m:r>
                                  <a:rPr lang="en-AU" b="0" i="1" smtClean="0">
                                    <a:solidFill>
                                      <a:srgbClr val="0070C0"/>
                                    </a:solidFill>
                                    <a:latin typeface="Cambria Math" charset="0"/>
                                    <a:ea typeface="Cambria Math" charset="0"/>
                                    <a:cs typeface="Cambria Math" charset="0"/>
                                  </a:rPr>
                                  <m:t>𝑥</m:t>
                                </m:r>
                                <m:f>
                                  <m:fPr>
                                    <m:ctrlPr>
                                      <a:rPr lang="mr-IN" b="0" i="1" smtClean="0">
                                        <a:solidFill>
                                          <a:srgbClr val="0070C0"/>
                                        </a:solidFill>
                                        <a:latin typeface="Cambria Math" panose="02040503050406030204" pitchFamily="18" charset="0"/>
                                        <a:ea typeface="Cambria Math" charset="0"/>
                                        <a:cs typeface="Cambria Math" charset="0"/>
                                      </a:rPr>
                                    </m:ctrlPr>
                                  </m:fPr>
                                  <m:num>
                                    <m:r>
                                      <a:rPr lang="mr-IN" i="1">
                                        <a:solidFill>
                                          <a:srgbClr val="0070C0"/>
                                        </a:solidFill>
                                        <a:latin typeface="Cambria Math" charset="0"/>
                                        <a:ea typeface="Cambria Math" charset="0"/>
                                        <a:cs typeface="Cambria Math" charset="0"/>
                                      </a:rPr>
                                      <m:t>𝜕</m:t>
                                    </m:r>
                                  </m:num>
                                  <m:den>
                                    <m:r>
                                      <a:rPr lang="mr-IN" i="1">
                                        <a:solidFill>
                                          <a:srgbClr val="0070C0"/>
                                        </a:solidFill>
                                        <a:latin typeface="Cambria Math" charset="0"/>
                                        <a:ea typeface="Cambria Math" charset="0"/>
                                        <a:cs typeface="Cambria Math" charset="0"/>
                                      </a:rPr>
                                      <m:t>𝜕</m:t>
                                    </m:r>
                                    <m:r>
                                      <a:rPr lang="en-AU" b="0" i="1" smtClean="0">
                                        <a:solidFill>
                                          <a:srgbClr val="0070C0"/>
                                        </a:solidFill>
                                        <a:latin typeface="Cambria Math" charset="0"/>
                                        <a:ea typeface="Cambria Math" charset="0"/>
                                        <a:cs typeface="Cambria Math" charset="0"/>
                                      </a:rPr>
                                      <m:t>𝑦</m:t>
                                    </m:r>
                                  </m:den>
                                </m:f>
                                <m:r>
                                  <a:rPr lang="en-AU" b="0" i="1" smtClean="0">
                                    <a:solidFill>
                                      <a:srgbClr val="0070C0"/>
                                    </a:solidFill>
                                    <a:latin typeface="Cambria Math" charset="0"/>
                                    <a:ea typeface="Cambria Math" charset="0"/>
                                    <a:cs typeface="Cambria Math" charset="0"/>
                                  </a:rPr>
                                  <m:t>−</m:t>
                                </m:r>
                                <m:r>
                                  <a:rPr lang="en-AU" b="0" i="1" smtClean="0">
                                    <a:solidFill>
                                      <a:srgbClr val="0070C0"/>
                                    </a:solidFill>
                                    <a:latin typeface="Cambria Math" charset="0"/>
                                    <a:ea typeface="Cambria Math" charset="0"/>
                                    <a:cs typeface="Cambria Math" charset="0"/>
                                  </a:rPr>
                                  <m:t>𝑦</m:t>
                                </m:r>
                                <m:f>
                                  <m:fPr>
                                    <m:ctrlPr>
                                      <a:rPr lang="mr-IN" b="0" i="1" smtClean="0">
                                        <a:solidFill>
                                          <a:srgbClr val="0070C0"/>
                                        </a:solidFill>
                                        <a:latin typeface="Cambria Math" panose="02040503050406030204" pitchFamily="18" charset="0"/>
                                        <a:ea typeface="Cambria Math" charset="0"/>
                                        <a:cs typeface="Cambria Math" charset="0"/>
                                      </a:rPr>
                                    </m:ctrlPr>
                                  </m:fPr>
                                  <m:num>
                                    <m:r>
                                      <a:rPr lang="mr-IN" i="1">
                                        <a:solidFill>
                                          <a:srgbClr val="0070C0"/>
                                        </a:solidFill>
                                        <a:latin typeface="Cambria Math" charset="0"/>
                                        <a:ea typeface="Cambria Math" charset="0"/>
                                        <a:cs typeface="Cambria Math" charset="0"/>
                                      </a:rPr>
                                      <m:t>𝜕</m:t>
                                    </m:r>
                                  </m:num>
                                  <m:den>
                                    <m:r>
                                      <a:rPr lang="mr-IN" i="1">
                                        <a:solidFill>
                                          <a:srgbClr val="0070C0"/>
                                        </a:solidFill>
                                        <a:latin typeface="Cambria Math" charset="0"/>
                                        <a:ea typeface="Cambria Math" charset="0"/>
                                        <a:cs typeface="Cambria Math" charset="0"/>
                                      </a:rPr>
                                      <m:t>𝜕</m:t>
                                    </m:r>
                                    <m:r>
                                      <a:rPr lang="en-AU" b="0" i="1" smtClean="0">
                                        <a:solidFill>
                                          <a:srgbClr val="0070C0"/>
                                        </a:solidFill>
                                        <a:latin typeface="Cambria Math" charset="0"/>
                                        <a:ea typeface="Cambria Math" charset="0"/>
                                        <a:cs typeface="Cambria Math" charset="0"/>
                                      </a:rPr>
                                      <m:t>𝑥</m:t>
                                    </m:r>
                                  </m:den>
                                </m:f>
                              </m:e>
                            </m:mr>
                          </m:m>
                        </m:e>
                      </m:d>
                    </m:oMath>
                  </m:oMathPara>
                </a14:m>
                <a:endParaRPr lang="en-US" dirty="0">
                  <a:solidFill>
                    <a:srgbClr val="0070C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282052" y="5022218"/>
                <a:ext cx="4932312" cy="1754326"/>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1108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Operators for angular momentum</a:t>
            </a:r>
          </a:p>
        </p:txBody>
      </p:sp>
      <p:sp>
        <p:nvSpPr>
          <p:cNvPr id="2" name="TextBox 1"/>
          <p:cNvSpPr txBox="1"/>
          <p:nvPr/>
        </p:nvSpPr>
        <p:spPr>
          <a:xfrm>
            <a:off x="1885277" y="1136819"/>
            <a:ext cx="5373446" cy="523220"/>
          </a:xfrm>
          <a:prstGeom prst="rect">
            <a:avLst/>
          </a:prstGeom>
          <a:noFill/>
          <a:ln w="12700">
            <a:solidFill>
              <a:schemeClr val="tx1"/>
            </a:solidFill>
          </a:ln>
        </p:spPr>
        <p:txBody>
          <a:bodyPr wrap="square" rtlCol="0">
            <a:spAutoFit/>
          </a:bodyPr>
          <a:lstStyle/>
          <a:p>
            <a:pPr algn="ctr"/>
            <a:r>
              <a:rPr lang="en-US" sz="2800" b="1" dirty="0"/>
              <a:t>Recapping </a:t>
            </a:r>
            <a:r>
              <a:rPr lang="en-US" sz="2800" b="1"/>
              <a:t>commutation relations</a:t>
            </a:r>
            <a:endParaRPr lang="en-US" sz="2800" b="1" dirty="0"/>
          </a:p>
        </p:txBody>
      </p:sp>
      <mc:AlternateContent xmlns:mc="http://schemas.openxmlformats.org/markup-compatibility/2006" xmlns:a14="http://schemas.microsoft.com/office/drawing/2010/main">
        <mc:Choice Requires="a14">
          <p:sp>
            <p:nvSpPr>
              <p:cNvPr id="6" name="TextBox 5"/>
              <p:cNvSpPr txBox="1"/>
              <p:nvPr/>
            </p:nvSpPr>
            <p:spPr>
              <a:xfrm>
                <a:off x="430306" y="1871830"/>
                <a:ext cx="8358692" cy="4693208"/>
              </a:xfrm>
              <a:prstGeom prst="rect">
                <a:avLst/>
              </a:prstGeom>
              <a:noFill/>
            </p:spPr>
            <p:txBody>
              <a:bodyPr wrap="square" rtlCol="0">
                <a:spAutoFit/>
              </a:bodyPr>
              <a:lstStyle/>
              <a:p>
                <a:pPr marL="342900" indent="-342900">
                  <a:spcAft>
                    <a:spcPts val="1800"/>
                  </a:spcAft>
                  <a:buFont typeface="Arial" charset="0"/>
                  <a:buChar char="•"/>
                </a:pPr>
                <a:r>
                  <a:rPr lang="en-US" sz="2400" dirty="0"/>
                  <a:t>We recall from Section 2 that we can define </a:t>
                </a:r>
                <a:r>
                  <a:rPr lang="en-US" sz="2400" b="1" dirty="0"/>
                  <a:t>commutation relations</a:t>
                </a:r>
                <a:r>
                  <a:rPr lang="en-US" sz="2400" dirty="0"/>
                  <a:t> for pairs of operators: </a:t>
                </a:r>
                <a14:m>
                  <m:oMath xmlns:m="http://schemas.openxmlformats.org/officeDocument/2006/math">
                    <m:d>
                      <m:dPr>
                        <m:begChr m:val="["/>
                        <m:endChr m:val="]"/>
                        <m:ctrlPr>
                          <a:rPr lang="mr-IN" sz="2400" i="1" smtClean="0">
                            <a:latin typeface="Cambria Math" panose="02040503050406030204" pitchFamily="18" charset="0"/>
                          </a:rPr>
                        </m:ctrlPr>
                      </m:dPr>
                      <m:e>
                        <m:acc>
                          <m:accPr>
                            <m:chr m:val="̂"/>
                            <m:ctrlPr>
                              <a:rPr lang="mr-IN" sz="2400" i="1" smtClean="0">
                                <a:latin typeface="Cambria Math" panose="02040503050406030204" pitchFamily="18" charset="0"/>
                              </a:rPr>
                            </m:ctrlPr>
                          </m:accPr>
                          <m:e>
                            <m:r>
                              <a:rPr lang="en-AU" sz="2400" b="0" i="1" smtClean="0">
                                <a:latin typeface="Cambria Math" charset="0"/>
                              </a:rPr>
                              <m:t>𝐴</m:t>
                            </m:r>
                          </m:e>
                        </m:acc>
                        <m:r>
                          <a:rPr lang="en-AU" sz="2400" b="0" i="1" smtClean="0">
                            <a:latin typeface="Cambria Math" charset="0"/>
                          </a:rPr>
                          <m:t>,</m:t>
                        </m:r>
                        <m:acc>
                          <m:accPr>
                            <m:chr m:val="̂"/>
                            <m:ctrlPr>
                              <a:rPr lang="en-AU" sz="2400" b="0" i="1" smtClean="0">
                                <a:latin typeface="Cambria Math" panose="02040503050406030204" pitchFamily="18" charset="0"/>
                              </a:rPr>
                            </m:ctrlPr>
                          </m:accPr>
                          <m:e>
                            <m:r>
                              <a:rPr lang="en-AU" sz="2400" b="0" i="1" smtClean="0">
                                <a:latin typeface="Cambria Math" charset="0"/>
                              </a:rPr>
                              <m:t>𝐵</m:t>
                            </m:r>
                          </m:e>
                        </m:acc>
                      </m:e>
                    </m:d>
                    <m:r>
                      <a:rPr lang="en-AU" sz="2400" b="0" i="1" smtClean="0">
                        <a:latin typeface="Cambria Math" charset="0"/>
                      </a:rPr>
                      <m:t>=</m:t>
                    </m:r>
                    <m:acc>
                      <m:accPr>
                        <m:chr m:val="̂"/>
                        <m:ctrlPr>
                          <a:rPr lang="en-AU" sz="2400" b="0" i="1" smtClean="0">
                            <a:latin typeface="Cambria Math" panose="02040503050406030204" pitchFamily="18" charset="0"/>
                          </a:rPr>
                        </m:ctrlPr>
                      </m:accPr>
                      <m:e>
                        <m:r>
                          <a:rPr lang="en-AU" sz="2400" b="0" i="1" smtClean="0">
                            <a:latin typeface="Cambria Math" charset="0"/>
                          </a:rPr>
                          <m:t>𝐴</m:t>
                        </m:r>
                      </m:e>
                    </m:acc>
                    <m:r>
                      <a:rPr lang="en-AU" sz="2400" b="0" i="1" smtClean="0">
                        <a:latin typeface="Cambria Math" charset="0"/>
                      </a:rPr>
                      <m:t> </m:t>
                    </m:r>
                    <m:acc>
                      <m:accPr>
                        <m:chr m:val="̂"/>
                        <m:ctrlPr>
                          <a:rPr lang="en-AU" sz="2400" i="1">
                            <a:latin typeface="Cambria Math" panose="02040503050406030204" pitchFamily="18" charset="0"/>
                          </a:rPr>
                        </m:ctrlPr>
                      </m:accPr>
                      <m:e>
                        <m:r>
                          <a:rPr lang="en-AU" sz="2400" b="0" i="1" smtClean="0">
                            <a:latin typeface="Cambria Math" charset="0"/>
                          </a:rPr>
                          <m:t>𝐵</m:t>
                        </m:r>
                      </m:e>
                    </m:acc>
                    <m:r>
                      <a:rPr lang="en-AU" sz="2400" b="0" i="0" smtClean="0">
                        <a:latin typeface="Cambria Math" charset="0"/>
                      </a:rPr>
                      <m:t>−</m:t>
                    </m:r>
                    <m:acc>
                      <m:accPr>
                        <m:chr m:val="̂"/>
                        <m:ctrlPr>
                          <a:rPr lang="en-AU" sz="2400" i="1">
                            <a:latin typeface="Cambria Math" panose="02040503050406030204" pitchFamily="18" charset="0"/>
                          </a:rPr>
                        </m:ctrlPr>
                      </m:accPr>
                      <m:e>
                        <m:r>
                          <a:rPr lang="en-AU" sz="2400" b="0" i="1" smtClean="0">
                            <a:latin typeface="Cambria Math" charset="0"/>
                          </a:rPr>
                          <m:t>𝐵</m:t>
                        </m:r>
                      </m:e>
                    </m:acc>
                    <m:r>
                      <a:rPr lang="en-AU" sz="2400" b="0" i="1" smtClean="0">
                        <a:latin typeface="Cambria Math" charset="0"/>
                      </a:rPr>
                      <m:t> </m:t>
                    </m:r>
                    <m:acc>
                      <m:accPr>
                        <m:chr m:val="̂"/>
                        <m:ctrlPr>
                          <a:rPr lang="en-AU" sz="2400" i="1">
                            <a:latin typeface="Cambria Math" panose="02040503050406030204" pitchFamily="18" charset="0"/>
                          </a:rPr>
                        </m:ctrlPr>
                      </m:accPr>
                      <m:e>
                        <m:r>
                          <a:rPr lang="en-AU" sz="2400" i="1">
                            <a:latin typeface="Cambria Math" charset="0"/>
                          </a:rPr>
                          <m:t>𝐴</m:t>
                        </m:r>
                      </m:e>
                    </m:acc>
                  </m:oMath>
                </a14:m>
                <a:endParaRPr lang="en-US" sz="2400" dirty="0"/>
              </a:p>
              <a:p>
                <a:pPr marL="342900" indent="-342900">
                  <a:spcAft>
                    <a:spcPts val="1800"/>
                  </a:spcAft>
                  <a:buFont typeface="Arial" charset="0"/>
                  <a:buChar char="•"/>
                </a:pPr>
                <a:r>
                  <a:rPr lang="en-US" sz="2400" dirty="0"/>
                  <a:t>The commutator </a:t>
                </a:r>
                <a14:m>
                  <m:oMath xmlns:m="http://schemas.openxmlformats.org/officeDocument/2006/math">
                    <m:d>
                      <m:dPr>
                        <m:begChr m:val="["/>
                        <m:endChr m:val="]"/>
                        <m:ctrlPr>
                          <a:rPr lang="mr-IN" sz="2400" i="1">
                            <a:latin typeface="Cambria Math" panose="02040503050406030204" pitchFamily="18" charset="0"/>
                          </a:rPr>
                        </m:ctrlPr>
                      </m:dPr>
                      <m:e>
                        <m:acc>
                          <m:accPr>
                            <m:chr m:val="̂"/>
                            <m:ctrlPr>
                              <a:rPr lang="mr-IN" sz="2400" i="1">
                                <a:latin typeface="Cambria Math" panose="02040503050406030204" pitchFamily="18" charset="0"/>
                              </a:rPr>
                            </m:ctrlPr>
                          </m:accPr>
                          <m:e>
                            <m:r>
                              <a:rPr lang="en-AU" sz="2400" i="1">
                                <a:latin typeface="Cambria Math" charset="0"/>
                              </a:rPr>
                              <m:t>𝐴</m:t>
                            </m:r>
                          </m:e>
                        </m:acc>
                        <m:r>
                          <a:rPr lang="en-AU" sz="2400" i="1">
                            <a:latin typeface="Cambria Math" charset="0"/>
                          </a:rPr>
                          <m:t>,</m:t>
                        </m:r>
                        <m:acc>
                          <m:accPr>
                            <m:chr m:val="̂"/>
                            <m:ctrlPr>
                              <a:rPr lang="en-AU" sz="2400" i="1">
                                <a:latin typeface="Cambria Math" panose="02040503050406030204" pitchFamily="18" charset="0"/>
                              </a:rPr>
                            </m:ctrlPr>
                          </m:accPr>
                          <m:e>
                            <m:r>
                              <a:rPr lang="en-AU" sz="2400" i="1">
                                <a:latin typeface="Cambria Math" charset="0"/>
                              </a:rPr>
                              <m:t>𝐵</m:t>
                            </m:r>
                          </m:e>
                        </m:acc>
                      </m:e>
                    </m:d>
                  </m:oMath>
                </a14:m>
                <a:r>
                  <a:rPr lang="en-US" sz="2400" dirty="0"/>
                  <a:t> is an operator itself, which is a combination of the other operators </a:t>
                </a:r>
                <a:r>
                  <a:rPr lang="mr-IN" sz="2400" dirty="0"/>
                  <a:t>–</a:t>
                </a:r>
                <a:r>
                  <a:rPr lang="en-US" sz="2400" dirty="0"/>
                  <a:t> it can be clearer to write this expression acting on a function: </a:t>
                </a:r>
                <a14:m>
                  <m:oMath xmlns:m="http://schemas.openxmlformats.org/officeDocument/2006/math">
                    <m:d>
                      <m:dPr>
                        <m:begChr m:val="["/>
                        <m:endChr m:val="]"/>
                        <m:ctrlPr>
                          <a:rPr lang="mr-IN" sz="2400" i="1">
                            <a:latin typeface="Cambria Math" panose="02040503050406030204" pitchFamily="18" charset="0"/>
                          </a:rPr>
                        </m:ctrlPr>
                      </m:dPr>
                      <m:e>
                        <m:acc>
                          <m:accPr>
                            <m:chr m:val="̂"/>
                            <m:ctrlPr>
                              <a:rPr lang="mr-IN" sz="2400" i="1">
                                <a:latin typeface="Cambria Math" panose="02040503050406030204" pitchFamily="18" charset="0"/>
                              </a:rPr>
                            </m:ctrlPr>
                          </m:accPr>
                          <m:e>
                            <m:r>
                              <a:rPr lang="en-AU" sz="2400" i="1">
                                <a:latin typeface="Cambria Math" charset="0"/>
                              </a:rPr>
                              <m:t>𝐴</m:t>
                            </m:r>
                          </m:e>
                        </m:acc>
                        <m:r>
                          <a:rPr lang="en-AU" sz="2400" i="1">
                            <a:latin typeface="Cambria Math" charset="0"/>
                          </a:rPr>
                          <m:t>,</m:t>
                        </m:r>
                        <m:acc>
                          <m:accPr>
                            <m:chr m:val="̂"/>
                            <m:ctrlPr>
                              <a:rPr lang="en-AU" sz="2400" i="1">
                                <a:latin typeface="Cambria Math" panose="02040503050406030204" pitchFamily="18" charset="0"/>
                              </a:rPr>
                            </m:ctrlPr>
                          </m:accPr>
                          <m:e>
                            <m:r>
                              <a:rPr lang="en-AU" sz="2400" i="1">
                                <a:latin typeface="Cambria Math" charset="0"/>
                              </a:rPr>
                              <m:t>𝐵</m:t>
                            </m:r>
                          </m:e>
                        </m:acc>
                      </m:e>
                    </m:d>
                    <m:r>
                      <a:rPr lang="en-AU" sz="2400" b="0" i="1" smtClean="0">
                        <a:latin typeface="Cambria Math" charset="0"/>
                      </a:rPr>
                      <m:t>𝑓</m:t>
                    </m:r>
                    <m:r>
                      <a:rPr lang="en-AU" sz="2400" i="1">
                        <a:latin typeface="Cambria Math" charset="0"/>
                      </a:rPr>
                      <m:t>=</m:t>
                    </m:r>
                    <m:acc>
                      <m:accPr>
                        <m:chr m:val="̂"/>
                        <m:ctrlPr>
                          <a:rPr lang="en-AU" sz="2400" i="1">
                            <a:latin typeface="Cambria Math" panose="02040503050406030204" pitchFamily="18" charset="0"/>
                          </a:rPr>
                        </m:ctrlPr>
                      </m:accPr>
                      <m:e>
                        <m:r>
                          <a:rPr lang="en-AU" sz="2400" i="1">
                            <a:latin typeface="Cambria Math" charset="0"/>
                          </a:rPr>
                          <m:t>𝐴</m:t>
                        </m:r>
                      </m:e>
                    </m:acc>
                    <m:r>
                      <a:rPr lang="en-AU" sz="2400" i="1">
                        <a:latin typeface="Cambria Math" charset="0"/>
                      </a:rPr>
                      <m:t> </m:t>
                    </m:r>
                    <m:acc>
                      <m:accPr>
                        <m:chr m:val="̂"/>
                        <m:ctrlPr>
                          <a:rPr lang="en-AU" sz="2400" i="1">
                            <a:latin typeface="Cambria Math" panose="02040503050406030204" pitchFamily="18" charset="0"/>
                          </a:rPr>
                        </m:ctrlPr>
                      </m:accPr>
                      <m:e>
                        <m:r>
                          <a:rPr lang="en-AU" sz="2400" i="1">
                            <a:latin typeface="Cambria Math" charset="0"/>
                          </a:rPr>
                          <m:t>𝐵</m:t>
                        </m:r>
                      </m:e>
                    </m:acc>
                    <m:r>
                      <a:rPr lang="en-AU" sz="2400" b="0" i="1" smtClean="0">
                        <a:latin typeface="Cambria Math" charset="0"/>
                      </a:rPr>
                      <m:t>𝑓</m:t>
                    </m:r>
                    <m:r>
                      <a:rPr lang="en-AU" sz="2400">
                        <a:latin typeface="Cambria Math" charset="0"/>
                      </a:rPr>
                      <m:t>−</m:t>
                    </m:r>
                    <m:acc>
                      <m:accPr>
                        <m:chr m:val="̂"/>
                        <m:ctrlPr>
                          <a:rPr lang="en-AU" sz="2400" i="1">
                            <a:latin typeface="Cambria Math" panose="02040503050406030204" pitchFamily="18" charset="0"/>
                          </a:rPr>
                        </m:ctrlPr>
                      </m:accPr>
                      <m:e>
                        <m:r>
                          <a:rPr lang="en-AU" sz="2400" i="1">
                            <a:latin typeface="Cambria Math" charset="0"/>
                          </a:rPr>
                          <m:t>𝐵</m:t>
                        </m:r>
                      </m:e>
                    </m:acc>
                    <m:r>
                      <a:rPr lang="en-AU" sz="2400" i="1">
                        <a:latin typeface="Cambria Math" charset="0"/>
                      </a:rPr>
                      <m:t> </m:t>
                    </m:r>
                    <m:acc>
                      <m:accPr>
                        <m:chr m:val="̂"/>
                        <m:ctrlPr>
                          <a:rPr lang="en-AU" sz="2400" i="1">
                            <a:latin typeface="Cambria Math" panose="02040503050406030204" pitchFamily="18" charset="0"/>
                          </a:rPr>
                        </m:ctrlPr>
                      </m:accPr>
                      <m:e>
                        <m:r>
                          <a:rPr lang="en-AU" sz="2400" i="1">
                            <a:latin typeface="Cambria Math" charset="0"/>
                          </a:rPr>
                          <m:t>𝐴</m:t>
                        </m:r>
                      </m:e>
                    </m:acc>
                    <m:r>
                      <a:rPr lang="en-AU" sz="2400" b="0" i="1" smtClean="0">
                        <a:latin typeface="Cambria Math" charset="0"/>
                      </a:rPr>
                      <m:t>𝑓</m:t>
                    </m:r>
                  </m:oMath>
                </a14:m>
                <a:endParaRPr lang="en-US" sz="2400" dirty="0"/>
              </a:p>
              <a:p>
                <a:pPr marL="342900" indent="-342900">
                  <a:spcAft>
                    <a:spcPts val="1800"/>
                  </a:spcAft>
                  <a:buFont typeface="Arial" charset="0"/>
                  <a:buChar char="•"/>
                </a:pPr>
                <a:r>
                  <a:rPr lang="en-AU" sz="2400" dirty="0"/>
                  <a:t>The expression </a:t>
                </a:r>
                <a14:m>
                  <m:oMath xmlns:m="http://schemas.openxmlformats.org/officeDocument/2006/math">
                    <m:acc>
                      <m:accPr>
                        <m:chr m:val="̂"/>
                        <m:ctrlPr>
                          <a:rPr lang="en-AU" sz="2400" i="1">
                            <a:latin typeface="Cambria Math" panose="02040503050406030204" pitchFamily="18" charset="0"/>
                          </a:rPr>
                        </m:ctrlPr>
                      </m:accPr>
                      <m:e>
                        <m:r>
                          <a:rPr lang="en-AU" sz="2400" i="1">
                            <a:latin typeface="Cambria Math" charset="0"/>
                          </a:rPr>
                          <m:t>𝐴</m:t>
                        </m:r>
                      </m:e>
                    </m:acc>
                    <m:r>
                      <a:rPr lang="en-AU" sz="2400" i="1">
                        <a:latin typeface="Cambria Math" charset="0"/>
                      </a:rPr>
                      <m:t> </m:t>
                    </m:r>
                    <m:acc>
                      <m:accPr>
                        <m:chr m:val="̂"/>
                        <m:ctrlPr>
                          <a:rPr lang="en-AU" sz="2400" i="1">
                            <a:latin typeface="Cambria Math" panose="02040503050406030204" pitchFamily="18" charset="0"/>
                          </a:rPr>
                        </m:ctrlPr>
                      </m:accPr>
                      <m:e>
                        <m:r>
                          <a:rPr lang="en-AU" sz="2400" i="1">
                            <a:latin typeface="Cambria Math" charset="0"/>
                          </a:rPr>
                          <m:t>𝐵</m:t>
                        </m:r>
                      </m:e>
                    </m:acc>
                    <m:r>
                      <a:rPr lang="en-AU" sz="2400" i="1">
                        <a:latin typeface="Cambria Math" charset="0"/>
                      </a:rPr>
                      <m:t>𝑓</m:t>
                    </m:r>
                  </m:oMath>
                </a14:m>
                <a:r>
                  <a:rPr lang="en-US" sz="2400" dirty="0"/>
                  <a:t> means “apply </a:t>
                </a:r>
                <a14:m>
                  <m:oMath xmlns:m="http://schemas.openxmlformats.org/officeDocument/2006/math">
                    <m:acc>
                      <m:accPr>
                        <m:chr m:val="̂"/>
                        <m:ctrlPr>
                          <a:rPr lang="en-AU" sz="2400" i="1">
                            <a:latin typeface="Cambria Math" panose="02040503050406030204" pitchFamily="18" charset="0"/>
                          </a:rPr>
                        </m:ctrlPr>
                      </m:accPr>
                      <m:e>
                        <m:r>
                          <a:rPr lang="en-AU" sz="2400" i="1">
                            <a:latin typeface="Cambria Math" charset="0"/>
                          </a:rPr>
                          <m:t>𝐵</m:t>
                        </m:r>
                      </m:e>
                    </m:acc>
                  </m:oMath>
                </a14:m>
                <a:r>
                  <a:rPr lang="en-US" sz="2400" dirty="0"/>
                  <a:t> to the function </a:t>
                </a:r>
                <a14:m>
                  <m:oMath xmlns:m="http://schemas.openxmlformats.org/officeDocument/2006/math">
                    <m:r>
                      <a:rPr lang="en-AU" sz="2400" i="1">
                        <a:latin typeface="Cambria Math" charset="0"/>
                      </a:rPr>
                      <m:t>𝑓</m:t>
                    </m:r>
                  </m:oMath>
                </a14:m>
                <a:r>
                  <a:rPr lang="en-US" sz="2400" dirty="0"/>
                  <a:t>, then apply </a:t>
                </a:r>
                <a14:m>
                  <m:oMath xmlns:m="http://schemas.openxmlformats.org/officeDocument/2006/math">
                    <m:acc>
                      <m:accPr>
                        <m:chr m:val="̂"/>
                        <m:ctrlPr>
                          <a:rPr lang="en-AU" sz="2400" i="1">
                            <a:latin typeface="Cambria Math" panose="02040503050406030204" pitchFamily="18" charset="0"/>
                          </a:rPr>
                        </m:ctrlPr>
                      </m:accPr>
                      <m:e>
                        <m:r>
                          <a:rPr lang="en-AU" sz="2400" i="1">
                            <a:latin typeface="Cambria Math" charset="0"/>
                          </a:rPr>
                          <m:t>𝐴</m:t>
                        </m:r>
                      </m:e>
                    </m:acc>
                  </m:oMath>
                </a14:m>
                <a:r>
                  <a:rPr lang="en-US" sz="2400" dirty="0"/>
                  <a:t> to the resulting function”</a:t>
                </a:r>
              </a:p>
              <a:p>
                <a:pPr marL="342900" indent="-342900">
                  <a:spcAft>
                    <a:spcPts val="1800"/>
                  </a:spcAft>
                  <a:buFont typeface="Arial" charset="0"/>
                  <a:buChar char="•"/>
                </a:pPr>
                <a:r>
                  <a:rPr lang="en-US" sz="2400" dirty="0"/>
                  <a:t>In Section 2 we discussed that if </a:t>
                </a:r>
                <a14:m>
                  <m:oMath xmlns:m="http://schemas.openxmlformats.org/officeDocument/2006/math">
                    <m:d>
                      <m:dPr>
                        <m:begChr m:val="["/>
                        <m:endChr m:val="]"/>
                        <m:ctrlPr>
                          <a:rPr lang="mr-IN" sz="2400" i="1">
                            <a:latin typeface="Cambria Math" panose="02040503050406030204" pitchFamily="18" charset="0"/>
                          </a:rPr>
                        </m:ctrlPr>
                      </m:dPr>
                      <m:e>
                        <m:acc>
                          <m:accPr>
                            <m:chr m:val="̂"/>
                            <m:ctrlPr>
                              <a:rPr lang="mr-IN" sz="2400" i="1">
                                <a:latin typeface="Cambria Math" panose="02040503050406030204" pitchFamily="18" charset="0"/>
                              </a:rPr>
                            </m:ctrlPr>
                          </m:accPr>
                          <m:e>
                            <m:r>
                              <a:rPr lang="en-AU" sz="2400" i="1">
                                <a:latin typeface="Cambria Math" charset="0"/>
                              </a:rPr>
                              <m:t>𝐴</m:t>
                            </m:r>
                          </m:e>
                        </m:acc>
                        <m:r>
                          <a:rPr lang="en-AU" sz="2400" i="1">
                            <a:latin typeface="Cambria Math" charset="0"/>
                          </a:rPr>
                          <m:t>,</m:t>
                        </m:r>
                        <m:acc>
                          <m:accPr>
                            <m:chr m:val="̂"/>
                            <m:ctrlPr>
                              <a:rPr lang="en-AU" sz="2400" i="1">
                                <a:latin typeface="Cambria Math" panose="02040503050406030204" pitchFamily="18" charset="0"/>
                              </a:rPr>
                            </m:ctrlPr>
                          </m:accPr>
                          <m:e>
                            <m:r>
                              <a:rPr lang="en-AU" sz="2400" i="1">
                                <a:latin typeface="Cambria Math" charset="0"/>
                              </a:rPr>
                              <m:t>𝐵</m:t>
                            </m:r>
                          </m:e>
                        </m:acc>
                      </m:e>
                    </m:d>
                    <m:r>
                      <a:rPr lang="en-AU" sz="2400" i="1">
                        <a:latin typeface="Cambria Math" charset="0"/>
                      </a:rPr>
                      <m:t>=0</m:t>
                    </m:r>
                  </m:oMath>
                </a14:m>
                <a:r>
                  <a:rPr lang="en-US" sz="2400" dirty="0"/>
                  <a:t> then the two operators commute, have </a:t>
                </a:r>
                <a:r>
                  <a:rPr lang="en-US" sz="2400" b="1" dirty="0">
                    <a:solidFill>
                      <a:srgbClr val="0070C0"/>
                    </a:solidFill>
                  </a:rPr>
                  <a:t>simultaneous </a:t>
                </a:r>
                <a:r>
                  <a:rPr lang="en-US" sz="2400" b="1" dirty="0" err="1">
                    <a:solidFill>
                      <a:srgbClr val="0070C0"/>
                    </a:solidFill>
                  </a:rPr>
                  <a:t>eigenfunctions</a:t>
                </a:r>
                <a:r>
                  <a:rPr lang="en-US" sz="2400" b="1" dirty="0"/>
                  <a:t>, </a:t>
                </a:r>
                <a:r>
                  <a:rPr lang="en-US" sz="2400" dirty="0"/>
                  <a:t>and their observables can be </a:t>
                </a:r>
                <a:r>
                  <a:rPr lang="en-US" sz="2400" b="1" dirty="0">
                    <a:solidFill>
                      <a:srgbClr val="0070C0"/>
                    </a:solidFill>
                  </a:rPr>
                  <a:t>simultaneously known</a:t>
                </a:r>
              </a:p>
            </p:txBody>
          </p:sp>
        </mc:Choice>
        <mc:Fallback xmlns="">
          <p:sp>
            <p:nvSpPr>
              <p:cNvPr id="6" name="TextBox 5"/>
              <p:cNvSpPr txBox="1">
                <a:spLocks noRot="1" noChangeAspect="1" noMove="1" noResize="1" noEditPoints="1" noAdjustHandles="1" noChangeArrowheads="1" noChangeShapeType="1" noTextEdit="1"/>
              </p:cNvSpPr>
              <p:nvPr/>
            </p:nvSpPr>
            <p:spPr>
              <a:xfrm>
                <a:off x="430306" y="1871830"/>
                <a:ext cx="8358692" cy="4693208"/>
              </a:xfrm>
              <a:prstGeom prst="rect">
                <a:avLst/>
              </a:prstGeom>
              <a:blipFill rotWithShape="0">
                <a:blip r:embed="rId3"/>
                <a:stretch>
                  <a:fillRect l="-1021" t="-1039" r="-146" b="-1948"/>
                </a:stretch>
              </a:blipFill>
            </p:spPr>
            <p:txBody>
              <a:bodyPr/>
              <a:lstStyle/>
              <a:p>
                <a:r>
                  <a:rPr lang="en-US">
                    <a:noFill/>
                  </a:rPr>
                  <a:t> </a:t>
                </a:r>
              </a:p>
            </p:txBody>
          </p:sp>
        </mc:Fallback>
      </mc:AlternateContent>
    </p:spTree>
    <p:extLst>
      <p:ext uri="{BB962C8B-B14F-4D97-AF65-F5344CB8AC3E}">
        <p14:creationId xmlns:p14="http://schemas.microsoft.com/office/powerpoint/2010/main" val="123463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Operators for angular momentum</a:t>
            </a:r>
          </a:p>
        </p:txBody>
      </p:sp>
      <p:sp>
        <p:nvSpPr>
          <p:cNvPr id="2" name="TextBox 1"/>
          <p:cNvSpPr txBox="1"/>
          <p:nvPr/>
        </p:nvSpPr>
        <p:spPr>
          <a:xfrm>
            <a:off x="946673" y="1126062"/>
            <a:ext cx="7250654" cy="523220"/>
          </a:xfrm>
          <a:prstGeom prst="rect">
            <a:avLst/>
          </a:prstGeom>
          <a:noFill/>
          <a:ln w="12700">
            <a:solidFill>
              <a:schemeClr val="tx1"/>
            </a:solidFill>
          </a:ln>
        </p:spPr>
        <p:txBody>
          <a:bodyPr wrap="square" rtlCol="0">
            <a:spAutoFit/>
          </a:bodyPr>
          <a:lstStyle/>
          <a:p>
            <a:pPr algn="ctr"/>
            <a:r>
              <a:rPr lang="en-US" sz="2800" b="1" dirty="0"/>
              <a:t>Commutation relations for angular momentum</a:t>
            </a:r>
          </a:p>
        </p:txBody>
      </p:sp>
      <mc:AlternateContent xmlns:mc="http://schemas.openxmlformats.org/markup-compatibility/2006" xmlns:a14="http://schemas.microsoft.com/office/drawing/2010/main">
        <mc:Choice Requires="a14">
          <p:sp>
            <p:nvSpPr>
              <p:cNvPr id="5" name="TextBox 4"/>
              <p:cNvSpPr txBox="1"/>
              <p:nvPr/>
            </p:nvSpPr>
            <p:spPr>
              <a:xfrm>
                <a:off x="430306" y="1871830"/>
                <a:ext cx="8358692" cy="2217402"/>
              </a:xfrm>
              <a:prstGeom prst="rect">
                <a:avLst/>
              </a:prstGeom>
              <a:noFill/>
            </p:spPr>
            <p:txBody>
              <a:bodyPr wrap="square" rtlCol="0">
                <a:spAutoFit/>
              </a:bodyPr>
              <a:lstStyle/>
              <a:p>
                <a:pPr marL="342900" indent="-342900">
                  <a:spcAft>
                    <a:spcPts val="1800"/>
                  </a:spcAft>
                  <a:buFont typeface="Arial" charset="0"/>
                  <a:buChar char="•"/>
                </a:pPr>
                <a:r>
                  <a:rPr lang="en-AU" sz="2400" dirty="0"/>
                  <a:t>We can also deduce the operator for the </a:t>
                </a:r>
                <a:r>
                  <a:rPr lang="en-AU" sz="2400" b="1" dirty="0">
                    <a:solidFill>
                      <a:srgbClr val="0070C0"/>
                    </a:solidFill>
                  </a:rPr>
                  <a:t>total angular momentum </a:t>
                </a:r>
                <a14:m>
                  <m:oMath xmlns:m="http://schemas.openxmlformats.org/officeDocument/2006/math">
                    <m:acc>
                      <m:accPr>
                        <m:chr m:val="̂"/>
                        <m:ctrlPr>
                          <a:rPr lang="en-AU" sz="2400" b="1" i="1" smtClean="0">
                            <a:solidFill>
                              <a:srgbClr val="0070C0"/>
                            </a:solidFill>
                            <a:latin typeface="Cambria Math" panose="02040503050406030204" pitchFamily="18" charset="0"/>
                          </a:rPr>
                        </m:ctrlPr>
                      </m:accPr>
                      <m:e>
                        <m:r>
                          <a:rPr lang="en-AU" sz="2400" b="1" i="1" smtClean="0">
                            <a:solidFill>
                              <a:srgbClr val="0070C0"/>
                            </a:solidFill>
                            <a:latin typeface="Cambria Math" charset="0"/>
                          </a:rPr>
                          <m:t>𝑳</m:t>
                        </m:r>
                      </m:e>
                    </m:acc>
                  </m:oMath>
                </a14:m>
                <a:r>
                  <a:rPr lang="en-AU" sz="2400" dirty="0"/>
                  <a:t> by classical analogy: </a:t>
                </a:r>
                <a14:m>
                  <m:oMath xmlns:m="http://schemas.openxmlformats.org/officeDocument/2006/math">
                    <m:sSup>
                      <m:sSupPr>
                        <m:ctrlPr>
                          <a:rPr lang="en-AU" sz="2400" i="1" smtClean="0">
                            <a:latin typeface="Cambria Math" panose="02040503050406030204" pitchFamily="18" charset="0"/>
                          </a:rPr>
                        </m:ctrlPr>
                      </m:sSupPr>
                      <m:e>
                        <m:acc>
                          <m:accPr>
                            <m:chr m:val="̂"/>
                            <m:ctrlPr>
                              <a:rPr lang="en-AU" sz="2400" i="1" smtClean="0">
                                <a:latin typeface="Cambria Math" panose="02040503050406030204" pitchFamily="18" charset="0"/>
                              </a:rPr>
                            </m:ctrlPr>
                          </m:accPr>
                          <m:e>
                            <m:r>
                              <a:rPr lang="en-AU" sz="2400" b="0" i="1" smtClean="0">
                                <a:latin typeface="Cambria Math" charset="0"/>
                              </a:rPr>
                              <m:t>𝐿</m:t>
                            </m:r>
                          </m:e>
                        </m:acc>
                      </m:e>
                      <m:sup>
                        <m:r>
                          <a:rPr lang="en-AU" sz="2400" b="0" i="1" smtClean="0">
                            <a:latin typeface="Cambria Math" charset="0"/>
                          </a:rPr>
                          <m:t>2</m:t>
                        </m:r>
                      </m:sup>
                    </m:sSup>
                    <m:r>
                      <a:rPr lang="en-AU" sz="2400" b="0" i="1" smtClean="0">
                        <a:latin typeface="Cambria Math" charset="0"/>
                      </a:rPr>
                      <m:t>=</m:t>
                    </m:r>
                    <m:sSubSup>
                      <m:sSubSupPr>
                        <m:ctrlPr>
                          <a:rPr lang="en-US" sz="2400" b="0" i="1" smtClean="0">
                            <a:latin typeface="Cambria Math" panose="02040503050406030204" pitchFamily="18" charset="0"/>
                          </a:rPr>
                        </m:ctrlPr>
                      </m:sSubSupPr>
                      <m:e>
                        <m:acc>
                          <m:accPr>
                            <m:chr m:val="̂"/>
                            <m:ctrlPr>
                              <a:rPr lang="en-US" sz="2400" b="0" i="1" smtClean="0">
                                <a:latin typeface="Cambria Math" panose="02040503050406030204" pitchFamily="18" charset="0"/>
                              </a:rPr>
                            </m:ctrlPr>
                          </m:accPr>
                          <m:e>
                            <m:r>
                              <a:rPr lang="en-AU" sz="2400" b="0" i="1" smtClean="0">
                                <a:latin typeface="Cambria Math" charset="0"/>
                              </a:rPr>
                              <m:t>𝐿</m:t>
                            </m:r>
                          </m:e>
                        </m:acc>
                      </m:e>
                      <m:sub>
                        <m:r>
                          <a:rPr lang="en-AU" sz="2400" b="0" i="1" smtClean="0">
                            <a:latin typeface="Cambria Math" charset="0"/>
                          </a:rPr>
                          <m:t>𝑥</m:t>
                        </m:r>
                      </m:sub>
                      <m:sup>
                        <m:r>
                          <a:rPr lang="en-AU" sz="2400" b="0" i="1" smtClean="0">
                            <a:latin typeface="Cambria Math" charset="0"/>
                          </a:rPr>
                          <m:t>2</m:t>
                        </m:r>
                      </m:sup>
                    </m:sSubSup>
                    <m:r>
                      <a:rPr lang="en-AU" sz="2400" b="0" i="1" smtClean="0">
                        <a:latin typeface="Cambria Math" charset="0"/>
                      </a:rPr>
                      <m:t>+</m:t>
                    </m:r>
                    <m:sSubSup>
                      <m:sSubSupPr>
                        <m:ctrlPr>
                          <a:rPr lang="en-US" sz="2400" b="0" i="1" smtClean="0">
                            <a:latin typeface="Cambria Math" panose="02040503050406030204" pitchFamily="18" charset="0"/>
                          </a:rPr>
                        </m:ctrlPr>
                      </m:sSubSupPr>
                      <m:e>
                        <m:acc>
                          <m:accPr>
                            <m:chr m:val="̂"/>
                            <m:ctrlPr>
                              <a:rPr lang="en-US" sz="2400" b="0" i="1" smtClean="0">
                                <a:latin typeface="Cambria Math" panose="02040503050406030204" pitchFamily="18" charset="0"/>
                              </a:rPr>
                            </m:ctrlPr>
                          </m:accPr>
                          <m:e>
                            <m:r>
                              <a:rPr lang="en-AU" sz="2400" b="0" i="1" smtClean="0">
                                <a:latin typeface="Cambria Math" charset="0"/>
                              </a:rPr>
                              <m:t>𝐿</m:t>
                            </m:r>
                          </m:e>
                        </m:acc>
                      </m:e>
                      <m:sub>
                        <m:r>
                          <a:rPr lang="en-AU" sz="2400" b="0" i="1" smtClean="0">
                            <a:latin typeface="Cambria Math" charset="0"/>
                          </a:rPr>
                          <m:t>𝑦</m:t>
                        </m:r>
                      </m:sub>
                      <m:sup>
                        <m:r>
                          <a:rPr lang="en-AU" sz="2400" b="0" i="1" smtClean="0">
                            <a:latin typeface="Cambria Math" charset="0"/>
                          </a:rPr>
                          <m:t>2</m:t>
                        </m:r>
                      </m:sup>
                    </m:sSubSup>
                    <m:r>
                      <a:rPr lang="en-AU" sz="2400" b="0" i="1" smtClean="0">
                        <a:latin typeface="Cambria Math" charset="0"/>
                      </a:rPr>
                      <m:t>+</m:t>
                    </m:r>
                    <m:sSubSup>
                      <m:sSubSupPr>
                        <m:ctrlPr>
                          <a:rPr lang="en-US" sz="2400" b="0" i="1" smtClean="0">
                            <a:latin typeface="Cambria Math" panose="02040503050406030204" pitchFamily="18" charset="0"/>
                          </a:rPr>
                        </m:ctrlPr>
                      </m:sSubSupPr>
                      <m:e>
                        <m:acc>
                          <m:accPr>
                            <m:chr m:val="̂"/>
                            <m:ctrlPr>
                              <a:rPr lang="en-US" sz="2400" b="0" i="1" smtClean="0">
                                <a:latin typeface="Cambria Math" panose="02040503050406030204" pitchFamily="18" charset="0"/>
                              </a:rPr>
                            </m:ctrlPr>
                          </m:accPr>
                          <m:e>
                            <m:r>
                              <a:rPr lang="en-AU" sz="2400" b="0" i="1" smtClean="0">
                                <a:latin typeface="Cambria Math" charset="0"/>
                              </a:rPr>
                              <m:t>𝐿</m:t>
                            </m:r>
                          </m:e>
                        </m:acc>
                      </m:e>
                      <m:sub>
                        <m:r>
                          <a:rPr lang="en-AU" sz="2400" b="0" i="1" smtClean="0">
                            <a:latin typeface="Cambria Math" charset="0"/>
                          </a:rPr>
                          <m:t>𝑧</m:t>
                        </m:r>
                      </m:sub>
                      <m:sup>
                        <m:r>
                          <a:rPr lang="en-AU" sz="2400" b="0" i="1" smtClean="0">
                            <a:latin typeface="Cambria Math" charset="0"/>
                          </a:rPr>
                          <m:t>2</m:t>
                        </m:r>
                      </m:sup>
                    </m:sSubSup>
                  </m:oMath>
                </a14:m>
                <a:endParaRPr lang="en-US" sz="2400" dirty="0"/>
              </a:p>
              <a:p>
                <a:pPr marL="342900" indent="-342900">
                  <a:spcAft>
                    <a:spcPts val="1800"/>
                  </a:spcAft>
                  <a:buFont typeface="Arial" charset="0"/>
                  <a:buChar char="•"/>
                </a:pPr>
                <a:r>
                  <a:rPr lang="en-US" sz="2400" dirty="0"/>
                  <a:t>We can use the definitions of the angular momentum operators to prove some important commutation relations they obey:</a:t>
                </a:r>
              </a:p>
            </p:txBody>
          </p:sp>
        </mc:Choice>
        <mc:Fallback xmlns="">
          <p:sp>
            <p:nvSpPr>
              <p:cNvPr id="5" name="TextBox 4"/>
              <p:cNvSpPr txBox="1">
                <a:spLocks noRot="1" noChangeAspect="1" noMove="1" noResize="1" noEditPoints="1" noAdjustHandles="1" noChangeArrowheads="1" noChangeShapeType="1" noTextEdit="1"/>
              </p:cNvSpPr>
              <p:nvPr/>
            </p:nvSpPr>
            <p:spPr>
              <a:xfrm>
                <a:off x="430306" y="1871830"/>
                <a:ext cx="8358692" cy="2217402"/>
              </a:xfrm>
              <a:prstGeom prst="rect">
                <a:avLst/>
              </a:prstGeom>
              <a:blipFill rotWithShape="0">
                <a:blip r:embed="rId3"/>
                <a:stretch>
                  <a:fillRect l="-1021" t="-2198" b="-5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64356" y="4843141"/>
                <a:ext cx="2695866" cy="5665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mr-IN" sz="3200" i="1" smtClean="0">
                              <a:solidFill>
                                <a:srgbClr val="0070C0"/>
                              </a:solidFill>
                              <a:latin typeface="Cambria Math" panose="02040503050406030204" pitchFamily="18" charset="0"/>
                            </a:rPr>
                          </m:ctrlPr>
                        </m:dPr>
                        <m:e>
                          <m:sSub>
                            <m:sSubPr>
                              <m:ctrlPr>
                                <a:rPr lang="en-US" sz="3200" i="1" smtClean="0">
                                  <a:solidFill>
                                    <a:srgbClr val="0070C0"/>
                                  </a:solidFill>
                                  <a:latin typeface="Cambria Math" panose="02040503050406030204" pitchFamily="18" charset="0"/>
                                </a:rPr>
                              </m:ctrlPr>
                            </m:sSubPr>
                            <m:e>
                              <m:acc>
                                <m:accPr>
                                  <m:chr m:val="̂"/>
                                  <m:ctrlPr>
                                    <a:rPr lang="en-US" sz="3200" i="1" smtClean="0">
                                      <a:solidFill>
                                        <a:srgbClr val="0070C0"/>
                                      </a:solidFill>
                                      <a:latin typeface="Cambria Math" panose="02040503050406030204" pitchFamily="18" charset="0"/>
                                    </a:rPr>
                                  </m:ctrlPr>
                                </m:accPr>
                                <m:e>
                                  <m:r>
                                    <a:rPr lang="en-AU" sz="3200" b="0" i="1" smtClean="0">
                                      <a:solidFill>
                                        <a:srgbClr val="0070C0"/>
                                      </a:solidFill>
                                      <a:latin typeface="Cambria Math" charset="0"/>
                                    </a:rPr>
                                    <m:t>𝐿</m:t>
                                  </m:r>
                                </m:e>
                              </m:acc>
                            </m:e>
                            <m:sub>
                              <m:r>
                                <a:rPr lang="en-AU" sz="3200" b="0" i="1" smtClean="0">
                                  <a:solidFill>
                                    <a:srgbClr val="0070C0"/>
                                  </a:solidFill>
                                  <a:latin typeface="Cambria Math" charset="0"/>
                                </a:rPr>
                                <m:t>𝑥</m:t>
                              </m:r>
                            </m:sub>
                          </m:sSub>
                          <m:r>
                            <a:rPr lang="en-AU" sz="3200" b="0" i="1" smtClean="0">
                              <a:solidFill>
                                <a:srgbClr val="0070C0"/>
                              </a:solidFill>
                              <a:latin typeface="Cambria Math" charset="0"/>
                            </a:rPr>
                            <m:t>,</m:t>
                          </m:r>
                          <m:sSub>
                            <m:sSubPr>
                              <m:ctrlPr>
                                <a:rPr lang="en-US" sz="3200" b="0" i="1" smtClean="0">
                                  <a:solidFill>
                                    <a:srgbClr val="0070C0"/>
                                  </a:solidFill>
                                  <a:latin typeface="Cambria Math" panose="02040503050406030204" pitchFamily="18" charset="0"/>
                                </a:rPr>
                              </m:ctrlPr>
                            </m:sSubPr>
                            <m:e>
                              <m:acc>
                                <m:accPr>
                                  <m:chr m:val="̂"/>
                                  <m:ctrlPr>
                                    <a:rPr lang="en-US" sz="3200" b="0" i="1" smtClean="0">
                                      <a:solidFill>
                                        <a:srgbClr val="0070C0"/>
                                      </a:solidFill>
                                      <a:latin typeface="Cambria Math" panose="02040503050406030204" pitchFamily="18" charset="0"/>
                                    </a:rPr>
                                  </m:ctrlPr>
                                </m:accPr>
                                <m:e>
                                  <m:r>
                                    <a:rPr lang="en-AU" sz="3200" b="0" i="1" smtClean="0">
                                      <a:solidFill>
                                        <a:srgbClr val="0070C0"/>
                                      </a:solidFill>
                                      <a:latin typeface="Cambria Math" charset="0"/>
                                    </a:rPr>
                                    <m:t>𝐿</m:t>
                                  </m:r>
                                </m:e>
                              </m:acc>
                            </m:e>
                            <m:sub>
                              <m:r>
                                <a:rPr lang="en-AU" sz="3200" b="0" i="1" smtClean="0">
                                  <a:solidFill>
                                    <a:srgbClr val="0070C0"/>
                                  </a:solidFill>
                                  <a:latin typeface="Cambria Math" charset="0"/>
                                </a:rPr>
                                <m:t>𝑦</m:t>
                              </m:r>
                            </m:sub>
                          </m:sSub>
                        </m:e>
                      </m:d>
                      <m:r>
                        <a:rPr lang="en-AU" sz="3200" b="0" i="1" smtClean="0">
                          <a:solidFill>
                            <a:srgbClr val="0070C0"/>
                          </a:solidFill>
                          <a:latin typeface="Cambria Math" charset="0"/>
                        </a:rPr>
                        <m:t>=</m:t>
                      </m:r>
                      <m:r>
                        <a:rPr lang="en-AU" sz="3200" b="0" i="1" smtClean="0">
                          <a:solidFill>
                            <a:srgbClr val="0070C0"/>
                          </a:solidFill>
                          <a:latin typeface="Cambria Math" charset="0"/>
                        </a:rPr>
                        <m:t>𝑖</m:t>
                      </m:r>
                      <m:r>
                        <a:rPr lang="en-AU" sz="3200" b="0" i="1" smtClean="0">
                          <a:solidFill>
                            <a:srgbClr val="0070C0"/>
                          </a:solidFill>
                          <a:latin typeface="Cambria Math" charset="0"/>
                          <a:ea typeface="Cambria Math" charset="0"/>
                          <a:cs typeface="Cambria Math" charset="0"/>
                        </a:rPr>
                        <m:t>ℏ</m:t>
                      </m:r>
                      <m:sSub>
                        <m:sSubPr>
                          <m:ctrlPr>
                            <a:rPr lang="en-US" sz="3200" b="0" i="1" smtClean="0">
                              <a:solidFill>
                                <a:srgbClr val="0070C0"/>
                              </a:solidFill>
                              <a:latin typeface="Cambria Math" panose="02040503050406030204" pitchFamily="18" charset="0"/>
                              <a:ea typeface="Cambria Math" charset="0"/>
                              <a:cs typeface="Cambria Math" charset="0"/>
                            </a:rPr>
                          </m:ctrlPr>
                        </m:sSubPr>
                        <m:e>
                          <m:acc>
                            <m:accPr>
                              <m:chr m:val="̂"/>
                              <m:ctrlPr>
                                <a:rPr lang="en-US" sz="3200" b="0" i="1" smtClean="0">
                                  <a:solidFill>
                                    <a:srgbClr val="0070C0"/>
                                  </a:solidFill>
                                  <a:latin typeface="Cambria Math" panose="02040503050406030204" pitchFamily="18" charset="0"/>
                                  <a:ea typeface="Cambria Math" charset="0"/>
                                  <a:cs typeface="Cambria Math" charset="0"/>
                                </a:rPr>
                              </m:ctrlPr>
                            </m:accPr>
                            <m:e>
                              <m:r>
                                <a:rPr lang="en-AU" sz="3200" b="0" i="1" smtClean="0">
                                  <a:solidFill>
                                    <a:srgbClr val="0070C0"/>
                                  </a:solidFill>
                                  <a:latin typeface="Cambria Math" charset="0"/>
                                  <a:ea typeface="Cambria Math" charset="0"/>
                                  <a:cs typeface="Cambria Math" charset="0"/>
                                </a:rPr>
                                <m:t>𝐿</m:t>
                              </m:r>
                            </m:e>
                          </m:acc>
                        </m:e>
                        <m:sub>
                          <m:r>
                            <a:rPr lang="en-AU" sz="3200" b="0" i="1" smtClean="0">
                              <a:solidFill>
                                <a:srgbClr val="0070C0"/>
                              </a:solidFill>
                              <a:latin typeface="Cambria Math" charset="0"/>
                              <a:ea typeface="Cambria Math" charset="0"/>
                              <a:cs typeface="Cambria Math" charset="0"/>
                            </a:rPr>
                            <m:t>𝑧</m:t>
                          </m:r>
                        </m:sub>
                      </m:sSub>
                    </m:oMath>
                  </m:oMathPara>
                </a14:m>
                <a:endParaRPr lang="en-US" sz="32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64356" y="4843141"/>
                <a:ext cx="2695866" cy="56656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693051" y="4931893"/>
                <a:ext cx="2020553" cy="4249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mr-IN" sz="2400" i="1" smtClean="0">
                              <a:solidFill>
                                <a:srgbClr val="0070C0"/>
                              </a:solidFill>
                              <a:latin typeface="Cambria Math" panose="02040503050406030204" pitchFamily="18" charset="0"/>
                            </a:rPr>
                          </m:ctrlPr>
                        </m:dPr>
                        <m:e>
                          <m:sSub>
                            <m:sSubPr>
                              <m:ctrlPr>
                                <a:rPr lang="en-US" sz="2400" i="1" smtClean="0">
                                  <a:solidFill>
                                    <a:srgbClr val="0070C0"/>
                                  </a:solidFill>
                                  <a:latin typeface="Cambria Math" panose="02040503050406030204" pitchFamily="18" charset="0"/>
                                </a:rPr>
                              </m:ctrlPr>
                            </m:sSubPr>
                            <m:e>
                              <m:acc>
                                <m:accPr>
                                  <m:chr m:val="̂"/>
                                  <m:ctrlPr>
                                    <a:rPr lang="en-US" sz="240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𝑧</m:t>
                              </m:r>
                            </m:sub>
                          </m:sSub>
                          <m:r>
                            <a:rPr lang="en-AU" sz="2400" b="0" i="1" smtClean="0">
                              <a:solidFill>
                                <a:srgbClr val="0070C0"/>
                              </a:solidFill>
                              <a:latin typeface="Cambria Math" charset="0"/>
                            </a:rPr>
                            <m:t>,</m:t>
                          </m:r>
                          <m:sSub>
                            <m:sSubPr>
                              <m:ctrlPr>
                                <a:rPr lang="en-US" sz="2400" b="0" i="1" smtClean="0">
                                  <a:solidFill>
                                    <a:srgbClr val="0070C0"/>
                                  </a:solidFill>
                                  <a:latin typeface="Cambria Math" panose="02040503050406030204" pitchFamily="18" charset="0"/>
                                </a:rPr>
                              </m:ctrlPr>
                            </m:sSubPr>
                            <m:e>
                              <m:acc>
                                <m:accPr>
                                  <m:chr m:val="̂"/>
                                  <m:ctrlPr>
                                    <a:rPr lang="en-US" sz="2400" b="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𝑥</m:t>
                              </m:r>
                            </m:sub>
                          </m:sSub>
                        </m:e>
                      </m:d>
                      <m:r>
                        <a:rPr lang="en-AU" sz="2400" b="0" i="1" smtClean="0">
                          <a:solidFill>
                            <a:srgbClr val="0070C0"/>
                          </a:solidFill>
                          <a:latin typeface="Cambria Math" charset="0"/>
                        </a:rPr>
                        <m:t>=</m:t>
                      </m:r>
                      <m:r>
                        <a:rPr lang="en-AU" sz="2400" b="0" i="1" smtClean="0">
                          <a:solidFill>
                            <a:srgbClr val="0070C0"/>
                          </a:solidFill>
                          <a:latin typeface="Cambria Math" charset="0"/>
                        </a:rPr>
                        <m:t>𝑖</m:t>
                      </m:r>
                      <m:r>
                        <a:rPr lang="en-AU" sz="2400" b="0" i="1" smtClean="0">
                          <a:solidFill>
                            <a:srgbClr val="0070C0"/>
                          </a:solidFill>
                          <a:latin typeface="Cambria Math" charset="0"/>
                          <a:ea typeface="Cambria Math" charset="0"/>
                          <a:cs typeface="Cambria Math" charset="0"/>
                        </a:rPr>
                        <m:t>ℏ</m:t>
                      </m:r>
                      <m:sSub>
                        <m:sSubPr>
                          <m:ctrlPr>
                            <a:rPr lang="en-US" sz="2400" b="0" i="1" smtClean="0">
                              <a:solidFill>
                                <a:srgbClr val="0070C0"/>
                              </a:solidFill>
                              <a:latin typeface="Cambria Math" panose="02040503050406030204" pitchFamily="18" charset="0"/>
                              <a:ea typeface="Cambria Math" charset="0"/>
                              <a:cs typeface="Cambria Math" charset="0"/>
                            </a:rPr>
                          </m:ctrlPr>
                        </m:sSubPr>
                        <m:e>
                          <m:acc>
                            <m:accPr>
                              <m:chr m:val="̂"/>
                              <m:ctrlPr>
                                <a:rPr lang="en-US" sz="2400" b="0" i="1" smtClean="0">
                                  <a:solidFill>
                                    <a:srgbClr val="0070C0"/>
                                  </a:solidFill>
                                  <a:latin typeface="Cambria Math" panose="02040503050406030204" pitchFamily="18" charset="0"/>
                                  <a:ea typeface="Cambria Math" charset="0"/>
                                  <a:cs typeface="Cambria Math" charset="0"/>
                                </a:rPr>
                              </m:ctrlPr>
                            </m:accPr>
                            <m:e>
                              <m:r>
                                <a:rPr lang="en-AU" sz="2400" b="0" i="1" smtClean="0">
                                  <a:solidFill>
                                    <a:srgbClr val="0070C0"/>
                                  </a:solidFill>
                                  <a:latin typeface="Cambria Math" charset="0"/>
                                  <a:ea typeface="Cambria Math" charset="0"/>
                                  <a:cs typeface="Cambria Math" charset="0"/>
                                </a:rPr>
                                <m:t>𝐿</m:t>
                              </m:r>
                            </m:e>
                          </m:acc>
                        </m:e>
                        <m:sub>
                          <m:r>
                            <a:rPr lang="en-AU" sz="2400" b="0" i="1" smtClean="0">
                              <a:solidFill>
                                <a:srgbClr val="0070C0"/>
                              </a:solidFill>
                              <a:latin typeface="Cambria Math" charset="0"/>
                              <a:ea typeface="Cambria Math" charset="0"/>
                              <a:cs typeface="Cambria Math" charset="0"/>
                            </a:rPr>
                            <m:t>𝑦</m:t>
                          </m:r>
                        </m:sub>
                      </m:sSub>
                    </m:oMath>
                  </m:oMathPara>
                </a14:m>
                <a:endParaRPr lang="en-US" sz="2400" dirty="0">
                  <a:solidFill>
                    <a:srgbClr val="0070C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693051" y="4931893"/>
                <a:ext cx="2020553" cy="42492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156040" y="4931893"/>
                <a:ext cx="2088264" cy="4249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mr-IN" sz="2400" i="1" smtClean="0">
                              <a:solidFill>
                                <a:srgbClr val="0070C0"/>
                              </a:solidFill>
                              <a:latin typeface="Cambria Math" panose="02040503050406030204" pitchFamily="18" charset="0"/>
                            </a:rPr>
                          </m:ctrlPr>
                        </m:dPr>
                        <m:e>
                          <m:sSub>
                            <m:sSubPr>
                              <m:ctrlPr>
                                <a:rPr lang="en-US" sz="2400" i="1" smtClean="0">
                                  <a:solidFill>
                                    <a:srgbClr val="0070C0"/>
                                  </a:solidFill>
                                  <a:latin typeface="Cambria Math" panose="02040503050406030204" pitchFamily="18" charset="0"/>
                                </a:rPr>
                              </m:ctrlPr>
                            </m:sSubPr>
                            <m:e>
                              <m:acc>
                                <m:accPr>
                                  <m:chr m:val="̂"/>
                                  <m:ctrlPr>
                                    <a:rPr lang="en-US" sz="240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𝑦</m:t>
                              </m:r>
                            </m:sub>
                          </m:sSub>
                          <m:r>
                            <a:rPr lang="en-AU" sz="2400" b="0" i="1" smtClean="0">
                              <a:solidFill>
                                <a:srgbClr val="0070C0"/>
                              </a:solidFill>
                              <a:latin typeface="Cambria Math" charset="0"/>
                            </a:rPr>
                            <m:t>,</m:t>
                          </m:r>
                          <m:sSub>
                            <m:sSubPr>
                              <m:ctrlPr>
                                <a:rPr lang="en-US" sz="2400" b="0" i="1" smtClean="0">
                                  <a:solidFill>
                                    <a:srgbClr val="0070C0"/>
                                  </a:solidFill>
                                  <a:latin typeface="Cambria Math" panose="02040503050406030204" pitchFamily="18" charset="0"/>
                                </a:rPr>
                              </m:ctrlPr>
                            </m:sSubPr>
                            <m:e>
                              <m:acc>
                                <m:accPr>
                                  <m:chr m:val="̂"/>
                                  <m:ctrlPr>
                                    <a:rPr lang="en-US" sz="2400" b="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𝑧</m:t>
                              </m:r>
                            </m:sub>
                          </m:sSub>
                        </m:e>
                      </m:d>
                      <m:r>
                        <a:rPr lang="en-AU" sz="2400" b="0" i="1" smtClean="0">
                          <a:solidFill>
                            <a:srgbClr val="0070C0"/>
                          </a:solidFill>
                          <a:latin typeface="Cambria Math" charset="0"/>
                        </a:rPr>
                        <m:t>=</m:t>
                      </m:r>
                      <m:r>
                        <a:rPr lang="en-AU" sz="2400" b="0" i="1" smtClean="0">
                          <a:solidFill>
                            <a:srgbClr val="0070C0"/>
                          </a:solidFill>
                          <a:latin typeface="Cambria Math" charset="0"/>
                        </a:rPr>
                        <m:t>𝑖</m:t>
                      </m:r>
                      <m:r>
                        <a:rPr lang="en-AU" sz="2400" b="0" i="1" smtClean="0">
                          <a:solidFill>
                            <a:srgbClr val="0070C0"/>
                          </a:solidFill>
                          <a:latin typeface="Cambria Math" charset="0"/>
                          <a:ea typeface="Cambria Math" charset="0"/>
                          <a:cs typeface="Cambria Math" charset="0"/>
                        </a:rPr>
                        <m:t>ℏ</m:t>
                      </m:r>
                      <m:sSub>
                        <m:sSubPr>
                          <m:ctrlPr>
                            <a:rPr lang="en-US" sz="2400" b="0" i="1" smtClean="0">
                              <a:solidFill>
                                <a:srgbClr val="0070C0"/>
                              </a:solidFill>
                              <a:latin typeface="Cambria Math" panose="02040503050406030204" pitchFamily="18" charset="0"/>
                              <a:ea typeface="Cambria Math" charset="0"/>
                              <a:cs typeface="Cambria Math" charset="0"/>
                            </a:rPr>
                          </m:ctrlPr>
                        </m:sSubPr>
                        <m:e>
                          <m:acc>
                            <m:accPr>
                              <m:chr m:val="̂"/>
                              <m:ctrlPr>
                                <a:rPr lang="en-US" sz="2400" b="0" i="1" smtClean="0">
                                  <a:solidFill>
                                    <a:srgbClr val="0070C0"/>
                                  </a:solidFill>
                                  <a:latin typeface="Cambria Math" panose="02040503050406030204" pitchFamily="18" charset="0"/>
                                  <a:ea typeface="Cambria Math" charset="0"/>
                                  <a:cs typeface="Cambria Math" charset="0"/>
                                </a:rPr>
                              </m:ctrlPr>
                            </m:accPr>
                            <m:e>
                              <m:r>
                                <a:rPr lang="en-AU" sz="2400" b="0" i="1" smtClean="0">
                                  <a:solidFill>
                                    <a:srgbClr val="0070C0"/>
                                  </a:solidFill>
                                  <a:latin typeface="Cambria Math" charset="0"/>
                                  <a:ea typeface="Cambria Math" charset="0"/>
                                  <a:cs typeface="Cambria Math" charset="0"/>
                                </a:rPr>
                                <m:t>𝐿</m:t>
                              </m:r>
                            </m:e>
                          </m:acc>
                        </m:e>
                        <m:sub>
                          <m:r>
                            <a:rPr lang="en-AU" sz="2400" b="0" i="1" smtClean="0">
                              <a:solidFill>
                                <a:srgbClr val="0070C0"/>
                              </a:solidFill>
                              <a:latin typeface="Cambria Math" charset="0"/>
                              <a:ea typeface="Cambria Math" charset="0"/>
                              <a:cs typeface="Cambria Math" charset="0"/>
                            </a:rPr>
                            <m:t>𝑥</m:t>
                          </m:r>
                        </m:sub>
                      </m:sSub>
                    </m:oMath>
                  </m:oMathPara>
                </a14:m>
                <a:endParaRPr lang="en-US" sz="2400" dirty="0">
                  <a:solidFill>
                    <a:srgbClr val="0070C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156040" y="4931893"/>
                <a:ext cx="2088264" cy="42492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64356" y="5684230"/>
                <a:ext cx="2085186" cy="555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mr-IN" sz="3200" i="1" smtClean="0">
                              <a:solidFill>
                                <a:srgbClr val="0070C0"/>
                              </a:solidFill>
                              <a:latin typeface="Cambria Math" panose="02040503050406030204" pitchFamily="18" charset="0"/>
                            </a:rPr>
                          </m:ctrlPr>
                        </m:dPr>
                        <m:e>
                          <m:sSub>
                            <m:sSubPr>
                              <m:ctrlPr>
                                <a:rPr lang="en-US" sz="3200" i="1" smtClean="0">
                                  <a:solidFill>
                                    <a:srgbClr val="0070C0"/>
                                  </a:solidFill>
                                  <a:latin typeface="Cambria Math" panose="02040503050406030204" pitchFamily="18" charset="0"/>
                                </a:rPr>
                              </m:ctrlPr>
                            </m:sSubPr>
                            <m:e>
                              <m:acc>
                                <m:accPr>
                                  <m:chr m:val="̂"/>
                                  <m:ctrlPr>
                                    <a:rPr lang="en-US" sz="3200" i="1" smtClean="0">
                                      <a:solidFill>
                                        <a:srgbClr val="0070C0"/>
                                      </a:solidFill>
                                      <a:latin typeface="Cambria Math" panose="02040503050406030204" pitchFamily="18" charset="0"/>
                                    </a:rPr>
                                  </m:ctrlPr>
                                </m:accPr>
                                <m:e>
                                  <m:r>
                                    <a:rPr lang="en-AU" sz="3200" b="0" i="1" smtClean="0">
                                      <a:solidFill>
                                        <a:srgbClr val="0070C0"/>
                                      </a:solidFill>
                                      <a:latin typeface="Cambria Math" charset="0"/>
                                    </a:rPr>
                                    <m:t>𝐿</m:t>
                                  </m:r>
                                </m:e>
                              </m:acc>
                            </m:e>
                            <m:sub>
                              <m:r>
                                <a:rPr lang="en-AU" sz="3200" b="0" i="1" smtClean="0">
                                  <a:solidFill>
                                    <a:srgbClr val="0070C0"/>
                                  </a:solidFill>
                                  <a:latin typeface="Cambria Math" charset="0"/>
                                </a:rPr>
                                <m:t>𝑧</m:t>
                              </m:r>
                            </m:sub>
                          </m:sSub>
                          <m:r>
                            <a:rPr lang="en-AU" sz="3200" b="0" i="1" smtClean="0">
                              <a:solidFill>
                                <a:srgbClr val="0070C0"/>
                              </a:solidFill>
                              <a:latin typeface="Cambria Math" charset="0"/>
                            </a:rPr>
                            <m:t>,</m:t>
                          </m:r>
                          <m:r>
                            <a:rPr lang="en-US" sz="3200" b="0" i="1" smtClean="0">
                              <a:solidFill>
                                <a:srgbClr val="0070C0"/>
                              </a:solidFill>
                              <a:latin typeface="Cambria Math" charset="0"/>
                            </a:rPr>
                            <m:t> </m:t>
                          </m:r>
                          <m:sSup>
                            <m:sSupPr>
                              <m:ctrlPr>
                                <a:rPr lang="en-US" sz="3200" b="0" i="1" smtClean="0">
                                  <a:solidFill>
                                    <a:srgbClr val="0070C0"/>
                                  </a:solidFill>
                                  <a:latin typeface="Cambria Math" panose="02040503050406030204" pitchFamily="18" charset="0"/>
                                </a:rPr>
                              </m:ctrlPr>
                            </m:sSupPr>
                            <m:e>
                              <m:acc>
                                <m:accPr>
                                  <m:chr m:val="̂"/>
                                  <m:ctrlPr>
                                    <a:rPr lang="en-US" sz="3200" b="0" i="1" smtClean="0">
                                      <a:solidFill>
                                        <a:srgbClr val="0070C0"/>
                                      </a:solidFill>
                                      <a:latin typeface="Cambria Math" panose="02040503050406030204" pitchFamily="18" charset="0"/>
                                    </a:rPr>
                                  </m:ctrlPr>
                                </m:accPr>
                                <m:e>
                                  <m:r>
                                    <a:rPr lang="en-AU" sz="3200" b="0" i="1" smtClean="0">
                                      <a:solidFill>
                                        <a:srgbClr val="0070C0"/>
                                      </a:solidFill>
                                      <a:latin typeface="Cambria Math" charset="0"/>
                                    </a:rPr>
                                    <m:t>𝐿</m:t>
                                  </m:r>
                                </m:e>
                              </m:acc>
                            </m:e>
                            <m:sup>
                              <m:r>
                                <a:rPr lang="en-AU" sz="3200" b="0" i="1" smtClean="0">
                                  <a:solidFill>
                                    <a:srgbClr val="0070C0"/>
                                  </a:solidFill>
                                  <a:latin typeface="Cambria Math" charset="0"/>
                                </a:rPr>
                                <m:t>2</m:t>
                              </m:r>
                            </m:sup>
                          </m:sSup>
                        </m:e>
                      </m:d>
                      <m:r>
                        <a:rPr lang="en-AU" sz="3200" b="0" i="1" smtClean="0">
                          <a:solidFill>
                            <a:srgbClr val="0070C0"/>
                          </a:solidFill>
                          <a:latin typeface="Cambria Math" charset="0"/>
                        </a:rPr>
                        <m:t>=0</m:t>
                      </m:r>
                    </m:oMath>
                  </m:oMathPara>
                </a14:m>
                <a:endParaRPr lang="en-US" sz="3200" dirty="0">
                  <a:solidFill>
                    <a:srgbClr val="0070C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64356" y="5684230"/>
                <a:ext cx="2085186" cy="555858"/>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156040" y="5776813"/>
                <a:ext cx="1575688"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mr-IN" sz="2400" i="1" smtClean="0">
                              <a:solidFill>
                                <a:srgbClr val="0070C0"/>
                              </a:solidFill>
                              <a:latin typeface="Cambria Math" panose="02040503050406030204" pitchFamily="18" charset="0"/>
                            </a:rPr>
                          </m:ctrlPr>
                        </m:dPr>
                        <m:e>
                          <m:sSub>
                            <m:sSubPr>
                              <m:ctrlPr>
                                <a:rPr lang="en-US" sz="2400" i="1" smtClean="0">
                                  <a:solidFill>
                                    <a:srgbClr val="0070C0"/>
                                  </a:solidFill>
                                  <a:latin typeface="Cambria Math" panose="02040503050406030204" pitchFamily="18" charset="0"/>
                                </a:rPr>
                              </m:ctrlPr>
                            </m:sSubPr>
                            <m:e>
                              <m:acc>
                                <m:accPr>
                                  <m:chr m:val="̂"/>
                                  <m:ctrlPr>
                                    <a:rPr lang="en-US" sz="240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𝑥</m:t>
                              </m:r>
                            </m:sub>
                          </m:sSub>
                          <m:r>
                            <a:rPr lang="en-AU" sz="2400" b="0" i="1" smtClean="0">
                              <a:solidFill>
                                <a:srgbClr val="0070C0"/>
                              </a:solidFill>
                              <a:latin typeface="Cambria Math" charset="0"/>
                            </a:rPr>
                            <m:t>,</m:t>
                          </m:r>
                          <m:r>
                            <a:rPr lang="en-US" sz="2400" b="0" i="1" smtClean="0">
                              <a:solidFill>
                                <a:srgbClr val="0070C0"/>
                              </a:solidFill>
                              <a:latin typeface="Cambria Math" charset="0"/>
                            </a:rPr>
                            <m:t> </m:t>
                          </m:r>
                          <m:sSup>
                            <m:sSupPr>
                              <m:ctrlPr>
                                <a:rPr lang="en-US" sz="2400" b="0" i="1" smtClean="0">
                                  <a:solidFill>
                                    <a:srgbClr val="0070C0"/>
                                  </a:solidFill>
                                  <a:latin typeface="Cambria Math" panose="02040503050406030204" pitchFamily="18" charset="0"/>
                                </a:rPr>
                              </m:ctrlPr>
                            </m:sSupPr>
                            <m:e>
                              <m:acc>
                                <m:accPr>
                                  <m:chr m:val="̂"/>
                                  <m:ctrlPr>
                                    <a:rPr lang="en-US" sz="2400" b="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p>
                              <m:r>
                                <a:rPr lang="en-AU" sz="2400" b="0" i="1" smtClean="0">
                                  <a:solidFill>
                                    <a:srgbClr val="0070C0"/>
                                  </a:solidFill>
                                  <a:latin typeface="Cambria Math" charset="0"/>
                                </a:rPr>
                                <m:t>2</m:t>
                              </m:r>
                            </m:sup>
                          </m:sSup>
                        </m:e>
                      </m:d>
                      <m:r>
                        <a:rPr lang="en-AU" sz="2400" b="0" i="1" smtClean="0">
                          <a:solidFill>
                            <a:srgbClr val="0070C0"/>
                          </a:solidFill>
                          <a:latin typeface="Cambria Math" charset="0"/>
                        </a:rPr>
                        <m:t>=0</m:t>
                      </m:r>
                    </m:oMath>
                  </m:oMathPara>
                </a14:m>
                <a:endParaRPr lang="en-US" sz="2400" dirty="0">
                  <a:solidFill>
                    <a:srgbClr val="0070C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156040" y="5776813"/>
                <a:ext cx="1575688" cy="41684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693051" y="5776813"/>
                <a:ext cx="1584728" cy="4249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mr-IN" sz="2400" i="1" smtClean="0">
                              <a:solidFill>
                                <a:srgbClr val="0070C0"/>
                              </a:solidFill>
                              <a:latin typeface="Cambria Math" panose="02040503050406030204" pitchFamily="18" charset="0"/>
                            </a:rPr>
                          </m:ctrlPr>
                        </m:dPr>
                        <m:e>
                          <m:sSub>
                            <m:sSubPr>
                              <m:ctrlPr>
                                <a:rPr lang="en-US" sz="2400" i="1" smtClean="0">
                                  <a:solidFill>
                                    <a:srgbClr val="0070C0"/>
                                  </a:solidFill>
                                  <a:latin typeface="Cambria Math" panose="02040503050406030204" pitchFamily="18" charset="0"/>
                                </a:rPr>
                              </m:ctrlPr>
                            </m:sSubPr>
                            <m:e>
                              <m:acc>
                                <m:accPr>
                                  <m:chr m:val="̂"/>
                                  <m:ctrlPr>
                                    <a:rPr lang="en-US" sz="240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𝑦</m:t>
                              </m:r>
                            </m:sub>
                          </m:sSub>
                          <m:r>
                            <a:rPr lang="en-AU" sz="2400" b="0" i="1" smtClean="0">
                              <a:solidFill>
                                <a:srgbClr val="0070C0"/>
                              </a:solidFill>
                              <a:latin typeface="Cambria Math" charset="0"/>
                            </a:rPr>
                            <m:t>,</m:t>
                          </m:r>
                          <m:r>
                            <a:rPr lang="en-US" sz="2400" b="0" i="1" smtClean="0">
                              <a:solidFill>
                                <a:srgbClr val="0070C0"/>
                              </a:solidFill>
                              <a:latin typeface="Cambria Math" charset="0"/>
                            </a:rPr>
                            <m:t> </m:t>
                          </m:r>
                          <m:sSup>
                            <m:sSupPr>
                              <m:ctrlPr>
                                <a:rPr lang="en-US" sz="2400" b="0" i="1" smtClean="0">
                                  <a:solidFill>
                                    <a:srgbClr val="0070C0"/>
                                  </a:solidFill>
                                  <a:latin typeface="Cambria Math" panose="02040503050406030204" pitchFamily="18" charset="0"/>
                                </a:rPr>
                              </m:ctrlPr>
                            </m:sSupPr>
                            <m:e>
                              <m:acc>
                                <m:accPr>
                                  <m:chr m:val="̂"/>
                                  <m:ctrlPr>
                                    <a:rPr lang="en-US" sz="2400" b="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p>
                              <m:r>
                                <a:rPr lang="en-AU" sz="2400" b="0" i="1" smtClean="0">
                                  <a:solidFill>
                                    <a:srgbClr val="0070C0"/>
                                  </a:solidFill>
                                  <a:latin typeface="Cambria Math" charset="0"/>
                                </a:rPr>
                                <m:t>2</m:t>
                              </m:r>
                            </m:sup>
                          </m:sSup>
                        </m:e>
                      </m:d>
                      <m:r>
                        <a:rPr lang="en-AU" sz="2400" b="0" i="1" smtClean="0">
                          <a:solidFill>
                            <a:srgbClr val="0070C0"/>
                          </a:solidFill>
                          <a:latin typeface="Cambria Math" charset="0"/>
                        </a:rPr>
                        <m:t>=0</m:t>
                      </m:r>
                    </m:oMath>
                  </m:oMathPara>
                </a14:m>
                <a:endParaRPr lang="en-US" sz="2400" dirty="0">
                  <a:solidFill>
                    <a:srgbClr val="0070C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693051" y="5776813"/>
                <a:ext cx="1584728" cy="424925"/>
              </a:xfrm>
              <a:prstGeom prst="rect">
                <a:avLst/>
              </a:prstGeom>
              <a:blipFill rotWithShape="0">
                <a:blip r:embed="rId9"/>
                <a:stretch>
                  <a:fillRect/>
                </a:stretch>
              </a:blipFill>
            </p:spPr>
            <p:txBody>
              <a:bodyPr/>
              <a:lstStyle/>
              <a:p>
                <a:r>
                  <a:rPr lang="en-US">
                    <a:noFill/>
                  </a:rPr>
                  <a:t> </a:t>
                </a:r>
              </a:p>
            </p:txBody>
          </p:sp>
        </mc:Fallback>
      </mc:AlternateContent>
      <p:sp>
        <p:nvSpPr>
          <p:cNvPr id="13" name="TextBox 12"/>
          <p:cNvSpPr txBox="1"/>
          <p:nvPr/>
        </p:nvSpPr>
        <p:spPr>
          <a:xfrm>
            <a:off x="1161547" y="4194233"/>
            <a:ext cx="1901483" cy="461665"/>
          </a:xfrm>
          <a:prstGeom prst="rect">
            <a:avLst/>
          </a:prstGeom>
          <a:noFill/>
        </p:spPr>
        <p:txBody>
          <a:bodyPr wrap="none" rtlCol="0">
            <a:spAutoFit/>
          </a:bodyPr>
          <a:lstStyle/>
          <a:p>
            <a:r>
              <a:rPr lang="en-US" sz="2400" i="1">
                <a:solidFill>
                  <a:srgbClr val="0070C0"/>
                </a:solidFill>
              </a:rPr>
              <a:t>Base relation:</a:t>
            </a:r>
          </a:p>
        </p:txBody>
      </p:sp>
      <mc:AlternateContent xmlns:mc="http://schemas.openxmlformats.org/markup-compatibility/2006" xmlns:a14="http://schemas.microsoft.com/office/drawing/2010/main">
        <mc:Choice Requires="a14">
          <p:sp>
            <p:nvSpPr>
              <p:cNvPr id="14" name="TextBox 13"/>
              <p:cNvSpPr txBox="1"/>
              <p:nvPr/>
            </p:nvSpPr>
            <p:spPr>
              <a:xfrm>
                <a:off x="4406662" y="3883731"/>
                <a:ext cx="4131410" cy="830997"/>
              </a:xfrm>
              <a:prstGeom prst="rect">
                <a:avLst/>
              </a:prstGeom>
              <a:noFill/>
            </p:spPr>
            <p:txBody>
              <a:bodyPr wrap="square" rtlCol="0">
                <a:spAutoFit/>
              </a:bodyPr>
              <a:lstStyle/>
              <a:p>
                <a:pPr algn="ctr"/>
                <a:r>
                  <a:rPr lang="en-US" sz="2400" i="1" dirty="0">
                    <a:solidFill>
                      <a:srgbClr val="0070C0"/>
                    </a:solidFill>
                  </a:rPr>
                  <a:t>Equivalent versions from cyclic permutation of </a:t>
                </a:r>
                <a14:m>
                  <m:oMath xmlns:m="http://schemas.openxmlformats.org/officeDocument/2006/math">
                    <m:r>
                      <a:rPr lang="en-AU" sz="2400" b="0" i="1" smtClean="0">
                        <a:solidFill>
                          <a:srgbClr val="0070C0"/>
                        </a:solidFill>
                        <a:latin typeface="Cambria Math" charset="0"/>
                      </a:rPr>
                      <m:t>𝑥</m:t>
                    </m:r>
                    <m:r>
                      <a:rPr lang="en-AU" sz="2400" b="0" i="1" smtClean="0">
                        <a:solidFill>
                          <a:srgbClr val="0070C0"/>
                        </a:solidFill>
                        <a:latin typeface="Cambria Math" charset="0"/>
                      </a:rPr>
                      <m:t>,</m:t>
                    </m:r>
                    <m:r>
                      <a:rPr lang="en-AU" sz="2400" b="0" i="1" smtClean="0">
                        <a:solidFill>
                          <a:srgbClr val="0070C0"/>
                        </a:solidFill>
                        <a:latin typeface="Cambria Math" charset="0"/>
                      </a:rPr>
                      <m:t>𝑦</m:t>
                    </m:r>
                    <m:r>
                      <a:rPr lang="en-AU" sz="2400" b="0" i="1" smtClean="0">
                        <a:solidFill>
                          <a:srgbClr val="0070C0"/>
                        </a:solidFill>
                        <a:latin typeface="Cambria Math" charset="0"/>
                      </a:rPr>
                      <m:t>,</m:t>
                    </m:r>
                    <m:r>
                      <a:rPr lang="en-AU" sz="2400" b="0" i="1" smtClean="0">
                        <a:solidFill>
                          <a:srgbClr val="0070C0"/>
                        </a:solidFill>
                        <a:latin typeface="Cambria Math" charset="0"/>
                      </a:rPr>
                      <m:t>𝑧</m:t>
                    </m:r>
                  </m:oMath>
                </a14:m>
                <a:r>
                  <a:rPr lang="en-US" sz="2400" i="1" dirty="0">
                    <a:solidFill>
                      <a:srgbClr val="0070C0"/>
                    </a:solidFill>
                  </a:rPr>
                  <a:t>:</a:t>
                </a:r>
              </a:p>
            </p:txBody>
          </p:sp>
        </mc:Choice>
        <mc:Fallback xmlns="">
          <p:sp>
            <p:nvSpPr>
              <p:cNvPr id="14" name="TextBox 13"/>
              <p:cNvSpPr txBox="1">
                <a:spLocks noRot="1" noChangeAspect="1" noMove="1" noResize="1" noEditPoints="1" noAdjustHandles="1" noChangeArrowheads="1" noChangeShapeType="1" noTextEdit="1"/>
              </p:cNvSpPr>
              <p:nvPr/>
            </p:nvSpPr>
            <p:spPr>
              <a:xfrm>
                <a:off x="4406662" y="3883731"/>
                <a:ext cx="4131410" cy="830997"/>
              </a:xfrm>
              <a:prstGeom prst="rect">
                <a:avLst/>
              </a:prstGeom>
              <a:blipFill rotWithShape="0">
                <a:blip r:embed="rId10"/>
                <a:stretch>
                  <a:fillRect t="-5882" r="-1622" b="-16176"/>
                </a:stretch>
              </a:blipFill>
            </p:spPr>
            <p:txBody>
              <a:bodyPr/>
              <a:lstStyle/>
              <a:p>
                <a:r>
                  <a:rPr lang="en-US">
                    <a:noFill/>
                  </a:rPr>
                  <a:t> </a:t>
                </a:r>
              </a:p>
            </p:txBody>
          </p:sp>
        </mc:Fallback>
      </mc:AlternateContent>
    </p:spTree>
    <p:extLst>
      <p:ext uri="{BB962C8B-B14F-4D97-AF65-F5344CB8AC3E}">
        <p14:creationId xmlns:p14="http://schemas.microsoft.com/office/powerpoint/2010/main" val="51278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Operators for angular momentum</a:t>
            </a:r>
          </a:p>
        </p:txBody>
      </p:sp>
      <p:sp>
        <p:nvSpPr>
          <p:cNvPr id="2" name="TextBox 1"/>
          <p:cNvSpPr txBox="1"/>
          <p:nvPr/>
        </p:nvSpPr>
        <p:spPr>
          <a:xfrm>
            <a:off x="1350084" y="1126062"/>
            <a:ext cx="6443831" cy="523220"/>
          </a:xfrm>
          <a:prstGeom prst="rect">
            <a:avLst/>
          </a:prstGeom>
          <a:noFill/>
          <a:ln w="12700">
            <a:solidFill>
              <a:schemeClr val="tx1"/>
            </a:solidFill>
          </a:ln>
        </p:spPr>
        <p:txBody>
          <a:bodyPr wrap="square" rtlCol="0">
            <a:spAutoFit/>
          </a:bodyPr>
          <a:lstStyle/>
          <a:p>
            <a:pPr algn="ctr"/>
            <a:r>
              <a:rPr lang="en-US" sz="2800" b="1" dirty="0"/>
              <a:t>Implication for simultaneous observables</a:t>
            </a:r>
          </a:p>
        </p:txBody>
      </p:sp>
      <mc:AlternateContent xmlns:mc="http://schemas.openxmlformats.org/markup-compatibility/2006" xmlns:a14="http://schemas.microsoft.com/office/drawing/2010/main">
        <mc:Choice Requires="a14">
          <p:sp>
            <p:nvSpPr>
              <p:cNvPr id="5" name="TextBox 4"/>
              <p:cNvSpPr txBox="1"/>
              <p:nvPr/>
            </p:nvSpPr>
            <p:spPr>
              <a:xfrm>
                <a:off x="430306" y="1871830"/>
                <a:ext cx="8358692" cy="3775521"/>
              </a:xfrm>
              <a:prstGeom prst="rect">
                <a:avLst/>
              </a:prstGeom>
              <a:noFill/>
            </p:spPr>
            <p:txBody>
              <a:bodyPr wrap="square" rtlCol="0">
                <a:spAutoFit/>
              </a:bodyPr>
              <a:lstStyle/>
              <a:p>
                <a:pPr marL="342900" indent="-342900">
                  <a:spcAft>
                    <a:spcPts val="2400"/>
                  </a:spcAft>
                  <a:buFont typeface="Arial" charset="0"/>
                  <a:buChar char="•"/>
                </a:pPr>
                <a:r>
                  <a:rPr lang="en-AU" sz="2400" dirty="0"/>
                  <a:t>The commutation relation </a:t>
                </a:r>
                <a14:m>
                  <m:oMath xmlns:m="http://schemas.openxmlformats.org/officeDocument/2006/math">
                    <m:d>
                      <m:dPr>
                        <m:begChr m:val="["/>
                        <m:endChr m:val="]"/>
                        <m:ctrlPr>
                          <a:rPr lang="mr-IN" sz="2400" i="1">
                            <a:solidFill>
                              <a:srgbClr val="0070C0"/>
                            </a:solidFill>
                            <a:latin typeface="Cambria Math" panose="02040503050406030204" pitchFamily="18" charset="0"/>
                          </a:rPr>
                        </m:ctrlPr>
                      </m:dPr>
                      <m:e>
                        <m:sSub>
                          <m:sSubPr>
                            <m:ctrlPr>
                              <a:rPr lang="en-US" sz="2400" i="1">
                                <a:solidFill>
                                  <a:srgbClr val="0070C0"/>
                                </a:solidFill>
                                <a:latin typeface="Cambria Math" panose="02040503050406030204" pitchFamily="18" charset="0"/>
                              </a:rPr>
                            </m:ctrlPr>
                          </m:sSubPr>
                          <m:e>
                            <m:acc>
                              <m:accPr>
                                <m:chr m:val="̂"/>
                                <m:ctrlPr>
                                  <a:rPr lang="en-US" sz="2400" i="1">
                                    <a:solidFill>
                                      <a:srgbClr val="0070C0"/>
                                    </a:solidFill>
                                    <a:latin typeface="Cambria Math" panose="02040503050406030204" pitchFamily="18" charset="0"/>
                                  </a:rPr>
                                </m:ctrlPr>
                              </m:accPr>
                              <m:e>
                                <m:r>
                                  <a:rPr lang="en-AU" sz="2400" i="1">
                                    <a:solidFill>
                                      <a:srgbClr val="0070C0"/>
                                    </a:solidFill>
                                    <a:latin typeface="Cambria Math" charset="0"/>
                                  </a:rPr>
                                  <m:t>𝐿</m:t>
                                </m:r>
                              </m:e>
                            </m:acc>
                          </m:e>
                          <m:sub>
                            <m:r>
                              <a:rPr lang="en-AU" sz="2400" i="1">
                                <a:solidFill>
                                  <a:srgbClr val="0070C0"/>
                                </a:solidFill>
                                <a:latin typeface="Cambria Math" charset="0"/>
                              </a:rPr>
                              <m:t>𝑥</m:t>
                            </m:r>
                          </m:sub>
                        </m:sSub>
                        <m:r>
                          <a:rPr lang="en-AU" sz="2400" i="1">
                            <a:solidFill>
                              <a:srgbClr val="0070C0"/>
                            </a:solidFill>
                            <a:latin typeface="Cambria Math" charset="0"/>
                          </a:rPr>
                          <m:t>,</m:t>
                        </m:r>
                        <m:sSub>
                          <m:sSubPr>
                            <m:ctrlPr>
                              <a:rPr lang="en-US" sz="2400" i="1">
                                <a:solidFill>
                                  <a:srgbClr val="0070C0"/>
                                </a:solidFill>
                                <a:latin typeface="Cambria Math" panose="02040503050406030204" pitchFamily="18" charset="0"/>
                              </a:rPr>
                            </m:ctrlPr>
                          </m:sSubPr>
                          <m:e>
                            <m:acc>
                              <m:accPr>
                                <m:chr m:val="̂"/>
                                <m:ctrlPr>
                                  <a:rPr lang="en-US" sz="2400" i="1">
                                    <a:solidFill>
                                      <a:srgbClr val="0070C0"/>
                                    </a:solidFill>
                                    <a:latin typeface="Cambria Math" panose="02040503050406030204" pitchFamily="18" charset="0"/>
                                  </a:rPr>
                                </m:ctrlPr>
                              </m:accPr>
                              <m:e>
                                <m:r>
                                  <a:rPr lang="en-AU" sz="2400" i="1">
                                    <a:solidFill>
                                      <a:srgbClr val="0070C0"/>
                                    </a:solidFill>
                                    <a:latin typeface="Cambria Math" charset="0"/>
                                  </a:rPr>
                                  <m:t>𝐿</m:t>
                                </m:r>
                              </m:e>
                            </m:acc>
                          </m:e>
                          <m:sub>
                            <m:r>
                              <a:rPr lang="en-AU" sz="2400" i="1">
                                <a:solidFill>
                                  <a:srgbClr val="0070C0"/>
                                </a:solidFill>
                                <a:latin typeface="Cambria Math" charset="0"/>
                              </a:rPr>
                              <m:t>𝑦</m:t>
                            </m:r>
                          </m:sub>
                        </m:sSub>
                      </m:e>
                    </m:d>
                    <m:r>
                      <a:rPr lang="en-AU" sz="2400" i="1">
                        <a:solidFill>
                          <a:srgbClr val="0070C0"/>
                        </a:solidFill>
                        <a:latin typeface="Cambria Math" charset="0"/>
                      </a:rPr>
                      <m:t>=</m:t>
                    </m:r>
                    <m:r>
                      <a:rPr lang="en-AU" sz="2400" i="1">
                        <a:solidFill>
                          <a:srgbClr val="0070C0"/>
                        </a:solidFill>
                        <a:latin typeface="Cambria Math" charset="0"/>
                      </a:rPr>
                      <m:t>𝑖</m:t>
                    </m:r>
                    <m:r>
                      <a:rPr lang="en-AU" sz="2400" i="1">
                        <a:solidFill>
                          <a:srgbClr val="0070C0"/>
                        </a:solidFill>
                        <a:latin typeface="Cambria Math" charset="0"/>
                        <a:ea typeface="Cambria Math" charset="0"/>
                        <a:cs typeface="Cambria Math" charset="0"/>
                      </a:rPr>
                      <m:t>ℏ</m:t>
                    </m:r>
                    <m:sSub>
                      <m:sSubPr>
                        <m:ctrlPr>
                          <a:rPr lang="en-US" sz="2400" i="1">
                            <a:solidFill>
                              <a:srgbClr val="0070C0"/>
                            </a:solidFill>
                            <a:latin typeface="Cambria Math" panose="02040503050406030204" pitchFamily="18" charset="0"/>
                            <a:ea typeface="Cambria Math" charset="0"/>
                            <a:cs typeface="Cambria Math" charset="0"/>
                          </a:rPr>
                        </m:ctrlPr>
                      </m:sSubPr>
                      <m:e>
                        <m:acc>
                          <m:accPr>
                            <m:chr m:val="̂"/>
                            <m:ctrlPr>
                              <a:rPr lang="en-US" sz="2400" i="1">
                                <a:solidFill>
                                  <a:srgbClr val="0070C0"/>
                                </a:solidFill>
                                <a:latin typeface="Cambria Math" panose="02040503050406030204" pitchFamily="18" charset="0"/>
                                <a:ea typeface="Cambria Math" charset="0"/>
                                <a:cs typeface="Cambria Math" charset="0"/>
                              </a:rPr>
                            </m:ctrlPr>
                          </m:accPr>
                          <m:e>
                            <m:r>
                              <a:rPr lang="en-AU" sz="2400" i="1">
                                <a:solidFill>
                                  <a:srgbClr val="0070C0"/>
                                </a:solidFill>
                                <a:latin typeface="Cambria Math" charset="0"/>
                                <a:ea typeface="Cambria Math" charset="0"/>
                                <a:cs typeface="Cambria Math" charset="0"/>
                              </a:rPr>
                              <m:t>𝐿</m:t>
                            </m:r>
                          </m:e>
                        </m:acc>
                      </m:e>
                      <m:sub>
                        <m:r>
                          <a:rPr lang="en-AU" sz="2400" i="1">
                            <a:solidFill>
                              <a:srgbClr val="0070C0"/>
                            </a:solidFill>
                            <a:latin typeface="Cambria Math" charset="0"/>
                            <a:ea typeface="Cambria Math" charset="0"/>
                            <a:cs typeface="Cambria Math" charset="0"/>
                          </a:rPr>
                          <m:t>𝑧</m:t>
                        </m:r>
                      </m:sub>
                    </m:sSub>
                  </m:oMath>
                </a14:m>
                <a:r>
                  <a:rPr lang="en-AU" sz="2400" dirty="0"/>
                  <a:t> implies that </a:t>
                </a:r>
                <a:r>
                  <a:rPr lang="en-AU" sz="2400" b="1" dirty="0">
                    <a:solidFill>
                      <a:srgbClr val="0070C0"/>
                    </a:solidFill>
                  </a:rPr>
                  <a:t>the components of angular momentum are not simultaneous observables</a:t>
                </a:r>
                <a:r>
                  <a:rPr lang="en-AU" sz="2400" dirty="0"/>
                  <a:t> (i.e., only 1 component can be known at once)</a:t>
                </a:r>
              </a:p>
              <a:p>
                <a:pPr marL="342900" indent="-342900">
                  <a:spcAft>
                    <a:spcPts val="2400"/>
                  </a:spcAft>
                  <a:buFont typeface="Arial" charset="0"/>
                  <a:buChar char="•"/>
                </a:pPr>
                <a:r>
                  <a:rPr lang="en-AU" sz="2400" dirty="0"/>
                  <a:t>The commutation relation </a:t>
                </a:r>
                <a14:m>
                  <m:oMath xmlns:m="http://schemas.openxmlformats.org/officeDocument/2006/math">
                    <m:d>
                      <m:dPr>
                        <m:begChr m:val="["/>
                        <m:endChr m:val="]"/>
                        <m:ctrlPr>
                          <a:rPr lang="mr-IN" sz="2400" i="1">
                            <a:solidFill>
                              <a:srgbClr val="0070C0"/>
                            </a:solidFill>
                            <a:latin typeface="Cambria Math" panose="02040503050406030204" pitchFamily="18" charset="0"/>
                          </a:rPr>
                        </m:ctrlPr>
                      </m:dPr>
                      <m:e>
                        <m:sSub>
                          <m:sSubPr>
                            <m:ctrlPr>
                              <a:rPr lang="en-US" sz="2400" i="1">
                                <a:solidFill>
                                  <a:srgbClr val="0070C0"/>
                                </a:solidFill>
                                <a:latin typeface="Cambria Math" panose="02040503050406030204" pitchFamily="18" charset="0"/>
                              </a:rPr>
                            </m:ctrlPr>
                          </m:sSubPr>
                          <m:e>
                            <m:acc>
                              <m:accPr>
                                <m:chr m:val="̂"/>
                                <m:ctrlPr>
                                  <a:rPr lang="en-US" sz="2400" i="1">
                                    <a:solidFill>
                                      <a:srgbClr val="0070C0"/>
                                    </a:solidFill>
                                    <a:latin typeface="Cambria Math" panose="02040503050406030204" pitchFamily="18" charset="0"/>
                                  </a:rPr>
                                </m:ctrlPr>
                              </m:accPr>
                              <m:e>
                                <m:r>
                                  <a:rPr lang="en-AU" sz="2400" i="1">
                                    <a:solidFill>
                                      <a:srgbClr val="0070C0"/>
                                    </a:solidFill>
                                    <a:latin typeface="Cambria Math" charset="0"/>
                                  </a:rPr>
                                  <m:t>𝐿</m:t>
                                </m:r>
                              </m:e>
                            </m:acc>
                          </m:e>
                          <m:sub>
                            <m:r>
                              <a:rPr lang="en-AU" sz="2400" i="1">
                                <a:solidFill>
                                  <a:srgbClr val="0070C0"/>
                                </a:solidFill>
                                <a:latin typeface="Cambria Math" charset="0"/>
                              </a:rPr>
                              <m:t>𝑧</m:t>
                            </m:r>
                          </m:sub>
                        </m:sSub>
                        <m:r>
                          <a:rPr lang="en-AU" sz="2400" i="1">
                            <a:solidFill>
                              <a:srgbClr val="0070C0"/>
                            </a:solidFill>
                            <a:latin typeface="Cambria Math" charset="0"/>
                          </a:rPr>
                          <m:t>,</m:t>
                        </m:r>
                        <m:r>
                          <a:rPr lang="en-US" sz="2400" i="1">
                            <a:solidFill>
                              <a:srgbClr val="0070C0"/>
                            </a:solidFill>
                            <a:latin typeface="Cambria Math" charset="0"/>
                          </a:rPr>
                          <m:t> </m:t>
                        </m:r>
                        <m:sSup>
                          <m:sSupPr>
                            <m:ctrlPr>
                              <a:rPr lang="en-US" sz="2400" i="1">
                                <a:solidFill>
                                  <a:srgbClr val="0070C0"/>
                                </a:solidFill>
                                <a:latin typeface="Cambria Math" panose="02040503050406030204" pitchFamily="18" charset="0"/>
                              </a:rPr>
                            </m:ctrlPr>
                          </m:sSupPr>
                          <m:e>
                            <m:acc>
                              <m:accPr>
                                <m:chr m:val="̂"/>
                                <m:ctrlPr>
                                  <a:rPr lang="en-US" sz="2400" i="1">
                                    <a:solidFill>
                                      <a:srgbClr val="0070C0"/>
                                    </a:solidFill>
                                    <a:latin typeface="Cambria Math" panose="02040503050406030204" pitchFamily="18" charset="0"/>
                                  </a:rPr>
                                </m:ctrlPr>
                              </m:accPr>
                              <m:e>
                                <m:r>
                                  <a:rPr lang="en-AU" sz="2400" i="1">
                                    <a:solidFill>
                                      <a:srgbClr val="0070C0"/>
                                    </a:solidFill>
                                    <a:latin typeface="Cambria Math" charset="0"/>
                                  </a:rPr>
                                  <m:t>𝐿</m:t>
                                </m:r>
                              </m:e>
                            </m:acc>
                          </m:e>
                          <m:sup>
                            <m:r>
                              <a:rPr lang="en-AU" sz="2400" i="1">
                                <a:solidFill>
                                  <a:srgbClr val="0070C0"/>
                                </a:solidFill>
                                <a:latin typeface="Cambria Math" charset="0"/>
                              </a:rPr>
                              <m:t>2</m:t>
                            </m:r>
                          </m:sup>
                        </m:sSup>
                      </m:e>
                    </m:d>
                    <m:r>
                      <a:rPr lang="en-AU" sz="2400" i="1">
                        <a:solidFill>
                          <a:srgbClr val="0070C0"/>
                        </a:solidFill>
                        <a:latin typeface="Cambria Math" charset="0"/>
                      </a:rPr>
                      <m:t>=0</m:t>
                    </m:r>
                  </m:oMath>
                </a14:m>
                <a:r>
                  <a:rPr lang="en-AU" sz="2400" dirty="0"/>
                  <a:t> implies that </a:t>
                </a:r>
                <a:r>
                  <a:rPr lang="en-AU" sz="2400" b="1" dirty="0">
                    <a:solidFill>
                      <a:srgbClr val="0070C0"/>
                    </a:solidFill>
                  </a:rPr>
                  <a:t>the total angular momentum and any 1 component </a:t>
                </a:r>
                <a:r>
                  <a:rPr lang="en-AU" sz="2400" dirty="0">
                    <a:solidFill>
                      <a:schemeClr val="tx1"/>
                    </a:solidFill>
                  </a:rPr>
                  <a:t>(usually taken to be </a:t>
                </a:r>
                <a14:m>
                  <m:oMath xmlns:m="http://schemas.openxmlformats.org/officeDocument/2006/math">
                    <m:sSub>
                      <m:sSubPr>
                        <m:ctrlPr>
                          <a:rPr lang="en-US" sz="2400" i="1" smtClean="0">
                            <a:solidFill>
                              <a:schemeClr val="tx1"/>
                            </a:solidFill>
                            <a:latin typeface="Cambria Math" panose="02040503050406030204" pitchFamily="18" charset="0"/>
                          </a:rPr>
                        </m:ctrlPr>
                      </m:sSubPr>
                      <m:e>
                        <m:r>
                          <a:rPr lang="en-AU" sz="2400" b="0" i="1" smtClean="0">
                            <a:solidFill>
                              <a:schemeClr val="tx1"/>
                            </a:solidFill>
                            <a:latin typeface="Cambria Math" charset="0"/>
                          </a:rPr>
                          <m:t>𝐿</m:t>
                        </m:r>
                      </m:e>
                      <m:sub>
                        <m:r>
                          <a:rPr lang="en-AU" sz="2400" b="0" i="1" smtClean="0">
                            <a:solidFill>
                              <a:schemeClr val="tx1"/>
                            </a:solidFill>
                            <a:latin typeface="Cambria Math" charset="0"/>
                          </a:rPr>
                          <m:t>𝑧</m:t>
                        </m:r>
                      </m:sub>
                    </m:sSub>
                  </m:oMath>
                </a14:m>
                <a:r>
                  <a:rPr lang="en-US" sz="2400" dirty="0">
                    <a:solidFill>
                      <a:schemeClr val="tx1"/>
                    </a:solidFill>
                  </a:rPr>
                  <a:t> for reasons we’ll see shortly) </a:t>
                </a:r>
                <a:r>
                  <a:rPr lang="en-US" sz="2400" b="1" dirty="0">
                    <a:solidFill>
                      <a:srgbClr val="0070C0"/>
                    </a:solidFill>
                  </a:rPr>
                  <a:t>are simultaneous observables</a:t>
                </a:r>
              </a:p>
              <a:p>
                <a:pPr marL="342900" indent="-342900">
                  <a:spcAft>
                    <a:spcPts val="2400"/>
                  </a:spcAft>
                  <a:buFont typeface="Arial" charset="0"/>
                  <a:buChar char="•"/>
                </a:pPr>
                <a:r>
                  <a:rPr lang="en-US" sz="2400" dirty="0"/>
                  <a:t>In this case, we can come up with functions </a:t>
                </a:r>
                <a14:m>
                  <m:oMath xmlns:m="http://schemas.openxmlformats.org/officeDocument/2006/math">
                    <m:r>
                      <a:rPr lang="en-AU" sz="2400" b="0" i="1" smtClean="0">
                        <a:latin typeface="Cambria Math" charset="0"/>
                      </a:rPr>
                      <m:t>𝑌</m:t>
                    </m:r>
                  </m:oMath>
                </a14:m>
                <a:r>
                  <a:rPr lang="en-US" sz="2400" dirty="0"/>
                  <a:t> which are </a:t>
                </a:r>
                <a:r>
                  <a:rPr lang="en-US" sz="2400" dirty="0" err="1"/>
                  <a:t>eigenfunctions</a:t>
                </a:r>
                <a:r>
                  <a:rPr lang="en-US" sz="2400" dirty="0"/>
                  <a:t> of both </a:t>
                </a:r>
                <a14:m>
                  <m:oMath xmlns:m="http://schemas.openxmlformats.org/officeDocument/2006/math">
                    <m:sSub>
                      <m:sSubPr>
                        <m:ctrlPr>
                          <a:rPr lang="en-US" sz="2400" i="1" smtClean="0">
                            <a:solidFill>
                              <a:schemeClr val="tx1"/>
                            </a:solidFill>
                            <a:latin typeface="Cambria Math" panose="02040503050406030204" pitchFamily="18" charset="0"/>
                          </a:rPr>
                        </m:ctrlPr>
                      </m:sSubPr>
                      <m:e>
                        <m:acc>
                          <m:accPr>
                            <m:chr m:val="̂"/>
                            <m:ctrlPr>
                              <a:rPr lang="en-US" sz="2400" i="1">
                                <a:solidFill>
                                  <a:schemeClr val="tx1"/>
                                </a:solidFill>
                                <a:latin typeface="Cambria Math" panose="02040503050406030204" pitchFamily="18" charset="0"/>
                              </a:rPr>
                            </m:ctrlPr>
                          </m:accPr>
                          <m:e>
                            <m:r>
                              <a:rPr lang="en-AU" sz="2400" i="1">
                                <a:solidFill>
                                  <a:schemeClr val="tx1"/>
                                </a:solidFill>
                                <a:latin typeface="Cambria Math" charset="0"/>
                              </a:rPr>
                              <m:t>𝐿</m:t>
                            </m:r>
                          </m:e>
                        </m:acc>
                      </m:e>
                      <m:sub>
                        <m:r>
                          <a:rPr lang="en-AU" sz="2400" i="1">
                            <a:solidFill>
                              <a:schemeClr val="tx1"/>
                            </a:solidFill>
                            <a:latin typeface="Cambria Math" charset="0"/>
                          </a:rPr>
                          <m:t>𝑧</m:t>
                        </m:r>
                      </m:sub>
                    </m:sSub>
                  </m:oMath>
                </a14:m>
                <a:r>
                  <a:rPr lang="en-US" sz="2400" dirty="0">
                    <a:solidFill>
                      <a:schemeClr val="tx1"/>
                    </a:solidFill>
                  </a:rPr>
                  <a:t> and </a:t>
                </a:r>
                <a14:m>
                  <m:oMath xmlns:m="http://schemas.openxmlformats.org/officeDocument/2006/math">
                    <m:sSup>
                      <m:sSupPr>
                        <m:ctrlPr>
                          <a:rPr lang="en-US" sz="2400" i="1">
                            <a:solidFill>
                              <a:schemeClr val="tx1"/>
                            </a:solidFill>
                            <a:latin typeface="Cambria Math" panose="02040503050406030204" pitchFamily="18" charset="0"/>
                          </a:rPr>
                        </m:ctrlPr>
                      </m:sSupPr>
                      <m:e>
                        <m:acc>
                          <m:accPr>
                            <m:chr m:val="̂"/>
                            <m:ctrlPr>
                              <a:rPr lang="en-US" sz="2400" i="1">
                                <a:solidFill>
                                  <a:schemeClr val="tx1"/>
                                </a:solidFill>
                                <a:latin typeface="Cambria Math" panose="02040503050406030204" pitchFamily="18" charset="0"/>
                              </a:rPr>
                            </m:ctrlPr>
                          </m:accPr>
                          <m:e>
                            <m:r>
                              <a:rPr lang="en-AU" sz="2400" i="1">
                                <a:solidFill>
                                  <a:schemeClr val="tx1"/>
                                </a:solidFill>
                                <a:latin typeface="Cambria Math" charset="0"/>
                              </a:rPr>
                              <m:t>𝐿</m:t>
                            </m:r>
                          </m:e>
                        </m:acc>
                      </m:e>
                      <m:sup>
                        <m:r>
                          <a:rPr lang="en-AU" sz="2400" i="1">
                            <a:solidFill>
                              <a:schemeClr val="tx1"/>
                            </a:solidFill>
                            <a:latin typeface="Cambria Math" charset="0"/>
                          </a:rPr>
                          <m:t>2</m:t>
                        </m:r>
                      </m:sup>
                    </m:sSup>
                  </m:oMath>
                </a14:m>
                <a:r>
                  <a:rPr lang="en-US" sz="2400" dirty="0"/>
                  <a:t>, i.e. which satisfy:</a:t>
                </a:r>
              </a:p>
            </p:txBody>
          </p:sp>
        </mc:Choice>
        <mc:Fallback xmlns="">
          <p:sp>
            <p:nvSpPr>
              <p:cNvPr id="5" name="TextBox 4"/>
              <p:cNvSpPr txBox="1">
                <a:spLocks noRot="1" noChangeAspect="1" noMove="1" noResize="1" noEditPoints="1" noAdjustHandles="1" noChangeArrowheads="1" noChangeShapeType="1" noTextEdit="1"/>
              </p:cNvSpPr>
              <p:nvPr/>
            </p:nvSpPr>
            <p:spPr>
              <a:xfrm>
                <a:off x="430306" y="1871830"/>
                <a:ext cx="8358692" cy="3775521"/>
              </a:xfrm>
              <a:prstGeom prst="rect">
                <a:avLst/>
              </a:prstGeom>
              <a:blipFill rotWithShape="0">
                <a:blip r:embed="rId3"/>
                <a:stretch>
                  <a:fillRect l="-1021" t="-485" r="-1605" b="-29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903730" y="5924984"/>
                <a:ext cx="1925142" cy="505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3200" i="1" smtClean="0">
                              <a:solidFill>
                                <a:srgbClr val="0070C0"/>
                              </a:solidFill>
                              <a:latin typeface="Cambria Math" panose="02040503050406030204" pitchFamily="18" charset="0"/>
                            </a:rPr>
                          </m:ctrlPr>
                        </m:sSupPr>
                        <m:e>
                          <m:acc>
                            <m:accPr>
                              <m:chr m:val="̂"/>
                              <m:ctrlPr>
                                <a:rPr lang="en-US" sz="3200" i="1" smtClean="0">
                                  <a:solidFill>
                                    <a:srgbClr val="0070C0"/>
                                  </a:solidFill>
                                  <a:latin typeface="Cambria Math" panose="02040503050406030204" pitchFamily="18" charset="0"/>
                                </a:rPr>
                              </m:ctrlPr>
                            </m:accPr>
                            <m:e>
                              <m:r>
                                <a:rPr lang="en-AU" sz="3200" b="0" i="1" smtClean="0">
                                  <a:solidFill>
                                    <a:srgbClr val="0070C0"/>
                                  </a:solidFill>
                                  <a:latin typeface="Cambria Math" charset="0"/>
                                </a:rPr>
                                <m:t>𝐿</m:t>
                              </m:r>
                            </m:e>
                          </m:acc>
                        </m:e>
                        <m:sup>
                          <m:r>
                            <a:rPr lang="en-AU" sz="3200" b="0" i="1" smtClean="0">
                              <a:solidFill>
                                <a:srgbClr val="0070C0"/>
                              </a:solidFill>
                              <a:latin typeface="Cambria Math" charset="0"/>
                            </a:rPr>
                            <m:t>2</m:t>
                          </m:r>
                        </m:sup>
                      </m:sSup>
                      <m:r>
                        <a:rPr lang="en-AU" sz="3200" b="0" i="1" smtClean="0">
                          <a:solidFill>
                            <a:srgbClr val="0070C0"/>
                          </a:solidFill>
                          <a:latin typeface="Cambria Math" charset="0"/>
                        </a:rPr>
                        <m:t> </m:t>
                      </m:r>
                      <m:r>
                        <a:rPr lang="en-AU" sz="3200" b="0" i="1" smtClean="0">
                          <a:solidFill>
                            <a:srgbClr val="0070C0"/>
                          </a:solidFill>
                          <a:latin typeface="Cambria Math" charset="0"/>
                        </a:rPr>
                        <m:t>𝑌</m:t>
                      </m:r>
                      <m:r>
                        <a:rPr lang="en-AU" sz="3200" b="0" i="1" smtClean="0">
                          <a:solidFill>
                            <a:srgbClr val="0070C0"/>
                          </a:solidFill>
                          <a:latin typeface="Cambria Math" charset="0"/>
                        </a:rPr>
                        <m:t>=</m:t>
                      </m:r>
                      <m:r>
                        <a:rPr lang="en-AU" sz="3200" b="0" i="1" smtClean="0">
                          <a:solidFill>
                            <a:srgbClr val="0070C0"/>
                          </a:solidFill>
                          <a:latin typeface="Cambria Math" charset="0"/>
                          <a:ea typeface="Cambria Math" charset="0"/>
                          <a:cs typeface="Cambria Math" charset="0"/>
                        </a:rPr>
                        <m:t>𝜆</m:t>
                      </m:r>
                      <m:r>
                        <a:rPr lang="en-AU" sz="3200" b="0" i="1" smtClean="0">
                          <a:solidFill>
                            <a:srgbClr val="0070C0"/>
                          </a:solidFill>
                          <a:latin typeface="Cambria Math" charset="0"/>
                          <a:ea typeface="Cambria Math" charset="0"/>
                          <a:cs typeface="Cambria Math" charset="0"/>
                        </a:rPr>
                        <m:t> </m:t>
                      </m:r>
                      <m:r>
                        <a:rPr lang="en-AU" sz="3200" b="0" i="1" smtClean="0">
                          <a:solidFill>
                            <a:srgbClr val="0070C0"/>
                          </a:solidFill>
                          <a:latin typeface="Cambria Math" charset="0"/>
                          <a:ea typeface="Cambria Math" charset="0"/>
                          <a:cs typeface="Cambria Math" charset="0"/>
                        </a:rPr>
                        <m:t>𝑌</m:t>
                      </m:r>
                    </m:oMath>
                  </m:oMathPara>
                </a14:m>
                <a:endParaRPr lang="en-US" sz="3200" dirty="0">
                  <a:solidFill>
                    <a:srgbClr val="0070C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903730" y="5924984"/>
                <a:ext cx="1925142" cy="50584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402722" y="5924984"/>
                <a:ext cx="1956241" cy="505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rgbClr val="0070C0"/>
                              </a:solidFill>
                              <a:latin typeface="Cambria Math" panose="02040503050406030204" pitchFamily="18" charset="0"/>
                            </a:rPr>
                          </m:ctrlPr>
                        </m:sSubPr>
                        <m:e>
                          <m:acc>
                            <m:accPr>
                              <m:chr m:val="̂"/>
                              <m:ctrlPr>
                                <a:rPr lang="en-US" sz="3200" b="0" i="1" smtClean="0">
                                  <a:solidFill>
                                    <a:srgbClr val="0070C0"/>
                                  </a:solidFill>
                                  <a:latin typeface="Cambria Math" panose="02040503050406030204" pitchFamily="18" charset="0"/>
                                </a:rPr>
                              </m:ctrlPr>
                            </m:accPr>
                            <m:e>
                              <m:r>
                                <a:rPr lang="en-AU" sz="3200" b="0" i="1" smtClean="0">
                                  <a:solidFill>
                                    <a:srgbClr val="0070C0"/>
                                  </a:solidFill>
                                  <a:latin typeface="Cambria Math" charset="0"/>
                                </a:rPr>
                                <m:t>𝐿</m:t>
                              </m:r>
                            </m:e>
                          </m:acc>
                        </m:e>
                        <m:sub>
                          <m:r>
                            <a:rPr lang="en-AU" sz="3200" b="0" i="1" smtClean="0">
                              <a:solidFill>
                                <a:srgbClr val="0070C0"/>
                              </a:solidFill>
                              <a:latin typeface="Cambria Math" charset="0"/>
                            </a:rPr>
                            <m:t>𝑧</m:t>
                          </m:r>
                        </m:sub>
                      </m:sSub>
                      <m:r>
                        <a:rPr lang="en-AU" sz="3200" b="0" i="1" smtClean="0">
                          <a:solidFill>
                            <a:srgbClr val="0070C0"/>
                          </a:solidFill>
                          <a:latin typeface="Cambria Math" charset="0"/>
                        </a:rPr>
                        <m:t> </m:t>
                      </m:r>
                      <m:r>
                        <a:rPr lang="en-AU" sz="3200" b="0" i="1" smtClean="0">
                          <a:solidFill>
                            <a:srgbClr val="0070C0"/>
                          </a:solidFill>
                          <a:latin typeface="Cambria Math" charset="0"/>
                        </a:rPr>
                        <m:t>𝑌</m:t>
                      </m:r>
                      <m:r>
                        <a:rPr lang="en-AU" sz="3200" b="0" i="1" smtClean="0">
                          <a:solidFill>
                            <a:srgbClr val="0070C0"/>
                          </a:solidFill>
                          <a:latin typeface="Cambria Math" charset="0"/>
                        </a:rPr>
                        <m:t>=</m:t>
                      </m:r>
                      <m:r>
                        <a:rPr lang="en-AU" sz="3200" b="0" i="1" smtClean="0">
                          <a:solidFill>
                            <a:srgbClr val="0070C0"/>
                          </a:solidFill>
                          <a:latin typeface="Cambria Math" charset="0"/>
                          <a:ea typeface="Cambria Math" charset="0"/>
                          <a:cs typeface="Cambria Math" charset="0"/>
                        </a:rPr>
                        <m:t>𝜇</m:t>
                      </m:r>
                      <m:r>
                        <a:rPr lang="en-AU" sz="3200" b="0" i="1" smtClean="0">
                          <a:solidFill>
                            <a:srgbClr val="0070C0"/>
                          </a:solidFill>
                          <a:latin typeface="Cambria Math" charset="0"/>
                          <a:ea typeface="Cambria Math" charset="0"/>
                          <a:cs typeface="Cambria Math" charset="0"/>
                        </a:rPr>
                        <m:t> </m:t>
                      </m:r>
                      <m:r>
                        <a:rPr lang="en-AU" sz="3200" b="0" i="1" smtClean="0">
                          <a:solidFill>
                            <a:srgbClr val="0070C0"/>
                          </a:solidFill>
                          <a:latin typeface="Cambria Math" charset="0"/>
                          <a:ea typeface="Cambria Math" charset="0"/>
                          <a:cs typeface="Cambria Math" charset="0"/>
                        </a:rPr>
                        <m:t>𝑌</m:t>
                      </m:r>
                    </m:oMath>
                  </m:oMathPara>
                </a14:m>
                <a:endParaRPr lang="en-US" sz="3200" dirty="0">
                  <a:solidFill>
                    <a:srgbClr val="0070C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402722" y="5924984"/>
                <a:ext cx="1956241" cy="50584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783856" y="5884588"/>
                <a:ext cx="2837956" cy="584775"/>
              </a:xfrm>
              <a:prstGeom prst="rect">
                <a:avLst/>
              </a:prstGeom>
              <a:noFill/>
            </p:spPr>
            <p:txBody>
              <a:bodyPr wrap="none" rtlCol="0">
                <a:spAutoFit/>
              </a:bodyPr>
              <a:lstStyle/>
              <a:p>
                <a:r>
                  <a:rPr lang="en-US" sz="3200" dirty="0">
                    <a:solidFill>
                      <a:srgbClr val="0070C0"/>
                    </a:solidFill>
                  </a:rPr>
                  <a:t>Eigenvalues </a:t>
                </a:r>
                <a14:m>
                  <m:oMath xmlns:m="http://schemas.openxmlformats.org/officeDocument/2006/math">
                    <m:r>
                      <a:rPr lang="en-US" sz="3200" i="1" smtClean="0">
                        <a:solidFill>
                          <a:srgbClr val="0070C0"/>
                        </a:solidFill>
                        <a:latin typeface="Cambria Math" charset="0"/>
                        <a:ea typeface="Cambria Math" charset="0"/>
                        <a:cs typeface="Cambria Math" charset="0"/>
                      </a:rPr>
                      <m:t>𝜆</m:t>
                    </m:r>
                    <m:r>
                      <a:rPr lang="en-AU" sz="3200" b="0" i="1" smtClean="0">
                        <a:solidFill>
                          <a:srgbClr val="0070C0"/>
                        </a:solidFill>
                        <a:latin typeface="Cambria Math" charset="0"/>
                        <a:ea typeface="Cambria Math" charset="0"/>
                        <a:cs typeface="Cambria Math" charset="0"/>
                      </a:rPr>
                      <m:t>,</m:t>
                    </m:r>
                    <m:r>
                      <a:rPr lang="en-AU" sz="3200" b="0" i="1" smtClean="0">
                        <a:solidFill>
                          <a:srgbClr val="0070C0"/>
                        </a:solidFill>
                        <a:latin typeface="Cambria Math" charset="0"/>
                        <a:ea typeface="Cambria Math" charset="0"/>
                        <a:cs typeface="Cambria Math" charset="0"/>
                      </a:rPr>
                      <m:t>𝜇</m:t>
                    </m:r>
                  </m:oMath>
                </a14:m>
                <a:endParaRPr lang="en-US" sz="32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783856" y="5884588"/>
                <a:ext cx="2837956" cy="584775"/>
              </a:xfrm>
              <a:prstGeom prst="rect">
                <a:avLst/>
              </a:prstGeom>
              <a:blipFill rotWithShape="0">
                <a:blip r:embed="rId6"/>
                <a:stretch>
                  <a:fillRect l="-5591" t="-12500" b="-34375"/>
                </a:stretch>
              </a:blipFill>
            </p:spPr>
            <p:txBody>
              <a:bodyPr/>
              <a:lstStyle/>
              <a:p>
                <a:r>
                  <a:rPr lang="en-US">
                    <a:noFill/>
                  </a:rPr>
                  <a:t> </a:t>
                </a:r>
              </a:p>
            </p:txBody>
          </p:sp>
        </mc:Fallback>
      </mc:AlternateContent>
      <p:sp>
        <p:nvSpPr>
          <p:cNvPr id="8" name="Rectangle 7"/>
          <p:cNvSpPr/>
          <p:nvPr/>
        </p:nvSpPr>
        <p:spPr>
          <a:xfrm>
            <a:off x="760164" y="5794873"/>
            <a:ext cx="7861648" cy="760164"/>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25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Angular momentum measurements</a:t>
            </a:r>
          </a:p>
        </p:txBody>
      </p:sp>
      <p:sp>
        <p:nvSpPr>
          <p:cNvPr id="2" name="TextBox 1"/>
          <p:cNvSpPr txBox="1"/>
          <p:nvPr/>
        </p:nvSpPr>
        <p:spPr>
          <a:xfrm>
            <a:off x="1382617" y="1126062"/>
            <a:ext cx="6378766" cy="523220"/>
          </a:xfrm>
          <a:prstGeom prst="rect">
            <a:avLst/>
          </a:prstGeom>
          <a:noFill/>
          <a:ln w="12700">
            <a:solidFill>
              <a:schemeClr val="tx1"/>
            </a:solidFill>
          </a:ln>
        </p:spPr>
        <p:txBody>
          <a:bodyPr wrap="square" rtlCol="0">
            <a:spAutoFit/>
          </a:bodyPr>
          <a:lstStyle/>
          <a:p>
            <a:pPr algn="ctr"/>
            <a:r>
              <a:rPr lang="en-AU" sz="2800" b="1" dirty="0"/>
              <a:t>Ladder operators for angular momentum</a:t>
            </a:r>
            <a:endParaRPr lang="en-US" sz="2800" b="1" dirty="0"/>
          </a:p>
        </p:txBody>
      </p:sp>
      <mc:AlternateContent xmlns:mc="http://schemas.openxmlformats.org/markup-compatibility/2006" xmlns:a14="http://schemas.microsoft.com/office/drawing/2010/main">
        <mc:Choice Requires="a14">
          <p:sp>
            <p:nvSpPr>
              <p:cNvPr id="5" name="TextBox 4"/>
              <p:cNvSpPr txBox="1"/>
              <p:nvPr/>
            </p:nvSpPr>
            <p:spPr>
              <a:xfrm>
                <a:off x="430306" y="1871830"/>
                <a:ext cx="8358692" cy="3710118"/>
              </a:xfrm>
              <a:prstGeom prst="rect">
                <a:avLst/>
              </a:prstGeom>
              <a:noFill/>
            </p:spPr>
            <p:txBody>
              <a:bodyPr wrap="square" rtlCol="0">
                <a:spAutoFit/>
              </a:bodyPr>
              <a:lstStyle/>
              <a:p>
                <a:pPr marL="342900" indent="-342900">
                  <a:spcAft>
                    <a:spcPts val="1200"/>
                  </a:spcAft>
                  <a:buFont typeface="Arial" charset="0"/>
                  <a:buChar char="•"/>
                </a:pPr>
                <a:r>
                  <a:rPr lang="en-AU" sz="2400" dirty="0"/>
                  <a:t>The next question is: what are these eigenvalues?  We can find them using a </a:t>
                </a:r>
                <a:r>
                  <a:rPr lang="en-AU" sz="2400" b="1" dirty="0"/>
                  <a:t>ladder operator technique</a:t>
                </a:r>
                <a:r>
                  <a:rPr lang="en-AU" sz="2400" dirty="0"/>
                  <a:t>, similar to the one we recently employed for the harmonic oscillator.  We define:</a:t>
                </a:r>
              </a:p>
              <a:p>
                <a:pPr marL="342900" indent="-342900">
                  <a:spcAft>
                    <a:spcPts val="1200"/>
                  </a:spcAft>
                  <a:buFont typeface="Arial" charset="0"/>
                  <a:buChar char="•"/>
                </a:pPr>
                <a:endParaRPr lang="en-AU" sz="2400" dirty="0"/>
              </a:p>
              <a:p>
                <a:pPr marL="342900" indent="-342900">
                  <a:spcAft>
                    <a:spcPts val="1200"/>
                  </a:spcAft>
                  <a:buFont typeface="Arial" charset="0"/>
                  <a:buChar char="•"/>
                </a:pPr>
                <a:endParaRPr lang="en-AU" sz="2400" dirty="0"/>
              </a:p>
              <a:p>
                <a:pPr marL="342900" indent="-342900">
                  <a:spcAft>
                    <a:spcPts val="1200"/>
                  </a:spcAft>
                  <a:buFont typeface="Arial" charset="0"/>
                  <a:buChar char="•"/>
                </a:pPr>
                <a:r>
                  <a:rPr lang="en-AU" sz="2400" dirty="0"/>
                  <a:t>Here,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AU" sz="2400" i="1">
                                <a:latin typeface="Cambria Math" charset="0"/>
                              </a:rPr>
                              <m:t>𝐿</m:t>
                            </m:r>
                          </m:e>
                        </m:acc>
                      </m:e>
                      <m:sub>
                        <m:r>
                          <a:rPr lang="en-AU" sz="2400" i="1">
                            <a:latin typeface="Cambria Math" charset="0"/>
                          </a:rPr>
                          <m:t>𝑥</m:t>
                        </m:r>
                      </m:sub>
                    </m:sSub>
                  </m:oMath>
                </a14:m>
                <a:r>
                  <a:rPr lang="en-US" sz="2400" dirty="0"/>
                  <a:t> and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AU" sz="2400" i="1">
                                <a:latin typeface="Cambria Math" charset="0"/>
                              </a:rPr>
                              <m:t>𝐿</m:t>
                            </m:r>
                          </m:e>
                        </m:acc>
                      </m:e>
                      <m:sub>
                        <m:r>
                          <a:rPr lang="en-AU" sz="2400" i="1">
                            <a:latin typeface="Cambria Math" charset="0"/>
                          </a:rPr>
                          <m:t>𝑦</m:t>
                        </m:r>
                      </m:sub>
                    </m:sSub>
                  </m:oMath>
                </a14:m>
                <a:r>
                  <a:rPr lang="en-US" sz="2400" dirty="0"/>
                  <a:t> are the operators for the </a:t>
                </a:r>
                <a14:m>
                  <m:oMath xmlns:m="http://schemas.openxmlformats.org/officeDocument/2006/math">
                    <m:r>
                      <a:rPr lang="en-AU" sz="2400" b="0" i="1" smtClean="0">
                        <a:latin typeface="Cambria Math" charset="0"/>
                      </a:rPr>
                      <m:t>𝑥</m:t>
                    </m:r>
                  </m:oMath>
                </a14:m>
                <a:r>
                  <a:rPr lang="en-US" sz="2400" dirty="0"/>
                  <a:t>- and </a:t>
                </a:r>
                <a14:m>
                  <m:oMath xmlns:m="http://schemas.openxmlformats.org/officeDocument/2006/math">
                    <m:r>
                      <a:rPr lang="en-AU" sz="2400" b="0" i="1" smtClean="0">
                        <a:latin typeface="Cambria Math" charset="0"/>
                      </a:rPr>
                      <m:t>𝑦</m:t>
                    </m:r>
                  </m:oMath>
                </a14:m>
                <a:r>
                  <a:rPr lang="en-US" sz="2400" dirty="0"/>
                  <a:t>-components of angular momentum</a:t>
                </a:r>
              </a:p>
              <a:p>
                <a:pPr marL="342900" indent="-342900">
                  <a:spcAft>
                    <a:spcPts val="1200"/>
                  </a:spcAft>
                  <a:buFont typeface="Arial" charset="0"/>
                  <a:buChar char="•"/>
                </a:pPr>
                <a:r>
                  <a:rPr lang="en-US" sz="2400" dirty="0"/>
                  <a:t>We can prove some useful relations:</a:t>
                </a:r>
              </a:p>
            </p:txBody>
          </p:sp>
        </mc:Choice>
        <mc:Fallback xmlns="">
          <p:sp>
            <p:nvSpPr>
              <p:cNvPr id="5" name="TextBox 4"/>
              <p:cNvSpPr txBox="1">
                <a:spLocks noRot="1" noChangeAspect="1" noMove="1" noResize="1" noEditPoints="1" noAdjustHandles="1" noChangeArrowheads="1" noChangeShapeType="1" noTextEdit="1"/>
              </p:cNvSpPr>
              <p:nvPr/>
            </p:nvSpPr>
            <p:spPr>
              <a:xfrm>
                <a:off x="430306" y="1871830"/>
                <a:ext cx="8358692" cy="3710118"/>
              </a:xfrm>
              <a:prstGeom prst="rect">
                <a:avLst/>
              </a:prstGeom>
              <a:blipFill rotWithShape="0">
                <a:blip r:embed="rId3"/>
                <a:stretch>
                  <a:fillRect l="-1021" t="-1314" r="-802" b="-2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581037" y="3139769"/>
                <a:ext cx="2057230" cy="4169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70C0"/>
                              </a:solidFill>
                              <a:latin typeface="Cambria Math" panose="02040503050406030204" pitchFamily="18" charset="0"/>
                            </a:rPr>
                          </m:ctrlPr>
                        </m:sSubPr>
                        <m:e>
                          <m:acc>
                            <m:accPr>
                              <m:chr m:val="̂"/>
                              <m:ctrlPr>
                                <a:rPr lang="en-US" sz="240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m:t>
                          </m:r>
                        </m:sub>
                      </m:sSub>
                      <m:r>
                        <a:rPr lang="en-AU" sz="2400" b="0" i="1" smtClean="0">
                          <a:solidFill>
                            <a:srgbClr val="0070C0"/>
                          </a:solidFill>
                          <a:latin typeface="Cambria Math" charset="0"/>
                        </a:rPr>
                        <m:t>=</m:t>
                      </m:r>
                      <m:sSub>
                        <m:sSubPr>
                          <m:ctrlPr>
                            <a:rPr lang="en-US" sz="2400" b="0" i="1" smtClean="0">
                              <a:solidFill>
                                <a:srgbClr val="0070C0"/>
                              </a:solidFill>
                              <a:latin typeface="Cambria Math" panose="02040503050406030204" pitchFamily="18" charset="0"/>
                            </a:rPr>
                          </m:ctrlPr>
                        </m:sSubPr>
                        <m:e>
                          <m:acc>
                            <m:accPr>
                              <m:chr m:val="̂"/>
                              <m:ctrlPr>
                                <a:rPr lang="en-US" sz="2400" b="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𝑥</m:t>
                          </m:r>
                        </m:sub>
                      </m:sSub>
                      <m:r>
                        <a:rPr lang="en-AU" sz="2400" b="0" i="1" smtClean="0">
                          <a:solidFill>
                            <a:srgbClr val="0070C0"/>
                          </a:solidFill>
                          <a:latin typeface="Cambria Math" charset="0"/>
                        </a:rPr>
                        <m:t>+</m:t>
                      </m:r>
                      <m:r>
                        <a:rPr lang="en-AU" sz="2400" b="0" i="1" smtClean="0">
                          <a:solidFill>
                            <a:srgbClr val="0070C0"/>
                          </a:solidFill>
                          <a:latin typeface="Cambria Math" charset="0"/>
                        </a:rPr>
                        <m:t>𝑖</m:t>
                      </m:r>
                      <m:r>
                        <a:rPr lang="en-AU" sz="2400" b="0" i="1" smtClean="0">
                          <a:solidFill>
                            <a:srgbClr val="0070C0"/>
                          </a:solidFill>
                          <a:latin typeface="Cambria Math" charset="0"/>
                        </a:rPr>
                        <m:t> </m:t>
                      </m:r>
                      <m:sSub>
                        <m:sSubPr>
                          <m:ctrlPr>
                            <a:rPr lang="en-US" sz="2400" b="0" i="1" smtClean="0">
                              <a:solidFill>
                                <a:srgbClr val="0070C0"/>
                              </a:solidFill>
                              <a:latin typeface="Cambria Math" panose="02040503050406030204" pitchFamily="18" charset="0"/>
                            </a:rPr>
                          </m:ctrlPr>
                        </m:sSubPr>
                        <m:e>
                          <m:acc>
                            <m:accPr>
                              <m:chr m:val="̂"/>
                              <m:ctrlPr>
                                <a:rPr lang="en-US" sz="2400" b="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𝑦</m:t>
                          </m:r>
                        </m:sub>
                      </m:sSub>
                    </m:oMath>
                  </m:oMathPara>
                </a14:m>
                <a:endParaRPr lang="en-US" sz="2400" dirty="0">
                  <a:solidFill>
                    <a:srgbClr val="0070C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581037" y="3139769"/>
                <a:ext cx="2057230" cy="416909"/>
              </a:xfrm>
              <a:prstGeom prst="rect">
                <a:avLst/>
              </a:prstGeom>
              <a:blipFill rotWithShape="0">
                <a:blip r:embed="rId4"/>
                <a:stretch>
                  <a:fillRect b="-1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581037" y="3610980"/>
                <a:ext cx="2032801" cy="4169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rgbClr val="0070C0"/>
                              </a:solidFill>
                              <a:latin typeface="Cambria Math" panose="02040503050406030204" pitchFamily="18" charset="0"/>
                            </a:rPr>
                          </m:ctrlPr>
                        </m:sSubPr>
                        <m:e>
                          <m:acc>
                            <m:accPr>
                              <m:chr m:val="̂"/>
                              <m:ctrlPr>
                                <a:rPr lang="en-US" sz="240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m:t>
                          </m:r>
                        </m:sub>
                      </m:sSub>
                      <m:r>
                        <a:rPr lang="en-AU" sz="2400" b="0" i="1" smtClean="0">
                          <a:solidFill>
                            <a:srgbClr val="0070C0"/>
                          </a:solidFill>
                          <a:latin typeface="Cambria Math" charset="0"/>
                        </a:rPr>
                        <m:t>=</m:t>
                      </m:r>
                      <m:sSub>
                        <m:sSubPr>
                          <m:ctrlPr>
                            <a:rPr lang="en-US" sz="2400" b="0" i="1" smtClean="0">
                              <a:solidFill>
                                <a:srgbClr val="0070C0"/>
                              </a:solidFill>
                              <a:latin typeface="Cambria Math" panose="02040503050406030204" pitchFamily="18" charset="0"/>
                            </a:rPr>
                          </m:ctrlPr>
                        </m:sSubPr>
                        <m:e>
                          <m:acc>
                            <m:accPr>
                              <m:chr m:val="̂"/>
                              <m:ctrlPr>
                                <a:rPr lang="en-US" sz="2400" b="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𝑥</m:t>
                          </m:r>
                        </m:sub>
                      </m:sSub>
                      <m:r>
                        <a:rPr lang="en-AU" sz="2400" b="0" i="1" smtClean="0">
                          <a:solidFill>
                            <a:srgbClr val="0070C0"/>
                          </a:solidFill>
                          <a:latin typeface="Cambria Math" charset="0"/>
                        </a:rPr>
                        <m:t>−</m:t>
                      </m:r>
                      <m:r>
                        <a:rPr lang="en-AU" sz="2400" b="0" i="1" smtClean="0">
                          <a:solidFill>
                            <a:srgbClr val="0070C0"/>
                          </a:solidFill>
                          <a:latin typeface="Cambria Math" charset="0"/>
                        </a:rPr>
                        <m:t>𝑖</m:t>
                      </m:r>
                      <m:r>
                        <a:rPr lang="en-AU" sz="2400" b="0" i="1" smtClean="0">
                          <a:solidFill>
                            <a:srgbClr val="0070C0"/>
                          </a:solidFill>
                          <a:latin typeface="Cambria Math" charset="0"/>
                        </a:rPr>
                        <m:t> </m:t>
                      </m:r>
                      <m:sSub>
                        <m:sSubPr>
                          <m:ctrlPr>
                            <a:rPr lang="en-US" sz="2400" b="0" i="1" smtClean="0">
                              <a:solidFill>
                                <a:srgbClr val="0070C0"/>
                              </a:solidFill>
                              <a:latin typeface="Cambria Math" panose="02040503050406030204" pitchFamily="18" charset="0"/>
                            </a:rPr>
                          </m:ctrlPr>
                        </m:sSubPr>
                        <m:e>
                          <m:acc>
                            <m:accPr>
                              <m:chr m:val="̂"/>
                              <m:ctrlPr>
                                <a:rPr lang="en-US" sz="2400" b="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𝑦</m:t>
                          </m:r>
                        </m:sub>
                      </m:sSub>
                    </m:oMath>
                  </m:oMathPara>
                </a14:m>
                <a:endParaRPr lang="en-US" sz="2400" dirty="0">
                  <a:solidFill>
                    <a:srgbClr val="0070C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581037" y="3610980"/>
                <a:ext cx="2032801" cy="416909"/>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08881" y="5630159"/>
                <a:ext cx="2097241"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mr-IN" sz="2400" i="1" smtClean="0">
                              <a:solidFill>
                                <a:srgbClr val="0070C0"/>
                              </a:solidFill>
                              <a:latin typeface="Cambria Math" panose="02040503050406030204" pitchFamily="18" charset="0"/>
                            </a:rPr>
                          </m:ctrlPr>
                        </m:dPr>
                        <m:e>
                          <m:sSub>
                            <m:sSubPr>
                              <m:ctrlPr>
                                <a:rPr lang="en-US" sz="2400" i="1" smtClean="0">
                                  <a:solidFill>
                                    <a:srgbClr val="0070C0"/>
                                  </a:solidFill>
                                  <a:latin typeface="Cambria Math" panose="02040503050406030204" pitchFamily="18" charset="0"/>
                                </a:rPr>
                              </m:ctrlPr>
                            </m:sSubPr>
                            <m:e>
                              <m:acc>
                                <m:accPr>
                                  <m:chr m:val="̂"/>
                                  <m:ctrlPr>
                                    <a:rPr lang="en-US" sz="240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𝑧</m:t>
                              </m:r>
                            </m:sub>
                          </m:sSub>
                          <m:r>
                            <a:rPr lang="en-AU" sz="2400" b="0" i="1" smtClean="0">
                              <a:solidFill>
                                <a:srgbClr val="0070C0"/>
                              </a:solidFill>
                              <a:latin typeface="Cambria Math" charset="0"/>
                            </a:rPr>
                            <m:t>,</m:t>
                          </m:r>
                          <m:sSub>
                            <m:sSubPr>
                              <m:ctrlPr>
                                <a:rPr lang="en-US" sz="2400" b="0" i="1" smtClean="0">
                                  <a:solidFill>
                                    <a:srgbClr val="0070C0"/>
                                  </a:solidFill>
                                  <a:latin typeface="Cambria Math" panose="02040503050406030204" pitchFamily="18" charset="0"/>
                                </a:rPr>
                              </m:ctrlPr>
                            </m:sSubPr>
                            <m:e>
                              <m:acc>
                                <m:accPr>
                                  <m:chr m:val="̂"/>
                                  <m:ctrlPr>
                                    <a:rPr lang="en-US" sz="2400" b="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m:t>
                              </m:r>
                            </m:sub>
                          </m:sSub>
                        </m:e>
                      </m:d>
                      <m:r>
                        <a:rPr lang="en-AU" sz="2400" b="0" i="1" smtClean="0">
                          <a:solidFill>
                            <a:srgbClr val="0070C0"/>
                          </a:solidFill>
                          <a:latin typeface="Cambria Math" charset="0"/>
                        </a:rPr>
                        <m:t>=</m:t>
                      </m:r>
                      <m:r>
                        <a:rPr lang="en-AU" sz="2400" b="0" i="1" smtClean="0">
                          <a:solidFill>
                            <a:srgbClr val="0070C0"/>
                          </a:solidFill>
                          <a:latin typeface="Cambria Math" charset="0"/>
                          <a:ea typeface="Cambria Math" charset="0"/>
                          <a:cs typeface="Cambria Math" charset="0"/>
                        </a:rPr>
                        <m:t>ℏ </m:t>
                      </m:r>
                      <m:sSub>
                        <m:sSubPr>
                          <m:ctrlPr>
                            <a:rPr lang="en-US" sz="2400" i="1">
                              <a:solidFill>
                                <a:srgbClr val="0070C0"/>
                              </a:solidFill>
                              <a:latin typeface="Cambria Math" panose="02040503050406030204" pitchFamily="18" charset="0"/>
                            </a:rPr>
                          </m:ctrlPr>
                        </m:sSubPr>
                        <m:e>
                          <m:acc>
                            <m:accPr>
                              <m:chr m:val="̂"/>
                              <m:ctrlPr>
                                <a:rPr lang="en-US" sz="2400" i="1">
                                  <a:solidFill>
                                    <a:srgbClr val="0070C0"/>
                                  </a:solidFill>
                                  <a:latin typeface="Cambria Math" panose="02040503050406030204" pitchFamily="18" charset="0"/>
                                </a:rPr>
                              </m:ctrlPr>
                            </m:accPr>
                            <m:e>
                              <m:r>
                                <a:rPr lang="en-AU" sz="2400" i="1">
                                  <a:solidFill>
                                    <a:srgbClr val="0070C0"/>
                                  </a:solidFill>
                                  <a:latin typeface="Cambria Math" charset="0"/>
                                </a:rPr>
                                <m:t>𝐿</m:t>
                              </m:r>
                            </m:e>
                          </m:acc>
                        </m:e>
                        <m:sub>
                          <m:r>
                            <a:rPr lang="en-AU" sz="2400" i="1">
                              <a:solidFill>
                                <a:srgbClr val="0070C0"/>
                              </a:solidFill>
                              <a:latin typeface="Cambria Math" charset="0"/>
                            </a:rPr>
                            <m:t>+</m:t>
                          </m:r>
                        </m:sub>
                      </m:sSub>
                    </m:oMath>
                  </m:oMathPara>
                </a14:m>
                <a:endParaRPr lang="en-US" sz="24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208881" y="5630159"/>
                <a:ext cx="2097241" cy="41684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208880" y="6193229"/>
                <a:ext cx="2259144"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mr-IN" sz="2400" i="1" smtClean="0">
                              <a:solidFill>
                                <a:srgbClr val="0070C0"/>
                              </a:solidFill>
                              <a:latin typeface="Cambria Math" panose="02040503050406030204" pitchFamily="18" charset="0"/>
                            </a:rPr>
                          </m:ctrlPr>
                        </m:dPr>
                        <m:e>
                          <m:sSub>
                            <m:sSubPr>
                              <m:ctrlPr>
                                <a:rPr lang="en-US" sz="2400" i="1" smtClean="0">
                                  <a:solidFill>
                                    <a:srgbClr val="0070C0"/>
                                  </a:solidFill>
                                  <a:latin typeface="Cambria Math" panose="02040503050406030204" pitchFamily="18" charset="0"/>
                                </a:rPr>
                              </m:ctrlPr>
                            </m:sSubPr>
                            <m:e>
                              <m:acc>
                                <m:accPr>
                                  <m:chr m:val="̂"/>
                                  <m:ctrlPr>
                                    <a:rPr lang="en-US" sz="240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𝑧</m:t>
                              </m:r>
                            </m:sub>
                          </m:sSub>
                          <m:r>
                            <a:rPr lang="en-AU" sz="2400" b="0" i="1" smtClean="0">
                              <a:solidFill>
                                <a:srgbClr val="0070C0"/>
                              </a:solidFill>
                              <a:latin typeface="Cambria Math" charset="0"/>
                            </a:rPr>
                            <m:t>,</m:t>
                          </m:r>
                          <m:sSub>
                            <m:sSubPr>
                              <m:ctrlPr>
                                <a:rPr lang="en-US" sz="2400" b="0" i="1" smtClean="0">
                                  <a:solidFill>
                                    <a:srgbClr val="0070C0"/>
                                  </a:solidFill>
                                  <a:latin typeface="Cambria Math" panose="02040503050406030204" pitchFamily="18" charset="0"/>
                                </a:rPr>
                              </m:ctrlPr>
                            </m:sSubPr>
                            <m:e>
                              <m:acc>
                                <m:accPr>
                                  <m:chr m:val="̂"/>
                                  <m:ctrlPr>
                                    <a:rPr lang="en-US" sz="2400" b="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m:t>
                              </m:r>
                            </m:sub>
                          </m:sSub>
                        </m:e>
                      </m:d>
                      <m:r>
                        <a:rPr lang="en-AU" sz="2400" b="0" i="1" smtClean="0">
                          <a:solidFill>
                            <a:srgbClr val="0070C0"/>
                          </a:solidFill>
                          <a:latin typeface="Cambria Math" charset="0"/>
                        </a:rPr>
                        <m:t>=−</m:t>
                      </m:r>
                      <m:r>
                        <a:rPr lang="en-AU" sz="2400" b="0" i="1" smtClean="0">
                          <a:solidFill>
                            <a:srgbClr val="0070C0"/>
                          </a:solidFill>
                          <a:latin typeface="Cambria Math" charset="0"/>
                          <a:ea typeface="Cambria Math" charset="0"/>
                          <a:cs typeface="Cambria Math" charset="0"/>
                        </a:rPr>
                        <m:t>ℏ </m:t>
                      </m:r>
                      <m:sSub>
                        <m:sSubPr>
                          <m:ctrlPr>
                            <a:rPr lang="en-US" sz="2400" i="1">
                              <a:solidFill>
                                <a:srgbClr val="0070C0"/>
                              </a:solidFill>
                              <a:latin typeface="Cambria Math" panose="02040503050406030204" pitchFamily="18" charset="0"/>
                            </a:rPr>
                          </m:ctrlPr>
                        </m:sSubPr>
                        <m:e>
                          <m:acc>
                            <m:accPr>
                              <m:chr m:val="̂"/>
                              <m:ctrlPr>
                                <a:rPr lang="en-US" sz="2400" i="1">
                                  <a:solidFill>
                                    <a:srgbClr val="0070C0"/>
                                  </a:solidFill>
                                  <a:latin typeface="Cambria Math" panose="02040503050406030204" pitchFamily="18" charset="0"/>
                                </a:rPr>
                              </m:ctrlPr>
                            </m:accPr>
                            <m:e>
                              <m:r>
                                <a:rPr lang="en-AU" sz="2400" i="1">
                                  <a:solidFill>
                                    <a:srgbClr val="0070C0"/>
                                  </a:solidFill>
                                  <a:latin typeface="Cambria Math" charset="0"/>
                                </a:rPr>
                                <m:t>𝐿</m:t>
                              </m:r>
                            </m:e>
                          </m:acc>
                        </m:e>
                        <m:sub>
                          <m:r>
                            <a:rPr lang="en-AU" sz="2400" b="0" i="1" smtClean="0">
                              <a:solidFill>
                                <a:srgbClr val="0070C0"/>
                              </a:solidFill>
                              <a:latin typeface="Cambria Math" charset="0"/>
                            </a:rPr>
                            <m:t>−</m:t>
                          </m:r>
                        </m:sub>
                      </m:sSub>
                    </m:oMath>
                  </m:oMathPara>
                </a14:m>
                <a:endParaRPr lang="en-US" sz="2400" dirty="0">
                  <a:solidFill>
                    <a:srgbClr val="0070C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880" y="6193229"/>
                <a:ext cx="2259144" cy="41684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14650" y="5630158"/>
                <a:ext cx="1600118"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mr-IN" sz="2400" i="1" smtClean="0">
                              <a:solidFill>
                                <a:srgbClr val="0070C0"/>
                              </a:solidFill>
                              <a:latin typeface="Cambria Math" panose="02040503050406030204" pitchFamily="18" charset="0"/>
                            </a:rPr>
                          </m:ctrlPr>
                        </m:dPr>
                        <m:e>
                          <m:sSup>
                            <m:sSupPr>
                              <m:ctrlPr>
                                <a:rPr lang="mr-IN" sz="2400" i="1" smtClean="0">
                                  <a:solidFill>
                                    <a:srgbClr val="0070C0"/>
                                  </a:solidFill>
                                  <a:latin typeface="Cambria Math" panose="02040503050406030204" pitchFamily="18" charset="0"/>
                                </a:rPr>
                              </m:ctrlPr>
                            </m:sSupPr>
                            <m:e>
                              <m:acc>
                                <m:accPr>
                                  <m:chr m:val="̂"/>
                                  <m:ctrlPr>
                                    <a:rPr lang="mr-IN" sz="240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p>
                              <m:r>
                                <a:rPr lang="en-AU" sz="2400" b="0" i="1" smtClean="0">
                                  <a:solidFill>
                                    <a:srgbClr val="0070C0"/>
                                  </a:solidFill>
                                  <a:latin typeface="Cambria Math" charset="0"/>
                                </a:rPr>
                                <m:t>2</m:t>
                              </m:r>
                            </m:sup>
                          </m:sSup>
                          <m:r>
                            <a:rPr lang="en-AU" sz="2400" b="0" i="1" smtClean="0">
                              <a:solidFill>
                                <a:srgbClr val="0070C0"/>
                              </a:solidFill>
                              <a:latin typeface="Cambria Math" charset="0"/>
                            </a:rPr>
                            <m:t>,</m:t>
                          </m:r>
                          <m:sSub>
                            <m:sSubPr>
                              <m:ctrlPr>
                                <a:rPr lang="en-US" sz="2400" b="0" i="1" smtClean="0">
                                  <a:solidFill>
                                    <a:srgbClr val="0070C0"/>
                                  </a:solidFill>
                                  <a:latin typeface="Cambria Math" panose="02040503050406030204" pitchFamily="18" charset="0"/>
                                </a:rPr>
                              </m:ctrlPr>
                            </m:sSubPr>
                            <m:e>
                              <m:acc>
                                <m:accPr>
                                  <m:chr m:val="̂"/>
                                  <m:ctrlPr>
                                    <a:rPr lang="en-US" sz="2400" b="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m:t>
                              </m:r>
                            </m:sub>
                          </m:sSub>
                        </m:e>
                      </m:d>
                      <m:r>
                        <a:rPr lang="en-AU" sz="2400" b="0" i="1" smtClean="0">
                          <a:solidFill>
                            <a:srgbClr val="0070C0"/>
                          </a:solidFill>
                          <a:latin typeface="Cambria Math" charset="0"/>
                        </a:rPr>
                        <m:t>=0</m:t>
                      </m:r>
                    </m:oMath>
                  </m:oMathPara>
                </a14:m>
                <a:endParaRPr lang="en-US" sz="2400" dirty="0">
                  <a:solidFill>
                    <a:srgbClr val="0070C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214650" y="5630158"/>
                <a:ext cx="1600118" cy="41684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193009" y="6193229"/>
                <a:ext cx="1643399"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mr-IN" sz="2400" i="1" smtClean="0">
                              <a:solidFill>
                                <a:srgbClr val="0070C0"/>
                              </a:solidFill>
                              <a:latin typeface="Cambria Math" panose="02040503050406030204" pitchFamily="18" charset="0"/>
                            </a:rPr>
                          </m:ctrlPr>
                        </m:dPr>
                        <m:e>
                          <m:sSup>
                            <m:sSupPr>
                              <m:ctrlPr>
                                <a:rPr lang="mr-IN" sz="2400" i="1" smtClean="0">
                                  <a:solidFill>
                                    <a:srgbClr val="0070C0"/>
                                  </a:solidFill>
                                  <a:latin typeface="Cambria Math" panose="02040503050406030204" pitchFamily="18" charset="0"/>
                                </a:rPr>
                              </m:ctrlPr>
                            </m:sSupPr>
                            <m:e>
                              <m:acc>
                                <m:accPr>
                                  <m:chr m:val="̂"/>
                                  <m:ctrlPr>
                                    <a:rPr lang="mr-IN" sz="240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p>
                              <m:r>
                                <a:rPr lang="en-AU" sz="2400" b="0" i="1" smtClean="0">
                                  <a:solidFill>
                                    <a:srgbClr val="0070C0"/>
                                  </a:solidFill>
                                  <a:latin typeface="Cambria Math" charset="0"/>
                                </a:rPr>
                                <m:t>2</m:t>
                              </m:r>
                            </m:sup>
                          </m:sSup>
                          <m:r>
                            <a:rPr lang="en-AU" sz="2400" b="0" i="1" smtClean="0">
                              <a:solidFill>
                                <a:srgbClr val="0070C0"/>
                              </a:solidFill>
                              <a:latin typeface="Cambria Math" charset="0"/>
                            </a:rPr>
                            <m:t>,</m:t>
                          </m:r>
                          <m:sSub>
                            <m:sSubPr>
                              <m:ctrlPr>
                                <a:rPr lang="en-US" sz="2400" b="0" i="1" smtClean="0">
                                  <a:solidFill>
                                    <a:srgbClr val="0070C0"/>
                                  </a:solidFill>
                                  <a:latin typeface="Cambria Math" panose="02040503050406030204" pitchFamily="18" charset="0"/>
                                </a:rPr>
                              </m:ctrlPr>
                            </m:sSubPr>
                            <m:e>
                              <m:acc>
                                <m:accPr>
                                  <m:chr m:val="̂"/>
                                  <m:ctrlPr>
                                    <a:rPr lang="en-US" sz="2400" b="0" i="1" smtClean="0">
                                      <a:solidFill>
                                        <a:srgbClr val="0070C0"/>
                                      </a:solidFill>
                                      <a:latin typeface="Cambria Math" panose="02040503050406030204" pitchFamily="18" charset="0"/>
                                    </a:rPr>
                                  </m:ctrlPr>
                                </m:accPr>
                                <m:e>
                                  <m:r>
                                    <a:rPr lang="en-AU" sz="2400" b="0" i="1" smtClean="0">
                                      <a:solidFill>
                                        <a:srgbClr val="0070C0"/>
                                      </a:solidFill>
                                      <a:latin typeface="Cambria Math" charset="0"/>
                                    </a:rPr>
                                    <m:t>𝐿</m:t>
                                  </m:r>
                                </m:e>
                              </m:acc>
                            </m:e>
                            <m:sub>
                              <m:r>
                                <a:rPr lang="en-AU" sz="2400" b="0" i="1" smtClean="0">
                                  <a:solidFill>
                                    <a:srgbClr val="0070C0"/>
                                  </a:solidFill>
                                  <a:latin typeface="Cambria Math" charset="0"/>
                                </a:rPr>
                                <m:t>−</m:t>
                              </m:r>
                            </m:sub>
                          </m:sSub>
                        </m:e>
                      </m:d>
                      <m:r>
                        <a:rPr lang="en-AU" sz="2400" b="0" i="1" smtClean="0">
                          <a:solidFill>
                            <a:srgbClr val="0070C0"/>
                          </a:solidFill>
                          <a:latin typeface="Cambria Math" charset="0"/>
                        </a:rPr>
                        <m:t>=0</m:t>
                      </m:r>
                    </m:oMath>
                  </m:oMathPara>
                </a14:m>
                <a:endParaRPr lang="en-US" sz="2400" dirty="0">
                  <a:solidFill>
                    <a:srgbClr val="0070C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193009" y="6193229"/>
                <a:ext cx="1643399" cy="416845"/>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93257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351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Angular momentum measurements</a:t>
            </a:r>
          </a:p>
        </p:txBody>
      </p:sp>
      <p:sp>
        <p:nvSpPr>
          <p:cNvPr id="2" name="TextBox 1"/>
          <p:cNvSpPr txBox="1"/>
          <p:nvPr/>
        </p:nvSpPr>
        <p:spPr>
          <a:xfrm>
            <a:off x="1382617" y="1126062"/>
            <a:ext cx="6378766" cy="523220"/>
          </a:xfrm>
          <a:prstGeom prst="rect">
            <a:avLst/>
          </a:prstGeom>
          <a:noFill/>
          <a:ln w="12700">
            <a:solidFill>
              <a:schemeClr val="tx1"/>
            </a:solidFill>
          </a:ln>
        </p:spPr>
        <p:txBody>
          <a:bodyPr wrap="square" rtlCol="0">
            <a:spAutoFit/>
          </a:bodyPr>
          <a:lstStyle/>
          <a:p>
            <a:pPr algn="ctr"/>
            <a:r>
              <a:rPr lang="en-AU" sz="2800" b="1" dirty="0"/>
              <a:t>Ladder operators for angular momentum</a:t>
            </a:r>
            <a:endParaRPr lang="en-US" sz="2800" b="1" dirty="0"/>
          </a:p>
        </p:txBody>
      </p:sp>
      <mc:AlternateContent xmlns:mc="http://schemas.openxmlformats.org/markup-compatibility/2006" xmlns:a14="http://schemas.microsoft.com/office/drawing/2010/main">
        <mc:Choice Requires="a14">
          <p:sp>
            <p:nvSpPr>
              <p:cNvPr id="5" name="TextBox 4"/>
              <p:cNvSpPr txBox="1"/>
              <p:nvPr/>
            </p:nvSpPr>
            <p:spPr>
              <a:xfrm>
                <a:off x="430306" y="1871830"/>
                <a:ext cx="8358692" cy="4595169"/>
              </a:xfrm>
              <a:prstGeom prst="rect">
                <a:avLst/>
              </a:prstGeom>
              <a:noFill/>
            </p:spPr>
            <p:txBody>
              <a:bodyPr wrap="square" rtlCol="0">
                <a:spAutoFit/>
              </a:bodyPr>
              <a:lstStyle/>
              <a:p>
                <a:pPr marL="342900" indent="-342900">
                  <a:spcAft>
                    <a:spcPts val="2400"/>
                  </a:spcAft>
                  <a:buFont typeface="Arial" charset="0"/>
                  <a:buChar char="•"/>
                </a:pPr>
                <a:r>
                  <a:rPr lang="en-AU" sz="2000" dirty="0">
                    <a:solidFill>
                      <a:srgbClr val="FF0000"/>
                    </a:solidFill>
                  </a:rPr>
                  <a:t>Non-examinable: </a:t>
                </a:r>
                <a:r>
                  <a:rPr lang="en-AU" sz="2000" dirty="0"/>
                  <a:t>Using these commutation relations, we can “wave a magic wand” as follows </a:t>
                </a:r>
                <a:r>
                  <a:rPr lang="mr-IN" sz="2000" dirty="0"/>
                  <a:t>…</a:t>
                </a:r>
                <a:r>
                  <a:rPr lang="en-AU" sz="2000" dirty="0"/>
                  <a:t> </a:t>
                </a:r>
                <a:r>
                  <a:rPr lang="en-AU" sz="2000" i="1" dirty="0"/>
                  <a:t>(you won’t need to be able to replicate this slide and the next, I’m just including it in case you want to see the “small print” of how we can derive these angular momentum eigenvalues)</a:t>
                </a:r>
              </a:p>
              <a:p>
                <a:pPr marL="342900" indent="-342900">
                  <a:spcAft>
                    <a:spcPts val="2400"/>
                  </a:spcAft>
                  <a:buFont typeface="Arial" charset="0"/>
                  <a:buChar char="•"/>
                </a:pPr>
                <a:r>
                  <a:rPr lang="en-AU" sz="2000" dirty="0"/>
                  <a:t>First: </a:t>
                </a:r>
                <a14:m>
                  <m:oMath xmlns:m="http://schemas.openxmlformats.org/officeDocument/2006/math">
                    <m:sSup>
                      <m:sSupPr>
                        <m:ctrlPr>
                          <a:rPr lang="en-AU" sz="2000" i="1" smtClean="0">
                            <a:latin typeface="Cambria Math" panose="02040503050406030204" pitchFamily="18" charset="0"/>
                          </a:rPr>
                        </m:ctrlPr>
                      </m:sSupPr>
                      <m:e>
                        <m:acc>
                          <m:accPr>
                            <m:chr m:val="̂"/>
                            <m:ctrlPr>
                              <a:rPr lang="en-AU" sz="2000" i="1" smtClean="0">
                                <a:latin typeface="Cambria Math" panose="02040503050406030204" pitchFamily="18" charset="0"/>
                              </a:rPr>
                            </m:ctrlPr>
                          </m:accPr>
                          <m:e>
                            <m:r>
                              <a:rPr lang="en-AU" sz="2000" b="0" i="1" smtClean="0">
                                <a:latin typeface="Cambria Math" charset="0"/>
                              </a:rPr>
                              <m:t>𝐿</m:t>
                            </m:r>
                          </m:e>
                        </m:acc>
                      </m:e>
                      <m:sup>
                        <m:r>
                          <a:rPr lang="en-AU" sz="2000" b="0" i="1" smtClean="0">
                            <a:latin typeface="Cambria Math" charset="0"/>
                          </a:rPr>
                          <m:t>2</m:t>
                        </m:r>
                      </m:sup>
                    </m:sSup>
                    <m:d>
                      <m:dPr>
                        <m:ctrlPr>
                          <a:rPr lang="mr-IN" sz="2000" i="1" smtClean="0">
                            <a:latin typeface="Cambria Math" panose="02040503050406030204" pitchFamily="18" charset="0"/>
                          </a:rPr>
                        </m:ctrlPr>
                      </m:dPr>
                      <m:e>
                        <m:sSub>
                          <m:sSubPr>
                            <m:ctrlPr>
                              <a:rPr lang="en-US" sz="2000" i="1" smtClean="0">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AU" sz="2000" b="0" i="1" smtClean="0">
                                    <a:latin typeface="Cambria Math" charset="0"/>
                                  </a:rPr>
                                  <m:t>𝐿</m:t>
                                </m:r>
                              </m:e>
                            </m:acc>
                          </m:e>
                          <m:sub>
                            <m:r>
                              <a:rPr lang="en-US" sz="2000" i="1" smtClean="0">
                                <a:latin typeface="Cambria Math" charset="0"/>
                                <a:ea typeface="Cambria Math" charset="0"/>
                                <a:cs typeface="Cambria Math" charset="0"/>
                              </a:rPr>
                              <m:t>±</m:t>
                            </m:r>
                          </m:sub>
                        </m:sSub>
                        <m:r>
                          <a:rPr lang="en-AU" sz="2000" b="0" i="1" smtClean="0">
                            <a:latin typeface="Cambria Math" charset="0"/>
                          </a:rPr>
                          <m:t>𝑌</m:t>
                        </m:r>
                      </m:e>
                    </m:d>
                    <m:r>
                      <a:rPr lang="en-AU" sz="2000" b="0" i="1" smtClean="0">
                        <a:latin typeface="Cambria Math"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AU" sz="2000" i="1">
                                <a:latin typeface="Cambria Math" charset="0"/>
                              </a:rPr>
                              <m:t>𝐿</m:t>
                            </m:r>
                          </m:e>
                        </m:acc>
                      </m:e>
                      <m:sub>
                        <m:r>
                          <a:rPr lang="en-US" sz="2000" i="1">
                            <a:latin typeface="Cambria Math" charset="0"/>
                            <a:ea typeface="Cambria Math" charset="0"/>
                            <a:cs typeface="Cambria Math" charset="0"/>
                          </a:rPr>
                          <m:t>±</m:t>
                        </m:r>
                      </m:sub>
                    </m:sSub>
                    <m:d>
                      <m:dPr>
                        <m:ctrlPr>
                          <a:rPr lang="mr-IN" sz="2000" i="1" smtClean="0">
                            <a:latin typeface="Cambria Math" panose="02040503050406030204" pitchFamily="18" charset="0"/>
                            <a:ea typeface="Cambria Math" charset="0"/>
                            <a:cs typeface="Cambria Math" charset="0"/>
                          </a:rPr>
                        </m:ctrlPr>
                      </m:dPr>
                      <m:e>
                        <m:sSup>
                          <m:sSupPr>
                            <m:ctrlPr>
                              <a:rPr lang="en-AU" sz="2000" i="1">
                                <a:latin typeface="Cambria Math" panose="02040503050406030204" pitchFamily="18" charset="0"/>
                              </a:rPr>
                            </m:ctrlPr>
                          </m:sSupPr>
                          <m:e>
                            <m:acc>
                              <m:accPr>
                                <m:chr m:val="̂"/>
                                <m:ctrlPr>
                                  <a:rPr lang="en-AU" sz="2000" i="1">
                                    <a:latin typeface="Cambria Math" panose="02040503050406030204" pitchFamily="18" charset="0"/>
                                  </a:rPr>
                                </m:ctrlPr>
                              </m:accPr>
                              <m:e>
                                <m:r>
                                  <a:rPr lang="en-AU" sz="2000" i="1">
                                    <a:latin typeface="Cambria Math" charset="0"/>
                                  </a:rPr>
                                  <m:t>𝐿</m:t>
                                </m:r>
                              </m:e>
                            </m:acc>
                          </m:e>
                          <m:sup>
                            <m:r>
                              <a:rPr lang="en-AU" sz="2000" i="1">
                                <a:latin typeface="Cambria Math" charset="0"/>
                              </a:rPr>
                              <m:t>2</m:t>
                            </m:r>
                          </m:sup>
                        </m:sSup>
                        <m:r>
                          <a:rPr lang="en-AU" sz="2000" b="0" i="1" smtClean="0">
                            <a:latin typeface="Cambria Math" charset="0"/>
                          </a:rPr>
                          <m:t>𝑌</m:t>
                        </m:r>
                      </m:e>
                    </m:d>
                    <m:r>
                      <a:rPr lang="en-AU" sz="2000" b="0" i="1" smtClean="0">
                        <a:latin typeface="Cambria Math" charset="0"/>
                        <a:ea typeface="Cambria Math" charset="0"/>
                        <a:cs typeface="Cambria Math" charset="0"/>
                      </a:rPr>
                      <m:t>=</m:t>
                    </m:r>
                  </m:oMath>
                </a14:m>
                <a:r>
                  <a:rPr lang="en-US" sz="2000" dirty="0"/>
                  <a:t> </a:t>
                </a: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AU" sz="2000" i="1">
                                <a:latin typeface="Cambria Math" charset="0"/>
                              </a:rPr>
                              <m:t>𝐿</m:t>
                            </m:r>
                          </m:e>
                        </m:acc>
                      </m:e>
                      <m:sub>
                        <m:r>
                          <a:rPr lang="en-US" sz="2000" i="1">
                            <a:latin typeface="Cambria Math" charset="0"/>
                            <a:ea typeface="Cambria Math" charset="0"/>
                            <a:cs typeface="Cambria Math" charset="0"/>
                          </a:rPr>
                          <m:t>±</m:t>
                        </m:r>
                      </m:sub>
                    </m:sSub>
                    <m:d>
                      <m:dPr>
                        <m:ctrlPr>
                          <a:rPr lang="mr-IN" sz="2000" i="1">
                            <a:latin typeface="Cambria Math" panose="02040503050406030204" pitchFamily="18" charset="0"/>
                            <a:ea typeface="Cambria Math" charset="0"/>
                            <a:cs typeface="Cambria Math" charset="0"/>
                          </a:rPr>
                        </m:ctrlPr>
                      </m:dPr>
                      <m:e>
                        <m:r>
                          <a:rPr lang="mr-IN" sz="2000" i="1" smtClean="0">
                            <a:latin typeface="Cambria Math" charset="0"/>
                            <a:ea typeface="Cambria Math" charset="0"/>
                            <a:cs typeface="Cambria Math" charset="0"/>
                          </a:rPr>
                          <m:t>𝜆</m:t>
                        </m:r>
                        <m:r>
                          <a:rPr lang="en-AU" sz="2000" i="1">
                            <a:latin typeface="Cambria Math" charset="0"/>
                          </a:rPr>
                          <m:t>𝑌</m:t>
                        </m:r>
                      </m:e>
                    </m:d>
                    <m:r>
                      <a:rPr lang="en-AU" sz="2000" b="0" i="1" smtClean="0">
                        <a:latin typeface="Cambria Math" charset="0"/>
                      </a:rPr>
                      <m:t>=</m:t>
                    </m:r>
                  </m:oMath>
                </a14:m>
                <a:r>
                  <a:rPr lang="mr-IN" sz="2000" dirty="0">
                    <a:ea typeface="Cambria Math" charset="0"/>
                    <a:cs typeface="Cambria Math" charset="0"/>
                  </a:rPr>
                  <a:t> </a:t>
                </a:r>
                <a14:m>
                  <m:oMath xmlns:m="http://schemas.openxmlformats.org/officeDocument/2006/math">
                    <m:r>
                      <a:rPr lang="mr-IN" sz="2000" i="1">
                        <a:latin typeface="Cambria Math" charset="0"/>
                        <a:ea typeface="Cambria Math" charset="0"/>
                        <a:cs typeface="Cambria Math" charset="0"/>
                      </a:rPr>
                      <m:t>𝜆</m:t>
                    </m:r>
                    <m:d>
                      <m:dPr>
                        <m:ctrlPr>
                          <a:rPr lang="mr-IN" sz="2000" i="1">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AU" sz="2000" i="1">
                                    <a:latin typeface="Cambria Math" charset="0"/>
                                  </a:rPr>
                                  <m:t>𝐿</m:t>
                                </m:r>
                              </m:e>
                            </m:acc>
                          </m:e>
                          <m:sub>
                            <m:r>
                              <a:rPr lang="en-US" sz="2000" i="1">
                                <a:latin typeface="Cambria Math" charset="0"/>
                                <a:ea typeface="Cambria Math" charset="0"/>
                                <a:cs typeface="Cambria Math" charset="0"/>
                              </a:rPr>
                              <m:t>±</m:t>
                            </m:r>
                          </m:sub>
                        </m:sSub>
                        <m:r>
                          <a:rPr lang="en-AU" sz="2000" i="1">
                            <a:latin typeface="Cambria Math" charset="0"/>
                          </a:rPr>
                          <m:t>𝑌</m:t>
                        </m:r>
                      </m:e>
                    </m:d>
                  </m:oMath>
                </a14:m>
                <a:r>
                  <a:rPr lang="en-US" sz="2000" dirty="0"/>
                  <a:t>.  </a:t>
                </a:r>
                <a:r>
                  <a:rPr lang="en-US" sz="2000" dirty="0">
                    <a:solidFill>
                      <a:srgbClr val="0070C0"/>
                    </a:solidFill>
                  </a:rPr>
                  <a:t>If </a:t>
                </a:r>
                <a14:m>
                  <m:oMath xmlns:m="http://schemas.openxmlformats.org/officeDocument/2006/math">
                    <m:r>
                      <a:rPr lang="en-AU" sz="2000" b="0" i="1" smtClean="0">
                        <a:solidFill>
                          <a:srgbClr val="0070C0"/>
                        </a:solidFill>
                        <a:latin typeface="Cambria Math" charset="0"/>
                      </a:rPr>
                      <m:t>𝑌</m:t>
                    </m:r>
                  </m:oMath>
                </a14:m>
                <a:r>
                  <a:rPr lang="en-US" sz="2000" dirty="0">
                    <a:solidFill>
                      <a:srgbClr val="0070C0"/>
                    </a:solidFill>
                  </a:rPr>
                  <a:t> is an </a:t>
                </a:r>
                <a:r>
                  <a:rPr lang="en-US" sz="2000" dirty="0" err="1">
                    <a:solidFill>
                      <a:srgbClr val="0070C0"/>
                    </a:solidFill>
                  </a:rPr>
                  <a:t>eigenfunction</a:t>
                </a:r>
                <a:r>
                  <a:rPr lang="en-US" sz="2000" dirty="0">
                    <a:solidFill>
                      <a:srgbClr val="0070C0"/>
                    </a:solidFill>
                  </a:rPr>
                  <a:t> of </a:t>
                </a:r>
                <a14:m>
                  <m:oMath xmlns:m="http://schemas.openxmlformats.org/officeDocument/2006/math">
                    <m:sSup>
                      <m:sSupPr>
                        <m:ctrlPr>
                          <a:rPr lang="en-AU" sz="2000" i="1">
                            <a:solidFill>
                              <a:srgbClr val="0070C0"/>
                            </a:solidFill>
                            <a:latin typeface="Cambria Math" panose="02040503050406030204" pitchFamily="18" charset="0"/>
                          </a:rPr>
                        </m:ctrlPr>
                      </m:sSupPr>
                      <m:e>
                        <m:acc>
                          <m:accPr>
                            <m:chr m:val="̂"/>
                            <m:ctrlPr>
                              <a:rPr lang="en-AU" sz="2000" i="1">
                                <a:solidFill>
                                  <a:srgbClr val="0070C0"/>
                                </a:solidFill>
                                <a:latin typeface="Cambria Math" panose="02040503050406030204" pitchFamily="18" charset="0"/>
                              </a:rPr>
                            </m:ctrlPr>
                          </m:accPr>
                          <m:e>
                            <m:r>
                              <a:rPr lang="en-AU" sz="2000" i="1">
                                <a:solidFill>
                                  <a:srgbClr val="0070C0"/>
                                </a:solidFill>
                                <a:latin typeface="Cambria Math" charset="0"/>
                              </a:rPr>
                              <m:t>𝐿</m:t>
                            </m:r>
                          </m:e>
                        </m:acc>
                      </m:e>
                      <m:sup>
                        <m:r>
                          <a:rPr lang="en-AU" sz="2000" i="1">
                            <a:solidFill>
                              <a:srgbClr val="0070C0"/>
                            </a:solidFill>
                            <a:latin typeface="Cambria Math" charset="0"/>
                          </a:rPr>
                          <m:t>2</m:t>
                        </m:r>
                      </m:sup>
                    </m:sSup>
                  </m:oMath>
                </a14:m>
                <a:r>
                  <a:rPr lang="en-US" sz="2000" dirty="0">
                    <a:solidFill>
                      <a:srgbClr val="0070C0"/>
                    </a:solidFill>
                  </a:rPr>
                  <a:t>, then so is </a:t>
                </a:r>
                <a14:m>
                  <m:oMath xmlns:m="http://schemas.openxmlformats.org/officeDocument/2006/math">
                    <m:sSub>
                      <m:sSubPr>
                        <m:ctrlPr>
                          <a:rPr lang="en-US" sz="2000" i="1">
                            <a:solidFill>
                              <a:srgbClr val="0070C0"/>
                            </a:solidFill>
                            <a:latin typeface="Cambria Math" panose="02040503050406030204" pitchFamily="18" charset="0"/>
                          </a:rPr>
                        </m:ctrlPr>
                      </m:sSubPr>
                      <m:e>
                        <m:acc>
                          <m:accPr>
                            <m:chr m:val="̂"/>
                            <m:ctrlPr>
                              <a:rPr lang="en-US" sz="2000" i="1">
                                <a:solidFill>
                                  <a:srgbClr val="0070C0"/>
                                </a:solidFill>
                                <a:latin typeface="Cambria Math" panose="02040503050406030204" pitchFamily="18" charset="0"/>
                              </a:rPr>
                            </m:ctrlPr>
                          </m:accPr>
                          <m:e>
                            <m:r>
                              <a:rPr lang="en-AU" sz="2000" i="1">
                                <a:solidFill>
                                  <a:srgbClr val="0070C0"/>
                                </a:solidFill>
                                <a:latin typeface="Cambria Math" charset="0"/>
                              </a:rPr>
                              <m:t>𝐿</m:t>
                            </m:r>
                          </m:e>
                        </m:acc>
                      </m:e>
                      <m:sub>
                        <m:r>
                          <a:rPr lang="en-US" sz="2000" i="1">
                            <a:solidFill>
                              <a:srgbClr val="0070C0"/>
                            </a:solidFill>
                            <a:latin typeface="Cambria Math" charset="0"/>
                            <a:ea typeface="Cambria Math" charset="0"/>
                            <a:cs typeface="Cambria Math" charset="0"/>
                          </a:rPr>
                          <m:t>±</m:t>
                        </m:r>
                      </m:sub>
                    </m:sSub>
                    <m:r>
                      <a:rPr lang="en-AU" sz="2000" i="1">
                        <a:solidFill>
                          <a:srgbClr val="0070C0"/>
                        </a:solidFill>
                        <a:latin typeface="Cambria Math" charset="0"/>
                      </a:rPr>
                      <m:t>𝑌</m:t>
                    </m:r>
                  </m:oMath>
                </a14:m>
                <a:r>
                  <a:rPr lang="en-US" sz="2000" dirty="0">
                    <a:solidFill>
                      <a:srgbClr val="0070C0"/>
                    </a:solidFill>
                  </a:rPr>
                  <a:t>, with the same eigenvalue</a:t>
                </a:r>
                <a:endParaRPr lang="en-US" sz="2000" dirty="0"/>
              </a:p>
              <a:p>
                <a:pPr marL="342900" indent="-342900">
                  <a:spcAft>
                    <a:spcPts val="2400"/>
                  </a:spcAft>
                  <a:buFont typeface="Arial" charset="0"/>
                  <a:buChar char="•"/>
                </a:pPr>
                <a:r>
                  <a:rPr lang="en-US" sz="2000" dirty="0"/>
                  <a:t>Second: </a:t>
                </a:r>
                <a14:m>
                  <m:oMath xmlns:m="http://schemas.openxmlformats.org/officeDocument/2006/math">
                    <m:sSub>
                      <m:sSubPr>
                        <m:ctrlPr>
                          <a:rPr lang="en-US" sz="2000" i="1" smtClean="0">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AU" sz="2000" b="0" i="1" smtClean="0">
                                <a:latin typeface="Cambria Math" charset="0"/>
                              </a:rPr>
                              <m:t>𝐿</m:t>
                            </m:r>
                          </m:e>
                        </m:acc>
                      </m:e>
                      <m:sub>
                        <m:r>
                          <a:rPr lang="en-AU" sz="2000" b="0" i="1" smtClean="0">
                            <a:latin typeface="Cambria Math" charset="0"/>
                          </a:rPr>
                          <m:t>𝑧</m:t>
                        </m:r>
                      </m:sub>
                    </m:sSub>
                    <m:d>
                      <m:dPr>
                        <m:ctrlPr>
                          <a:rPr lang="mr-IN" sz="2000" i="1">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AU" sz="2000" i="1">
                                    <a:latin typeface="Cambria Math" charset="0"/>
                                  </a:rPr>
                                  <m:t>𝐿</m:t>
                                </m:r>
                              </m:e>
                            </m:acc>
                          </m:e>
                          <m:sub>
                            <m:r>
                              <a:rPr lang="en-US" sz="2000" i="1">
                                <a:latin typeface="Cambria Math" charset="0"/>
                                <a:ea typeface="Cambria Math" charset="0"/>
                                <a:cs typeface="Cambria Math" charset="0"/>
                              </a:rPr>
                              <m:t>±</m:t>
                            </m:r>
                          </m:sub>
                        </m:sSub>
                        <m:r>
                          <a:rPr lang="en-AU" sz="2000" i="1">
                            <a:latin typeface="Cambria Math" charset="0"/>
                          </a:rPr>
                          <m:t>𝑌</m:t>
                        </m:r>
                      </m:e>
                    </m:d>
                    <m:r>
                      <a:rPr lang="en-AU" sz="2000" i="1">
                        <a:latin typeface="Cambria Math" charset="0"/>
                      </a:rPr>
                      <m:t>=</m:t>
                    </m:r>
                    <m:d>
                      <m:dPr>
                        <m:ctrlPr>
                          <a:rPr lang="mr-IN" sz="2000" i="1" smtClean="0">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AU" sz="2000" i="1">
                                    <a:latin typeface="Cambria Math" charset="0"/>
                                  </a:rPr>
                                  <m:t>𝐿</m:t>
                                </m:r>
                              </m:e>
                            </m:acc>
                          </m:e>
                          <m:sub>
                            <m:r>
                              <a:rPr lang="en-AU" sz="2000" i="1">
                                <a:latin typeface="Cambria Math" charset="0"/>
                              </a:rPr>
                              <m:t>𝑧</m:t>
                            </m:r>
                          </m:sub>
                        </m:sSub>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AU" sz="2000" i="1">
                                    <a:latin typeface="Cambria Math" charset="0"/>
                                  </a:rPr>
                                  <m:t>𝐿</m:t>
                                </m:r>
                              </m:e>
                            </m:acc>
                          </m:e>
                          <m:sub>
                            <m:r>
                              <a:rPr lang="en-US" sz="2000" i="1">
                                <a:latin typeface="Cambria Math" charset="0"/>
                                <a:ea typeface="Cambria Math" charset="0"/>
                                <a:cs typeface="Cambria Math" charset="0"/>
                              </a:rPr>
                              <m:t>±</m:t>
                            </m:r>
                          </m:sub>
                        </m:sSub>
                        <m:r>
                          <a:rPr lang="en-AU" sz="2000" i="1">
                            <a:latin typeface="Cambria Math" charset="0"/>
                          </a:rPr>
                          <m:t>𝑌</m:t>
                        </m:r>
                        <m:r>
                          <a:rPr lang="en-AU" sz="2000" b="0" i="1" smtClean="0">
                            <a:latin typeface="Cambria Math"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AU" sz="2000" i="1">
                                    <a:latin typeface="Cambria Math" charset="0"/>
                                  </a:rPr>
                                  <m:t>𝐿</m:t>
                                </m:r>
                              </m:e>
                            </m:acc>
                          </m:e>
                          <m:sub>
                            <m:r>
                              <a:rPr lang="en-US" sz="2000" i="1">
                                <a:latin typeface="Cambria Math" charset="0"/>
                                <a:ea typeface="Cambria Math" charset="0"/>
                                <a:cs typeface="Cambria Math" charset="0"/>
                              </a:rPr>
                              <m:t>±</m:t>
                            </m:r>
                          </m:sub>
                        </m:sSub>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AU" sz="2000" i="1">
                                    <a:latin typeface="Cambria Math" charset="0"/>
                                  </a:rPr>
                                  <m:t>𝐿</m:t>
                                </m:r>
                              </m:e>
                            </m:acc>
                          </m:e>
                          <m:sub>
                            <m:r>
                              <a:rPr lang="en-AU" sz="2000" i="1">
                                <a:latin typeface="Cambria Math" charset="0"/>
                              </a:rPr>
                              <m:t>𝑧</m:t>
                            </m:r>
                          </m:sub>
                        </m:sSub>
                        <m:r>
                          <a:rPr lang="en-AU" sz="2000" i="1">
                            <a:latin typeface="Cambria Math" charset="0"/>
                          </a:rPr>
                          <m:t>𝑌</m:t>
                        </m:r>
                      </m:e>
                    </m:d>
                    <m:r>
                      <a:rPr lang="en-AU" sz="2000" b="0" i="1" smtClean="0">
                        <a:latin typeface="Cambria Math"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AU" sz="2000" i="1">
                                <a:latin typeface="Cambria Math" charset="0"/>
                              </a:rPr>
                              <m:t>𝐿</m:t>
                            </m:r>
                          </m:e>
                        </m:acc>
                      </m:e>
                      <m:sub>
                        <m:r>
                          <a:rPr lang="en-US" sz="2000" i="1">
                            <a:latin typeface="Cambria Math" charset="0"/>
                            <a:ea typeface="Cambria Math" charset="0"/>
                            <a:cs typeface="Cambria Math" charset="0"/>
                          </a:rPr>
                          <m:t>±</m:t>
                        </m:r>
                      </m:sub>
                    </m:sSub>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AU" sz="2000" i="1">
                                <a:latin typeface="Cambria Math" charset="0"/>
                              </a:rPr>
                              <m:t>𝐿</m:t>
                            </m:r>
                          </m:e>
                        </m:acc>
                      </m:e>
                      <m:sub>
                        <m:r>
                          <a:rPr lang="en-AU" sz="2000" i="1">
                            <a:latin typeface="Cambria Math" charset="0"/>
                          </a:rPr>
                          <m:t>𝑧</m:t>
                        </m:r>
                      </m:sub>
                    </m:sSub>
                    <m:r>
                      <a:rPr lang="en-AU" sz="2000" i="1">
                        <a:latin typeface="Cambria Math" charset="0"/>
                      </a:rPr>
                      <m:t>𝑌</m:t>
                    </m:r>
                    <m:r>
                      <a:rPr lang="en-AU" sz="2000" b="0" i="0" smtClean="0">
                        <a:latin typeface="Cambria Math" charset="0"/>
                      </a:rPr>
                      <m:t>=</m:t>
                    </m:r>
                    <m:r>
                      <a:rPr lang="en-AU" sz="2000" b="0" i="1" smtClean="0">
                        <a:latin typeface="Cambria Math" charset="0"/>
                        <a:ea typeface="Cambria Math" charset="0"/>
                        <a:cs typeface="Cambria Math" charset="0"/>
                      </a:rPr>
                      <m:t>±ℏ</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AU" sz="2000" i="1">
                                <a:latin typeface="Cambria Math" charset="0"/>
                              </a:rPr>
                              <m:t>𝐿</m:t>
                            </m:r>
                          </m:e>
                        </m:acc>
                      </m:e>
                      <m:sub>
                        <m:r>
                          <a:rPr lang="en-US" sz="2000" i="1">
                            <a:latin typeface="Cambria Math" charset="0"/>
                            <a:ea typeface="Cambria Math" charset="0"/>
                            <a:cs typeface="Cambria Math" charset="0"/>
                          </a:rPr>
                          <m:t>±</m:t>
                        </m:r>
                      </m:sub>
                    </m:sSub>
                    <m:r>
                      <a:rPr lang="en-AU" sz="2000" i="1">
                        <a:latin typeface="Cambria Math" charset="0"/>
                      </a:rPr>
                      <m:t>𝑌</m:t>
                    </m:r>
                    <m:r>
                      <a:rPr lang="en-AU" sz="2000" b="0" i="0" smtClean="0">
                        <a:latin typeface="Cambria Math"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AU" sz="2000" i="1">
                                <a:latin typeface="Cambria Math" charset="0"/>
                              </a:rPr>
                              <m:t>𝐿</m:t>
                            </m:r>
                          </m:e>
                        </m:acc>
                      </m:e>
                      <m:sub>
                        <m:r>
                          <a:rPr lang="en-US" sz="2000" i="1">
                            <a:latin typeface="Cambria Math" charset="0"/>
                            <a:ea typeface="Cambria Math" charset="0"/>
                            <a:cs typeface="Cambria Math" charset="0"/>
                          </a:rPr>
                          <m:t>±</m:t>
                        </m:r>
                      </m:sub>
                    </m:sSub>
                    <m:d>
                      <m:dPr>
                        <m:ctrlPr>
                          <a:rPr lang="mr-IN" sz="2000" i="1" smtClean="0">
                            <a:latin typeface="Cambria Math" panose="02040503050406030204" pitchFamily="18" charset="0"/>
                            <a:ea typeface="Cambria Math" charset="0"/>
                            <a:cs typeface="Cambria Math" charset="0"/>
                          </a:rPr>
                        </m:ctrlPr>
                      </m:dPr>
                      <m:e>
                        <m:r>
                          <a:rPr lang="mr-IN" sz="2000" i="1" smtClean="0">
                            <a:latin typeface="Cambria Math" charset="0"/>
                            <a:ea typeface="Cambria Math" charset="0"/>
                            <a:cs typeface="Cambria Math" charset="0"/>
                          </a:rPr>
                          <m:t>𝜇</m:t>
                        </m:r>
                        <m:r>
                          <a:rPr lang="mr-IN" sz="2000" i="1" smtClean="0">
                            <a:latin typeface="Cambria Math" charset="0"/>
                            <a:ea typeface="Cambria Math" charset="0"/>
                            <a:cs typeface="Cambria Math" charset="0"/>
                          </a:rPr>
                          <m:t>ℏ</m:t>
                        </m:r>
                      </m:e>
                    </m:d>
                    <m:r>
                      <a:rPr lang="en-AU" sz="2000" b="0" i="1" smtClean="0">
                        <a:latin typeface="Cambria Math" charset="0"/>
                        <a:ea typeface="Cambria Math" charset="0"/>
                        <a:cs typeface="Cambria Math" charset="0"/>
                      </a:rPr>
                      <m:t>=</m:t>
                    </m:r>
                    <m:d>
                      <m:dPr>
                        <m:ctrlPr>
                          <a:rPr lang="mr-IN" sz="2000" b="0" i="1" smtClean="0">
                            <a:latin typeface="Cambria Math" panose="02040503050406030204" pitchFamily="18" charset="0"/>
                            <a:ea typeface="Cambria Math" charset="0"/>
                            <a:cs typeface="Cambria Math" charset="0"/>
                          </a:rPr>
                        </m:ctrlPr>
                      </m:dPr>
                      <m:e>
                        <m:r>
                          <a:rPr lang="mr-IN" sz="2000" b="0" i="1" smtClean="0">
                            <a:latin typeface="Cambria Math" charset="0"/>
                            <a:ea typeface="Cambria Math" charset="0"/>
                            <a:cs typeface="Cambria Math" charset="0"/>
                          </a:rPr>
                          <m:t>𝜇</m:t>
                        </m:r>
                        <m:r>
                          <a:rPr lang="mr-IN" sz="2000" b="0" i="1" smtClean="0">
                            <a:latin typeface="Cambria Math" charset="0"/>
                            <a:ea typeface="Cambria Math" charset="0"/>
                            <a:cs typeface="Cambria Math" charset="0"/>
                          </a:rPr>
                          <m:t>±ℏ</m:t>
                        </m:r>
                      </m:e>
                    </m:d>
                    <m:d>
                      <m:dPr>
                        <m:ctrlPr>
                          <a:rPr lang="mr-IN" sz="2000" i="1">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AU" sz="2000" i="1">
                                    <a:latin typeface="Cambria Math" charset="0"/>
                                  </a:rPr>
                                  <m:t>𝐿</m:t>
                                </m:r>
                              </m:e>
                            </m:acc>
                          </m:e>
                          <m:sub>
                            <m:r>
                              <a:rPr lang="en-US" sz="2000" i="1">
                                <a:latin typeface="Cambria Math" charset="0"/>
                                <a:ea typeface="Cambria Math" charset="0"/>
                                <a:cs typeface="Cambria Math" charset="0"/>
                              </a:rPr>
                              <m:t>±</m:t>
                            </m:r>
                          </m:sub>
                        </m:sSub>
                        <m:r>
                          <a:rPr lang="en-AU" sz="2000" i="1">
                            <a:latin typeface="Cambria Math" charset="0"/>
                          </a:rPr>
                          <m:t>𝑌</m:t>
                        </m:r>
                      </m:e>
                    </m:d>
                  </m:oMath>
                </a14:m>
                <a:r>
                  <a:rPr lang="en-US" sz="2000" dirty="0"/>
                  <a:t>. </a:t>
                </a:r>
                <a:r>
                  <a:rPr lang="en-US" sz="2000" dirty="0">
                    <a:solidFill>
                      <a:srgbClr val="0070C0"/>
                    </a:solidFill>
                  </a:rPr>
                  <a:t>If </a:t>
                </a:r>
                <a14:m>
                  <m:oMath xmlns:m="http://schemas.openxmlformats.org/officeDocument/2006/math">
                    <m:r>
                      <a:rPr lang="en-AU" sz="2000" i="1">
                        <a:solidFill>
                          <a:srgbClr val="0070C0"/>
                        </a:solidFill>
                        <a:latin typeface="Cambria Math" charset="0"/>
                      </a:rPr>
                      <m:t>𝑌</m:t>
                    </m:r>
                  </m:oMath>
                </a14:m>
                <a:r>
                  <a:rPr lang="en-US" sz="2000" dirty="0">
                    <a:solidFill>
                      <a:srgbClr val="0070C0"/>
                    </a:solidFill>
                  </a:rPr>
                  <a:t> is an </a:t>
                </a:r>
                <a:r>
                  <a:rPr lang="en-US" sz="2000" dirty="0" err="1">
                    <a:solidFill>
                      <a:srgbClr val="0070C0"/>
                    </a:solidFill>
                  </a:rPr>
                  <a:t>eigenfunction</a:t>
                </a:r>
                <a:r>
                  <a:rPr lang="en-US" sz="2000" dirty="0">
                    <a:solidFill>
                      <a:srgbClr val="0070C0"/>
                    </a:solidFill>
                  </a:rPr>
                  <a:t> of </a:t>
                </a:r>
                <a14:m>
                  <m:oMath xmlns:m="http://schemas.openxmlformats.org/officeDocument/2006/math">
                    <m:sSub>
                      <m:sSubPr>
                        <m:ctrlPr>
                          <a:rPr lang="en-US" sz="2000" i="1" smtClean="0">
                            <a:solidFill>
                              <a:srgbClr val="0070C0"/>
                            </a:solidFill>
                            <a:latin typeface="Cambria Math" panose="02040503050406030204" pitchFamily="18" charset="0"/>
                          </a:rPr>
                        </m:ctrlPr>
                      </m:sSubPr>
                      <m:e>
                        <m:acc>
                          <m:accPr>
                            <m:chr m:val="̂"/>
                            <m:ctrlPr>
                              <a:rPr lang="en-US" sz="2000" i="1">
                                <a:solidFill>
                                  <a:srgbClr val="0070C0"/>
                                </a:solidFill>
                                <a:latin typeface="Cambria Math" panose="02040503050406030204" pitchFamily="18" charset="0"/>
                              </a:rPr>
                            </m:ctrlPr>
                          </m:accPr>
                          <m:e>
                            <m:r>
                              <a:rPr lang="en-AU" sz="2000" i="1">
                                <a:solidFill>
                                  <a:srgbClr val="0070C0"/>
                                </a:solidFill>
                                <a:latin typeface="Cambria Math" charset="0"/>
                              </a:rPr>
                              <m:t>𝐿</m:t>
                            </m:r>
                          </m:e>
                        </m:acc>
                      </m:e>
                      <m:sub>
                        <m:r>
                          <a:rPr lang="en-AU" sz="2000" i="1">
                            <a:solidFill>
                              <a:srgbClr val="0070C0"/>
                            </a:solidFill>
                            <a:latin typeface="Cambria Math" charset="0"/>
                          </a:rPr>
                          <m:t>𝑧</m:t>
                        </m:r>
                      </m:sub>
                    </m:sSub>
                  </m:oMath>
                </a14:m>
                <a:r>
                  <a:rPr lang="en-US" sz="2000" dirty="0">
                    <a:solidFill>
                      <a:srgbClr val="0070C0"/>
                    </a:solidFill>
                  </a:rPr>
                  <a:t> with eigenvalue </a:t>
                </a:r>
                <a14:m>
                  <m:oMath xmlns:m="http://schemas.openxmlformats.org/officeDocument/2006/math">
                    <m:r>
                      <a:rPr lang="en-US" sz="2000" i="1" smtClean="0">
                        <a:solidFill>
                          <a:srgbClr val="0070C0"/>
                        </a:solidFill>
                        <a:latin typeface="Cambria Math" charset="0"/>
                        <a:ea typeface="Cambria Math" charset="0"/>
                        <a:cs typeface="Cambria Math" charset="0"/>
                      </a:rPr>
                      <m:t>𝜇</m:t>
                    </m:r>
                  </m:oMath>
                </a14:m>
                <a:r>
                  <a:rPr lang="en-US" sz="2000" dirty="0">
                    <a:solidFill>
                      <a:srgbClr val="0070C0"/>
                    </a:solidFill>
                  </a:rPr>
                  <a:t>, then so is </a:t>
                </a:r>
                <a14:m>
                  <m:oMath xmlns:m="http://schemas.openxmlformats.org/officeDocument/2006/math">
                    <m:sSub>
                      <m:sSubPr>
                        <m:ctrlPr>
                          <a:rPr lang="en-US" sz="2000" i="1">
                            <a:solidFill>
                              <a:srgbClr val="0070C0"/>
                            </a:solidFill>
                            <a:latin typeface="Cambria Math" panose="02040503050406030204" pitchFamily="18" charset="0"/>
                          </a:rPr>
                        </m:ctrlPr>
                      </m:sSubPr>
                      <m:e>
                        <m:acc>
                          <m:accPr>
                            <m:chr m:val="̂"/>
                            <m:ctrlPr>
                              <a:rPr lang="en-US" sz="2000" i="1">
                                <a:solidFill>
                                  <a:srgbClr val="0070C0"/>
                                </a:solidFill>
                                <a:latin typeface="Cambria Math" panose="02040503050406030204" pitchFamily="18" charset="0"/>
                              </a:rPr>
                            </m:ctrlPr>
                          </m:accPr>
                          <m:e>
                            <m:r>
                              <a:rPr lang="en-AU" sz="2000" i="1">
                                <a:solidFill>
                                  <a:srgbClr val="0070C0"/>
                                </a:solidFill>
                                <a:latin typeface="Cambria Math" charset="0"/>
                              </a:rPr>
                              <m:t>𝐿</m:t>
                            </m:r>
                          </m:e>
                        </m:acc>
                      </m:e>
                      <m:sub>
                        <m:r>
                          <a:rPr lang="en-US" sz="2000" i="1">
                            <a:solidFill>
                              <a:srgbClr val="0070C0"/>
                            </a:solidFill>
                            <a:latin typeface="Cambria Math" charset="0"/>
                            <a:ea typeface="Cambria Math" charset="0"/>
                            <a:cs typeface="Cambria Math" charset="0"/>
                          </a:rPr>
                          <m:t>±</m:t>
                        </m:r>
                      </m:sub>
                    </m:sSub>
                    <m:r>
                      <a:rPr lang="en-AU" sz="2000" i="1">
                        <a:solidFill>
                          <a:srgbClr val="0070C0"/>
                        </a:solidFill>
                        <a:latin typeface="Cambria Math" charset="0"/>
                      </a:rPr>
                      <m:t>𝑌</m:t>
                    </m:r>
                  </m:oMath>
                </a14:m>
                <a:r>
                  <a:rPr lang="en-US" sz="2000" dirty="0">
                    <a:solidFill>
                      <a:srgbClr val="0070C0"/>
                    </a:solidFill>
                  </a:rPr>
                  <a:t>, with eigenvalue </a:t>
                </a:r>
                <a14:m>
                  <m:oMath xmlns:m="http://schemas.openxmlformats.org/officeDocument/2006/math">
                    <m:r>
                      <a:rPr lang="en-US" sz="2000" i="1" smtClean="0">
                        <a:solidFill>
                          <a:srgbClr val="0070C0"/>
                        </a:solidFill>
                        <a:latin typeface="Cambria Math" charset="0"/>
                        <a:ea typeface="Cambria Math" charset="0"/>
                        <a:cs typeface="Cambria Math" charset="0"/>
                      </a:rPr>
                      <m:t>𝜇</m:t>
                    </m:r>
                    <m:r>
                      <a:rPr lang="en-US" sz="2000" i="1" smtClean="0">
                        <a:solidFill>
                          <a:srgbClr val="0070C0"/>
                        </a:solidFill>
                        <a:latin typeface="Cambria Math" charset="0"/>
                        <a:ea typeface="Cambria Math" charset="0"/>
                        <a:cs typeface="Cambria Math" charset="0"/>
                      </a:rPr>
                      <m:t>±ℏ</m:t>
                    </m:r>
                  </m:oMath>
                </a14:m>
                <a:endParaRPr lang="en-US" sz="2000" dirty="0"/>
              </a:p>
              <a:p>
                <a:pPr marL="342900" indent="-342900">
                  <a:spcAft>
                    <a:spcPts val="2400"/>
                  </a:spcAft>
                  <a:buFont typeface="Arial" charset="0"/>
                  <a:buChar char="•"/>
                </a:pPr>
                <a:r>
                  <a:rPr lang="en-US" sz="2000" b="1" dirty="0"/>
                  <a:t>The operators </a:t>
                </a:r>
                <a14:m>
                  <m:oMath xmlns:m="http://schemas.openxmlformats.org/officeDocument/2006/math">
                    <m:sSub>
                      <m:sSubPr>
                        <m:ctrlPr>
                          <a:rPr lang="en-US" sz="2000" b="1" i="1">
                            <a:latin typeface="Cambria Math" panose="02040503050406030204" pitchFamily="18" charset="0"/>
                          </a:rPr>
                        </m:ctrlPr>
                      </m:sSubPr>
                      <m:e>
                        <m:acc>
                          <m:accPr>
                            <m:chr m:val="̂"/>
                            <m:ctrlPr>
                              <a:rPr lang="en-US" sz="2000" b="1" i="1">
                                <a:latin typeface="Cambria Math" panose="02040503050406030204" pitchFamily="18" charset="0"/>
                              </a:rPr>
                            </m:ctrlPr>
                          </m:accPr>
                          <m:e>
                            <m:r>
                              <a:rPr lang="en-AU" sz="2000" b="1" i="1">
                                <a:latin typeface="Cambria Math" charset="0"/>
                              </a:rPr>
                              <m:t>𝑳</m:t>
                            </m:r>
                          </m:e>
                        </m:acc>
                      </m:e>
                      <m:sub>
                        <m:r>
                          <a:rPr lang="en-US" sz="2000" b="1" i="1">
                            <a:latin typeface="Cambria Math" charset="0"/>
                            <a:ea typeface="Cambria Math" charset="0"/>
                            <a:cs typeface="Cambria Math" charset="0"/>
                          </a:rPr>
                          <m:t>±</m:t>
                        </m:r>
                      </m:sub>
                    </m:sSub>
                  </m:oMath>
                </a14:m>
                <a:r>
                  <a:rPr lang="en-US" sz="2000" b="1" dirty="0"/>
                  <a:t> move between different </a:t>
                </a:r>
                <a:r>
                  <a:rPr lang="en-US" sz="2000" b="1" dirty="0" err="1"/>
                  <a:t>eigenfunctions</a:t>
                </a:r>
                <a:r>
                  <a:rPr lang="en-US" sz="2000" b="1" dirty="0"/>
                  <a:t> of </a:t>
                </a:r>
                <a14:m>
                  <m:oMath xmlns:m="http://schemas.openxmlformats.org/officeDocument/2006/math">
                    <m:sSub>
                      <m:sSubPr>
                        <m:ctrlPr>
                          <a:rPr lang="en-US" sz="2000" b="1" i="1">
                            <a:latin typeface="Cambria Math" panose="02040503050406030204" pitchFamily="18" charset="0"/>
                          </a:rPr>
                        </m:ctrlPr>
                      </m:sSubPr>
                      <m:e>
                        <m:acc>
                          <m:accPr>
                            <m:chr m:val="̂"/>
                            <m:ctrlPr>
                              <a:rPr lang="en-US" sz="2000" b="1" i="1">
                                <a:latin typeface="Cambria Math" panose="02040503050406030204" pitchFamily="18" charset="0"/>
                              </a:rPr>
                            </m:ctrlPr>
                          </m:accPr>
                          <m:e>
                            <m:r>
                              <a:rPr lang="en-AU" sz="2000" b="1" i="1">
                                <a:latin typeface="Cambria Math" charset="0"/>
                              </a:rPr>
                              <m:t>𝑳</m:t>
                            </m:r>
                          </m:e>
                        </m:acc>
                      </m:e>
                      <m:sub>
                        <m:r>
                          <a:rPr lang="en-AU" sz="2000" b="1" i="1">
                            <a:latin typeface="Cambria Math" charset="0"/>
                          </a:rPr>
                          <m:t>𝒛</m:t>
                        </m:r>
                      </m:sub>
                    </m:sSub>
                  </m:oMath>
                </a14:m>
                <a:r>
                  <a:rPr lang="en-US" sz="2000" b="1" dirty="0"/>
                  <a:t>, which have a fixed eigenvalue of </a:t>
                </a:r>
                <a14:m>
                  <m:oMath xmlns:m="http://schemas.openxmlformats.org/officeDocument/2006/math">
                    <m:sSup>
                      <m:sSupPr>
                        <m:ctrlPr>
                          <a:rPr lang="en-AU" sz="2000" b="1" i="1">
                            <a:latin typeface="Cambria Math" panose="02040503050406030204" pitchFamily="18" charset="0"/>
                          </a:rPr>
                        </m:ctrlPr>
                      </m:sSupPr>
                      <m:e>
                        <m:acc>
                          <m:accPr>
                            <m:chr m:val="̂"/>
                            <m:ctrlPr>
                              <a:rPr lang="en-AU" sz="2000" b="1" i="1">
                                <a:latin typeface="Cambria Math" panose="02040503050406030204" pitchFamily="18" charset="0"/>
                              </a:rPr>
                            </m:ctrlPr>
                          </m:accPr>
                          <m:e>
                            <m:r>
                              <a:rPr lang="en-AU" sz="2000" b="1" i="1">
                                <a:latin typeface="Cambria Math" charset="0"/>
                              </a:rPr>
                              <m:t>𝑳</m:t>
                            </m:r>
                          </m:e>
                        </m:acc>
                      </m:e>
                      <m:sup>
                        <m:r>
                          <a:rPr lang="en-AU" sz="2000" b="1" i="1">
                            <a:latin typeface="Cambria Math" charset="0"/>
                          </a:rPr>
                          <m:t>𝟐</m:t>
                        </m:r>
                      </m:sup>
                    </m:sSup>
                  </m:oMath>
                </a14:m>
                <a:r>
                  <a:rPr lang="en-US" sz="2000" b="1" dirty="0"/>
                  <a:t>.</a:t>
                </a:r>
                <a:r>
                  <a:rPr lang="en-US" sz="2000" dirty="0"/>
                  <a:t>  So far so good, we need one more piece</a:t>
                </a:r>
                <a:r>
                  <a:rPr lang="mr-IN" sz="2000" dirty="0"/>
                  <a:t>…</a:t>
                </a:r>
                <a:endParaRPr lang="en-US" sz="2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430306" y="1871830"/>
                <a:ext cx="8358692" cy="4595169"/>
              </a:xfrm>
              <a:prstGeom prst="rect">
                <a:avLst/>
              </a:prstGeom>
              <a:blipFill rotWithShape="0">
                <a:blip r:embed="rId3"/>
                <a:stretch>
                  <a:fillRect l="-656" t="-663" r="-1240" b="-1459"/>
                </a:stretch>
              </a:blipFill>
            </p:spPr>
            <p:txBody>
              <a:bodyPr/>
              <a:lstStyle/>
              <a:p>
                <a:r>
                  <a:rPr lang="en-US">
                    <a:noFill/>
                  </a:rPr>
                  <a:t> </a:t>
                </a:r>
              </a:p>
            </p:txBody>
          </p:sp>
        </mc:Fallback>
      </mc:AlternateContent>
    </p:spTree>
    <p:extLst>
      <p:ext uri="{BB962C8B-B14F-4D97-AF65-F5344CB8AC3E}">
        <p14:creationId xmlns:p14="http://schemas.microsoft.com/office/powerpoint/2010/main" val="5304161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1008</TotalTime>
  <Words>2288</Words>
  <Application>Microsoft Macintosh PowerPoint</Application>
  <PresentationFormat>On-screen Show (4:3)</PresentationFormat>
  <Paragraphs>233</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Blake</dc:creator>
  <cp:lastModifiedBy>Chris Blake</cp:lastModifiedBy>
  <cp:revision>58</cp:revision>
  <cp:lastPrinted>2020-07-11T05:31:11Z</cp:lastPrinted>
  <dcterms:created xsi:type="dcterms:W3CDTF">2020-06-03T00:30:50Z</dcterms:created>
  <dcterms:modified xsi:type="dcterms:W3CDTF">2021-07-17T08:12:32Z</dcterms:modified>
</cp:coreProperties>
</file>