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85" r:id="rId4"/>
    <p:sldId id="278" r:id="rId5"/>
    <p:sldId id="292" r:id="rId6"/>
    <p:sldId id="279" r:id="rId7"/>
    <p:sldId id="295" r:id="rId8"/>
    <p:sldId id="296" r:id="rId9"/>
    <p:sldId id="280" r:id="rId10"/>
    <p:sldId id="281" r:id="rId11"/>
    <p:sldId id="282" r:id="rId12"/>
    <p:sldId id="288" r:id="rId13"/>
    <p:sldId id="294" r:id="rId14"/>
    <p:sldId id="289" r:id="rId15"/>
    <p:sldId id="286" r:id="rId16"/>
    <p:sldId id="283" r:id="rId17"/>
    <p:sldId id="291" r:id="rId18"/>
    <p:sldId id="284" r:id="rId19"/>
    <p:sldId id="290" r:id="rId20"/>
    <p:sldId id="287" r:id="rId21"/>
    <p:sldId id="29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15"/>
    <p:restoredTop sz="93205"/>
  </p:normalViewPr>
  <p:slideViewPr>
    <p:cSldViewPr snapToGrid="0" snapToObjects="1">
      <p:cViewPr varScale="1">
        <p:scale>
          <a:sx n="109" d="100"/>
          <a:sy n="109" d="100"/>
        </p:scale>
        <p:origin x="4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A21DA-66AB-9248-B37D-1A351D7A4840}" type="datetimeFigureOut">
              <a:rPr lang="en-US" smtClean="0"/>
              <a:t>7/17/21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EC4E7-DDCF-234A-9153-D8CACC274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2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C4E7-DDCF-234A-9153-D8CACC274E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456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C4E7-DDCF-234A-9153-D8CACC274E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59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C4E7-DDCF-234A-9153-D8CACC274E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22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C4E7-DDCF-234A-9153-D8CACC274E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52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C4E7-DDCF-234A-9153-D8CACC274E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78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C4E7-DDCF-234A-9153-D8CACC274E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277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C4E7-DDCF-234A-9153-D8CACC274E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173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C4E7-DDCF-234A-9153-D8CACC274E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991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C4E7-DDCF-234A-9153-D8CACC274E2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49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C4E7-DDCF-234A-9153-D8CACC274E2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420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C4E7-DDCF-234A-9153-D8CACC274E2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51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C4E7-DDCF-234A-9153-D8CACC274E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79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C4E7-DDCF-234A-9153-D8CACC274E2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258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C4E7-DDCF-234A-9153-D8CACC274E2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54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C4E7-DDCF-234A-9153-D8CACC274E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C4E7-DDCF-234A-9153-D8CACC274E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77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C4E7-DDCF-234A-9153-D8CACC274E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86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C4E7-DDCF-234A-9153-D8CACC274E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88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C4E7-DDCF-234A-9153-D8CACC274E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41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C4E7-DDCF-234A-9153-D8CACC274E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43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C4E7-DDCF-234A-9153-D8CACC274E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19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3C44-8B27-1346-B80C-3BCCEAECFA73}" type="datetimeFigureOut">
              <a:rPr lang="en-US" smtClean="0"/>
              <a:t>7/17/21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F898-F009-F441-8EF8-E8BCF3C78B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3C44-8B27-1346-B80C-3BCCEAECFA73}" type="datetimeFigureOut">
              <a:rPr lang="en-US" smtClean="0"/>
              <a:t>7/17/21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F898-F009-F441-8EF8-E8BCF3C78B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3C44-8B27-1346-B80C-3BCCEAECFA73}" type="datetimeFigureOut">
              <a:rPr lang="en-US" smtClean="0"/>
              <a:t>7/17/21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F898-F009-F441-8EF8-E8BCF3C78B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3C44-8B27-1346-B80C-3BCCEAECFA73}" type="datetimeFigureOut">
              <a:rPr lang="en-US" smtClean="0"/>
              <a:t>7/17/21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F898-F009-F441-8EF8-E8BCF3C78B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3C44-8B27-1346-B80C-3BCCEAECFA73}" type="datetimeFigureOut">
              <a:rPr lang="en-US" smtClean="0"/>
              <a:t>7/17/21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F898-F009-F441-8EF8-E8BCF3C78B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3C44-8B27-1346-B80C-3BCCEAECFA73}" type="datetimeFigureOut">
              <a:rPr lang="en-US" smtClean="0"/>
              <a:t>7/17/21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F898-F009-F441-8EF8-E8BCF3C78B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3C44-8B27-1346-B80C-3BCCEAECFA73}" type="datetimeFigureOut">
              <a:rPr lang="en-US" smtClean="0"/>
              <a:t>7/17/21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F898-F009-F441-8EF8-E8BCF3C78B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3C44-8B27-1346-B80C-3BCCEAECFA73}" type="datetimeFigureOut">
              <a:rPr lang="en-US" smtClean="0"/>
              <a:t>7/17/21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F898-F009-F441-8EF8-E8BCF3C78B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3C44-8B27-1346-B80C-3BCCEAECFA73}" type="datetimeFigureOut">
              <a:rPr lang="en-US" smtClean="0"/>
              <a:t>7/17/21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F898-F009-F441-8EF8-E8BCF3C78B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3C44-8B27-1346-B80C-3BCCEAECFA73}" type="datetimeFigureOut">
              <a:rPr lang="en-US" smtClean="0"/>
              <a:t>7/17/21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F898-F009-F441-8EF8-E8BCF3C78B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3C44-8B27-1346-B80C-3BCCEAECFA73}" type="datetimeFigureOut">
              <a:rPr lang="en-US" smtClean="0"/>
              <a:t>7/17/21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F898-F009-F441-8EF8-E8BCF3C78B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53C44-8B27-1346-B80C-3BCCEAECFA73}" type="datetimeFigureOut">
              <a:rPr lang="en-US" smtClean="0"/>
              <a:t>7/17/21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6F898-F009-F441-8EF8-E8BCF3C78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2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13" Type="http://schemas.openxmlformats.org/officeDocument/2006/relationships/image" Target="../media/image330.png"/><Relationship Id="rId3" Type="http://schemas.openxmlformats.org/officeDocument/2006/relationships/image" Target="../media/image311.png"/><Relationship Id="rId7" Type="http://schemas.openxmlformats.org/officeDocument/2006/relationships/image" Target="../media/image270.png"/><Relationship Id="rId12" Type="http://schemas.openxmlformats.org/officeDocument/2006/relationships/image" Target="../media/image3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0.png"/><Relationship Id="rId11" Type="http://schemas.openxmlformats.org/officeDocument/2006/relationships/image" Target="../media/image310.png"/><Relationship Id="rId5" Type="http://schemas.openxmlformats.org/officeDocument/2006/relationships/image" Target="../media/image250.png"/><Relationship Id="rId10" Type="http://schemas.openxmlformats.org/officeDocument/2006/relationships/image" Target="../media/image300.png"/><Relationship Id="rId4" Type="http://schemas.openxmlformats.org/officeDocument/2006/relationships/image" Target="../media/image240.png"/><Relationship Id="rId9" Type="http://schemas.openxmlformats.org/officeDocument/2006/relationships/image" Target="../media/image32.png"/><Relationship Id="rId14" Type="http://schemas.openxmlformats.org/officeDocument/2006/relationships/image" Target="../media/image3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image" Target="../media/image350.png"/><Relationship Id="rId7" Type="http://schemas.openxmlformats.org/officeDocument/2006/relationships/image" Target="../media/image39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0.png"/><Relationship Id="rId11" Type="http://schemas.openxmlformats.org/officeDocument/2006/relationships/image" Target="../media/image43.png"/><Relationship Id="rId5" Type="http://schemas.openxmlformats.org/officeDocument/2006/relationships/image" Target="../media/image370.png"/><Relationship Id="rId10" Type="http://schemas.openxmlformats.org/officeDocument/2006/relationships/image" Target="../media/image42.png"/><Relationship Id="rId4" Type="http://schemas.openxmlformats.org/officeDocument/2006/relationships/image" Target="../media/image360.png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49.png"/><Relationship Id="rId4" Type="http://schemas.openxmlformats.org/officeDocument/2006/relationships/image" Target="../media/image45.png"/><Relationship Id="rId9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3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Section 3: 1D Schrödinger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42278" y="1473798"/>
                <a:ext cx="7691717" cy="46474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400" dirty="0"/>
                  <a:t>In these slides we will cover:</a:t>
                </a:r>
              </a:p>
              <a:p>
                <a:pPr marL="285750" indent="-285750"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sz="2400" dirty="0"/>
                  <a:t>The time-independent Schrödinger equation</a:t>
                </a:r>
              </a:p>
              <a:p>
                <a:pPr marL="285750" indent="-285750"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sz="2400" dirty="0"/>
                  <a:t>Boundary and continuity conditions for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𝜓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285750" indent="-285750"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sz="2400" dirty="0"/>
                  <a:t>Solutions for an infinite potential well</a:t>
                </a:r>
              </a:p>
              <a:p>
                <a:pPr marL="285750" indent="-285750"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sz="2400" dirty="0"/>
                  <a:t>Solutions for bound states of a finite potential well</a:t>
                </a:r>
              </a:p>
              <a:p>
                <a:pPr marL="285750" indent="-285750"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sz="2400" dirty="0"/>
                  <a:t>Solutions for a harmonic oscillator</a:t>
                </a:r>
              </a:p>
              <a:p>
                <a:pPr marL="285750" indent="-285750"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sz="2400" dirty="0"/>
                  <a:t>Ladder operators for the harmonic oscillator</a:t>
                </a:r>
              </a:p>
              <a:p>
                <a:pPr marL="285750" indent="-285750"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sz="2400" dirty="0"/>
                  <a:t>Representation of a free particle in 1 dimension</a:t>
                </a:r>
              </a:p>
              <a:p>
                <a:pPr marL="285750" indent="-285750"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sz="2400" dirty="0"/>
                  <a:t>Beams of particles incident on a potential step or barrier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278" y="1473798"/>
                <a:ext cx="7691717" cy="4647426"/>
              </a:xfrm>
              <a:prstGeom prst="rect">
                <a:avLst/>
              </a:prstGeom>
              <a:blipFill rotWithShape="0">
                <a:blip r:embed="rId3"/>
                <a:stretch>
                  <a:fillRect l="-1187" t="-916" b="-1963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2998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The harmonic oscillator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2503" y="1126062"/>
            <a:ext cx="8078993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The Schrödinger equation for the </a:t>
            </a:r>
            <a:r>
              <a:rPr lang="en-US" sz="2800" b="1"/>
              <a:t>harmonic oscillator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0306" y="1871830"/>
                <a:ext cx="8358692" cy="5142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3000"/>
                  </a:spcAft>
                  <a:buFont typeface="Arial" charset="0"/>
                  <a:buChar char="•"/>
                </a:pPr>
                <a:r>
                  <a:rPr lang="en-AU" sz="2400" dirty="0"/>
                  <a:t>In Quantum Mechanics, the particle does not have a definitive location, it can be found outside the classically-permitted region, and its energy is restricted to discrete values!</a:t>
                </a:r>
              </a:p>
              <a:p>
                <a:pPr marL="342900" indent="-342900">
                  <a:spcAft>
                    <a:spcPts val="3000"/>
                  </a:spcAft>
                  <a:buFont typeface="Arial" charset="0"/>
                  <a:buChar char="•"/>
                </a:pPr>
                <a:r>
                  <a:rPr lang="en-AU" sz="2400" dirty="0">
                    <a:solidFill>
                      <a:schemeClr val="tx1"/>
                    </a:solidFill>
                  </a:rPr>
                  <a:t>The energy </a:t>
                </a:r>
                <a:r>
                  <a:rPr lang="en-AU" sz="2400" dirty="0" err="1">
                    <a:solidFill>
                      <a:schemeClr val="tx1"/>
                    </a:solidFill>
                  </a:rPr>
                  <a:t>eigenfunctions</a:t>
                </a:r>
                <a:r>
                  <a:rPr lang="en-AU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AU" sz="240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𝜓</m:t>
                    </m:r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AU" sz="2400" dirty="0">
                    <a:solidFill>
                      <a:schemeClr val="tx1"/>
                    </a:solidFill>
                  </a:rPr>
                  <a:t> of the particle satisfy the time-independent Schrödinger equation (using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𝜔</m:t>
                        </m:r>
                      </m:e>
                      <m:sup>
                        <m:r>
                          <a:rPr lang="en-AU" sz="24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𝑘</m:t>
                    </m:r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/</m:t>
                    </m:r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𝑚</m:t>
                    </m:r>
                  </m:oMath>
                </a14:m>
                <a:r>
                  <a:rPr lang="en-AU" sz="2400" dirty="0">
                    <a:solidFill>
                      <a:schemeClr val="tx1"/>
                    </a:solidFill>
                  </a:rPr>
                  <a:t>):</a:t>
                </a:r>
              </a:p>
              <a:p>
                <a:pPr marL="342900" indent="-342900">
                  <a:spcAft>
                    <a:spcPts val="3000"/>
                  </a:spcAft>
                  <a:buFont typeface="Arial" charset="0"/>
                  <a:buChar char="•"/>
                </a:pPr>
                <a:endParaRPr lang="en-AU" sz="2400" dirty="0"/>
              </a:p>
              <a:p>
                <a:pPr marL="342900" indent="-342900">
                  <a:spcAft>
                    <a:spcPts val="3000"/>
                  </a:spcAft>
                  <a:buFont typeface="Arial" charset="0"/>
                  <a:buChar char="•"/>
                </a:pPr>
                <a:r>
                  <a:rPr lang="en-AU" sz="2400" dirty="0">
                    <a:solidFill>
                      <a:schemeClr val="tx1"/>
                    </a:solidFill>
                  </a:rPr>
                  <a:t>By simple substitution we find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𝜓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(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𝑥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)∝</m:t>
                    </m:r>
                    <m:sSup>
                      <m:sSupPr>
                        <m:ctrlP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𝑒</m:t>
                        </m:r>
                      </m:e>
                      <m:sup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𝑎</m:t>
                        </m:r>
                        <m:sSup>
                          <m:sSupPr>
                            <m:ctrlP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AU" sz="2400" dirty="0">
                    <a:solidFill>
                      <a:schemeClr val="tx1"/>
                    </a:solidFill>
                  </a:rPr>
                  <a:t> is a solution of this equation with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𝐸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2</m:t>
                        </m:r>
                      </m:den>
                    </m:f>
                    <m:r>
                      <a:rPr lang="mr-IN" sz="2400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ℏ</m:t>
                    </m:r>
                    <m:r>
                      <a:rPr lang="mr-IN" sz="2400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𝜔</m:t>
                    </m:r>
                  </m:oMath>
                </a14:m>
                <a:r>
                  <a:rPr lang="en-AU" sz="2400" dirty="0">
                    <a:solidFill>
                      <a:schemeClr val="tx1"/>
                    </a:solidFill>
                  </a:rPr>
                  <a:t>, where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𝑎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=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𝑚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𝜔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/2ℏ</m:t>
                    </m:r>
                  </m:oMath>
                </a14:m>
                <a:r>
                  <a:rPr lang="en-AU" sz="2400" dirty="0">
                    <a:solidFill>
                      <a:schemeClr val="tx1"/>
                    </a:solidFill>
                  </a:rPr>
                  <a:t>.  This is actually the </a:t>
                </a:r>
                <a:r>
                  <a:rPr lang="en-AU" sz="2400" b="1" dirty="0"/>
                  <a:t>ground state (lowest energy state)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" y="1871830"/>
                <a:ext cx="8358692" cy="5142690"/>
              </a:xfrm>
              <a:prstGeom prst="rect">
                <a:avLst/>
              </a:prstGeom>
              <a:blipFill rotWithShape="0">
                <a:blip r:embed="rId3"/>
                <a:stretch>
                  <a:fillRect l="-1021" t="-948" r="-1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29034" y="4329596"/>
                <a:ext cx="5576463" cy="741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−</m:t>
                      </m:r>
                      <m:f>
                        <m:fPr>
                          <m:ctrlPr>
                            <a:rPr lang="mr-IN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mr-IN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mr-IN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2</m:t>
                          </m:r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𝑚</m:t>
                          </m:r>
                        </m:den>
                      </m:f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</m:t>
                      </m:r>
                      <m:f>
                        <m:fPr>
                          <m:ctrlPr>
                            <a:rPr lang="mr-IN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mr-IN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mr-IN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2</m:t>
                          </m:r>
                        </m:den>
                      </m:f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𝑚</m:t>
                      </m:r>
                      <m:sSup>
                        <m:sSupPr>
                          <m:ctrlP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𝜔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𝜓</m:t>
                      </m:r>
                      <m:d>
                        <m:dPr>
                          <m:ctrlP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</m:d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𝐸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𝜓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𝑥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034" y="4329596"/>
                <a:ext cx="5576463" cy="7411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236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The harmonic oscillator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0307" y="1126062"/>
            <a:ext cx="6863379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Ladder operator</a:t>
            </a:r>
            <a:r>
              <a:rPr lang="en-AU" sz="2800" b="1" dirty="0"/>
              <a:t>s for the harmonic oscillator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0306" y="1871830"/>
                <a:ext cx="8358692" cy="4810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400" dirty="0"/>
                  <a:t>A cunning method of finding the other energy </a:t>
                </a:r>
                <a:r>
                  <a:rPr lang="en-AU" sz="2400" dirty="0" err="1"/>
                  <a:t>eigenfunctions</a:t>
                </a:r>
                <a:r>
                  <a:rPr lang="en-AU" sz="2400" dirty="0"/>
                  <a:t>, whilst using the concept of operators from the previous Section, is to introduce the </a:t>
                </a:r>
                <a:r>
                  <a:rPr lang="en-AU" sz="2400" b="1" dirty="0">
                    <a:solidFill>
                      <a:srgbClr val="0070C0"/>
                    </a:solidFill>
                  </a:rPr>
                  <a:t>ladder operators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AU" sz="24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AU" sz="24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AU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AU" sz="2400" i="1">
                                <a:latin typeface="Cambria Math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AU" sz="2400" b="0" i="1" smtClean="0">
                            <a:latin typeface="Cambria Math" charset="0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AU" sz="2400" dirty="0"/>
                  <a:t>:</a:t>
                </a:r>
              </a:p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endParaRPr lang="en-AU" sz="2400" b="1" dirty="0">
                  <a:solidFill>
                    <a:srgbClr val="0070C0"/>
                  </a:solidFill>
                </a:endParaRPr>
              </a:p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endParaRPr lang="en-AU" sz="2400" b="1" dirty="0">
                  <a:solidFill>
                    <a:srgbClr val="0070C0"/>
                  </a:solidFill>
                </a:endParaRPr>
              </a:p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endParaRPr lang="en-AU" sz="2400" b="1" dirty="0">
                  <a:solidFill>
                    <a:srgbClr val="0070C0"/>
                  </a:solidFill>
                </a:endParaRPr>
              </a:p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400" dirty="0"/>
                  <a:t>In the above equations,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AU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𝑥</m:t>
                        </m:r>
                      </m:e>
                    </m:acc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=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𝑥</m:t>
                    </m:r>
                  </m:oMath>
                </a14:m>
                <a:r>
                  <a:rPr lang="en-AU" sz="2400" dirty="0">
                    <a:solidFill>
                      <a:srgbClr val="0070C0"/>
                    </a:solidFill>
                  </a:rPr>
                  <a:t> </a:t>
                </a:r>
                <a:r>
                  <a:rPr lang="en-AU" sz="2400" dirty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AU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𝑝</m:t>
                        </m:r>
                      </m:e>
                    </m:acc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=−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𝑖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ℏ</m:t>
                    </m:r>
                    <m:f>
                      <m:fPr>
                        <m:ctrlPr>
                          <a:rPr lang="mr-I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</m:num>
                      <m:den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AU" sz="2400" dirty="0"/>
                  <a:t> are the usual operators for position and momentum, and we have used the constant </a:t>
                </a:r>
                <a14:m>
                  <m:oMath xmlns:m="http://schemas.openxmlformats.org/officeDocument/2006/math">
                    <m:r>
                      <a:rPr lang="en-AU" sz="2400" i="1">
                        <a:solidFill>
                          <a:srgbClr val="0070C0"/>
                        </a:solidFill>
                        <a:latin typeface="Cambria Math" charset="0"/>
                      </a:rPr>
                      <m:t>𝑎</m:t>
                    </m:r>
                    <m:r>
                      <a:rPr lang="en-AU" sz="2400" i="1">
                        <a:solidFill>
                          <a:srgbClr val="0070C0"/>
                        </a:solidFill>
                        <a:latin typeface="Cambria Math" charset="0"/>
                      </a:rPr>
                      <m:t>=</m:t>
                    </m:r>
                    <m:r>
                      <a:rPr lang="en-AU" sz="2400" i="1">
                        <a:solidFill>
                          <a:srgbClr val="0070C0"/>
                        </a:solidFill>
                        <a:latin typeface="Cambria Math" charset="0"/>
                      </a:rPr>
                      <m:t>𝑚</m:t>
                    </m:r>
                    <m:r>
                      <a:rPr lang="en-AU" sz="2400" i="1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𝜔</m:t>
                    </m:r>
                    <m:r>
                      <a:rPr lang="en-AU" sz="2400" i="1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/2ℏ </m:t>
                    </m:r>
                  </m:oMath>
                </a14:m>
                <a:r>
                  <a:rPr lang="en-AU" sz="2400" dirty="0"/>
                  <a:t>from the previous slide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" y="1871830"/>
                <a:ext cx="8358692" cy="4810035"/>
              </a:xfrm>
              <a:prstGeom prst="rect">
                <a:avLst/>
              </a:prstGeom>
              <a:blipFill rotWithShape="0">
                <a:blip r:embed="rId3"/>
                <a:stretch>
                  <a:fillRect l="-1021" t="-1014" b="-11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60464" y="3248185"/>
                <a:ext cx="5823069" cy="7934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+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mr-IN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𝑚</m:t>
                              </m:r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ℏ</m:t>
                              </m:r>
                            </m:den>
                          </m:f>
                        </m:e>
                      </m:rad>
                      <m:acc>
                        <m:accPr>
                          <m:chr m:val="̂"/>
                          <m:ctrlP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</m:acc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−</m:t>
                      </m:r>
                      <m:f>
                        <m:fPr>
                          <m:ctrlPr>
                            <a:rPr lang="mr-IN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mr-IN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𝑚𝑤</m:t>
                              </m:r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ℏ</m:t>
                              </m:r>
                            </m:e>
                          </m:rad>
                        </m:den>
                      </m:f>
                      <m:acc>
                        <m:accPr>
                          <m:chr m:val="̂"/>
                          <m:ctrlPr>
                            <a:rPr lang="mr-IN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𝑝</m:t>
                          </m:r>
                        </m:e>
                      </m:acc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𝑎</m:t>
                          </m:r>
                        </m:e>
                      </m:rad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−</m:t>
                      </m:r>
                      <m:f>
                        <m:fPr>
                          <m:ctrlPr>
                            <a:rPr lang="mr-IN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𝑎</m:t>
                              </m:r>
                            </m:e>
                          </m:rad>
                        </m:den>
                      </m:f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</m:t>
                      </m:r>
                      <m:f>
                        <m:fPr>
                          <m:ctrlPr>
                            <a:rPr lang="mr-IN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𝑑</m:t>
                          </m:r>
                        </m:num>
                        <m:den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464" y="3248185"/>
                <a:ext cx="5823069" cy="7934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60463" y="4346789"/>
                <a:ext cx="5823069" cy="7934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−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mr-IN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𝑚</m:t>
                              </m:r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ℏ</m:t>
                              </m:r>
                            </m:den>
                          </m:f>
                        </m:e>
                      </m:rad>
                      <m:acc>
                        <m:accPr>
                          <m:chr m:val="̂"/>
                          <m:ctrlP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</m:acc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mr-IN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mr-IN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𝑚𝑤</m:t>
                              </m:r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ℏ</m:t>
                              </m:r>
                            </m:e>
                          </m:rad>
                        </m:den>
                      </m:f>
                      <m:acc>
                        <m:accPr>
                          <m:chr m:val="̂"/>
                          <m:ctrlPr>
                            <a:rPr lang="mr-IN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𝑝</m:t>
                          </m:r>
                        </m:e>
                      </m:acc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𝑎</m:t>
                          </m:r>
                        </m:e>
                      </m:rad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mr-IN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𝑎</m:t>
                              </m:r>
                            </m:e>
                          </m:rad>
                        </m:den>
                      </m:f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</m:t>
                      </m:r>
                      <m:f>
                        <m:fPr>
                          <m:ctrlPr>
                            <a:rPr lang="mr-IN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𝑑</m:t>
                          </m:r>
                        </m:num>
                        <m:den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463" y="4346789"/>
                <a:ext cx="5823069" cy="7934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633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The harmonic oscillator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0307" y="1126062"/>
            <a:ext cx="6863379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Ladder operator</a:t>
            </a:r>
            <a:r>
              <a:rPr lang="en-AU" sz="2800" b="1" dirty="0"/>
              <a:t>s for the harmonic oscillator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0306" y="1871830"/>
                <a:ext cx="8358692" cy="4882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400" dirty="0"/>
                  <a:t>For example, the result of applying the operator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AU" sz="2400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AU" sz="2400" b="0" i="1" smtClean="0">
                            <a:latin typeface="Cambria Math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AU" sz="2400" dirty="0"/>
                  <a:t> on a function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𝑓</m:t>
                    </m:r>
                    <m:r>
                      <a:rPr lang="en-AU" sz="2400" b="0" i="1" smtClean="0">
                        <a:latin typeface="Cambria Math" charset="0"/>
                      </a:rPr>
                      <m:t>(</m:t>
                    </m:r>
                    <m:r>
                      <a:rPr lang="en-AU" sz="2400" b="0" i="1" smtClean="0">
                        <a:latin typeface="Cambria Math" charset="0"/>
                      </a:rPr>
                      <m:t>𝑥</m:t>
                    </m:r>
                    <m:r>
                      <a:rPr lang="en-AU" sz="24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AU" sz="2400" dirty="0"/>
                  <a:t> is the new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AU" sz="2400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AU" sz="2400" b="0" i="1" smtClean="0">
                            <a:latin typeface="Cambria Math" charset="0"/>
                          </a:rPr>
                          <m:t>+</m:t>
                        </m:r>
                      </m:sub>
                    </m:sSub>
                    <m:r>
                      <a:rPr lang="en-AU" sz="2400" b="0" i="1" smtClean="0">
                        <a:latin typeface="Cambria Math" charset="0"/>
                      </a:rPr>
                      <m:t>𝑓</m:t>
                    </m:r>
                    <m:r>
                      <a:rPr lang="en-AU" sz="2400" b="0" i="1" smtClean="0">
                        <a:latin typeface="Cambria Math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sz="2400" i="1">
                            <a:latin typeface="Cambria Math" charset="0"/>
                          </a:rPr>
                          <m:t>𝑎</m:t>
                        </m:r>
                      </m:e>
                    </m:rad>
                    <m:r>
                      <a:rPr lang="en-AU" sz="2400" b="0" i="1" smtClean="0">
                        <a:latin typeface="Cambria Math" charset="0"/>
                      </a:rPr>
                      <m:t>𝑥𝑓</m:t>
                    </m:r>
                    <m:r>
                      <a:rPr lang="en-AU" sz="2400" b="0" i="1" smtClean="0">
                        <a:latin typeface="Cambria Math" charset="0"/>
                      </a:rPr>
                      <m:t>−</m:t>
                    </m:r>
                    <m:f>
                      <m:fPr>
                        <m:ctrlPr>
                          <a:rPr lang="mr-I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AU" sz="2400" b="0" i="1" smtClean="0">
                            <a:latin typeface="Cambria Math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AU" sz="2400" b="0" i="1" smtClean="0">
                                <a:latin typeface="Cambria Math" charset="0"/>
                              </a:rPr>
                              <m:t>𝑎</m:t>
                            </m:r>
                          </m:e>
                        </m:rad>
                      </m:den>
                    </m:f>
                    <m:f>
                      <m:fPr>
                        <m:ctrlPr>
                          <a:rPr lang="mr-I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latin typeface="Cambria Math" charset="0"/>
                          </a:rPr>
                          <m:t>𝑑𝑓</m:t>
                        </m:r>
                      </m:num>
                      <m:den>
                        <m:r>
                          <a:rPr lang="en-AU" sz="2400" b="0" i="1" smtClean="0">
                            <a:latin typeface="Cambria Math" charset="0"/>
                          </a:rPr>
                          <m:t>𝑑𝑥</m:t>
                        </m:r>
                      </m:den>
                    </m:f>
                  </m:oMath>
                </a14:m>
                <a:endParaRPr lang="en-AU" sz="2400" dirty="0"/>
              </a:p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400" dirty="0"/>
                  <a:t>Again by substitution, we find that the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𝜓</m:t>
                        </m:r>
                      </m:e>
                      <m:sub>
                        <m:r>
                          <a:rPr lang="en-AU" sz="24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AU" sz="2400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AU" sz="2400" i="1">
                                <a:latin typeface="Cambria Math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AU" sz="2400" i="1">
                            <a:latin typeface="Cambria Math" charset="0"/>
                          </a:rPr>
                          <m:t>+</m:t>
                        </m:r>
                      </m:sub>
                    </m:sSub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𝜓</m:t>
                        </m:r>
                      </m:e>
                      <m:sub>
                        <m:r>
                          <a:rPr lang="en-AU" sz="24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∝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sSup>
                      <m:sSupPr>
                        <m:ctrlPr>
                          <a:rPr lang="en-AU" sz="24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𝑒</m:t>
                        </m:r>
                      </m:e>
                      <m:sup>
                        <m:r>
                          <a:rPr lang="en-AU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en-AU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𝑎</m:t>
                        </m:r>
                        <m:sSup>
                          <m:sSupPr>
                            <m:ctrlPr>
                              <a:rPr lang="en-AU" sz="2400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AU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AU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AU" sz="2400" dirty="0"/>
                  <a:t> is </a:t>
                </a:r>
                <a:r>
                  <a:rPr lang="en-AU" sz="2400" dirty="0">
                    <a:solidFill>
                      <a:srgbClr val="0070C0"/>
                    </a:solidFill>
                  </a:rPr>
                  <a:t>also a solution of the Schrödinger equation for the harmonic oscillator</a:t>
                </a:r>
                <a:r>
                  <a:rPr lang="en-AU" sz="2400" dirty="0"/>
                  <a:t>, with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𝐸</m:t>
                        </m:r>
                      </m:e>
                      <m:sub>
                        <m:r>
                          <a:rPr lang="en-AU" sz="24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AU" sz="2400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latin typeface="Cambria Math" charset="0"/>
                          </a:rPr>
                          <m:t>3</m:t>
                        </m:r>
                      </m:num>
                      <m:den>
                        <m:r>
                          <a:rPr lang="en-AU" sz="2400" b="0" i="1" smtClean="0">
                            <a:latin typeface="Cambria Math" charset="0"/>
                          </a:rPr>
                          <m:t>2</m:t>
                        </m:r>
                      </m:den>
                    </m:f>
                    <m:r>
                      <a:rPr lang="mr-I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ℏ</m:t>
                    </m:r>
                    <m:r>
                      <a:rPr lang="mr-I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𝜔</m:t>
                    </m:r>
                  </m:oMath>
                </a14:m>
                <a:endParaRPr lang="en-AU" sz="2400" dirty="0"/>
              </a:p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400" dirty="0"/>
                  <a:t>You can show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𝜓</m:t>
                        </m:r>
                      </m:e>
                      <m:sub>
                        <m:r>
                          <a:rPr lang="en-AU" sz="24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AU" sz="2400" b="0" i="1" smtClean="0">
                        <a:latin typeface="Cambria Math" charset="0"/>
                      </a:rPr>
                      <m:t>(</m:t>
                    </m:r>
                    <m:r>
                      <a:rPr lang="en-AU" sz="2400" b="0" i="1" smtClean="0">
                        <a:latin typeface="Cambria Math" charset="0"/>
                      </a:rPr>
                      <m:t>𝑥</m:t>
                    </m:r>
                    <m:r>
                      <a:rPr lang="en-AU" sz="2400" b="0" i="1" smtClean="0">
                        <a:latin typeface="Cambria Math" charset="0"/>
                      </a:rPr>
                      <m:t>)∝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en-AU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AU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𝜓</m:t>
                        </m:r>
                      </m:e>
                      <m:sub>
                        <m:r>
                          <a:rPr lang="en-AU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b>
                    </m:sSub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AU" sz="2400" dirty="0"/>
                  <a:t> and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is-I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AU" sz="2400" b="0" i="1" smtClean="0">
                            <a:latin typeface="Cambria Math" charset="0"/>
                          </a:rPr>
                          <m:t>−</m:t>
                        </m:r>
                        <m:r>
                          <a:rPr lang="en-AU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∞</m:t>
                        </m:r>
                      </m:sub>
                      <m:sup>
                        <m:r>
                          <a:rPr lang="is-IS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∞</m:t>
                        </m:r>
                      </m:sup>
                      <m:e>
                        <m:sSubSup>
                          <m:sSub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AU" sz="24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AU" sz="2400" b="0" i="1" smtClean="0">
                                <a:latin typeface="Cambria Math" charset="0"/>
                              </a:rPr>
                              <m:t>∗</m:t>
                            </m:r>
                          </m:sup>
                        </m:sSubSup>
                        <m:r>
                          <a:rPr lang="en-AU" sz="2400" b="0" i="1" smtClean="0">
                            <a:latin typeface="Cambria Math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AU" sz="24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AU" sz="2400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AU" sz="2400" b="0" i="1" smtClean="0">
                            <a:latin typeface="Cambria Math" charset="0"/>
                          </a:rPr>
                          <m:t>𝑑𝑥</m:t>
                        </m:r>
                        <m:r>
                          <a:rPr lang="en-AU" sz="2400" b="0" i="1" smtClean="0">
                            <a:latin typeface="Cambria Math" charset="0"/>
                          </a:rPr>
                          <m:t>=0</m:t>
                        </m:r>
                      </m:e>
                    </m:nary>
                  </m:oMath>
                </a14:m>
                <a:endParaRPr lang="en-AU" sz="2400" dirty="0"/>
              </a:p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400" dirty="0"/>
                  <a:t>The operator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AU" sz="2400" i="1">
                                <a:latin typeface="Cambria Math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AU" sz="2400" i="1">
                            <a:latin typeface="Cambria Math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AU" sz="2400" dirty="0"/>
                  <a:t> creates energy </a:t>
                </a:r>
                <a:r>
                  <a:rPr lang="en-AU" sz="2400" dirty="0" err="1"/>
                  <a:t>eigenfunctions</a:t>
                </a:r>
                <a:r>
                  <a:rPr lang="en-AU" sz="2400" dirty="0"/>
                  <a:t> of </a:t>
                </a:r>
                <a:r>
                  <a:rPr lang="en-AU" sz="2400" dirty="0">
                    <a:solidFill>
                      <a:srgbClr val="0070C0"/>
                    </a:solidFill>
                  </a:rPr>
                  <a:t>higher energy</a:t>
                </a:r>
                <a:r>
                  <a:rPr lang="en-AU" sz="24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en-AU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AU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AU" sz="2400" dirty="0"/>
                  <a:t> creates </a:t>
                </a:r>
                <a:r>
                  <a:rPr lang="en-AU" sz="2400" dirty="0" err="1"/>
                  <a:t>eigenfunctions</a:t>
                </a:r>
                <a:r>
                  <a:rPr lang="en-AU" sz="2400" dirty="0"/>
                  <a:t> of </a:t>
                </a:r>
                <a:r>
                  <a:rPr lang="en-AU" sz="2400" dirty="0">
                    <a:solidFill>
                      <a:srgbClr val="0070C0"/>
                    </a:solidFill>
                  </a:rPr>
                  <a:t>lower energy </a:t>
                </a:r>
                <a:r>
                  <a:rPr lang="mr-IN" sz="2400" dirty="0">
                    <a:solidFill>
                      <a:srgbClr val="0070C0"/>
                    </a:solidFill>
                  </a:rPr>
                  <a:t>–</a:t>
                </a:r>
                <a:r>
                  <a:rPr lang="en-AU" sz="2400" dirty="0">
                    <a:solidFill>
                      <a:srgbClr val="0070C0"/>
                    </a:solidFill>
                  </a:rPr>
                  <a:t> </a:t>
                </a:r>
                <a:r>
                  <a:rPr lang="en-AU" sz="2400" dirty="0"/>
                  <a:t>we are moving up and down the “ladder” of energy states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" y="1871830"/>
                <a:ext cx="8358692" cy="4882299"/>
              </a:xfrm>
              <a:prstGeom prst="rect">
                <a:avLst/>
              </a:prstGeom>
              <a:blipFill rotWithShape="0">
                <a:blip r:embed="rId3"/>
                <a:stretch>
                  <a:fillRect l="-1021" t="-999" b="-1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247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450" y="1651914"/>
            <a:ext cx="3629372" cy="51180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The harmonic oscillator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0307" y="1126062"/>
            <a:ext cx="6863379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Ladder operator</a:t>
            </a:r>
            <a:r>
              <a:rPr lang="en-AU" sz="2800" b="1" dirty="0"/>
              <a:t>s for the harmonic oscillator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0306" y="1871830"/>
                <a:ext cx="3958814" cy="3538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400" dirty="0"/>
                  <a:t>The energy levels of the harmonic oscillator are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𝐸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mr-IN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𝑛</m:t>
                        </m:r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−</m:t>
                        </m:r>
                        <m:f>
                          <m:fPr>
                            <m:ctrlPr>
                              <a:rPr lang="mr-IN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AU" sz="2400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mr-IN" sz="2400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ℏ</m:t>
                    </m:r>
                    <m:r>
                      <a:rPr lang="mr-IN" sz="2400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𝜔</m:t>
                    </m:r>
                  </m:oMath>
                </a14:m>
                <a:r>
                  <a:rPr lang="en-AU" sz="2400" dirty="0">
                    <a:solidFill>
                      <a:srgbClr val="0070C0"/>
                    </a:solidFill>
                  </a:rPr>
                  <a:t> </a:t>
                </a:r>
                <a:r>
                  <a:rPr lang="en-AU" sz="2400" dirty="0"/>
                  <a:t>where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𝑛</m:t>
                    </m:r>
                    <m:r>
                      <a:rPr lang="en-AU" sz="2400" b="0" i="1" smtClean="0">
                        <a:latin typeface="Cambria Math" charset="0"/>
                      </a:rPr>
                      <m:t>=1,2,3,…</m:t>
                    </m:r>
                  </m:oMath>
                </a14:m>
                <a:endParaRPr lang="en-AU" sz="2400" dirty="0"/>
              </a:p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400" dirty="0"/>
                  <a:t>Here is an illustration of the ladder of states including another </a:t>
                </a:r>
                <a:r>
                  <a:rPr lang="en-AU" sz="2400" dirty="0" err="1"/>
                  <a:t>gratituous</a:t>
                </a:r>
                <a:r>
                  <a:rPr lang="en-AU" sz="2400" dirty="0"/>
                  <a:t> picture of a cat: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" y="1871830"/>
                <a:ext cx="3958814" cy="3538148"/>
              </a:xfrm>
              <a:prstGeom prst="rect">
                <a:avLst/>
              </a:prstGeom>
              <a:blipFill rotWithShape="0">
                <a:blip r:embed="rId4"/>
                <a:stretch>
                  <a:fillRect l="-2157" t="-1379" r="-3852" b="-3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13186" y="5658524"/>
            <a:ext cx="3593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Image credit: https://</a:t>
            </a:r>
            <a:r>
              <a:rPr lang="en-US" sz="1600" dirty="0" err="1"/>
              <a:t>www.lessthanepsilon.net</a:t>
            </a:r>
            <a:r>
              <a:rPr lang="en-US" sz="1600" dirty="0"/>
              <a:t>/second-quantization/</a:t>
            </a:r>
          </a:p>
        </p:txBody>
      </p:sp>
    </p:spTree>
    <p:extLst>
      <p:ext uri="{BB962C8B-B14F-4D97-AF65-F5344CB8AC3E}">
        <p14:creationId xmlns:p14="http://schemas.microsoft.com/office/powerpoint/2010/main" val="448545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The harmonic oscillator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21454" y="1120291"/>
            <a:ext cx="4701092" cy="53476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Harmonic </a:t>
            </a:r>
            <a:r>
              <a:rPr lang="en-AU" sz="2800" b="1"/>
              <a:t>oscillator summary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868" y="2257761"/>
            <a:ext cx="6274099" cy="41909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0306" y="1871830"/>
            <a:ext cx="8358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Font typeface="Arial" charset="0"/>
              <a:buChar char="•"/>
            </a:pPr>
            <a:r>
              <a:rPr lang="en-AU" sz="2400" dirty="0"/>
              <a:t>Here’s a representation of the first few energy </a:t>
            </a:r>
            <a:r>
              <a:rPr lang="en-AU" sz="2400" dirty="0" err="1"/>
              <a:t>eigenfunctions</a:t>
            </a:r>
            <a:r>
              <a:rPr lang="en-AU" sz="2400" dirty="0"/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3638" y="6336253"/>
            <a:ext cx="7637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credit: http://</a:t>
            </a:r>
            <a:r>
              <a:rPr lang="en-US" dirty="0" err="1"/>
              <a:t>hyperphysics.phy-astr.gsu.edu</a:t>
            </a:r>
            <a:r>
              <a:rPr lang="en-US" dirty="0"/>
              <a:t>/</a:t>
            </a:r>
            <a:r>
              <a:rPr lang="en-US" dirty="0" err="1"/>
              <a:t>hbase</a:t>
            </a:r>
            <a:r>
              <a:rPr lang="en-US" dirty="0"/>
              <a:t>/quantum/hosc5.html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5758" y="3211489"/>
                <a:ext cx="2183803" cy="2246769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Again, the energy </a:t>
                </a:r>
                <a:r>
                  <a:rPr lang="en-US" sz="2000" dirty="0" err="1">
                    <a:solidFill>
                      <a:srgbClr val="FF0000"/>
                    </a:solidFill>
                  </a:rPr>
                  <a:t>eigenfunctions</a:t>
                </a:r>
                <a:r>
                  <a:rPr lang="en-US" sz="2000" dirty="0">
                    <a:solidFill>
                      <a:srgbClr val="FF0000"/>
                    </a:solidFill>
                  </a:rPr>
                  <a:t> are alternating even (symmetric) functions and odd (anti-symmetric) functions of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𝑥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58" y="3211489"/>
                <a:ext cx="2183803" cy="2246769"/>
              </a:xfrm>
              <a:prstGeom prst="rect">
                <a:avLst/>
              </a:prstGeom>
              <a:blipFill rotWithShape="0">
                <a:blip r:embed="rId4"/>
                <a:stretch>
                  <a:fillRect l="-2500" t="-1351" r="-1389" b="-3784"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679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The harmonic oscillator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87736" y="1120291"/>
            <a:ext cx="6368527" cy="53476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Commutation </a:t>
            </a:r>
            <a:r>
              <a:rPr lang="en-AU" sz="2800" b="1" dirty="0"/>
              <a:t>relations and</a:t>
            </a:r>
            <a:r>
              <a:rPr lang="en-US" sz="2800" b="1" dirty="0"/>
              <a:t> energy levels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0306" y="1871830"/>
                <a:ext cx="8358692" cy="4634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AU" sz="2000" dirty="0">
                    <a:solidFill>
                      <a:srgbClr val="FF0000"/>
                    </a:solidFill>
                  </a:rPr>
                  <a:t>Non-examinable: </a:t>
                </a:r>
                <a:r>
                  <a:rPr lang="en-AU" sz="2000" dirty="0"/>
                  <a:t>We can use some operator relations to prove the general result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AU" sz="2000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AU" sz="2000" b="0" i="1" smtClean="0">
                            <a:latin typeface="Cambria Math" charset="0"/>
                          </a:rPr>
                          <m:t>+</m:t>
                        </m:r>
                      </m:sub>
                    </m:sSub>
                    <m:r>
                      <a:rPr lang="en-US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𝜓</m:t>
                    </m:r>
                  </m:oMath>
                </a14:m>
                <a:r>
                  <a:rPr lang="en-AU" sz="2000" dirty="0"/>
                  <a:t> is the </a:t>
                </a:r>
                <a:r>
                  <a:rPr lang="en-AU" sz="2000" dirty="0" err="1"/>
                  <a:t>eigenfunction</a:t>
                </a:r>
                <a:r>
                  <a:rPr lang="en-AU" sz="2000" dirty="0"/>
                  <a:t> of the next energy level up.  We start with some useful relations we can show using the forms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AU" sz="2000" i="1">
                                <a:latin typeface="Cambria Math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AU" sz="2000" i="1">
                            <a:latin typeface="Cambria Math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AU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AU" sz="2000" i="1">
                                <a:latin typeface="Cambria Math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AU" sz="2000" b="0" i="1" smtClean="0">
                            <a:latin typeface="Cambria Math" charset="0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AU" sz="2000" dirty="0"/>
                  <a:t>:</a:t>
                </a:r>
              </a:p>
              <a:p>
                <a:pPr marL="342900" indent="-342900">
                  <a:spcAft>
                    <a:spcPts val="1800"/>
                  </a:spcAft>
                  <a:buFont typeface="Arial" charset="0"/>
                  <a:buChar char="•"/>
                </a:pPr>
                <a:endParaRPr lang="en-AU" sz="2000" dirty="0"/>
              </a:p>
              <a:p>
                <a:pPr marL="342900" indent="-34290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AU" sz="2000" dirty="0"/>
                  <a:t>This then enables us to find (using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mr-IN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mr-IN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AU" sz="2000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</m:acc>
                        <m:acc>
                          <m:accPr>
                            <m:chr m:val="̂"/>
                            <m:ctrlPr>
                              <a:rPr lang="mr-IN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AU" sz="2000" b="0" i="1" smtClean="0">
                                <a:latin typeface="Cambria Math" charset="0"/>
                              </a:rPr>
                              <m:t>𝐵</m:t>
                            </m:r>
                          </m:e>
                        </m:acc>
                        <m:r>
                          <a:rPr lang="en-AU" sz="2000" b="0" i="1" smtClean="0">
                            <a:latin typeface="Cambria Math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AU" sz="2000" b="0" i="1" smtClean="0">
                                <a:latin typeface="Cambria Math" charset="0"/>
                              </a:rPr>
                              <m:t>𝐶</m:t>
                            </m:r>
                          </m:e>
                        </m:acc>
                      </m:e>
                    </m:d>
                    <m:r>
                      <a:rPr lang="en-AU" sz="2000" b="0" i="1" smtClean="0">
                        <a:latin typeface="Cambria Math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mr-IN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000" i="1">
                            <a:latin typeface="Cambria Math" charset="0"/>
                          </a:rPr>
                          <m:t>𝐴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mr-I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mr-I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AU" sz="2000" i="1">
                                <a:latin typeface="Cambria Math" charset="0"/>
                              </a:rPr>
                              <m:t>𝐵</m:t>
                            </m:r>
                          </m:e>
                        </m:acc>
                        <m:r>
                          <a:rPr lang="en-AU" sz="2000" i="1">
                            <a:latin typeface="Cambria Math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AU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AU" sz="2000" i="1">
                                <a:latin typeface="Cambria Math" charset="0"/>
                              </a:rPr>
                              <m:t>𝐶</m:t>
                            </m:r>
                          </m:e>
                        </m:acc>
                      </m:e>
                    </m:d>
                    <m:r>
                      <a:rPr lang="en-AU" sz="2000" b="0" i="1" smtClean="0">
                        <a:latin typeface="Cambria Math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mr-I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mr-I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AU" sz="2000" i="1">
                                <a:latin typeface="Cambria Math" charset="0"/>
                              </a:rPr>
                              <m:t>𝐴</m:t>
                            </m:r>
                          </m:e>
                        </m:acc>
                        <m:r>
                          <a:rPr lang="en-AU" sz="2000" i="1">
                            <a:latin typeface="Cambria Math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AU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AU" sz="2000" i="1">
                                <a:latin typeface="Cambria Math" charset="0"/>
                              </a:rPr>
                              <m:t>𝐶</m:t>
                            </m:r>
                          </m:e>
                        </m:acc>
                      </m:e>
                    </m:d>
                    <m:acc>
                      <m:accPr>
                        <m:chr m:val="̂"/>
                        <m:ctrlPr>
                          <a:rPr lang="en-AU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000" b="0" i="1" smtClean="0">
                            <a:latin typeface="Cambria Math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AU" sz="2000" dirty="0"/>
                  <a:t>)</a:t>
                </a:r>
              </a:p>
              <a:p>
                <a:pPr marL="342900" indent="-342900">
                  <a:spcAft>
                    <a:spcPts val="1800"/>
                  </a:spcAft>
                  <a:buFont typeface="Arial" charset="0"/>
                  <a:buChar char="•"/>
                </a:pPr>
                <a:endParaRPr lang="en-AU" sz="2000" dirty="0"/>
              </a:p>
              <a:p>
                <a:pPr marL="342900" indent="-34290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AU" sz="2000" dirty="0"/>
                  <a:t>If </a:t>
                </a:r>
                <a14:m>
                  <m:oMath xmlns:m="http://schemas.openxmlformats.org/officeDocument/2006/math">
                    <m:r>
                      <a:rPr lang="en-AU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𝜓</m:t>
                    </m:r>
                  </m:oMath>
                </a14:m>
                <a:r>
                  <a:rPr lang="en-AU" sz="2000" dirty="0"/>
                  <a:t> is an energy </a:t>
                </a:r>
                <a:r>
                  <a:rPr lang="en-AU" sz="2000" dirty="0" err="1"/>
                  <a:t>eigenfunction</a:t>
                </a:r>
                <a:r>
                  <a:rPr lang="en-AU" sz="2000" dirty="0"/>
                  <a:t>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AU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000" b="0" i="1" smtClean="0">
                            <a:latin typeface="Cambria Math" charset="0"/>
                          </a:rPr>
                          <m:t>𝐻</m:t>
                        </m:r>
                      </m:e>
                    </m:acc>
                    <m:r>
                      <a:rPr lang="en-AU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𝜓</m:t>
                    </m:r>
                    <m:r>
                      <a:rPr lang="en-AU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AU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𝐸</m:t>
                    </m:r>
                    <m:r>
                      <a:rPr lang="en-AU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𝜓</m:t>
                    </m:r>
                  </m:oMath>
                </a14:m>
                <a:r>
                  <a:rPr lang="en-AU" sz="2000" dirty="0"/>
                  <a:t>), let’s then consider</a:t>
                </a:r>
              </a:p>
              <a:p>
                <a:pPr marL="342900" indent="-342900">
                  <a:spcAft>
                    <a:spcPts val="1800"/>
                  </a:spcAft>
                  <a:buFont typeface="Arial" charset="0"/>
                  <a:buChar char="•"/>
                </a:pPr>
                <a:endParaRPr lang="en-AU" sz="2000" dirty="0"/>
              </a:p>
              <a:p>
                <a:pPr marL="342900" indent="-34290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AU" sz="2000" dirty="0"/>
                  <a:t>Hence,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AU" sz="2000" i="1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AU" sz="20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+</m:t>
                        </m:r>
                      </m:sub>
                    </m:sSub>
                    <m:r>
                      <a:rPr lang="en-US" sz="2000" i="1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𝜓</m:t>
                    </m:r>
                  </m:oMath>
                </a14:m>
                <a:r>
                  <a:rPr lang="en-AU" sz="2000" dirty="0">
                    <a:solidFill>
                      <a:srgbClr val="0070C0"/>
                    </a:solidFill>
                  </a:rPr>
                  <a:t> is an energy </a:t>
                </a:r>
                <a:r>
                  <a:rPr lang="en-AU" sz="2000" dirty="0" err="1">
                    <a:solidFill>
                      <a:srgbClr val="0070C0"/>
                    </a:solidFill>
                  </a:rPr>
                  <a:t>eigenfunction</a:t>
                </a:r>
                <a:r>
                  <a:rPr lang="en-AU" sz="2000" dirty="0">
                    <a:solidFill>
                      <a:srgbClr val="0070C0"/>
                    </a:solidFill>
                  </a:rPr>
                  <a:t> with energy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𝐸</m:t>
                    </m:r>
                    <m:r>
                      <a:rPr lang="en-AU" sz="20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+ℏ</m:t>
                    </m:r>
                    <m:r>
                      <a:rPr lang="en-AU" sz="2000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𝜔</m:t>
                    </m:r>
                  </m:oMath>
                </a14:m>
                <a:r>
                  <a:rPr lang="en-AU" sz="2000" dirty="0"/>
                  <a:t>, proving our initial statement</a:t>
                </a:r>
                <a:endParaRPr lang="en-AU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" y="1871830"/>
                <a:ext cx="8358692" cy="4634410"/>
              </a:xfrm>
              <a:prstGeom prst="rect">
                <a:avLst/>
              </a:prstGeom>
              <a:blipFill rotWithShape="0">
                <a:blip r:embed="rId3"/>
                <a:stretch>
                  <a:fillRect l="-656" t="-658" r="-292" b="-1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51531" y="2915621"/>
                <a:ext cx="2291204" cy="5846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20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𝐻</m:t>
                          </m:r>
                        </m:e>
                      </m:acc>
                      <m:r>
                        <a:rPr lang="en-AU" sz="20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AU" sz="20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ℏ</m:t>
                      </m:r>
                      <m:r>
                        <a:rPr lang="en-AU" sz="20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𝜔</m:t>
                      </m:r>
                      <m:d>
                        <m:dPr>
                          <m:ctrlPr>
                            <a:rPr lang="mr-IN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AU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AU" sz="20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+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AU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AU" sz="20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</m:sub>
                          </m:sSub>
                          <m:r>
                            <a:rPr lang="en-AU" sz="20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mr-IN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Pr>
                            <m:num>
                              <m:r>
                                <a:rPr lang="en-AU" sz="20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U" sz="20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531" y="2915621"/>
                <a:ext cx="2291204" cy="58464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34045" y="3058063"/>
                <a:ext cx="1431097" cy="347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mr-IN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AU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AU" sz="20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−</m:t>
                              </m:r>
                            </m:sub>
                          </m:sSub>
                          <m:r>
                            <a:rPr lang="en-AU" sz="20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AU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AU" sz="20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+</m:t>
                              </m:r>
                            </m:sub>
                          </m:sSub>
                        </m:e>
                      </m:d>
                      <m:r>
                        <a:rPr lang="en-AU" sz="20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045" y="3058063"/>
                <a:ext cx="1431097" cy="347403"/>
              </a:xfrm>
              <a:prstGeom prst="rect">
                <a:avLst/>
              </a:prstGeom>
              <a:blipFill rotWithShape="0">
                <a:blip r:embed="rId5"/>
                <a:stretch>
                  <a:fillRect t="-15789" r="-3830"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76465" y="5276399"/>
                <a:ext cx="7270772" cy="347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20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𝐻</m:t>
                          </m:r>
                        </m:e>
                      </m:acc>
                      <m:d>
                        <m:dPr>
                          <m:ctrlPr>
                            <a:rPr lang="mr-IN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AU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AU" sz="20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+</m:t>
                              </m:r>
                            </m:sub>
                          </m:sSub>
                          <m: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𝜓</m:t>
                          </m:r>
                        </m:e>
                      </m:d>
                      <m:r>
                        <a:rPr lang="en-AU" sz="20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mr-IN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mr-IN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AU" sz="20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𝐻</m:t>
                              </m:r>
                            </m:e>
                          </m:acc>
                          <m:r>
                            <a:rPr lang="en-AU" sz="20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AU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AU" sz="20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+</m:t>
                              </m:r>
                            </m:sub>
                          </m:sSub>
                        </m:e>
                      </m:d>
                      <m:r>
                        <a:rPr lang="mr-IN" sz="20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𝜓</m:t>
                      </m:r>
                      <m:r>
                        <a:rPr lang="en-AU" sz="20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AU" sz="20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AU" sz="20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accPr>
                        <m:e>
                          <m:r>
                            <a:rPr lang="en-AU" sz="20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𝐻</m:t>
                          </m:r>
                        </m:e>
                      </m:acc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𝜓</m:t>
                      </m:r>
                      <m:r>
                        <a:rPr lang="en-AU" sz="2000" b="0" i="0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AU" sz="20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ℏ</m:t>
                      </m:r>
                      <m:r>
                        <a:rPr lang="en-AU" sz="20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𝜔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AU" sz="2000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AU" sz="20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+</m:t>
                          </m:r>
                        </m:sub>
                      </m:sSub>
                      <m:r>
                        <a:rPr lang="en-AU" sz="200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𝜓</m:t>
                      </m:r>
                      <m:r>
                        <a:rPr lang="en-AU" sz="20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r>
                        <a:rPr lang="en-AU" sz="20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𝐸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AU" sz="2000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AU" sz="20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+</m:t>
                          </m:r>
                        </m:sub>
                      </m:sSub>
                      <m:r>
                        <a:rPr lang="en-AU" sz="2000" i="1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𝜓</m:t>
                      </m:r>
                      <m:r>
                        <a:rPr lang="en-AU" sz="20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ctrlPr>
                            <a:rPr lang="mr-IN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𝐸</m:t>
                          </m:r>
                          <m:r>
                            <a:rPr lang="en-AU" sz="20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+ℏ</m:t>
                          </m:r>
                          <m:r>
                            <a:rPr lang="en-AU" sz="2000" i="1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𝜔</m:t>
                          </m:r>
                        </m:e>
                      </m:d>
                      <m:sSub>
                        <m:sSub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AU" sz="2000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AU" sz="20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+</m:t>
                          </m:r>
                        </m:sub>
                      </m:sSub>
                      <m:r>
                        <a:rPr lang="en-AU" sz="2000" i="1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𝜓</m:t>
                      </m:r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465" y="5276399"/>
                <a:ext cx="7270772" cy="347403"/>
              </a:xfrm>
              <a:prstGeom prst="rect">
                <a:avLst/>
              </a:prstGeom>
              <a:blipFill rotWithShape="0">
                <a:blip r:embed="rId6"/>
                <a:stretch>
                  <a:fillRect l="-419" t="-15789" r="-839" b="-24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004162" y="4207956"/>
                <a:ext cx="5516510" cy="347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mr-IN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mr-IN" sz="2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AU" sz="2000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𝐻</m:t>
                            </m:r>
                          </m:e>
                        </m:acc>
                        <m:r>
                          <a:rPr lang="en-AU" sz="20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AU" sz="2000" b="0" i="1" smtClean="0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en-AU" sz="2000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+</m:t>
                            </m:r>
                          </m:sub>
                        </m:sSub>
                      </m:e>
                    </m:d>
                    <m:r>
                      <a:rPr lang="en-AU" sz="20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=</m:t>
                    </m:r>
                    <m:r>
                      <a:rPr lang="en-AU" sz="2000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ℏ</m:t>
                    </m:r>
                    <m:r>
                      <a:rPr lang="en-AU" sz="2000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𝜔</m:t>
                    </m:r>
                    <m:d>
                      <m:dPr>
                        <m:begChr m:val="["/>
                        <m:endChr m:val="]"/>
                        <m:ctrlPr>
                          <a:rPr lang="mr-IN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AU" sz="20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en-AU" sz="2000" i="1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+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AU" sz="20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en-AU" sz="2000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−</m:t>
                            </m:r>
                          </m:sub>
                        </m:sSub>
                        <m:r>
                          <a:rPr lang="en-AU" sz="20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AU" sz="20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en-AU" sz="2000" i="1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+</m:t>
                            </m:r>
                          </m:sub>
                        </m:sSub>
                      </m:e>
                    </m:d>
                    <m:r>
                      <a:rPr lang="en-AU" sz="2000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AU" sz="2000" i="1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ℏ</m:t>
                    </m:r>
                    <m:r>
                      <a:rPr lang="en-AU" sz="2000" i="1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𝜔</m:t>
                    </m:r>
                    <m:d>
                      <m:dPr>
                        <m:begChr m:val="["/>
                        <m:endChr m:val="]"/>
                        <m:ctrlPr>
                          <a:rPr lang="mr-IN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AU" sz="20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en-AU" sz="2000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−</m:t>
                            </m:r>
                          </m:sub>
                        </m:sSub>
                        <m:r>
                          <a:rPr lang="en-AU" sz="20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AU" sz="20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en-AU" sz="2000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+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AU" sz="2000" i="1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AU" sz="20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+</m:t>
                        </m:r>
                      </m:sub>
                    </m:sSub>
                    <m:r>
                      <a:rPr lang="en-AU" sz="20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=</m:t>
                    </m:r>
                  </m:oMath>
                </a14:m>
                <a:r>
                  <a:rPr lang="en-AU" sz="2000" dirty="0">
                    <a:solidFill>
                      <a:srgbClr val="0070C0"/>
                    </a:solidFill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AU" sz="2000" i="1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ℏ</m:t>
                    </m:r>
                    <m:r>
                      <a:rPr lang="en-AU" sz="2000" i="1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𝜔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AU" sz="2000" i="1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AU" sz="20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+</m:t>
                        </m:r>
                      </m:sub>
                    </m:sSub>
                  </m:oMath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162" y="4207956"/>
                <a:ext cx="5516510" cy="347403"/>
              </a:xfrm>
              <a:prstGeom prst="rect">
                <a:avLst/>
              </a:prstGeom>
              <a:blipFill rotWithShape="0">
                <a:blip r:embed="rId7"/>
                <a:stretch>
                  <a:fillRect t="-14035" r="-1547"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4033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Unbound particles in 1D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22437" y="1126062"/>
            <a:ext cx="5099125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Representation of a free particle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0306" y="1871830"/>
                <a:ext cx="8358692" cy="4854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400" dirty="0"/>
                  <a:t>We now consider </a:t>
                </a:r>
                <a:r>
                  <a:rPr lang="en-AU" sz="2400" b="1" dirty="0"/>
                  <a:t>1D unbound problems</a:t>
                </a:r>
                <a:r>
                  <a:rPr lang="en-AU" sz="2400" dirty="0"/>
                  <a:t>, where “unbound” means that particles are able to escape to infinity</a:t>
                </a:r>
              </a:p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400" dirty="0"/>
                  <a:t>We first note that a solution of the time-dependent Schrödinger equation for a “free particle” (in a region where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𝑉</m:t>
                    </m:r>
                    <m:d>
                      <m:d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AU" sz="2400" b="0" i="1" smtClean="0">
                        <a:latin typeface="Cambria Math" charset="0"/>
                      </a:rPr>
                      <m:t>=0</m:t>
                    </m:r>
                  </m:oMath>
                </a14:m>
                <a:r>
                  <a:rPr lang="en-AU" sz="2400" dirty="0"/>
                  <a:t>) is</a:t>
                </a:r>
              </a:p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endParaRPr lang="en-AU" sz="2400" dirty="0"/>
              </a:p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400" dirty="0"/>
                  <a:t>(This satisfies </a:t>
                </a:r>
                <a14:m>
                  <m:oMath xmlns:m="http://schemas.openxmlformats.org/officeDocument/2006/math">
                    <m:r>
                      <a:rPr lang="en-AU" sz="2400" b="0" i="0" smtClean="0">
                        <a:latin typeface="Cambria Math" charset="0"/>
                      </a:rPr>
                      <m:t>−</m:t>
                    </m:r>
                    <m:f>
                      <m:fPr>
                        <m:ctrlPr>
                          <a:rPr lang="mr-I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mr-IN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mr-IN" sz="24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ℏ</m:t>
                            </m:r>
                          </m:e>
                          <m:sup>
                            <m:r>
                              <a:rPr lang="en-AU" sz="2400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AU" sz="2400" b="0" i="1" smtClean="0">
                            <a:latin typeface="Cambria Math" charset="0"/>
                          </a:rPr>
                          <m:t>2</m:t>
                        </m:r>
                        <m:r>
                          <a:rPr lang="en-AU" sz="2400" b="0" i="1" smtClean="0">
                            <a:latin typeface="Cambria Math" charset="0"/>
                          </a:rPr>
                          <m:t>𝑚</m:t>
                        </m:r>
                      </m:den>
                    </m:f>
                    <m:f>
                      <m:fPr>
                        <m:ctrlPr>
                          <a:rPr lang="mr-I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mr-IN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mr-IN" sz="24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AU" sz="2400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l-GR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Ψ</m:t>
                        </m:r>
                      </m:num>
                      <m:den>
                        <m:r>
                          <a:rPr lang="mr-IN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𝜕</m:t>
                        </m:r>
                        <m:sSup>
                          <m:sSupPr>
                            <m:ctrlPr>
                              <a:rPr lang="mr-IN" sz="240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AU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AU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AU" sz="2400" b="0" i="1" smtClean="0">
                        <a:latin typeface="Cambria Math" charset="0"/>
                      </a:rPr>
                      <m:t>=</m:t>
                    </m:r>
                    <m:r>
                      <a:rPr lang="en-AU" sz="2400" b="0" i="1" smtClean="0">
                        <a:latin typeface="Cambria Math" charset="0"/>
                      </a:rPr>
                      <m:t>𝑖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ℏ</m:t>
                    </m:r>
                    <m:f>
                      <m:fPr>
                        <m:ctrlPr>
                          <a:rPr lang="mr-IN" sz="24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mr-I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Ψ</m:t>
                        </m:r>
                      </m:num>
                      <m:den>
                        <m:r>
                          <a:rPr lang="mr-I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𝜕</m:t>
                        </m:r>
                        <m:r>
                          <a:rPr lang="en-AU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AU" sz="2400" dirty="0"/>
                  <a:t>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𝑘</m:t>
                        </m:r>
                      </m:e>
                      <m:sup>
                        <m:r>
                          <a:rPr lang="en-AU" sz="24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AU" sz="2400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latin typeface="Cambria Math" charset="0"/>
                          </a:rPr>
                          <m:t>2</m:t>
                        </m:r>
                        <m:r>
                          <a:rPr lang="en-AU" sz="2400" b="0" i="1" smtClean="0">
                            <a:latin typeface="Cambria Math" charset="0"/>
                          </a:rPr>
                          <m:t>𝑚𝐸</m:t>
                        </m:r>
                      </m:num>
                      <m:den>
                        <m:sSup>
                          <m:sSupPr>
                            <m:ctrlPr>
                              <a:rPr lang="mr-I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mr-IN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ℏ</m:t>
                            </m:r>
                          </m:e>
                          <m:sup>
                            <m:r>
                              <a:rPr lang="en-AU" sz="2400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AU" sz="2400" dirty="0"/>
                  <a:t> and </a:t>
                </a:r>
                <a14:m>
                  <m:oMath xmlns:m="http://schemas.openxmlformats.org/officeDocument/2006/math">
                    <m:r>
                      <a:rPr lang="en-AU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𝜔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>
                      <m:fPr>
                        <m:ctrlPr>
                          <a:rPr lang="mr-IN" sz="24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𝐸</m:t>
                        </m:r>
                      </m:num>
                      <m:den>
                        <m:r>
                          <a:rPr lang="mr-I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ℏ</m:t>
                        </m:r>
                      </m:den>
                    </m:f>
                  </m:oMath>
                </a14:m>
                <a:r>
                  <a:rPr lang="en-AU" sz="2400" dirty="0"/>
                  <a:t>)</a:t>
                </a:r>
              </a:p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400" dirty="0"/>
                  <a:t>This function represents a wave </a:t>
                </a:r>
                <a:r>
                  <a:rPr lang="mr-IN" sz="2400" dirty="0"/>
                  <a:t>–</a:t>
                </a:r>
                <a:r>
                  <a:rPr lang="en-AU" sz="2400" dirty="0"/>
                  <a:t> that is, </a:t>
                </a:r>
                <a:r>
                  <a:rPr lang="en-AU" sz="2400" b="1" dirty="0">
                    <a:solidFill>
                      <a:srgbClr val="0070C0"/>
                    </a:solidFill>
                  </a:rPr>
                  <a:t>a beam of particles with definite momentum, but no definite position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" y="1871830"/>
                <a:ext cx="8358692" cy="4854149"/>
              </a:xfrm>
              <a:prstGeom prst="rect">
                <a:avLst/>
              </a:prstGeom>
              <a:blipFill rotWithShape="0">
                <a:blip r:embed="rId3"/>
                <a:stretch>
                  <a:fillRect l="-1021" t="-1005" b="-1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64452" y="4298904"/>
                <a:ext cx="2990691" cy="448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Ψ</m:t>
                      </m:r>
                      <m:d>
                        <m:dPr>
                          <m:ctrlPr>
                            <a:rPr lang="en-AU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AU" sz="2800" i="1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  <m:r>
                            <a:rPr lang="en-AU" sz="2800" i="1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AU" sz="2800" i="1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e>
                      </m:d>
                      <m:r>
                        <a:rPr lang="en-AU" sz="2800" i="1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AU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AU" sz="2800" i="1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en-AU" sz="2800" i="1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  <m:r>
                            <a:rPr lang="en-AU" sz="2800" i="1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r>
                            <a:rPr lang="en-AU" sz="2800" i="1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𝑘𝑥</m:t>
                          </m:r>
                          <m:r>
                            <a:rPr lang="en-AU" sz="2800" i="1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r>
                            <a:rPr lang="en-AU" sz="2800" i="1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𝜔</m:t>
                          </m:r>
                          <m:r>
                            <a:rPr lang="en-AU" sz="2800" i="1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  <m:r>
                            <a:rPr lang="en-AU" sz="2800" i="1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452" y="4298904"/>
                <a:ext cx="2990691" cy="4487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33826" y="3798964"/>
                <a:ext cx="3141233" cy="941155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𝑖𝑘𝑥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implies a wave travelling in the </a:t>
                </a:r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+</m:t>
                    </m:r>
                    <m:r>
                      <a:rPr lang="en-AU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direction </a:t>
                </a:r>
                <a:r>
                  <a:rPr lang="mr-IN" dirty="0">
                    <a:solidFill>
                      <a:srgbClr val="FF0000"/>
                    </a:solidFill>
                  </a:rPr>
                  <a:t>–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−</m:t>
                        </m:r>
                        <m:r>
                          <a:rPr lang="en-AU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𝑖𝑘𝑥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would be travelling towards </a:t>
                </a:r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−</m:t>
                    </m:r>
                    <m:r>
                      <a:rPr lang="en-AU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826" y="3798964"/>
                <a:ext cx="3141233" cy="941155"/>
              </a:xfrm>
              <a:prstGeom prst="rect">
                <a:avLst/>
              </a:prstGeom>
              <a:blipFill rotWithShape="0">
                <a:blip r:embed="rId5"/>
                <a:stretch>
                  <a:fillRect l="-967" t="-1274" r="-2708" b="-8280"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>
            <a:off x="4421395" y="4055631"/>
            <a:ext cx="1312433" cy="17872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75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Unbound particles in 1D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22437" y="1126062"/>
            <a:ext cx="5099125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Representation of a free particle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0306" y="1871830"/>
                <a:ext cx="8358692" cy="4703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400" dirty="0"/>
                  <a:t>How should we normalise the </a:t>
                </a:r>
                <a:r>
                  <a:rPr lang="en-AU" sz="2400" dirty="0" err="1"/>
                  <a:t>fre</a:t>
                </a:r>
                <a:r>
                  <a:rPr lang="en-US" sz="2400" dirty="0"/>
                  <a:t>e-particle </a:t>
                </a:r>
                <a:r>
                  <a:rPr lang="en-US" sz="2400" dirty="0" err="1"/>
                  <a:t>wavefunction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Ψ</m:t>
                    </m:r>
                    <m:d>
                      <m:dPr>
                        <m:ctrlPr>
                          <a:rPr lang="en-A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AU" sz="2400" i="1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  <m:r>
                          <a:rPr lang="en-AU" sz="2400" i="1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AU" sz="2400" i="1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</m:e>
                    </m:d>
                    <m:r>
                      <a:rPr lang="en-AU" sz="2400" i="1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𝑁</m:t>
                    </m:r>
                    <m:sSup>
                      <m:sSupPr>
                        <m:ctrlPr>
                          <a:rPr lang="en-AU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AU" sz="2400" i="1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𝑒</m:t>
                        </m:r>
                      </m:e>
                      <m:sup>
                        <m:r>
                          <a:rPr lang="en-AU" sz="2400" i="1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AU" sz="2400" i="1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r>
                          <a:rPr lang="en-AU" sz="2400" i="1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𝑘𝑥</m:t>
                        </m:r>
                        <m:r>
                          <a:rPr lang="en-AU" sz="2400" i="1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en-AU" sz="2400" i="1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𝜔</m:t>
                        </m:r>
                        <m:r>
                          <a:rPr lang="en-AU" sz="2400" i="1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  <m:r>
                          <a:rPr lang="en-AU" sz="2400" i="1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AU" sz="2400" dirty="0"/>
                  <a:t>?  We can see that,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is-I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AU" sz="2400" b="0" i="1" smtClean="0">
                            <a:latin typeface="Cambria Math" charset="0"/>
                          </a:rPr>
                          <m:t>−</m:t>
                        </m:r>
                        <m:r>
                          <a:rPr lang="en-AU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∞</m:t>
                        </m:r>
                      </m:sub>
                      <m:sup>
                        <m:r>
                          <a:rPr lang="is-IS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is-I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hr-HR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sz="24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Ψ</m:t>
                                </m:r>
                              </m:e>
                            </m:d>
                          </m:e>
                          <m:sup>
                            <m:r>
                              <a:rPr lang="en-AU" sz="2400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  <m:r>
                          <a:rPr lang="en-AU" sz="2400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AU" sz="2400" b="0" i="1" smtClean="0">
                            <a:latin typeface="Cambria Math" charset="0"/>
                          </a:rPr>
                          <m:t>𝑑𝑥</m:t>
                        </m:r>
                        <m:r>
                          <a:rPr lang="en-AU" sz="2400" b="0" i="1" smtClean="0">
                            <a:latin typeface="Cambria Math" charset="0"/>
                          </a:rPr>
                          <m:t>=∞</m:t>
                        </m:r>
                      </m:e>
                    </m:nary>
                  </m:oMath>
                </a14:m>
                <a:r>
                  <a:rPr lang="en-AU" sz="2400" dirty="0"/>
                  <a:t> !</a:t>
                </a:r>
              </a:p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400" dirty="0"/>
                  <a:t>The normalisation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𝑁</m:t>
                    </m:r>
                  </m:oMath>
                </a14:m>
                <a:r>
                  <a:rPr lang="en-AU" sz="2400" dirty="0"/>
                  <a:t> indicates the </a:t>
                </a:r>
                <a:r>
                  <a:rPr lang="en-AU" sz="2400" dirty="0">
                    <a:solidFill>
                      <a:srgbClr val="0070C0"/>
                    </a:solidFill>
                  </a:rPr>
                  <a:t>“average separation of particles in the beam” </a:t>
                </a:r>
                <a:r>
                  <a:rPr lang="en-AU" sz="2400" dirty="0"/>
                  <a:t>or the </a:t>
                </a:r>
                <a:r>
                  <a:rPr lang="en-AU" sz="2400" dirty="0">
                    <a:solidFill>
                      <a:srgbClr val="0070C0"/>
                    </a:solidFill>
                  </a:rPr>
                  <a:t>“intensity of the beam”</a:t>
                </a:r>
              </a:p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400" dirty="0"/>
                  <a:t>In a classical picture </a:t>
                </a:r>
                <a:r>
                  <a:rPr lang="mr-IN" sz="2400" dirty="0"/>
                  <a:t>…</a:t>
                </a:r>
                <a:endParaRPr lang="en-AU" sz="2400" dirty="0"/>
              </a:p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endParaRPr lang="en-AU" sz="2400" dirty="0"/>
              </a:p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400" dirty="0"/>
                  <a:t>If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𝑁</m:t>
                    </m:r>
                    <m:r>
                      <a:rPr lang="en-AU" sz="24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>
                      <m:fPr>
                        <m:ctrlPr>
                          <a:rPr lang="mr-I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mr-IN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AU" sz="24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𝐿</m:t>
                            </m:r>
                          </m:e>
                        </m:rad>
                      </m:den>
                    </m:f>
                  </m:oMath>
                </a14:m>
                <a:r>
                  <a:rPr lang="en-AU" sz="2400" dirty="0"/>
                  <a:t>, then we find 1 particle per distance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𝐿</m:t>
                    </m:r>
                  </m:oMath>
                </a14:m>
                <a:r>
                  <a:rPr lang="en-AU" sz="2400" dirty="0"/>
                  <a:t>.  Since the intensity of the beam is </a:t>
                </a:r>
                <a14:m>
                  <m:oMath xmlns:m="http://schemas.openxmlformats.org/officeDocument/2006/math">
                    <m:r>
                      <a:rPr lang="en-AU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∝</m:t>
                    </m:r>
                    <m:f>
                      <m:fPr>
                        <m:ctrlPr>
                          <a:rPr lang="mr-IN" sz="240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>
                          <a:rPr lang="en-AU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AU" sz="2400" dirty="0"/>
                  <a:t>, then </a:t>
                </a:r>
                <a:r>
                  <a:rPr lang="en-AU" sz="2400" b="1" dirty="0">
                    <a:solidFill>
                      <a:srgbClr val="0070C0"/>
                    </a:solidFill>
                  </a:rPr>
                  <a:t>intensity </a:t>
                </a:r>
                <a14:m>
                  <m:oMath xmlns:m="http://schemas.openxmlformats.org/officeDocument/2006/math">
                    <m:r>
                      <a:rPr lang="en-AU" sz="2400" b="1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∝</m:t>
                    </m:r>
                    <m:sSup>
                      <m:sSupPr>
                        <m:ctrlPr>
                          <a:rPr lang="en-AU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hr-HR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AU" sz="2400" b="1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𝑵</m:t>
                            </m:r>
                          </m:e>
                        </m:d>
                      </m:e>
                      <m:sup>
                        <m:r>
                          <a:rPr lang="en-AU" sz="2400" b="1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𝟐</m:t>
                        </m:r>
                      </m:sup>
                    </m:sSup>
                  </m:oMath>
                </a14:m>
                <a:endParaRPr lang="en-AU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" y="1871830"/>
                <a:ext cx="8358692" cy="4703660"/>
              </a:xfrm>
              <a:prstGeom prst="rect">
                <a:avLst/>
              </a:prstGeom>
              <a:blipFill rotWithShape="0">
                <a:blip r:embed="rId3"/>
                <a:stretch>
                  <a:fillRect l="-1021" t="-1036" b="-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1161824" y="4808666"/>
            <a:ext cx="311972" cy="3119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290916" y="4970030"/>
            <a:ext cx="914400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658930" y="4808666"/>
            <a:ext cx="311972" cy="3119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2788022" y="4970030"/>
            <a:ext cx="914400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156036" y="4808666"/>
            <a:ext cx="311972" cy="3119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285128" y="4970030"/>
            <a:ext cx="914400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653142" y="4808666"/>
            <a:ext cx="311972" cy="3119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5782234" y="4970030"/>
            <a:ext cx="914400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7150248" y="4808666"/>
            <a:ext cx="311972" cy="3119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7279340" y="4970030"/>
            <a:ext cx="914400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803750" y="4496696"/>
            <a:ext cx="1497106" cy="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416937" y="4112123"/>
                <a:ext cx="2387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𝐿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937" y="4112123"/>
                <a:ext cx="238720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8205" r="-28205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830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3" grpId="0" animBg="1"/>
      <p:bldP spid="15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Unbound particles in 1D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1699470" y="1122507"/>
            <a:ext cx="5744584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Particles incident on a potential 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0306" y="1871830"/>
                <a:ext cx="8358692" cy="3231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AU" sz="2400" dirty="0"/>
                  <a:t>We can use the free particle </a:t>
                </a:r>
                <a:r>
                  <a:rPr lang="en-AU" sz="2400" dirty="0" err="1"/>
                  <a:t>wavefunction</a:t>
                </a:r>
                <a:r>
                  <a:rPr lang="en-AU" sz="2400" dirty="0"/>
                  <a:t> to describe a beam of particles (with energy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𝐸</m:t>
                    </m:r>
                    <m:r>
                      <a:rPr lang="en-AU" sz="2400" b="0" i="1" smtClean="0">
                        <a:latin typeface="Cambria Math" charset="0"/>
                      </a:rPr>
                      <m:t>&gt;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𝑉</m:t>
                        </m:r>
                      </m:e>
                      <m:sub>
                        <m:r>
                          <a:rPr lang="en-AU" sz="2400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AU" sz="2400" dirty="0"/>
                  <a:t>) incident on a potential step:</a:t>
                </a:r>
              </a:p>
              <a:p>
                <a:pPr marL="342900" indent="-342900">
                  <a:spcAft>
                    <a:spcPts val="1800"/>
                  </a:spcAft>
                  <a:buFont typeface="Arial" charset="0"/>
                  <a:buChar char="•"/>
                </a:pPr>
                <a:endParaRPr lang="en-AU" sz="2400" dirty="0"/>
              </a:p>
              <a:p>
                <a:pPr marL="342900" indent="-342900">
                  <a:spcAft>
                    <a:spcPts val="1800"/>
                  </a:spcAft>
                  <a:buFont typeface="Arial" charset="0"/>
                  <a:buChar char="•"/>
                </a:pPr>
                <a:endParaRPr lang="en-AU" sz="2400" dirty="0"/>
              </a:p>
              <a:p>
                <a:pPr marL="342900" indent="-342900">
                  <a:spcAft>
                    <a:spcPts val="1800"/>
                  </a:spcAft>
                  <a:buFont typeface="Arial" charset="0"/>
                  <a:buChar char="•"/>
                </a:pPr>
                <a:endParaRPr lang="en-AU" sz="2400" dirty="0"/>
              </a:p>
              <a:p>
                <a:pPr marL="342900" indent="-34290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AU" sz="2400" dirty="0"/>
                  <a:t>We can assume the following forms for the solution: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" y="1871830"/>
                <a:ext cx="8358692" cy="3231654"/>
              </a:xfrm>
              <a:prstGeom prst="rect">
                <a:avLst/>
              </a:prstGeom>
              <a:blipFill rotWithShape="0">
                <a:blip r:embed="rId3"/>
                <a:stretch>
                  <a:fillRect l="-1021" t="-1509" b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1269402" y="4421392"/>
            <a:ext cx="664822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453666" y="2721684"/>
            <a:ext cx="0" cy="16997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376982" y="4356846"/>
            <a:ext cx="30766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453666" y="3562575"/>
            <a:ext cx="30766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53666" y="3562575"/>
            <a:ext cx="0" cy="7942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021976" y="3324112"/>
            <a:ext cx="1237130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021976" y="3917576"/>
            <a:ext cx="1237130" cy="0"/>
          </a:xfrm>
          <a:prstGeom prst="straightConnector1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034116" y="3388659"/>
                <a:ext cx="3630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𝑉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116" y="3388659"/>
                <a:ext cx="363048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0339" r="-678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974130" y="4236726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130" y="4236726"/>
                <a:ext cx="241733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661668" y="2788887"/>
                <a:ext cx="7003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charset="0"/>
                        </a:rPr>
                        <m:t>𝑉</m:t>
                      </m:r>
                      <m:r>
                        <a:rPr lang="en-AU" sz="2400" b="0" i="1" smtClean="0">
                          <a:latin typeface="Cambria Math" charset="0"/>
                        </a:rPr>
                        <m:t>(</m:t>
                      </m:r>
                      <m:r>
                        <a:rPr lang="en-AU" sz="2400" b="0" i="1" smtClean="0">
                          <a:latin typeface="Cambria Math" charset="0"/>
                        </a:rPr>
                        <m:t>𝑥</m:t>
                      </m:r>
                      <m:r>
                        <a:rPr lang="en-AU" sz="24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1668" y="2788887"/>
                <a:ext cx="70032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0435" r="-14783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315608" y="3119664"/>
                <a:ext cx="13614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0070C0"/>
                    </a:solidFill>
                  </a:rPr>
                  <a:t>Incident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Ψ</m:t>
                        </m:r>
                      </m:e>
                      <m:sub>
                        <m:r>
                          <a:rPr lang="en-AU" sz="20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𝐼</m:t>
                        </m:r>
                      </m:sub>
                    </m:sSub>
                  </m:oMath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608" y="3119664"/>
                <a:ext cx="1361463" cy="400110"/>
              </a:xfrm>
              <a:prstGeom prst="rect">
                <a:avLst/>
              </a:prstGeom>
              <a:blipFill rotWithShape="0">
                <a:blip r:embed="rId7"/>
                <a:stretch>
                  <a:fillRect l="-4933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315608" y="3676901"/>
                <a:ext cx="15452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0070C0"/>
                    </a:solidFill>
                  </a:rPr>
                  <a:t>Reflected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Ψ</m:t>
                        </m:r>
                      </m:e>
                      <m:sub>
                        <m:r>
                          <a:rPr lang="en-AU" sz="20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𝑅</m:t>
                        </m:r>
                      </m:sub>
                    </m:sSub>
                  </m:oMath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608" y="3676901"/>
                <a:ext cx="1545231" cy="400110"/>
              </a:xfrm>
              <a:prstGeom prst="rect">
                <a:avLst/>
              </a:prstGeom>
              <a:blipFill rotWithShape="0">
                <a:blip r:embed="rId8"/>
                <a:stretch>
                  <a:fillRect l="-4348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>
            <a:off x="4994750" y="3111132"/>
            <a:ext cx="1237130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288382" y="2906684"/>
                <a:ext cx="18716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0070C0"/>
                    </a:solidFill>
                  </a:rPr>
                  <a:t>Transmitted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Ψ</m:t>
                        </m:r>
                      </m:e>
                      <m:sub>
                        <m:r>
                          <a:rPr lang="en-AU" sz="2000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382" y="2906684"/>
                <a:ext cx="1871603" cy="400110"/>
              </a:xfrm>
              <a:prstGeom prst="rect">
                <a:avLst/>
              </a:prstGeom>
              <a:blipFill rotWithShape="0">
                <a:blip r:embed="rId9"/>
                <a:stretch>
                  <a:fillRect l="-3583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532115" y="5148414"/>
                <a:ext cx="2839688" cy="394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Ψ</m:t>
                          </m:r>
                        </m:e>
                        <m:sub>
                          <m:r>
                            <a:rPr lang="en-AU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𝐼</m:t>
                          </m:r>
                        </m:sub>
                      </m:sSub>
                      <m:d>
                        <m:dPr>
                          <m:ctrlPr>
                            <a:rPr lang="en-AU" sz="24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  <m:r>
                            <a:rPr lang="en-AU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AU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e>
                      </m:d>
                      <m:r>
                        <a:rPr lang="en-AU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AU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𝐼</m:t>
                      </m:r>
                      <m:r>
                        <a:rPr lang="en-AU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AU" sz="24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mr-IN" sz="24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𝑘𝑥</m:t>
                              </m:r>
                              <m:r>
                                <a:rPr lang="en-AU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r>
                                <a:rPr lang="en-AU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𝜔</m:t>
                              </m:r>
                              <m:r>
                                <a:rPr lang="en-AU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115" y="5148414"/>
                <a:ext cx="2839688" cy="39433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420889" y="5620825"/>
                <a:ext cx="3258841" cy="394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Ψ</m:t>
                          </m:r>
                        </m:e>
                        <m:sub>
                          <m:r>
                            <a:rPr lang="en-AU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AU" sz="24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  <m:r>
                            <a:rPr lang="en-AU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AU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e>
                      </m:d>
                      <m:r>
                        <a:rPr lang="en-AU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AU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𝑅</m:t>
                      </m:r>
                      <m:r>
                        <a:rPr lang="en-AU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AU" sz="24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mr-IN" sz="24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r>
                                <a:rPr lang="en-AU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𝑘𝑥</m:t>
                              </m:r>
                              <m:r>
                                <a:rPr lang="en-AU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r>
                                <a:rPr lang="en-AU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𝜔</m:t>
                              </m:r>
                              <m:r>
                                <a:rPr lang="en-AU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889" y="5620825"/>
                <a:ext cx="3258841" cy="39433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499446" y="6084207"/>
                <a:ext cx="2905026" cy="394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Ψ</m:t>
                          </m:r>
                        </m:e>
                        <m:sub>
                          <m:r>
                            <a:rPr lang="en-AU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AU" sz="24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  <m:r>
                            <a:rPr lang="en-AU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AU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e>
                      </m:d>
                      <m:r>
                        <a:rPr lang="en-AU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AU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𝑇</m:t>
                      </m:r>
                      <m:r>
                        <a:rPr lang="en-AU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AU" sz="24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mr-IN" sz="24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𝑙𝑥</m:t>
                              </m:r>
                              <m:r>
                                <a:rPr lang="en-AU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r>
                                <a:rPr lang="en-AU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𝜔</m:t>
                              </m:r>
                              <m:r>
                                <a:rPr lang="en-AU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446" y="6084207"/>
                <a:ext cx="2905026" cy="39433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669155" y="5152486"/>
            <a:ext cx="2060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</a:rPr>
              <a:t>Incident beam: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69155" y="5606200"/>
            <a:ext cx="2220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</a:rPr>
              <a:t>Reflected beam: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69155" y="6049155"/>
            <a:ext cx="2535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</a:rPr>
              <a:t>Transmitted beam: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271562" y="5046611"/>
                <a:ext cx="1193532" cy="578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0" i="1" smtClean="0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a:rPr lang="en-AU" sz="20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0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b="0" i="1" smtClean="0">
                              <a:latin typeface="Cambria Math" charset="0"/>
                            </a:rPr>
                            <m:t>2</m:t>
                          </m:r>
                          <m:r>
                            <a:rPr lang="en-AU" sz="2000" b="0" i="1" smtClean="0">
                              <a:latin typeface="Cambria Math" charset="0"/>
                            </a:rPr>
                            <m:t>𝑚𝐸</m:t>
                          </m:r>
                        </m:num>
                        <m:den>
                          <m:sSup>
                            <m:sSupPr>
                              <m:ctrlPr>
                                <a:rPr lang="mr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mr-IN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AU" sz="20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562" y="5046611"/>
                <a:ext cx="1193532" cy="57817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967945" y="5839698"/>
                <a:ext cx="1899366" cy="5972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0" i="1" smtClean="0">
                              <a:latin typeface="Cambria Math" charset="0"/>
                            </a:rPr>
                            <m:t>𝑙</m:t>
                          </m:r>
                        </m:e>
                        <m:sup>
                          <m:r>
                            <a:rPr lang="en-AU" sz="20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0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b="0" i="1" smtClean="0">
                              <a:latin typeface="Cambria Math" charset="0"/>
                            </a:rPr>
                            <m:t>2</m:t>
                          </m:r>
                          <m:r>
                            <a:rPr lang="en-AU" sz="2000" b="0" i="1" smtClean="0">
                              <a:latin typeface="Cambria Math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mr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b="0" i="1" smtClean="0">
                                  <a:latin typeface="Cambria Math" charset="0"/>
                                </a:rPr>
                                <m:t>𝐸</m:t>
                              </m:r>
                              <m:r>
                                <a:rPr lang="en-AU" sz="2000" b="0" i="1" smtClean="0">
                                  <a:latin typeface="Cambria Math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000" b="0" i="1" smtClean="0">
                                      <a:latin typeface="Cambria Math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AU" sz="2000" b="0" i="1" smtClean="0">
                                      <a:latin typeface="Cambria Math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mr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mr-IN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AU" sz="20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7945" y="5839698"/>
                <a:ext cx="1899366" cy="597279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099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7" grpId="0"/>
      <p:bldP spid="28" grpId="0"/>
      <p:bldP spid="32" grpId="0"/>
      <p:bldP spid="33" grpId="0"/>
      <p:bldP spid="34" grpId="0"/>
      <p:bldP spid="35" grpId="0"/>
      <p:bldP spid="36" grpId="0"/>
      <p:bldP spid="37" grpId="0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Unbound particles in 1D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1699470" y="1122507"/>
            <a:ext cx="5744584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Particles incident on a potential 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0306" y="1871830"/>
                <a:ext cx="8358692" cy="4124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AU" sz="2400" dirty="0"/>
                  <a:t>The general form of the </a:t>
                </a:r>
                <a:r>
                  <a:rPr lang="en-AU" sz="2400" dirty="0" err="1"/>
                  <a:t>wavefunctions</a:t>
                </a:r>
                <a:r>
                  <a:rPr lang="en-AU" sz="2400" dirty="0"/>
                  <a:t> are then,</a:t>
                </a:r>
              </a:p>
              <a:p>
                <a:pPr marL="342900" indent="-342900">
                  <a:spcAft>
                    <a:spcPts val="1200"/>
                  </a:spcAft>
                  <a:buFont typeface="Arial" charset="0"/>
                  <a:buChar char="•"/>
                </a:pPr>
                <a:endParaRPr lang="en-AU" sz="2400" dirty="0"/>
              </a:p>
              <a:p>
                <a:pPr marL="342900" indent="-342900">
                  <a:spcAft>
                    <a:spcPts val="1200"/>
                  </a:spcAft>
                  <a:buFont typeface="Arial" charset="0"/>
                  <a:buChar char="•"/>
                </a:pPr>
                <a:endParaRPr lang="en-AU" sz="2400" dirty="0"/>
              </a:p>
              <a:p>
                <a:pPr marL="342900" indent="-342900"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AU" sz="2400" dirty="0"/>
                  <a:t>We now apply the two boundary conditions at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𝑥</m:t>
                    </m:r>
                    <m:r>
                      <a:rPr lang="en-AU" sz="2400" b="0" i="1" smtClean="0">
                        <a:latin typeface="Cambria Math" charset="0"/>
                      </a:rPr>
                      <m:t>=0</m:t>
                    </m:r>
                  </m:oMath>
                </a14:m>
                <a:r>
                  <a:rPr lang="en-AU" sz="2400" dirty="0"/>
                  <a:t>:</a:t>
                </a:r>
              </a:p>
              <a:p>
                <a:pPr marL="342900" indent="-342900">
                  <a:spcAft>
                    <a:spcPts val="1200"/>
                  </a:spcAft>
                  <a:buFont typeface="Arial" charset="0"/>
                  <a:buChar char="•"/>
                </a:pPr>
                <a:endParaRPr lang="en-AU" sz="2400" dirty="0"/>
              </a:p>
              <a:p>
                <a:pPr marL="342900" indent="-342900">
                  <a:spcAft>
                    <a:spcPts val="1200"/>
                  </a:spcAft>
                  <a:buFont typeface="Arial" charset="0"/>
                  <a:buChar char="•"/>
                </a:pPr>
                <a:endParaRPr lang="en-AU" sz="2400" dirty="0"/>
              </a:p>
              <a:p>
                <a:pPr marL="342900" indent="-342900">
                  <a:spcAft>
                    <a:spcPts val="1200"/>
                  </a:spcAft>
                  <a:buFont typeface="Arial" charset="0"/>
                  <a:buChar char="•"/>
                </a:pPr>
                <a:endParaRPr lang="en-AU" sz="2400" dirty="0"/>
              </a:p>
              <a:p>
                <a:pPr marL="342900" indent="-342900"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AU" sz="2400" dirty="0"/>
                  <a:t>Re-arranging, we obtain the </a:t>
                </a:r>
                <a:r>
                  <a:rPr lang="en-AU" sz="2400" b="1" dirty="0"/>
                  <a:t>reflected/transmitted amplitudes</a:t>
                </a:r>
                <a:r>
                  <a:rPr lang="en-AU" sz="2400" dirty="0"/>
                  <a:t>: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" y="1871830"/>
                <a:ext cx="8358692" cy="4124206"/>
              </a:xfrm>
              <a:prstGeom prst="rect">
                <a:avLst/>
              </a:prstGeom>
              <a:blipFill rotWithShape="0">
                <a:blip r:embed="rId3"/>
                <a:stretch>
                  <a:fillRect l="-1021" t="-1182" r="-1021" b="-23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731659" y="2428277"/>
                <a:ext cx="6086730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Ψ</m:t>
                          </m:r>
                        </m:e>
                        <m:sub>
                          <m:r>
                            <a:rPr lang="en-AU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AU" sz="24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  <m:r>
                            <a:rPr lang="en-AU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AU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e>
                      </m:d>
                      <m:r>
                        <a:rPr lang="en-AU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Ψ</m:t>
                          </m:r>
                        </m:e>
                        <m:sub>
                          <m:r>
                            <a:rPr lang="en-AU" sz="2400" b="0" i="1" smtClean="0">
                              <a:latin typeface="Cambria Math" charset="0"/>
                            </a:rPr>
                            <m:t>𝐼</m:t>
                          </m:r>
                        </m:sub>
                      </m:sSub>
                      <m:r>
                        <a:rPr lang="en-AU" sz="24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Ψ</m:t>
                          </m:r>
                        </m:e>
                        <m:sub>
                          <m:r>
                            <a:rPr lang="en-AU" sz="2400" b="0" i="1" smtClean="0">
                              <a:latin typeface="Cambria Math" charset="0"/>
                            </a:rPr>
                            <m:t>𝑅</m:t>
                          </m:r>
                        </m:sub>
                      </m:sSub>
                      <m:r>
                        <a:rPr lang="en-AU" sz="2400" b="0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mr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latin typeface="Cambria Math" charset="0"/>
                            </a:rPr>
                            <m:t>𝐼</m:t>
                          </m:r>
                          <m:r>
                            <a:rPr lang="en-AU" sz="2400" b="0" i="1" smtClean="0">
                              <a:latin typeface="Cambria Math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𝑖𝑘𝑥</m:t>
                              </m:r>
                            </m:sup>
                          </m:sSup>
                          <m:r>
                            <a:rPr lang="en-AU" sz="2400" b="0" i="1" smtClean="0">
                              <a:latin typeface="Cambria Math" charset="0"/>
                            </a:rPr>
                            <m:t>+</m:t>
                          </m:r>
                          <m:r>
                            <a:rPr lang="en-AU" sz="2400" b="0" i="1" smtClean="0">
                              <a:latin typeface="Cambria Math" charset="0"/>
                            </a:rPr>
                            <m:t>𝑅</m:t>
                          </m:r>
                          <m:r>
                            <a:rPr lang="en-AU" sz="2400" b="0" i="1" smtClean="0">
                              <a:latin typeface="Cambria Math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𝑖𝑘𝑥</m:t>
                              </m:r>
                            </m:sup>
                          </m:sSup>
                        </m:e>
                      </m:d>
                      <m:r>
                        <a:rPr lang="en-AU" sz="2400" b="0" i="1" smtClean="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mr-I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lang="en-AU" sz="2400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AU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𝜔</m:t>
                          </m:r>
                          <m:r>
                            <a:rPr lang="en-AU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659" y="2428277"/>
                <a:ext cx="6086730" cy="41684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1553" y="2466474"/>
                <a:ext cx="19407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sz="2400" b="0" i="0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Region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&lt;0: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53" y="2466474"/>
                <a:ext cx="1940788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135" t="-143333" b="-17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40651" y="2912847"/>
                <a:ext cx="3796873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Ψ</m:t>
                          </m:r>
                        </m:e>
                        <m:sub>
                          <m:r>
                            <a:rPr lang="en-AU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AU" sz="24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AU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  <m:r>
                            <a:rPr lang="en-AU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AU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e>
                      </m:d>
                      <m:r>
                        <a:rPr lang="en-AU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Ψ</m:t>
                          </m:r>
                        </m:e>
                        <m:sub>
                          <m:r>
                            <a:rPr lang="en-AU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𝑇</m:t>
                          </m:r>
                        </m:sub>
                      </m:sSub>
                      <m:r>
                        <a:rPr lang="en-AU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AU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𝑇</m:t>
                      </m:r>
                      <m:r>
                        <a:rPr lang="en-AU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AU" sz="24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𝑖𝑙𝑥</m:t>
                          </m:r>
                        </m:sup>
                      </m:sSup>
                      <m:r>
                        <a:rPr lang="en-AU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AU" sz="24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en-AU" sz="2400" i="1">
                              <a:latin typeface="Cambria Math" charset="0"/>
                            </a:rPr>
                            <m:t>−</m:t>
                          </m:r>
                          <m:r>
                            <a:rPr lang="en-AU" sz="2400" i="1">
                              <a:latin typeface="Cambria Math" charset="0"/>
                            </a:rPr>
                            <m:t>𝑖</m:t>
                          </m:r>
                          <m:r>
                            <a:rPr lang="en-AU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𝜔</m:t>
                          </m:r>
                          <m:r>
                            <a:rPr lang="en-AU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651" y="2912847"/>
                <a:ext cx="3796873" cy="381258"/>
              </a:xfrm>
              <a:prstGeom prst="rect">
                <a:avLst/>
              </a:prstGeom>
              <a:blipFill rotWithShape="0">
                <a:blip r:embed="rId6"/>
                <a:stretch>
                  <a:fillRect l="-1286" t="-135484" r="-322" b="-17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41553" y="2920282"/>
                <a:ext cx="19407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sz="2400" b="0" i="0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Region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&gt;0: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53" y="2920282"/>
                <a:ext cx="1940788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3135" t="-140984" b="-175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44185" y="4051953"/>
                <a:ext cx="80551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Ψ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is continuous at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𝑥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=0⟹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Ψ</m:t>
                        </m:r>
                      </m:e>
                      <m:sub>
                        <m:r>
                          <a:rPr lang="en-AU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AU" sz="24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0,</m:t>
                        </m:r>
                        <m:r>
                          <a:rPr lang="en-AU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</m:e>
                    </m:d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</m:oMath>
                </a14:m>
                <a:r>
                  <a:rPr lang="en-US" sz="2400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Ψ</m:t>
                        </m:r>
                      </m:e>
                      <m:sub>
                        <m:r>
                          <a:rPr lang="en-AU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AU" sz="24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AU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0,</m:t>
                        </m:r>
                        <m:r>
                          <a:rPr lang="en-AU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</m:e>
                    </m:d>
                    <m:r>
                      <a:rPr lang="en-AU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  <m:r>
                      <a:rPr lang="en-AU" sz="2400" b="0" i="1" smtClean="0">
                        <a:latin typeface="Cambria Math" charset="0"/>
                      </a:rPr>
                      <m:t>𝐼</m:t>
                    </m:r>
                    <m:r>
                      <a:rPr lang="en-AU" sz="2400" b="0" i="1" smtClean="0">
                        <a:latin typeface="Cambria Math" charset="0"/>
                      </a:rPr>
                      <m:t>+</m:t>
                    </m:r>
                    <m:r>
                      <a:rPr lang="en-AU" sz="2400" b="0" i="1" smtClean="0">
                        <a:latin typeface="Cambria Math" charset="0"/>
                      </a:rPr>
                      <m:t>𝑅</m:t>
                    </m:r>
                    <m:r>
                      <a:rPr lang="en-AU" sz="2400" b="0" i="1" smtClean="0">
                        <a:latin typeface="Cambria Math" charset="0"/>
                      </a:rPr>
                      <m:t>=</m:t>
                    </m:r>
                    <m:r>
                      <a:rPr lang="en-AU" sz="2400" b="0" i="1" smtClean="0">
                        <a:latin typeface="Cambria Math" charset="0"/>
                      </a:rPr>
                      <m:t>𝑇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85" y="4051953"/>
                <a:ext cx="8055154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151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42524" y="4677528"/>
                <a:ext cx="8901476" cy="6353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mr-IN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mr-IN" sz="240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 sz="240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Ψ</m:t>
                        </m:r>
                      </m:num>
                      <m:den>
                        <m:r>
                          <a:rPr lang="mr-IN" sz="240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𝜕</m:t>
                        </m:r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is continuous at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𝑥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=0⟹</m:t>
                    </m:r>
                    <m:f>
                      <m:fPr>
                        <m:ctrlPr>
                          <a:rPr lang="mr-IN" sz="24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mr-IN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AU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mr-IN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𝜕</m:t>
                        </m:r>
                        <m:r>
                          <a:rPr lang="en-AU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den>
                    </m:f>
                    <m:d>
                      <m:dPr>
                        <m:ctrlPr>
                          <a:rPr lang="en-AU" sz="24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0,</m:t>
                        </m:r>
                        <m:r>
                          <a:rPr lang="en-AU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</m:e>
                    </m:d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</m:oMath>
                </a14:m>
                <a:r>
                  <a:rPr lang="en-US" sz="2400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sz="24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mr-IN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AU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mr-IN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𝜕</m:t>
                        </m:r>
                        <m:r>
                          <a:rPr lang="en-AU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den>
                    </m:f>
                    <m:d>
                      <m:dPr>
                        <m:ctrlPr>
                          <a:rPr lang="en-AU" sz="24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AU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0,</m:t>
                        </m:r>
                        <m:r>
                          <a:rPr lang="en-AU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</m:e>
                    </m:d>
                    <m:r>
                      <a:rPr lang="en-AU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𝑘</m:t>
                    </m:r>
                    <m:r>
                      <a:rPr lang="en-AU" sz="2400" b="0" i="1" smtClean="0">
                        <a:latin typeface="Cambria Math" charset="0"/>
                      </a:rPr>
                      <m:t>𝐼</m:t>
                    </m:r>
                    <m:r>
                      <a:rPr lang="en-AU" sz="2400" b="0" i="1" smtClean="0">
                        <a:latin typeface="Cambria Math" charset="0"/>
                      </a:rPr>
                      <m:t>−</m:t>
                    </m:r>
                    <m:r>
                      <a:rPr lang="en-AU" sz="2400" b="0" i="1" smtClean="0">
                        <a:latin typeface="Cambria Math" charset="0"/>
                      </a:rPr>
                      <m:t>𝑘𝑅</m:t>
                    </m:r>
                    <m:r>
                      <a:rPr lang="en-AU" sz="2400" b="0" i="1" smtClean="0">
                        <a:latin typeface="Cambria Math" charset="0"/>
                      </a:rPr>
                      <m:t>=</m:t>
                    </m:r>
                    <m:r>
                      <a:rPr lang="en-AU" sz="2400" b="0" i="1" smtClean="0">
                        <a:latin typeface="Cambria Math" charset="0"/>
                      </a:rPr>
                      <m:t>𝑙𝑇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524" y="4677528"/>
                <a:ext cx="8901476" cy="635367"/>
              </a:xfrm>
              <a:prstGeom prst="rect">
                <a:avLst/>
              </a:prstGeom>
              <a:blipFill rotWithShape="0">
                <a:blip r:embed="rId9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26640" y="6043388"/>
                <a:ext cx="2180277" cy="707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𝑇</m:t>
                          </m:r>
                        </m:num>
                        <m:den>
                          <m:r>
                            <a:rPr lang="en-AU" sz="20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𝐼</m:t>
                          </m:r>
                        </m:den>
                      </m:f>
                      <m:r>
                        <a:rPr lang="en-AU" sz="20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2</m:t>
                          </m:r>
                        </m:num>
                        <m:den>
                          <m:r>
                            <a:rPr lang="en-AU" sz="20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1+</m:t>
                          </m:r>
                          <m:rad>
                            <m:radPr>
                              <m:degHide m:val="on"/>
                              <m:ctrlPr>
                                <a:rPr lang="mr-IN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AU" sz="20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AU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AU" sz="20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/</m:t>
                              </m:r>
                              <m:r>
                                <a:rPr lang="en-AU" sz="20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𝐸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640" y="6043388"/>
                <a:ext cx="2180277" cy="70737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052977" y="5985278"/>
                <a:ext cx="2193357" cy="7897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𝑅</m:t>
                          </m:r>
                        </m:num>
                        <m:den>
                          <m:r>
                            <a:rPr lang="en-AU" sz="20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𝐼</m:t>
                          </m:r>
                        </m:den>
                      </m:f>
                      <m:r>
                        <a:rPr lang="en-AU" sz="20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1</m:t>
                          </m:r>
                          <m:r>
                            <a:rPr lang="en-AU" sz="20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mr-IN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AU" sz="2000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000" i="1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AU" sz="2000" i="1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AU" sz="2000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/</m:t>
                              </m:r>
                              <m:r>
                                <a:rPr lang="en-AU" sz="2000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𝐸</m:t>
                              </m:r>
                            </m:e>
                          </m:rad>
                        </m:num>
                        <m:den>
                          <m:r>
                            <a:rPr lang="en-AU" sz="20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1+</m:t>
                          </m:r>
                          <m:rad>
                            <m:radPr>
                              <m:degHide m:val="on"/>
                              <m:ctrlPr>
                                <a:rPr lang="mr-IN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AU" sz="20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AU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AU" sz="20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/</m:t>
                              </m:r>
                              <m:r>
                                <a:rPr lang="en-AU" sz="20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𝐸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977" y="5985278"/>
                <a:ext cx="2193357" cy="78970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762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30" grpId="0"/>
      <p:bldP spid="11" grpId="0"/>
      <p:bldP spid="38" grpId="0"/>
      <p:bldP spid="15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Square potential wells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18795" y="1104546"/>
            <a:ext cx="6906409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The time-independent Schrödinger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0306" y="1871830"/>
                <a:ext cx="8358692" cy="4605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3000"/>
                  </a:spcAft>
                  <a:buFont typeface="Arial" charset="0"/>
                  <a:buChar char="•"/>
                </a:pPr>
                <a:r>
                  <a:rPr lang="en-AU" sz="2400" dirty="0"/>
                  <a:t>We saw in the last Section that solutions to the Schrödinger equation for a particle moving in a 1D potential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𝑉</m:t>
                    </m:r>
                    <m:d>
                      <m:d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AU" sz="2400" dirty="0"/>
                  <a:t> are,</a:t>
                </a:r>
              </a:p>
              <a:p>
                <a:pPr marL="342900" indent="-342900">
                  <a:spcAft>
                    <a:spcPts val="3000"/>
                  </a:spcAft>
                  <a:buFont typeface="Arial" charset="0"/>
                  <a:buChar char="•"/>
                </a:pPr>
                <a:endParaRPr lang="en-US" sz="2400" dirty="0"/>
              </a:p>
              <a:p>
                <a:pPr marL="342900" indent="-342900">
                  <a:spcAft>
                    <a:spcPts val="3000"/>
                  </a:spcAft>
                  <a:buFont typeface="Arial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𝜓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𝑥</m:t>
                    </m:r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AU" sz="2400" dirty="0">
                    <a:solidFill>
                      <a:schemeClr val="tx1"/>
                    </a:solidFill>
                  </a:rPr>
                  <a:t> </a:t>
                </a:r>
                <a:r>
                  <a:rPr lang="en-AU" sz="2400" dirty="0"/>
                  <a:t>are solutions to the </a:t>
                </a:r>
                <a:r>
                  <a:rPr lang="en-AU" sz="2400" b="1" dirty="0"/>
                  <a:t>time-independent Schrödinger equation</a:t>
                </a:r>
                <a:r>
                  <a:rPr lang="en-AU" sz="2400" dirty="0"/>
                  <a:t>:</a:t>
                </a:r>
              </a:p>
              <a:p>
                <a:pPr marL="342900" indent="-342900">
                  <a:spcAft>
                    <a:spcPts val="3000"/>
                  </a:spcAft>
                  <a:buFont typeface="Arial" charset="0"/>
                  <a:buChar char="•"/>
                </a:pPr>
                <a:endParaRPr lang="en-AU" sz="2400" dirty="0">
                  <a:solidFill>
                    <a:schemeClr val="tx1"/>
                  </a:solidFill>
                </a:endParaRPr>
              </a:p>
              <a:p>
                <a:pPr marL="342900" indent="-342900">
                  <a:spcAft>
                    <a:spcPts val="3000"/>
                  </a:spcAft>
                  <a:buFont typeface="Arial" charset="0"/>
                  <a:buChar char="•"/>
                </a:pPr>
                <a:r>
                  <a:rPr lang="en-US" sz="2400" dirty="0"/>
                  <a:t>This equation is just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𝐻</m:t>
                        </m:r>
                      </m:e>
                    </m:acc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𝜓</m:t>
                        </m:r>
                      </m:e>
                      <m:sub>
                        <m:r>
                          <a:rPr lang="en-AU" sz="2400" i="1"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lang="en-AU" sz="2400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𝐸</m:t>
                        </m:r>
                      </m:e>
                      <m:sub>
                        <m:r>
                          <a:rPr lang="en-AU" sz="2400" b="0" i="1" smtClean="0">
                            <a:latin typeface="Cambria Math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𝜓</m:t>
                        </m:r>
                      </m:e>
                      <m:sub>
                        <m:r>
                          <a:rPr lang="en-AU" sz="2400" i="1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in terms of the Hamiltonian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US" sz="2400" dirty="0"/>
                  <a:t>,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𝜓</m:t>
                        </m:r>
                      </m:e>
                      <m:sub>
                        <m:r>
                          <a:rPr lang="en-AU" sz="2400" i="1"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lang="en-AU" sz="2400" i="1">
                        <a:latin typeface="Cambria Math" charset="0"/>
                      </a:rPr>
                      <m:t>(</m:t>
                    </m:r>
                    <m:r>
                      <a:rPr lang="en-AU" sz="2400" i="1">
                        <a:latin typeface="Cambria Math" charset="0"/>
                      </a:rPr>
                      <m:t>𝑥</m:t>
                    </m:r>
                    <m:r>
                      <a:rPr lang="en-AU" sz="2400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AU" sz="2400" dirty="0"/>
                  <a:t> are </a:t>
                </a:r>
                <a:r>
                  <a:rPr lang="en-AU" sz="2400" b="1" dirty="0"/>
                  <a:t>energy </a:t>
                </a:r>
                <a:r>
                  <a:rPr lang="en-AU" sz="2400" b="1" dirty="0" err="1"/>
                  <a:t>eigenfunctions</a:t>
                </a:r>
                <a:r>
                  <a:rPr lang="en-AU" sz="2400" b="1" dirty="0"/>
                  <a:t> </a:t>
                </a:r>
                <a:r>
                  <a:rPr lang="en-AU" sz="2400" dirty="0"/>
                  <a:t>with eigenvalues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𝐸</m:t>
                        </m:r>
                      </m:e>
                      <m:sub>
                        <m:r>
                          <a:rPr lang="en-AU" sz="2400" b="0" i="1" smtClean="0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AU" sz="2400" dirty="0"/>
                  <a:t> </a:t>
                </a:r>
                <a:endParaRPr lang="en-A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" y="1871830"/>
                <a:ext cx="8358692" cy="4605620"/>
              </a:xfrm>
              <a:prstGeom prst="rect">
                <a:avLst/>
              </a:prstGeom>
              <a:blipFill rotWithShape="0">
                <a:blip r:embed="rId3"/>
                <a:stretch>
                  <a:fillRect l="-1021" t="-1058" r="-73" b="-1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62887" y="3043709"/>
                <a:ext cx="3293530" cy="383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Ψ</m:t>
                      </m:r>
                      <m:d>
                        <m:dPr>
                          <m:ctrlP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e>
                      </m:d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𝜓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</m:d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/ℏ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887" y="3043709"/>
                <a:ext cx="3293530" cy="383118"/>
              </a:xfrm>
              <a:prstGeom prst="rect">
                <a:avLst/>
              </a:prstGeom>
              <a:blipFill rotWithShape="0">
                <a:blip r:embed="rId4"/>
                <a:stretch>
                  <a:fillRect l="-1667" t="-133333" r="-926" b="-169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51765" y="4706115"/>
                <a:ext cx="5487656" cy="741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−</m:t>
                      </m:r>
                      <m:f>
                        <m:fPr>
                          <m:ctrlPr>
                            <a:rPr lang="mr-IN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mr-IN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mr-IN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2</m:t>
                          </m:r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𝑚</m:t>
                          </m:r>
                        </m:den>
                      </m:f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</m:t>
                      </m:r>
                      <m:f>
                        <m:fPr>
                          <m:ctrlPr>
                            <a:rPr lang="mr-IN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mr-IN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mr-IN" sz="2400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AU" sz="24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𝑉</m:t>
                      </m:r>
                      <m:d>
                        <m:dPr>
                          <m:ctrlP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</m:d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mr-IN" sz="2400" i="1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𝜓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</m:d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mr-IN" sz="2400" i="1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𝜓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𝑥</m:t>
                      </m:r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765" y="4706115"/>
                <a:ext cx="5487656" cy="7411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61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Unbound particles in 1D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2947595" y="1126062"/>
            <a:ext cx="3248809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Quantum </a:t>
            </a:r>
            <a:r>
              <a:rPr lang="en-US" sz="2800" b="1" dirty="0" err="1"/>
              <a:t>tunnelling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0306" y="1871830"/>
                <a:ext cx="83586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AU" sz="2400" dirty="0"/>
                  <a:t>If we apply these methods to a potential barrier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𝑉</m:t>
                        </m:r>
                      </m:e>
                      <m:sub>
                        <m:r>
                          <a:rPr lang="en-AU" sz="2400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AU" sz="2400" b="0" i="1" smtClean="0">
                        <a:latin typeface="Cambria Math" charset="0"/>
                      </a:rPr>
                      <m:t>&gt;</m:t>
                    </m:r>
                    <m:r>
                      <a:rPr lang="en-AU" sz="2400" b="0" i="1" smtClean="0">
                        <a:latin typeface="Cambria Math" charset="0"/>
                      </a:rPr>
                      <m:t>𝐸</m:t>
                    </m:r>
                  </m:oMath>
                </a14:m>
                <a:r>
                  <a:rPr lang="en-AU" sz="2400" dirty="0"/>
                  <a:t>) we will find </a:t>
                </a:r>
                <a:r>
                  <a:rPr lang="en-AU" sz="2400" b="1" dirty="0"/>
                  <a:t>quantum tunnelling </a:t>
                </a:r>
                <a:r>
                  <a:rPr lang="mr-IN" sz="2400" dirty="0"/>
                  <a:t>–</a:t>
                </a:r>
                <a:r>
                  <a:rPr lang="en-AU" sz="2400" dirty="0"/>
                  <a:t> some particles reach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𝑥</m:t>
                    </m:r>
                    <m:r>
                      <a:rPr lang="en-AU" sz="2400" b="0" i="1" smtClean="0">
                        <a:latin typeface="Cambria Math" charset="0"/>
                      </a:rPr>
                      <m:t>&gt;</m:t>
                    </m:r>
                    <m:r>
                      <a:rPr lang="en-AU" sz="2400" b="0" i="1" smtClean="0">
                        <a:latin typeface="Cambria Math" charset="0"/>
                      </a:rPr>
                      <m:t>𝐿</m:t>
                    </m:r>
                  </m:oMath>
                </a14:m>
                <a:r>
                  <a:rPr lang="en-AU" sz="2400" dirty="0"/>
                  <a:t>!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" y="1871830"/>
                <a:ext cx="8358692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021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1269402" y="4518211"/>
            <a:ext cx="664822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453666" y="2818503"/>
            <a:ext cx="0" cy="16997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376982" y="4453665"/>
            <a:ext cx="30766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53666" y="3399417"/>
            <a:ext cx="18503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53666" y="3399417"/>
            <a:ext cx="0" cy="10542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034116" y="3227293"/>
                <a:ext cx="3630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𝑉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116" y="3227293"/>
                <a:ext cx="363048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0339" r="-6780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974130" y="4333545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130" y="4333545"/>
                <a:ext cx="241733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661668" y="2745856"/>
                <a:ext cx="7003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charset="0"/>
                        </a:rPr>
                        <m:t>𝑉</m:t>
                      </m:r>
                      <m:r>
                        <a:rPr lang="en-AU" sz="2400" b="0" i="1" smtClean="0">
                          <a:latin typeface="Cambria Math" charset="0"/>
                        </a:rPr>
                        <m:t>(</m:t>
                      </m:r>
                      <m:r>
                        <a:rPr lang="en-AU" sz="2400" b="0" i="1" smtClean="0">
                          <a:latin typeface="Cambria Math" charset="0"/>
                        </a:rPr>
                        <m:t>𝑥</m:t>
                      </m:r>
                      <m:r>
                        <a:rPr lang="en-AU" sz="24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1668" y="2745856"/>
                <a:ext cx="70032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0435" r="-14783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>
            <a:off x="6303981" y="3399417"/>
            <a:ext cx="0" cy="10542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303981" y="4453665"/>
            <a:ext cx="13877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361988" y="4571997"/>
                <a:ext cx="2388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988" y="4571997"/>
                <a:ext cx="238847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30769" r="-30769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196404" y="4571997"/>
                <a:ext cx="2387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charset="0"/>
                        </a:rPr>
                        <m:t>𝐿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404" y="4571997"/>
                <a:ext cx="238720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27500" r="-25000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92137" y="3411959"/>
                <a:ext cx="303099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0070C0"/>
                    </a:solidFill>
                  </a:rPr>
                  <a:t>Particle beam approaching with energy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𝐸</m:t>
                    </m:r>
                    <m:r>
                      <a:rPr lang="en-AU" sz="20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&lt;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𝑉</m:t>
                        </m:r>
                      </m:e>
                      <m:sub>
                        <m:r>
                          <a:rPr lang="en-AU" sz="20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37" y="3411959"/>
                <a:ext cx="3030991" cy="707886"/>
              </a:xfrm>
              <a:prstGeom prst="rect">
                <a:avLst/>
              </a:prstGeom>
              <a:blipFill rotWithShape="0">
                <a:blip r:embed="rId9"/>
                <a:stretch>
                  <a:fillRect l="-1006" t="-5172" r="-2213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>
            <a:off x="1430769" y="3324112"/>
            <a:ext cx="1237130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167601" y="2891775"/>
            <a:ext cx="27573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>
                <a:solidFill>
                  <a:srgbClr val="0070C0"/>
                </a:solidFill>
              </a:rPr>
              <a:t>Classically, no particles would reach here! Quantum Mechanics says differently </a:t>
            </a:r>
            <a:r>
              <a:rPr lang="mr-IN" sz="2000" dirty="0">
                <a:solidFill>
                  <a:srgbClr val="0070C0"/>
                </a:solidFill>
              </a:rPr>
              <a:t>…</a:t>
            </a:r>
            <a:endParaRPr lang="en-US" sz="2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74819" y="5214801"/>
                <a:ext cx="6511290" cy="140711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charset="0"/>
                      </a:rPr>
                      <m:t>𝐸</m:t>
                    </m:r>
                    <m:r>
                      <a:rPr lang="en-AU" b="0" i="1" smtClean="0">
                        <a:latin typeface="Cambria Math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charset="0"/>
                          </a:rPr>
                          <m:t>𝑉</m:t>
                        </m:r>
                      </m:e>
                      <m:sub>
                        <m:r>
                          <a:rPr lang="en-AU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note that the general solution to the Schrödinger equation in the barrier region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Ψ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  <m:r>
                          <a:rPr lang="en-AU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AU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</m:e>
                    </m:d>
                    <m:r>
                      <a:rPr lang="en-AU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d>
                      <m:dPr>
                        <m:ctrlPr>
                          <a:rPr lang="mr-IN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𝐴</m:t>
                        </m:r>
                        <m:sSup>
                          <m:sSupPr>
                            <m:ctrlPr>
                              <a:rPr lang="en-AU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𝑙𝑥</m:t>
                            </m:r>
                          </m:sup>
                        </m:sSup>
                        <m:r>
                          <a:rPr lang="en-AU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  <m:r>
                          <a:rPr lang="en-AU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𝐵</m:t>
                        </m:r>
                        <m:sSup>
                          <m:sSupPr>
                            <m:ctrlPr>
                              <a:rPr lang="en-AU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r>
                              <a:rPr lang="en-AU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𝑙𝑥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mr-IN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𝑒</m:t>
                        </m:r>
                      </m:e>
                      <m:sup>
                        <m:r>
                          <a:rPr lang="en-AU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en-AU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AU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𝜔</m:t>
                        </m:r>
                        <m:r>
                          <a:rPr lang="en-AU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:r>
                  <a:rPr lang="en-US" b="1" dirty="0"/>
                  <a:t>not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charset="0"/>
                        <a:ea typeface="Cambria Math" charset="0"/>
                        <a:cs typeface="Cambria Math" charset="0"/>
                      </a:rPr>
                      <m:t>Ψ</m:t>
                    </m:r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  <m:r>
                          <a:rPr lang="en-AU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AU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</m:e>
                    </m:d>
                    <m:r>
                      <a:rPr lang="en-AU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d>
                      <m:dPr>
                        <m:ctrlPr>
                          <a:rPr lang="mr-IN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𝐴</m:t>
                        </m:r>
                        <m:sSup>
                          <m:sSupPr>
                            <m:ctrlPr>
                              <a:rPr lang="en-AU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AU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  <m:r>
                              <a:rPr lang="en-AU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𝑙𝑥</m:t>
                            </m:r>
                          </m:sup>
                        </m:sSup>
                        <m:r>
                          <a:rPr lang="en-AU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  <m:r>
                          <a:rPr lang="en-AU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𝐵</m:t>
                        </m:r>
                        <m:sSup>
                          <m:sSupPr>
                            <m:ctrlPr>
                              <a:rPr lang="en-AU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AU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AU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r>
                              <a:rPr lang="en-AU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  <m:r>
                              <a:rPr lang="en-AU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𝑙𝑥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mr-IN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𝑒</m:t>
                        </m:r>
                      </m:e>
                      <m:sup>
                        <m:r>
                          <a:rPr lang="en-AU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en-AU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AU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𝜔</m:t>
                        </m:r>
                        <m:r>
                          <a:rPr lang="en-AU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mr-IN" dirty="0"/>
                  <a:t>–</a:t>
                </a:r>
                <a:r>
                  <a:rPr lang="en-US" dirty="0"/>
                  <a:t> one way to see that is to notice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charset="0"/>
                          </a:rPr>
                          <m:t>𝑙</m:t>
                        </m:r>
                      </m:e>
                      <m:sup>
                        <m:r>
                          <a:rPr lang="en-AU" i="1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AU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 charset="0"/>
                          </a:rPr>
                          <m:t>2</m:t>
                        </m:r>
                        <m:r>
                          <a:rPr lang="en-AU" i="1">
                            <a:latin typeface="Cambria Math" charset="0"/>
                          </a:rPr>
                          <m:t>𝑚</m:t>
                        </m:r>
                        <m:d>
                          <m:dPr>
                            <m:ctrlPr>
                              <a:rPr lang="mr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i="1">
                                <a:latin typeface="Cambria Math" charset="0"/>
                              </a:rPr>
                              <m:t>𝐸</m:t>
                            </m:r>
                            <m:r>
                              <a:rPr lang="en-AU" i="1">
                                <a:latin typeface="Cambria Math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i="1">
                                    <a:latin typeface="Cambria Math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AU" i="1">
                                    <a:latin typeface="Cambria Math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sSup>
                          <m:sSupPr>
                            <m:ctrlPr>
                              <a:rPr lang="mr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mr-IN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ℏ</m:t>
                            </m:r>
                          </m:e>
                          <m:sup>
                            <m:r>
                              <a:rPr lang="en-AU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(2 slides ago) is </a:t>
                </a:r>
                <a:r>
                  <a:rPr lang="en-US" b="1" dirty="0"/>
                  <a:t>negative</a:t>
                </a:r>
                <a:r>
                  <a:rPr lang="en-US" dirty="0"/>
                  <a:t> when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charset="0"/>
                      </a:rPr>
                      <m:t>𝐸</m:t>
                    </m:r>
                    <m:r>
                      <a:rPr lang="en-AU" i="1">
                        <a:latin typeface="Cambria Math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charset="0"/>
                          </a:rPr>
                          <m:t>𝑉</m:t>
                        </m:r>
                      </m:e>
                      <m:sub>
                        <m:r>
                          <a:rPr lang="en-AU" i="1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19" y="5214801"/>
                <a:ext cx="6511290" cy="1407116"/>
              </a:xfrm>
              <a:prstGeom prst="rect">
                <a:avLst/>
              </a:prstGeom>
              <a:blipFill rotWithShape="0">
                <a:blip r:embed="rId10"/>
                <a:stretch>
                  <a:fillRect l="-748" t="-1717" b="-1717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>
          <a:xfrm flipV="1">
            <a:off x="4980791" y="4128706"/>
            <a:ext cx="398032" cy="10949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62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5" grpId="0"/>
      <p:bldP spid="26" grpId="0"/>
      <p:bldP spid="27" grpId="0"/>
      <p:bldP spid="29" grpId="0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Summary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582504"/>
            <a:ext cx="2868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Unbound particles in 1D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978170"/>
            <a:ext cx="28689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harmonic oscillator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68947" y="5436189"/>
                <a:ext cx="5973838" cy="128875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Font typeface="Arial" charset="0"/>
                  <a:buChar char="•"/>
                </a:pPr>
                <a:r>
                  <a:rPr lang="en-AU" dirty="0"/>
                  <a:t>A free particle beam is described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Ψ</m:t>
                    </m:r>
                    <m:d>
                      <m:dPr>
                        <m:ctrlP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</m:e>
                    </m:d>
                    <m:r>
                      <a:rPr lang="en-AU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AU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𝑁</m:t>
                    </m:r>
                    <m:sSup>
                      <m:sSupPr>
                        <m:ctrlP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𝑒</m:t>
                        </m:r>
                      </m:e>
                      <m:sup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𝑘𝑥</m:t>
                        </m:r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𝜔</m:t>
                        </m:r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, where the intensity of the beam is proportional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hr-H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e>
                        </m:d>
                      </m:e>
                      <m:sup>
                        <m:r>
                          <a:rPr lang="en-AU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285750" indent="-285750">
                  <a:spcAft>
                    <a:spcPts val="600"/>
                  </a:spcAft>
                  <a:buFont typeface="Arial" charset="0"/>
                  <a:buChar char="•"/>
                </a:pPr>
                <a:r>
                  <a:rPr lang="en-US" dirty="0"/>
                  <a:t>Continuity conditions can be used to determine reflection and transmission coefficients at potential steps/barriers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8947" y="5436189"/>
                <a:ext cx="5973838" cy="1288751"/>
              </a:xfrm>
              <a:prstGeom prst="rect">
                <a:avLst/>
              </a:prstGeom>
              <a:blipFill rotWithShape="0">
                <a:blip r:embed="rId3"/>
                <a:stretch>
                  <a:fillRect l="-611" t="-1408" r="-815" b="-6103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68946" y="3622983"/>
                <a:ext cx="5973839" cy="161531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Font typeface="Arial" charset="0"/>
                  <a:buChar char="•"/>
                </a:pPr>
                <a:r>
                  <a:rPr lang="en-AU" dirty="0"/>
                  <a:t>Solutions for the harmonic oscillator potential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charset="0"/>
                      </a:rPr>
                      <m:t>𝑉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AU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AU" b="0" i="1" smtClean="0">
                            <a:latin typeface="Cambria Math" charset="0"/>
                          </a:rPr>
                          <m:t>2</m:t>
                        </m:r>
                      </m:den>
                    </m:f>
                    <m:r>
                      <a:rPr lang="en-AU" b="0" i="1" smtClean="0">
                        <a:latin typeface="Cambria Math" charset="0"/>
                      </a:rPr>
                      <m:t>𝑘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charset="0"/>
                          </a:rPr>
                          <m:t>𝑥</m:t>
                        </m:r>
                      </m:e>
                      <m:sup>
                        <m:r>
                          <a:rPr lang="en-AU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are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𝜓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e>
                    </m:d>
                    <m:r>
                      <a:rPr lang="en-AU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∝</m:t>
                    </m:r>
                    <m:d>
                      <m:dPr>
                        <m:ctrlPr>
                          <a:rPr lang="mr-IN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AU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polynomial</m:t>
                        </m:r>
                        <m:r>
                          <a:rPr lang="en-AU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AU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in</m:t>
                        </m:r>
                        <m:r>
                          <a:rPr lang="en-AU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a:rPr lang="en-AU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e>
                    </m:d>
                    <m:r>
                      <a:rPr lang="en-AU" i="1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sSup>
                      <m:sSupPr>
                        <m:ctrlPr>
                          <a:rPr lang="mr-IN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𝑒</m:t>
                        </m:r>
                      </m:e>
                      <m:sup>
                        <m:r>
                          <a:rPr lang="en-AU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en-AU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𝑎</m:t>
                        </m:r>
                        <m:sSup>
                          <m:sSupPr>
                            <m:ctrlPr>
                              <a:rPr lang="en-AU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endParaRPr lang="en-US" dirty="0"/>
              </a:p>
              <a:p>
                <a:pPr marL="285750" indent="-285750">
                  <a:spcAft>
                    <a:spcPts val="600"/>
                  </a:spcAft>
                  <a:buFont typeface="Arial" charset="0"/>
                  <a:buChar char="•"/>
                </a:pPr>
                <a:r>
                  <a:rPr lang="en-US" dirty="0"/>
                  <a:t>Energy levels are </a:t>
                </a:r>
                <a:r>
                  <a:rPr lang="en-US" dirty="0" err="1"/>
                  <a:t>quantised</a:t>
                </a:r>
                <a:r>
                  <a:rPr lang="en-US" dirty="0"/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charset="0"/>
                          </a:rPr>
                          <m:t>𝐸</m:t>
                        </m:r>
                      </m:e>
                      <m:sub>
                        <m:r>
                          <a:rPr lang="en-AU" b="0" i="1" smtClean="0"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lang="en-AU" b="0" i="1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mr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charset="0"/>
                          </a:rPr>
                          <m:t>𝑛</m:t>
                        </m:r>
                        <m:r>
                          <a:rPr lang="en-AU" b="0" i="1" smtClean="0">
                            <a:latin typeface="Cambria Math" charset="0"/>
                          </a:rPr>
                          <m:t>−</m:t>
                        </m:r>
                        <m:f>
                          <m:fPr>
                            <m:ctrlPr>
                              <a:rPr lang="mr-I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b="0" i="1" smtClean="0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AU" b="0" i="1" smtClean="0"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mr-IN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ℏ</m:t>
                    </m:r>
                    <m:r>
                      <a:rPr lang="mr-IN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𝜔</m:t>
                    </m:r>
                  </m:oMath>
                </a14:m>
                <a:endParaRPr lang="en-US" dirty="0"/>
              </a:p>
              <a:p>
                <a:pPr marL="285750" indent="-285750">
                  <a:spcAft>
                    <a:spcPts val="600"/>
                  </a:spcAft>
                  <a:buFont typeface="Arial" charset="0"/>
                  <a:buChar char="•"/>
                </a:pPr>
                <a:r>
                  <a:rPr lang="en-US" dirty="0"/>
                  <a:t>Ladder operators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AU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AU" b="0" i="1" smtClean="0">
                            <a:latin typeface="Cambria Math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AU" i="1">
                                <a:latin typeface="Cambria Math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AU" b="0" i="1" smtClean="0">
                            <a:latin typeface="Cambria Math" charset="0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dirty="0"/>
                  <a:t> transform between states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8946" y="3622983"/>
                <a:ext cx="5973839" cy="1615314"/>
              </a:xfrm>
              <a:prstGeom prst="rect">
                <a:avLst/>
              </a:prstGeom>
              <a:blipFill rotWithShape="0">
                <a:blip r:embed="rId4"/>
                <a:stretch>
                  <a:fillRect l="-611" t="-1498" b="-4869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868946" y="1075104"/>
                <a:ext cx="5973840" cy="234705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Font typeface="Arial" charset="0"/>
                  <a:buChar char="•"/>
                </a:pPr>
                <a:r>
                  <a:rPr lang="en-US" dirty="0"/>
                  <a:t>Energy </a:t>
                </a:r>
                <a:r>
                  <a:rPr lang="en-US" dirty="0" err="1"/>
                  <a:t>eigenfunctions</a:t>
                </a:r>
                <a:r>
                  <a:rPr lang="en-US" dirty="0"/>
                  <a:t> always satisfy the time-independent Schrödinger equation,</a:t>
                </a:r>
                <a14:m>
                  <m:oMath xmlns:m="http://schemas.openxmlformats.org/officeDocument/2006/math">
                    <m:r>
                      <a:rPr lang="en-AU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−</m:t>
                    </m:r>
                    <m:f>
                      <m:fPr>
                        <m:ctrlPr>
                          <a:rPr lang="mr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mr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mr-IN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ℏ</m:t>
                            </m:r>
                          </m:e>
                          <m:sup>
                            <m:r>
                              <a:rPr lang="en-AU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2</m:t>
                        </m:r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𝑚</m:t>
                        </m:r>
                      </m:den>
                    </m:f>
                    <m:f>
                      <m:fPr>
                        <m:ctrlPr>
                          <a:rPr lang="mr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mr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AU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  <m:r>
                          <a:rPr lang="en-AU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𝜓</m:t>
                        </m:r>
                        <m:d>
                          <m:dPr>
                            <m:ctrlPr>
                              <a:rPr lang="en-A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AU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</m:t>
                        </m:r>
                        <m:sSup>
                          <m:sSupPr>
                            <m:ctrlPr>
                              <a:rPr lang="en-A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AU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AU" i="1">
                        <a:solidFill>
                          <a:schemeClr val="tx1"/>
                        </a:solidFill>
                        <a:latin typeface="Cambria Math" charset="0"/>
                      </a:rPr>
                      <m:t>+</m:t>
                    </m:r>
                    <m:r>
                      <a:rPr lang="en-AU" i="1">
                        <a:solidFill>
                          <a:schemeClr val="tx1"/>
                        </a:solidFill>
                        <a:latin typeface="Cambria Math" charset="0"/>
                      </a:rPr>
                      <m:t>𝑉</m:t>
                    </m:r>
                    <m:d>
                      <m:dPr>
                        <m:ctrlP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AU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𝜓</m:t>
                    </m:r>
                    <m:d>
                      <m:dPr>
                        <m:ctrlP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e>
                    </m:d>
                    <m:r>
                      <a:rPr lang="en-AU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AU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𝐸</m:t>
                    </m:r>
                    <m:r>
                      <a:rPr lang="en-AU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𝜓</m:t>
                    </m:r>
                    <m:r>
                      <a:rPr lang="en-AU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AU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AU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285750" indent="-285750">
                  <a:spcAft>
                    <a:spcPts val="600"/>
                  </a:spcAft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𝜓</m:t>
                    </m:r>
                    <m:r>
                      <a:rPr lang="en-AU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AU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AU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is continuous everywhere,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charset="0"/>
                          </a:rPr>
                          <m:t>𝑑</m:t>
                        </m:r>
                        <m:r>
                          <a:rPr lang="en-AU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𝜓</m:t>
                        </m:r>
                      </m:num>
                      <m:den>
                        <m:r>
                          <a:rPr lang="en-AU" b="0" i="1" smtClean="0">
                            <a:latin typeface="Cambria Math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dirty="0"/>
                  <a:t> is continuous except where there is an infinite jump in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charset="0"/>
                      </a:rPr>
                      <m:t>𝑉</m:t>
                    </m:r>
                    <m:r>
                      <a:rPr lang="en-AU" b="0" i="1" smtClean="0">
                        <a:latin typeface="Cambria Math" charset="0"/>
                      </a:rPr>
                      <m:t>(</m:t>
                    </m:r>
                    <m:r>
                      <a:rPr lang="en-AU" b="0" i="1" smtClean="0">
                        <a:latin typeface="Cambria Math" charset="0"/>
                      </a:rPr>
                      <m:t>𝑥</m:t>
                    </m:r>
                    <m:r>
                      <a:rPr lang="en-AU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285750" indent="-285750">
                  <a:spcAft>
                    <a:spcPts val="600"/>
                  </a:spcAft>
                  <a:buFont typeface="Arial" charset="0"/>
                  <a:buChar char="•"/>
                </a:pPr>
                <a:r>
                  <a:rPr lang="en-US" dirty="0"/>
                  <a:t>Bound solutions for potential wells are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𝜓</m:t>
                    </m:r>
                    <m:r>
                      <a:rPr lang="en-AU" sz="1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AU" sz="1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AU" sz="1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)∝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mr-IN" sz="14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mPr>
                      <m:mr>
                        <m:e>
                          <m:r>
                            <m:rPr>
                              <m:sty m:val="p"/>
                              <m:brk m:alnAt="7"/>
                            </m:rPr>
                            <a:rPr lang="en-AU" sz="14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en-AU" sz="14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in</m:t>
                          </m:r>
                        </m:e>
                      </m:mr>
                      <m:mr>
                        <m:e>
                          <m:r>
                            <m:rPr>
                              <m:sty m:val="p"/>
                            </m:rPr>
                            <a:rPr lang="en-AU" sz="14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cos</m:t>
                          </m:r>
                        </m:e>
                      </m:mr>
                    </m:m>
                    <m:d>
                      <m:dPr>
                        <m:ctrlPr>
                          <a:rPr lang="mr-IN" sz="14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AU" sz="1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𝑘𝑥</m:t>
                        </m:r>
                      </m:e>
                    </m:d>
                  </m:oMath>
                </a14:m>
                <a:endParaRPr lang="en-US" dirty="0"/>
              </a:p>
              <a:p>
                <a:pPr marL="285750" indent="-285750">
                  <a:spcAft>
                    <a:spcPts val="600"/>
                  </a:spcAft>
                  <a:buFont typeface="Arial" charset="0"/>
                  <a:buChar char="•"/>
                </a:pPr>
                <a:r>
                  <a:rPr lang="en-US" dirty="0"/>
                  <a:t>Particles can be found in classically forbidden regions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8946" y="1075104"/>
                <a:ext cx="5973840" cy="2347053"/>
              </a:xfrm>
              <a:prstGeom prst="rect">
                <a:avLst/>
              </a:prstGeom>
              <a:blipFill rotWithShape="0">
                <a:blip r:embed="rId5"/>
                <a:stretch>
                  <a:fillRect l="-611" t="-1034" r="-1018" b="-2842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0" y="1778738"/>
            <a:ext cx="2868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Square potential wells</a:t>
            </a:r>
          </a:p>
        </p:txBody>
      </p:sp>
    </p:spTree>
    <p:extLst>
      <p:ext uri="{BB962C8B-B14F-4D97-AF65-F5344CB8AC3E}">
        <p14:creationId xmlns:p14="http://schemas.microsoft.com/office/powerpoint/2010/main" val="546754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998" y="2002604"/>
            <a:ext cx="4064002" cy="21945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Square potential wells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76979" y="1126062"/>
                <a:ext cx="6465346" cy="52322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Boundary and continuity conditions 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𝝍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979" y="1126062"/>
                <a:ext cx="6465346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753" t="-10227" b="-30682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30306" y="1871830"/>
            <a:ext cx="4754879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 charset="0"/>
              <a:buChar char="•"/>
            </a:pPr>
            <a:r>
              <a:rPr lang="en-AU" sz="2400" dirty="0"/>
              <a:t>The solutions of a differential equation (such as the Schrödinger equation) always require </a:t>
            </a:r>
            <a:r>
              <a:rPr lang="en-AU" sz="2400" b="1" dirty="0"/>
              <a:t>boundary conditions</a:t>
            </a:r>
          </a:p>
          <a:p>
            <a:pPr marL="342900" indent="-342900">
              <a:spcAft>
                <a:spcPts val="1800"/>
              </a:spcAft>
              <a:buFont typeface="Arial" charset="0"/>
              <a:buChar char="•"/>
            </a:pPr>
            <a:r>
              <a:rPr lang="en-AU" sz="2400" dirty="0"/>
              <a:t>For the Schrödinger equation, there are 2 boundary conditions:</a:t>
            </a:r>
            <a:endParaRPr lang="en-AU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9622" y="4550488"/>
                <a:ext cx="8342556" cy="2047163"/>
              </a:xfrm>
              <a:prstGeom prst="rect">
                <a:avLst/>
              </a:prstGeom>
              <a:noFill/>
              <a:ln w="1270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2400"/>
                  </a:spcAft>
                  <a:buFont typeface="+mj-lt"/>
                  <a:buAutoNum type="arabicPeriod"/>
                </a:pPr>
                <a:r>
                  <a:rPr lang="en-US" sz="2400" dirty="0">
                    <a:solidFill>
                      <a:srgbClr val="0070C0"/>
                    </a:solidFill>
                  </a:rPr>
                  <a:t>The </a:t>
                </a:r>
                <a:r>
                  <a:rPr lang="en-US" sz="2400" b="1" dirty="0" err="1">
                    <a:solidFill>
                      <a:srgbClr val="0070C0"/>
                    </a:solidFill>
                  </a:rPr>
                  <a:t>wavefunction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𝝍</m:t>
                    </m:r>
                  </m:oMath>
                </a14:m>
                <a:r>
                  <a:rPr lang="en-US" sz="2400" b="1" dirty="0">
                    <a:solidFill>
                      <a:srgbClr val="0070C0"/>
                    </a:solidFill>
                  </a:rPr>
                  <a:t> must be a continuous function </a:t>
                </a:r>
                <a:r>
                  <a:rPr lang="mr-IN" sz="2400" dirty="0">
                    <a:solidFill>
                      <a:srgbClr val="0070C0"/>
                    </a:solidFill>
                  </a:rPr>
                  <a:t>–</a:t>
                </a:r>
                <a:r>
                  <a:rPr lang="en-AU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>
                    <a:solidFill>
                      <a:srgbClr val="0070C0"/>
                    </a:solidFill>
                  </a:rPr>
                  <a:t>that is, include no sudden jumps </a:t>
                </a:r>
                <a:r>
                  <a:rPr lang="mr-IN" sz="2400" dirty="0">
                    <a:solidFill>
                      <a:srgbClr val="0070C0"/>
                    </a:solidFill>
                  </a:rPr>
                  <a:t>–</a:t>
                </a:r>
                <a:r>
                  <a:rPr lang="en-US" sz="2400" dirty="0">
                    <a:solidFill>
                      <a:srgbClr val="0070C0"/>
                    </a:solidFill>
                  </a:rPr>
                  <a:t> since it represents a probability</a:t>
                </a:r>
              </a:p>
              <a:p>
                <a:pPr marL="342900" indent="-342900">
                  <a:spcAft>
                    <a:spcPts val="2400"/>
                  </a:spcAft>
                  <a:buFont typeface="+mj-lt"/>
                  <a:buAutoNum type="arabicPeriod"/>
                </a:pPr>
                <a:r>
                  <a:rPr lang="en-US" sz="2400" dirty="0">
                    <a:solidFill>
                      <a:srgbClr val="0070C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𝜓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is continuous, then the Schrödinger equation implies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1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𝒅</m:t>
                        </m:r>
                        <m:r>
                          <a:rPr lang="en-AU" sz="2400" b="1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𝝍</m:t>
                        </m:r>
                      </m:num>
                      <m:den>
                        <m:r>
                          <a:rPr lang="en-AU" sz="2400" b="1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70C0"/>
                    </a:solidFill>
                  </a:rPr>
                  <a:t> must also be continuous</a:t>
                </a:r>
                <a:r>
                  <a:rPr lang="en-US" sz="2400" dirty="0">
                    <a:solidFill>
                      <a:srgbClr val="0070C0"/>
                    </a:solidFill>
                  </a:rPr>
                  <a:t>, except at an infinite jump in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𝑉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(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𝑥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622" y="4550488"/>
                <a:ext cx="8342556" cy="2047163"/>
              </a:xfrm>
              <a:prstGeom prst="rect">
                <a:avLst/>
              </a:prstGeom>
              <a:blipFill rotWithShape="0">
                <a:blip r:embed="rId5"/>
                <a:stretch>
                  <a:fillRect l="-1094" t="-2367" b="-1775"/>
                </a:stretch>
              </a:blipFill>
              <a:ln w="127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872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Square potential wells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4776" y="1126062"/>
            <a:ext cx="8014447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Infinite square well: </a:t>
            </a:r>
            <a:r>
              <a:rPr lang="en-US" sz="2800" b="1" dirty="0" err="1"/>
              <a:t>eigenfunctions</a:t>
            </a:r>
            <a:r>
              <a:rPr lang="en-US" sz="2800" b="1" dirty="0"/>
              <a:t> and eigenvalues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0305" y="1871830"/>
            <a:ext cx="40078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Font typeface="Arial" charset="0"/>
              <a:buChar char="•"/>
            </a:pPr>
            <a:r>
              <a:rPr lang="en-AU" sz="2400" dirty="0"/>
              <a:t>The classical example of a potential well is the </a:t>
            </a:r>
            <a:r>
              <a:rPr lang="en-AU" sz="2400" b="1" dirty="0"/>
              <a:t>infinite square well</a:t>
            </a:r>
            <a:r>
              <a:rPr lang="en-AU" sz="2400" dirty="0"/>
              <a:t> you have met before.  Let’s recap it </a:t>
            </a:r>
            <a:r>
              <a:rPr lang="mr-IN" sz="2400" dirty="0"/>
              <a:t>…</a:t>
            </a:r>
            <a:endParaRPr lang="en-AU" sz="2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483859" y="3347843"/>
            <a:ext cx="399108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6484782" y="1966335"/>
            <a:ext cx="0" cy="13815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226137" y="3283297"/>
            <a:ext cx="25065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26137" y="1966335"/>
            <a:ext cx="0" cy="1316962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520687" y="3163177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0687" y="3163177"/>
                <a:ext cx="241733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7949"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703542" y="1812158"/>
                <a:ext cx="7003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charset="0"/>
                        </a:rPr>
                        <m:t>𝑉</m:t>
                      </m:r>
                      <m:r>
                        <a:rPr lang="en-AU" sz="2400" b="0" i="1" smtClean="0">
                          <a:latin typeface="Cambria Math" charset="0"/>
                        </a:rPr>
                        <m:t>(</m:t>
                      </m:r>
                      <m:r>
                        <a:rPr lang="en-AU" sz="2400" b="0" i="1" smtClean="0">
                          <a:latin typeface="Cambria Math" charset="0"/>
                        </a:rPr>
                        <m:t>𝑥</m:t>
                      </m:r>
                      <m:r>
                        <a:rPr lang="en-AU" sz="24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542" y="1812158"/>
                <a:ext cx="700320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0435" r="-14783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7732669" y="1966335"/>
            <a:ext cx="0" cy="1316962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374220" y="3412388"/>
                <a:ext cx="20037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220" y="3412388"/>
                <a:ext cx="200376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30303" r="-3030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023821" y="3392657"/>
                <a:ext cx="39158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charset="0"/>
                        </a:rPr>
                        <m:t>−</m:t>
                      </m:r>
                      <m:r>
                        <a:rPr lang="en-AU" sz="2000" b="0" i="1" smtClean="0">
                          <a:latin typeface="Cambria Math" charset="0"/>
                        </a:rPr>
                        <m:t>𝐿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821" y="3392657"/>
                <a:ext cx="391582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3125" r="-14063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503137" y="3394442"/>
                <a:ext cx="39158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charset="0"/>
                        </a:rPr>
                        <m:t>+</m:t>
                      </m:r>
                      <m:r>
                        <a:rPr lang="en-AU" sz="2000" b="0" i="1" smtClean="0">
                          <a:latin typeface="Cambria Math" charset="0"/>
                        </a:rPr>
                        <m:t>𝐿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137" y="3394442"/>
                <a:ext cx="391582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14063" r="-12500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30306" y="3794947"/>
                <a:ext cx="8332114" cy="287264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sz="2000" dirty="0"/>
                  <a:t>The Schrödinger Equation 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b="0" i="1" smtClean="0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AU" sz="2000" b="0" i="1" smtClean="0">
                        <a:latin typeface="Cambria Math" charset="0"/>
                      </a:rPr>
                      <m:t>&lt;</m:t>
                    </m:r>
                    <m:r>
                      <a:rPr lang="en-AU" sz="2000" b="0" i="1" smtClean="0">
                        <a:latin typeface="Cambria Math" charset="0"/>
                      </a:rPr>
                      <m:t>𝐿</m:t>
                    </m:r>
                  </m:oMath>
                </a14:m>
                <a:r>
                  <a:rPr lang="en-US" sz="2000" dirty="0"/>
                  <a:t>, where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charset="0"/>
                      </a:rPr>
                      <m:t>𝑉</m:t>
                    </m:r>
                    <m:r>
                      <a:rPr lang="en-AU" sz="2000" b="0" i="1" smtClean="0">
                        <a:latin typeface="Cambria Math" charset="0"/>
                      </a:rPr>
                      <m:t>=0</m:t>
                    </m:r>
                  </m:oMath>
                </a14:m>
                <a:r>
                  <a:rPr lang="en-US" sz="2000" dirty="0"/>
                  <a:t>, is </a:t>
                </a:r>
                <a14:m>
                  <m:oMath xmlns:m="http://schemas.openxmlformats.org/officeDocument/2006/math">
                    <m:r>
                      <a:rPr lang="en-AU" sz="2000" i="1">
                        <a:solidFill>
                          <a:srgbClr val="0070C0"/>
                        </a:solidFill>
                        <a:latin typeface="Cambria Math" charset="0"/>
                      </a:rPr>
                      <m:t>−</m:t>
                    </m:r>
                    <m:f>
                      <m:fPr>
                        <m:ctrlPr>
                          <a:rPr lang="mr-IN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mr-IN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mr-IN" sz="2000" i="1">
                                <a:solidFill>
                                  <a:srgbClr val="0070C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ℏ</m:t>
                            </m:r>
                          </m:e>
                          <m:sup>
                            <m:r>
                              <a:rPr lang="en-AU" sz="2000" i="1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AU" sz="20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2</m:t>
                        </m:r>
                        <m:r>
                          <a:rPr lang="en-AU" sz="20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𝑚</m:t>
                        </m:r>
                      </m:den>
                    </m:f>
                    <m:r>
                      <a:rPr lang="en-AU" sz="2000" i="1">
                        <a:solidFill>
                          <a:srgbClr val="0070C0"/>
                        </a:solidFill>
                        <a:latin typeface="Cambria Math" charset="0"/>
                      </a:rPr>
                      <m:t> </m:t>
                    </m:r>
                    <m:f>
                      <m:fPr>
                        <m:ctrlPr>
                          <a:rPr lang="mr-IN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mr-IN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000" i="1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AU" sz="2000" i="1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  <m:r>
                          <a:rPr lang="en-AU" sz="200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𝜓</m:t>
                        </m:r>
                      </m:num>
                      <m:den>
                        <m:r>
                          <a:rPr lang="en-AU" sz="2000" i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𝑑</m:t>
                        </m:r>
                        <m:sSup>
                          <m:sSupPr>
                            <m:ctrlPr>
                              <a:rPr lang="en-AU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000" i="1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AU" sz="2000" i="1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AU" sz="2000" i="1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AU" sz="2000" i="1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𝐸</m:t>
                    </m:r>
                    <m:r>
                      <a:rPr lang="en-AU" sz="2000" i="1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AU" sz="200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𝜓</m:t>
                    </m:r>
                  </m:oMath>
                </a14:m>
                <a:r>
                  <a:rPr lang="en-US" sz="2000" dirty="0"/>
                  <a:t>, which has solutions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𝜓</m:t>
                    </m:r>
                    <m:r>
                      <a:rPr lang="en-AU" sz="2000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AU" sz="2000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𝑁</m:t>
                    </m:r>
                    <m:func>
                      <m:func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sin</m:t>
                        </m:r>
                      </m:fName>
                      <m:e>
                        <m:r>
                          <a:rPr lang="en-AU" sz="2000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𝑘𝑥</m:t>
                        </m:r>
                      </m:e>
                    </m:func>
                  </m:oMath>
                </a14:m>
                <a:r>
                  <a:rPr lang="en-US" sz="2000" dirty="0"/>
                  <a:t> or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𝜓</m:t>
                    </m:r>
                    <m:r>
                      <a:rPr lang="en-AU" sz="2000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AU" sz="2000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𝑁</m:t>
                    </m:r>
                    <m:func>
                      <m:funcPr>
                        <m:ctrlPr>
                          <a:rPr lang="en-AU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AU" sz="2000" b="0" i="0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cos</m:t>
                        </m:r>
                      </m:fName>
                      <m:e>
                        <m:r>
                          <a:rPr lang="en-AU" sz="2000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𝑘𝑥</m:t>
                        </m:r>
                      </m:e>
                    </m:func>
                  </m:oMath>
                </a14:m>
                <a:r>
                  <a:rPr lang="en-US" sz="2000" dirty="0"/>
                  <a:t>,</a:t>
                </a:r>
                <a:r>
                  <a:rPr lang="en-US" sz="2000" b="1" dirty="0"/>
                  <a:t> </a:t>
                </a:r>
                <a:r>
                  <a:rPr lang="en-US" sz="200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b="0" i="1" smtClean="0">
                            <a:latin typeface="Cambria Math" charset="0"/>
                          </a:rPr>
                          <m:t>𝑘</m:t>
                        </m:r>
                      </m:e>
                      <m:sup>
                        <m:r>
                          <a:rPr lang="en-AU" sz="20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AU" sz="2000" b="0" i="1" smtClean="0">
                        <a:latin typeface="Cambria Math" charset="0"/>
                      </a:rPr>
                      <m:t>=2</m:t>
                    </m:r>
                    <m:r>
                      <a:rPr lang="en-AU" sz="2000" b="0" i="1" smtClean="0">
                        <a:latin typeface="Cambria Math" charset="0"/>
                      </a:rPr>
                      <m:t>𝑚𝐸</m:t>
                    </m:r>
                    <m:r>
                      <a:rPr lang="en-AU" sz="2000" b="0" i="1" smtClean="0">
                        <a:latin typeface="Cambria Math" charset="0"/>
                      </a:rPr>
                      <m:t>/</m:t>
                    </m:r>
                    <m:sSup>
                      <m:sSup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ℏ</m:t>
                        </m:r>
                      </m:e>
                      <m:sup>
                        <m:r>
                          <a:rPr lang="en-AU" sz="20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AU" sz="2000" dirty="0"/>
              </a:p>
              <a:p>
                <a:pPr marL="342900" indent="-342900"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AU" sz="2000" dirty="0"/>
                  <a:t>Since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charset="0"/>
                      </a:rPr>
                      <m:t>𝑉</m:t>
                    </m:r>
                    <m:r>
                      <a:rPr lang="en-AU" sz="2000" b="0" i="1" smtClean="0">
                        <a:latin typeface="Cambria Math" charset="0"/>
                      </a:rPr>
                      <m:t>=∞</m:t>
                    </m:r>
                  </m:oMath>
                </a14:m>
                <a:r>
                  <a:rPr lang="en-AU" sz="2000" dirty="0"/>
                  <a:t> 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i="1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AU" sz="2000" i="1">
                        <a:latin typeface="Cambria Math" charset="0"/>
                      </a:rPr>
                      <m:t>&gt;</m:t>
                    </m:r>
                    <m:r>
                      <a:rPr lang="en-AU" sz="2000" i="1">
                        <a:latin typeface="Cambria Math" charset="0"/>
                      </a:rPr>
                      <m:t>𝐿</m:t>
                    </m:r>
                  </m:oMath>
                </a14:m>
                <a:r>
                  <a:rPr lang="en-AU" sz="2000" dirty="0"/>
                  <a:t> there is zero probability in this region so, since </a:t>
                </a:r>
                <a14:m>
                  <m:oMath xmlns:m="http://schemas.openxmlformats.org/officeDocument/2006/math">
                    <m:r>
                      <a:rPr lang="en-AU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𝜓</m:t>
                    </m:r>
                  </m:oMath>
                </a14:m>
                <a:r>
                  <a:rPr lang="en-AU" sz="2000" dirty="0"/>
                  <a:t> is continuous, the </a:t>
                </a:r>
                <a:r>
                  <a:rPr lang="en-AU" sz="2000" dirty="0" err="1"/>
                  <a:t>wavefunctions</a:t>
                </a:r>
                <a:r>
                  <a:rPr lang="en-AU" sz="2000" dirty="0"/>
                  <a:t> must satisfy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𝜓</m:t>
                    </m:r>
                    <m:r>
                      <a:rPr lang="en-AU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=0</m:t>
                    </m:r>
                  </m:oMath>
                </a14:m>
                <a:r>
                  <a:rPr lang="en-AU" sz="2000" dirty="0"/>
                  <a:t> at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charset="0"/>
                      </a:rPr>
                      <m:t>𝑥</m:t>
                    </m:r>
                    <m:r>
                      <a:rPr lang="en-AU" sz="2000" i="1">
                        <a:latin typeface="Cambria Math" charset="0"/>
                      </a:rPr>
                      <m:t>=±</m:t>
                    </m:r>
                    <m:r>
                      <a:rPr lang="en-AU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𝐿</m:t>
                    </m:r>
                  </m:oMath>
                </a14:m>
                <a:endParaRPr lang="en-AU" sz="2000" dirty="0"/>
              </a:p>
              <a:p>
                <a:pPr marL="342900" indent="-342900"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AU" sz="2000" dirty="0"/>
                  <a:t>Hence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charset="0"/>
                      </a:rPr>
                      <m:t>𝑘𝐿</m:t>
                    </m:r>
                    <m:r>
                      <a:rPr lang="en-AU" sz="20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i="1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AU" sz="2000" i="1">
                            <a:latin typeface="Cambria Math" charset="0"/>
                          </a:rPr>
                          <m:t>2</m:t>
                        </m:r>
                      </m:den>
                    </m:f>
                    <m:r>
                      <a:rPr lang="en-AU" sz="2000" i="1">
                        <a:latin typeface="Cambria Math" charset="0"/>
                      </a:rPr>
                      <m:t>𝑛</m:t>
                    </m:r>
                    <m:r>
                      <a:rPr lang="en-AU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</m:oMath>
                </a14:m>
                <a:r>
                  <a:rPr lang="en-AU" sz="2000" dirty="0"/>
                  <a:t>, where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charset="0"/>
                      </a:rPr>
                      <m:t>𝑛</m:t>
                    </m:r>
                    <m:r>
                      <a:rPr lang="en-AU" sz="2000" b="0" i="1" smtClean="0">
                        <a:latin typeface="Cambria Math" charset="0"/>
                      </a:rPr>
                      <m:t>=1,3,…</m:t>
                    </m:r>
                  </m:oMath>
                </a14:m>
                <a:r>
                  <a:rPr lang="en-AU" sz="2000" dirty="0"/>
                  <a:t> (for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AU" sz="2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AU" sz="2000" i="0" smtClean="0">
                            <a:latin typeface="Cambria Math" charset="0"/>
                          </a:rPr>
                          <m:t>cos</m:t>
                        </m:r>
                      </m:fName>
                      <m:e>
                        <m:r>
                          <a:rPr lang="en-AU" sz="2000" b="0" i="1" smtClean="0">
                            <a:latin typeface="Cambria Math" charset="0"/>
                          </a:rPr>
                          <m:t>𝑘𝑥</m:t>
                        </m:r>
                      </m:e>
                    </m:func>
                  </m:oMath>
                </a14:m>
                <a:r>
                  <a:rPr lang="en-AU" sz="2000" dirty="0"/>
                  <a:t>) or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charset="0"/>
                      </a:rPr>
                      <m:t>𝑛</m:t>
                    </m:r>
                    <m:r>
                      <a:rPr lang="en-AU" sz="2000" i="1">
                        <a:latin typeface="Cambria Math" charset="0"/>
                      </a:rPr>
                      <m:t>=2,4,…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(for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 dirty="0" smtClean="0">
                            <a:latin typeface="Cambria Math" charset="0"/>
                          </a:rPr>
                          <m:t>sin</m:t>
                        </m:r>
                      </m:fName>
                      <m:e>
                        <m:r>
                          <a:rPr lang="en-AU" sz="2000" b="0" i="1" dirty="0" smtClean="0">
                            <a:latin typeface="Cambria Math" charset="0"/>
                          </a:rPr>
                          <m:t>𝑘𝑥</m:t>
                        </m:r>
                      </m:e>
                    </m:func>
                  </m:oMath>
                </a14:m>
                <a:r>
                  <a:rPr lang="en-US" sz="2000" dirty="0"/>
                  <a:t>)</a:t>
                </a:r>
                <a:endParaRPr lang="en-US" sz="2000" b="1" dirty="0"/>
              </a:p>
              <a:p>
                <a:pPr marL="342900" indent="-342900"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sz="2000" dirty="0" err="1"/>
                  <a:t>Normalising</a:t>
                </a:r>
                <a:r>
                  <a:rPr lang="en-US" sz="2000" dirty="0"/>
                  <a:t>, we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𝜓</m:t>
                        </m:r>
                      </m:e>
                      <m:sub>
                        <m:r>
                          <a:rPr lang="en-AU" sz="1600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b>
                    </m:sSub>
                    <m:r>
                      <a:rPr lang="en-AU" sz="1600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>
                      <m:fPr>
                        <m:ctrlPr>
                          <a:rPr lang="mr-IN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AU" sz="1600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mr-IN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AU" sz="1600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𝐿</m:t>
                            </m:r>
                          </m:e>
                        </m:rad>
                      </m:den>
                    </m:f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mr-IN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mPr>
                      <m:mr>
                        <m:e>
                          <m:r>
                            <m:rPr>
                              <m:sty m:val="p"/>
                            </m:rPr>
                            <a:rPr lang="en-AU" sz="1600" b="0" i="0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cos</m:t>
                          </m:r>
                        </m:e>
                      </m:mr>
                      <m:mr>
                        <m:e>
                          <m:r>
                            <m:rPr>
                              <m:sty m:val="p"/>
                            </m:rPr>
                            <a:rPr lang="en-AU" sz="1600" b="0" i="0" smtClean="0">
                              <a:solidFill>
                                <a:srgbClr val="0070C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sin</m:t>
                          </m:r>
                        </m:e>
                      </m:mr>
                    </m:m>
                    <m:d>
                      <m:dPr>
                        <m:ctrlPr>
                          <a:rPr lang="mr-IN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mr-IN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AU" sz="1600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𝑛</m:t>
                            </m:r>
                            <m:r>
                              <a:rPr lang="en-AU" sz="1600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𝜋</m:t>
                            </m:r>
                            <m:r>
                              <a:rPr lang="en-AU" sz="1600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AU" sz="1600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  <m:r>
                              <a:rPr lang="en-AU" sz="1600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𝐿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/>
                  <a:t> with energy eigenvalues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𝐸</m:t>
                        </m:r>
                      </m:e>
                      <m:sub>
                        <m:r>
                          <a:rPr lang="en-AU" sz="20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lang="en-AU" sz="20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mr-IN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000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AU" sz="2000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mr-IN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mr-IN" sz="2000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AU" sz="2000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mr-IN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mr-IN" sz="2000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ℏ</m:t>
                            </m:r>
                          </m:e>
                          <m:sup>
                            <m:r>
                              <a:rPr lang="en-AU" sz="2000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AU" sz="20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8</m:t>
                        </m:r>
                        <m:r>
                          <a:rPr lang="en-AU" sz="20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𝑚</m:t>
                        </m:r>
                        <m:sSup>
                          <m:sSupPr>
                            <m:ctrlPr>
                              <a:rPr lang="en-AU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000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AU" sz="2000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" y="3794947"/>
                <a:ext cx="8332114" cy="2872646"/>
              </a:xfrm>
              <a:prstGeom prst="rect">
                <a:avLst/>
              </a:prstGeom>
              <a:blipFill rotWithShape="0">
                <a:blip r:embed="rId8"/>
                <a:stretch>
                  <a:fillRect l="-585" r="-1170" b="-423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894719" y="1990731"/>
                <a:ext cx="77899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𝑉</m:t>
                      </m:r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=∞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4719" y="1990731"/>
                <a:ext cx="778996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7031" r="-4688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341472" y="1990731"/>
                <a:ext cx="77899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𝑉</m:t>
                      </m:r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=∞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472" y="1990731"/>
                <a:ext cx="778996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7031" r="-4688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132955" y="2893405"/>
                <a:ext cx="703654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𝑉</m:t>
                      </m:r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955" y="2893405"/>
                <a:ext cx="703654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7826" r="-8696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844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8" grpId="0"/>
      <p:bldP spid="29" grpId="0"/>
      <p:bldP spid="30" grpId="0"/>
      <p:bldP spid="38" grpId="0"/>
      <p:bldP spid="39" grpId="0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Square potential wells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4776" y="1126062"/>
            <a:ext cx="8014447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Infinite square well: </a:t>
            </a:r>
            <a:r>
              <a:rPr lang="en-US" sz="2800" b="1" dirty="0" err="1"/>
              <a:t>eigenfunctions</a:t>
            </a:r>
            <a:r>
              <a:rPr lang="en-US" sz="2800" b="1" dirty="0"/>
              <a:t> and eigenvalues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1955800"/>
            <a:ext cx="4216400" cy="4762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30305" y="1871830"/>
                <a:ext cx="3829723" cy="3354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400" dirty="0"/>
                  <a:t>Here are the </a:t>
                </a:r>
                <a:r>
                  <a:rPr lang="en-AU" sz="2400" dirty="0">
                    <a:solidFill>
                      <a:srgbClr val="0070C0"/>
                    </a:solidFill>
                  </a:rPr>
                  <a:t>shapes of the energy </a:t>
                </a:r>
                <a:r>
                  <a:rPr lang="en-AU" sz="2400" dirty="0" err="1">
                    <a:solidFill>
                      <a:srgbClr val="0070C0"/>
                    </a:solidFill>
                  </a:rPr>
                  <a:t>eigenfunctions</a:t>
                </a:r>
                <a:r>
                  <a:rPr lang="en-AU" sz="2400" dirty="0"/>
                  <a:t> for the infinite potential well  (Each one is offset along the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𝑦</m:t>
                    </m:r>
                  </m:oMath>
                </a14:m>
                <a:r>
                  <a:rPr lang="en-AU" sz="2400" dirty="0"/>
                  <a:t>-axis for clarity)</a:t>
                </a:r>
              </a:p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400" dirty="0"/>
                  <a:t>They are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AU" sz="2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AU" sz="2400" i="0" smtClean="0">
                            <a:latin typeface="Cambria Math" charset="0"/>
                          </a:rPr>
                          <m:t>sin</m:t>
                        </m:r>
                      </m:fName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𝑘𝑥</m:t>
                        </m:r>
                      </m:e>
                    </m:func>
                  </m:oMath>
                </a14:m>
                <a:r>
                  <a:rPr lang="en-AU" sz="2400" dirty="0"/>
                  <a:t> 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AU" sz="2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AU" sz="2400" i="0" smtClean="0">
                            <a:latin typeface="Cambria Math" charset="0"/>
                          </a:rPr>
                          <m:t>cos</m:t>
                        </m:r>
                      </m:fName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𝑘𝑥</m:t>
                        </m:r>
                      </m:e>
                    </m:func>
                  </m:oMath>
                </a14:m>
                <a:r>
                  <a:rPr lang="en-AU" sz="2400" dirty="0"/>
                  <a:t> functions, which always satisfy </a:t>
                </a:r>
                <a14:m>
                  <m:oMath xmlns:m="http://schemas.openxmlformats.org/officeDocument/2006/math">
                    <m:r>
                      <a:rPr lang="en-AU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𝜓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=0</m:t>
                    </m:r>
                  </m:oMath>
                </a14:m>
                <a:r>
                  <a:rPr lang="en-AU" sz="2400" dirty="0"/>
                  <a:t> at the edges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5" y="1871830"/>
                <a:ext cx="3829723" cy="3354765"/>
              </a:xfrm>
              <a:prstGeom prst="rect">
                <a:avLst/>
              </a:prstGeom>
              <a:blipFill rotWithShape="0">
                <a:blip r:embed="rId4"/>
                <a:stretch>
                  <a:fillRect l="-2229" t="-1455" r="-3503" b="-3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57737" y="5507915"/>
            <a:ext cx="3447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Image credit: https://</a:t>
            </a:r>
            <a:r>
              <a:rPr lang="en-US" sz="1600" dirty="0" err="1"/>
              <a:t>opentextbc.ca</a:t>
            </a:r>
            <a:r>
              <a:rPr lang="en-US" sz="1600" dirty="0"/>
              <a:t>/universityphysicsv3openstax/chapter/the-quantum-particle-in-a-box/</a:t>
            </a:r>
          </a:p>
        </p:txBody>
      </p:sp>
    </p:spTree>
    <p:extLst>
      <p:ext uri="{BB962C8B-B14F-4D97-AF65-F5344CB8AC3E}">
        <p14:creationId xmlns:p14="http://schemas.microsoft.com/office/powerpoint/2010/main" val="35481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Square potential wells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32310" y="1099313"/>
            <a:ext cx="5593976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Bound states of a finite square well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0306" y="1871830"/>
                <a:ext cx="8358692" cy="4570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AU" sz="2400" dirty="0"/>
                  <a:t>Now let’s consider a particle with energy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𝐸</m:t>
                    </m:r>
                  </m:oMath>
                </a14:m>
                <a:r>
                  <a:rPr lang="en-AU" sz="2400" dirty="0"/>
                  <a:t> in a finite square potential well of depth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𝑉</m:t>
                        </m:r>
                      </m:e>
                      <m:sub>
                        <m:r>
                          <a:rPr lang="en-AU" sz="2400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AU" sz="2400" dirty="0"/>
                  <a:t> (where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𝐸</m:t>
                    </m:r>
                    <m:r>
                      <a:rPr lang="en-AU" sz="2400" b="0" i="1" smtClean="0">
                        <a:latin typeface="Cambria Math" charset="0"/>
                      </a:rPr>
                      <m:t>&lt;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𝑉</m:t>
                        </m:r>
                      </m:e>
                      <m:sub>
                        <m:r>
                          <a:rPr lang="en-AU" sz="2400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AU" sz="2400" dirty="0"/>
                  <a:t>), which looks like:</a:t>
                </a:r>
              </a:p>
              <a:p>
                <a:pPr marL="342900" indent="-342900">
                  <a:spcAft>
                    <a:spcPts val="1800"/>
                  </a:spcAft>
                  <a:buFont typeface="Arial" charset="0"/>
                  <a:buChar char="•"/>
                </a:pPr>
                <a:endParaRPr lang="en-AU" sz="2400" dirty="0">
                  <a:solidFill>
                    <a:schemeClr val="tx1"/>
                  </a:solidFill>
                </a:endParaRPr>
              </a:p>
              <a:p>
                <a:pPr marL="342900" indent="-342900">
                  <a:spcAft>
                    <a:spcPts val="1800"/>
                  </a:spcAft>
                  <a:buFont typeface="Arial" charset="0"/>
                  <a:buChar char="•"/>
                </a:pPr>
                <a:endParaRPr lang="en-AU" sz="2400" dirty="0"/>
              </a:p>
              <a:p>
                <a:pPr marL="342900" indent="-342900">
                  <a:spcAft>
                    <a:spcPts val="1800"/>
                  </a:spcAft>
                  <a:buFont typeface="Arial" charset="0"/>
                  <a:buChar char="•"/>
                </a:pPr>
                <a:endParaRPr lang="en-AU" sz="2400" dirty="0">
                  <a:solidFill>
                    <a:schemeClr val="tx1"/>
                  </a:solidFill>
                </a:endParaRPr>
              </a:p>
              <a:p>
                <a:pPr marL="342900" indent="-342900">
                  <a:spcAft>
                    <a:spcPts val="1800"/>
                  </a:spcAft>
                  <a:buFont typeface="Arial" charset="0"/>
                  <a:buChar char="•"/>
                </a:pPr>
                <a:endParaRPr lang="en-AU" sz="2400" dirty="0"/>
              </a:p>
              <a:p>
                <a:pPr marL="342900" indent="-34290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AU" sz="2400" dirty="0">
                    <a:solidFill>
                      <a:schemeClr val="tx1"/>
                    </a:solidFill>
                  </a:rPr>
                  <a:t>Classically speaking, the particle would not cross into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&gt;</m:t>
                    </m:r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𝐿</m:t>
                    </m:r>
                  </m:oMath>
                </a14:m>
                <a:r>
                  <a:rPr lang="en-AU" sz="2400" dirty="0">
                    <a:solidFill>
                      <a:schemeClr val="tx1"/>
                    </a:solidFill>
                  </a:rPr>
                  <a:t>, since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charset="0"/>
                      </a:rPr>
                      <m:t>𝐸</m:t>
                    </m:r>
                    <m:r>
                      <a:rPr lang="en-AU" sz="2400" i="1">
                        <a:latin typeface="Cambria Math" charset="0"/>
                      </a:rPr>
                      <m:t>&lt;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latin typeface="Cambria Math" charset="0"/>
                          </a:rPr>
                          <m:t>𝑉</m:t>
                        </m:r>
                      </m:e>
                      <m:sub>
                        <m:r>
                          <a:rPr lang="en-AU" sz="2400" i="1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AU" sz="2400" dirty="0">
                    <a:solidFill>
                      <a:schemeClr val="tx1"/>
                    </a:solidFill>
                  </a:rPr>
                  <a:t>.  However, this is not true in Quantum Mechanics </a:t>
                </a:r>
                <a:r>
                  <a:rPr lang="mr-IN" sz="2400" dirty="0">
                    <a:solidFill>
                      <a:schemeClr val="tx1"/>
                    </a:solidFill>
                  </a:rPr>
                  <a:t>–</a:t>
                </a:r>
                <a:r>
                  <a:rPr lang="en-AU" sz="2400" dirty="0">
                    <a:solidFill>
                      <a:schemeClr val="tx1"/>
                    </a:solidFill>
                  </a:rPr>
                  <a:t> </a:t>
                </a:r>
                <a:r>
                  <a:rPr lang="en-AU" sz="2400" b="1" dirty="0">
                    <a:solidFill>
                      <a:srgbClr val="0070C0"/>
                    </a:solidFill>
                  </a:rPr>
                  <a:t>particles can appear in the forbidden region</a:t>
                </a:r>
                <a:r>
                  <a:rPr lang="en-AU" sz="2400" dirty="0">
                    <a:solidFill>
                      <a:schemeClr val="tx1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" y="1871830"/>
                <a:ext cx="8358692" cy="4570482"/>
              </a:xfrm>
              <a:prstGeom prst="rect">
                <a:avLst/>
              </a:prstGeom>
              <a:blipFill rotWithShape="0">
                <a:blip r:embed="rId3"/>
                <a:stretch>
                  <a:fillRect l="-1021" t="-1067" r="-948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>
            <a:endCxn id="10" idx="1"/>
          </p:cNvCxnSpPr>
          <p:nvPr/>
        </p:nvCxnSpPr>
        <p:spPr>
          <a:xfrm>
            <a:off x="2011681" y="4694236"/>
            <a:ext cx="555157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829844" y="2939494"/>
            <a:ext cx="0" cy="17547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601733" y="4629690"/>
            <a:ext cx="25065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601733" y="3312728"/>
            <a:ext cx="0" cy="1316962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563260" y="4509570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260" y="4509570"/>
                <a:ext cx="241733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7949"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79138" y="2782030"/>
                <a:ext cx="7003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charset="0"/>
                        </a:rPr>
                        <m:t>𝑉</m:t>
                      </m:r>
                      <m:r>
                        <a:rPr lang="en-AU" sz="2400" b="0" i="1" smtClean="0">
                          <a:latin typeface="Cambria Math" charset="0"/>
                        </a:rPr>
                        <m:t>(</m:t>
                      </m:r>
                      <m:r>
                        <a:rPr lang="en-AU" sz="2400" b="0" i="1" smtClean="0">
                          <a:latin typeface="Cambria Math" charset="0"/>
                        </a:rPr>
                        <m:t>𝑥</m:t>
                      </m:r>
                      <m:r>
                        <a:rPr lang="en-AU" sz="24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138" y="2782030"/>
                <a:ext cx="700320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9565" r="-15652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6108265" y="3312728"/>
            <a:ext cx="0" cy="1316962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749816" y="4758781"/>
                <a:ext cx="20037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9816" y="4758781"/>
                <a:ext cx="200376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30303" r="-3030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399417" y="4739050"/>
                <a:ext cx="39158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charset="0"/>
                        </a:rPr>
                        <m:t>−</m:t>
                      </m:r>
                      <m:r>
                        <a:rPr lang="en-AU" sz="2000" b="0" i="1" smtClean="0">
                          <a:latin typeface="Cambria Math" charset="0"/>
                        </a:rPr>
                        <m:t>𝐿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417" y="4739050"/>
                <a:ext cx="391582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3125" r="-12500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78733" y="4740835"/>
                <a:ext cx="39158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charset="0"/>
                        </a:rPr>
                        <m:t>+</m:t>
                      </m:r>
                      <m:r>
                        <a:rPr lang="en-AU" sz="2000" b="0" i="1" smtClean="0">
                          <a:latin typeface="Cambria Math" charset="0"/>
                        </a:rPr>
                        <m:t>𝐿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733" y="4740835"/>
                <a:ext cx="391582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12308" r="-12308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2345167" y="3312728"/>
            <a:ext cx="12455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108265" y="3312728"/>
            <a:ext cx="12455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601733" y="3312728"/>
            <a:ext cx="2506532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475181" y="3356387"/>
                <a:ext cx="30360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latin typeface="Cambria Math" charset="0"/>
                            </a:rPr>
                            <m:t>𝑉</m:t>
                          </m:r>
                        </m:e>
                        <m:sub>
                          <m:r>
                            <a:rPr lang="en-AU" sz="2000" b="0" i="1" smtClean="0"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181" y="3356387"/>
                <a:ext cx="303609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18000" r="-8000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>
            <a:off x="2463501" y="3816865"/>
            <a:ext cx="112082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16422" y="3306251"/>
                <a:ext cx="202155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FF0000"/>
                    </a:solidFill>
                  </a:rPr>
                  <a:t>A “bound </a:t>
                </a:r>
                <a:r>
                  <a:rPr lang="en-US" sz="2000">
                    <a:solidFill>
                      <a:srgbClr val="FF0000"/>
                    </a:solidFill>
                  </a:rPr>
                  <a:t>state” means that the energy </a:t>
                </a:r>
                <a:r>
                  <a:rPr lang="en-US" sz="2000" dirty="0">
                    <a:solidFill>
                      <a:srgbClr val="FF0000"/>
                    </a:solidFill>
                  </a:rPr>
                  <a:t>of particle satisfies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𝐸</m:t>
                    </m:r>
                    <m:r>
                      <a:rPr lang="en-AU" sz="20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&lt;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𝑉</m:t>
                        </m:r>
                      </m:e>
                      <m:sub>
                        <m:r>
                          <a:rPr lang="en-AU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𝑜</m:t>
                        </m:r>
                      </m:sub>
                    </m:sSub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22" y="3306251"/>
                <a:ext cx="2021552" cy="1323439"/>
              </a:xfrm>
              <a:prstGeom prst="rect">
                <a:avLst/>
              </a:prstGeom>
              <a:blipFill rotWithShape="0">
                <a:blip r:embed="rId10"/>
                <a:stretch>
                  <a:fillRect l="-2711" t="-2304" r="-5120"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64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  <p:bldP spid="26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Square potential wells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32310" y="1099313"/>
            <a:ext cx="5593976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Bound states of a finite square well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0306" y="1871830"/>
            <a:ext cx="8358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 charset="0"/>
              <a:buChar char="•"/>
            </a:pPr>
            <a:r>
              <a:rPr lang="en-AU" sz="2400" dirty="0"/>
              <a:t>We can determine the </a:t>
            </a:r>
            <a:r>
              <a:rPr lang="en-AU" sz="2400" dirty="0" err="1"/>
              <a:t>wavefunction</a:t>
            </a:r>
            <a:r>
              <a:rPr lang="en-AU" sz="2400" dirty="0"/>
              <a:t> by </a:t>
            </a:r>
            <a:r>
              <a:rPr lang="en-AU" sz="2400" b="1" dirty="0">
                <a:solidFill>
                  <a:srgbClr val="0070C0"/>
                </a:solidFill>
              </a:rPr>
              <a:t>solving the Schrödinger equation</a:t>
            </a:r>
            <a:r>
              <a:rPr lang="en-AU" sz="2400" dirty="0"/>
              <a:t> and </a:t>
            </a:r>
            <a:r>
              <a:rPr lang="en-AU" sz="2400" b="1" dirty="0">
                <a:solidFill>
                  <a:srgbClr val="0070C0"/>
                </a:solidFill>
              </a:rPr>
              <a:t>applying the boundary conditions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3487" y="2786232"/>
                <a:ext cx="3969572" cy="395800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1800"/>
                  </a:spcAft>
                </a:pPr>
                <a:r>
                  <a:rPr lang="en-US" sz="2000" dirty="0">
                    <a:solidFill>
                      <a:srgbClr val="0070C0"/>
                    </a:solidFill>
                  </a:rPr>
                  <a:t>In the region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AU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AU" sz="20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&lt;</m:t>
                    </m:r>
                    <m:r>
                      <a:rPr lang="en-AU" sz="20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𝐿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:</a:t>
                </a:r>
              </a:p>
              <a:p>
                <a:pPr marL="285750" indent="-285750">
                  <a:spcAft>
                    <a:spcPts val="1800"/>
                  </a:spcAft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charset="0"/>
                      </a:rPr>
                      <m:t>𝑉</m:t>
                    </m:r>
                    <m:r>
                      <a:rPr lang="en-AU" sz="2000" b="0" i="1" smtClean="0">
                        <a:latin typeface="Cambria Math" charset="0"/>
                      </a:rPr>
                      <m:t>=0</m:t>
                    </m:r>
                  </m:oMath>
                </a14:m>
                <a:r>
                  <a:rPr lang="en-US" sz="2000" dirty="0"/>
                  <a:t>, so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mr-I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mr-IN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ℏ</m:t>
                            </m:r>
                          </m:e>
                          <m:sup>
                            <m:r>
                              <a:rPr lang="en-AU" sz="2000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AU" sz="2000" b="0" i="1" smtClean="0">
                            <a:latin typeface="Cambria Math" charset="0"/>
                          </a:rPr>
                          <m:t>2</m:t>
                        </m:r>
                        <m:r>
                          <a:rPr lang="en-AU" sz="2000" b="0" i="1" smtClean="0">
                            <a:latin typeface="Cambria Math" charset="0"/>
                          </a:rPr>
                          <m:t>𝑚</m:t>
                        </m:r>
                      </m:den>
                    </m:f>
                    <m:f>
                      <m:fPr>
                        <m:ctrlPr>
                          <a:rPr lang="mr-IN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mr-I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000" b="0" i="1" smtClean="0">
                                <a:latin typeface="Cambria Math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AU" sz="2000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  <m:r>
                          <a:rPr lang="mr-I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𝜓</m:t>
                        </m:r>
                      </m:num>
                      <m:den>
                        <m:r>
                          <a:rPr lang="en-AU" sz="2000" b="0" i="1" smtClean="0">
                            <a:latin typeface="Cambria Math" charset="0"/>
                          </a:rPr>
                          <m:t>𝑑</m:t>
                        </m:r>
                        <m:sSup>
                          <m:sSupPr>
                            <m:ctrlP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0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AU" sz="2000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AU" sz="2000" b="0" i="1" smtClean="0">
                        <a:latin typeface="Cambria Math" charset="0"/>
                      </a:rPr>
                      <m:t>+</m:t>
                    </m:r>
                    <m:r>
                      <a:rPr lang="en-AU" sz="2000" b="0" i="1" smtClean="0">
                        <a:latin typeface="Cambria Math" charset="0"/>
                      </a:rPr>
                      <m:t>𝐸</m:t>
                    </m:r>
                    <m:r>
                      <a:rPr lang="en-AU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𝜓</m:t>
                    </m:r>
                    <m:r>
                      <a:rPr lang="en-AU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=0</m:t>
                    </m:r>
                  </m:oMath>
                </a14:m>
                <a:endParaRPr lang="en-US" sz="2000" dirty="0"/>
              </a:p>
              <a:p>
                <a:pPr marL="285750" indent="-28575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US" sz="2000" dirty="0"/>
                  <a:t>Solutions are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𝜓</m:t>
                    </m:r>
                    <m:r>
                      <a:rPr lang="en-AU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AU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𝐴</m:t>
                    </m:r>
                    <m:func>
                      <m:funcPr>
                        <m:ctrlPr>
                          <a:rPr lang="en-AU" sz="20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AU" sz="20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cos</m:t>
                        </m:r>
                      </m:fName>
                      <m:e>
                        <m:r>
                          <a:rPr lang="en-AU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𝑘𝑥</m:t>
                        </m:r>
                      </m:e>
                    </m:func>
                  </m:oMath>
                </a14:m>
                <a:r>
                  <a:rPr lang="en-US" sz="2000" dirty="0"/>
                  <a:t> or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𝜓</m:t>
                    </m:r>
                    <m:r>
                      <a:rPr lang="en-AU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AU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𝐴</m:t>
                    </m:r>
                    <m:func>
                      <m:funcPr>
                        <m:ctrlPr>
                          <a:rPr lang="en-AU" sz="20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AU" sz="20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sin</m:t>
                        </m:r>
                      </m:fName>
                      <m:e>
                        <m:r>
                          <a:rPr lang="en-AU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𝑘𝑥</m:t>
                        </m:r>
                      </m:e>
                    </m:func>
                  </m:oMath>
                </a14:m>
                <a:endParaRPr lang="en-AU" sz="2000" dirty="0">
                  <a:ea typeface="Cambria Math" charset="0"/>
                  <a:cs typeface="Cambria Math" charset="0"/>
                </a:endParaRPr>
              </a:p>
              <a:p>
                <a:pPr marL="285750" indent="-285750">
                  <a:spcAft>
                    <a:spcPts val="1800"/>
                  </a:spcAft>
                  <a:buFont typeface="Arial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i="1">
                            <a:latin typeface="Cambria Math" charset="0"/>
                          </a:rPr>
                          <m:t>𝑘</m:t>
                        </m:r>
                      </m:e>
                      <m:sup>
                        <m:r>
                          <a:rPr lang="en-AU" sz="2000" i="1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AU" sz="2000" i="1">
                        <a:latin typeface="Cambria Math" charset="0"/>
                      </a:rPr>
                      <m:t>=2</m:t>
                    </m:r>
                    <m:r>
                      <a:rPr lang="en-AU" sz="2000" i="1">
                        <a:latin typeface="Cambria Math" charset="0"/>
                      </a:rPr>
                      <m:t>𝑚𝐸</m:t>
                    </m:r>
                    <m:r>
                      <a:rPr lang="en-AU" sz="2000" i="1">
                        <a:latin typeface="Cambria Math" charset="0"/>
                      </a:rPr>
                      <m:t>/</m:t>
                    </m:r>
                    <m:sSup>
                      <m:sSup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ℏ</m:t>
                        </m:r>
                      </m:e>
                      <m:sup>
                        <m:r>
                          <a:rPr lang="en-AU" sz="2000" i="1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AU" sz="2000" b="0" i="1" dirty="0">
                  <a:ea typeface="Cambria Math" charset="0"/>
                  <a:cs typeface="Cambria Math" charset="0"/>
                </a:endParaRPr>
              </a:p>
              <a:p>
                <a:pPr marL="285750" indent="-28575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AU" sz="2000" dirty="0">
                    <a:ea typeface="Cambria Math" charset="0"/>
                    <a:cs typeface="Cambria Math" charset="0"/>
                  </a:rPr>
                  <a:t>There is hence a family of </a:t>
                </a:r>
                <a:r>
                  <a:rPr lang="en-AU" sz="2000" b="1" dirty="0">
                    <a:ea typeface="Cambria Math" charset="0"/>
                    <a:cs typeface="Cambria Math" charset="0"/>
                  </a:rPr>
                  <a:t>even solutions</a:t>
                </a:r>
                <a:r>
                  <a:rPr lang="en-AU" sz="2000" dirty="0">
                    <a:ea typeface="Cambria Math" charset="0"/>
                    <a:cs typeface="Cambria Math" charset="0"/>
                  </a:rPr>
                  <a:t> (symmetric in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</m:oMath>
                </a14:m>
                <a:r>
                  <a:rPr lang="en-AU" sz="2000" b="0" dirty="0">
                    <a:ea typeface="Cambria Math" charset="0"/>
                    <a:cs typeface="Cambria Math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AU" sz="20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AU" sz="20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cos</m:t>
                        </m:r>
                      </m:fName>
                      <m:e>
                        <m:r>
                          <a:rPr lang="en-AU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𝑘𝑥</m:t>
                        </m:r>
                      </m:e>
                    </m:func>
                  </m:oMath>
                </a14:m>
                <a:r>
                  <a:rPr lang="en-AU" sz="2000" b="0" dirty="0">
                    <a:ea typeface="Cambria Math" charset="0"/>
                    <a:cs typeface="Cambria Math" charset="0"/>
                  </a:rPr>
                  <a:t>) and </a:t>
                </a:r>
                <a:r>
                  <a:rPr lang="en-AU" sz="2000" b="1" dirty="0">
                    <a:ea typeface="Cambria Math" charset="0"/>
                    <a:cs typeface="Cambria Math" charset="0"/>
                  </a:rPr>
                  <a:t>odd solutions </a:t>
                </a:r>
                <a:r>
                  <a:rPr lang="en-AU" sz="2000" dirty="0">
                    <a:ea typeface="Cambria Math" charset="0"/>
                    <a:cs typeface="Cambria Math" charset="0"/>
                  </a:rPr>
                  <a:t>(anti-symmetric in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</m:oMath>
                </a14:m>
                <a:r>
                  <a:rPr lang="en-AU" sz="2000" dirty="0">
                    <a:ea typeface="Cambria Math" charset="0"/>
                    <a:cs typeface="Cambria Math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AU" sz="200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AU" sz="200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sin</m:t>
                        </m:r>
                      </m:fName>
                      <m:e>
                        <m:r>
                          <a:rPr lang="en-AU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𝑘𝑥</m:t>
                        </m:r>
                      </m:e>
                    </m:func>
                  </m:oMath>
                </a14:m>
                <a:r>
                  <a:rPr lang="en-AU" sz="2000" b="0" dirty="0">
                    <a:ea typeface="Cambria Math" charset="0"/>
                    <a:cs typeface="Cambria Math" charset="0"/>
                  </a:rPr>
                  <a:t>)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487" y="2786232"/>
                <a:ext cx="3969572" cy="3958007"/>
              </a:xfrm>
              <a:prstGeom prst="rect">
                <a:avLst/>
              </a:prstGeom>
              <a:blipFill rotWithShape="0">
                <a:blip r:embed="rId3"/>
                <a:stretch>
                  <a:fillRect l="-1225" t="-614" b="-1690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572000" y="2777960"/>
                <a:ext cx="4367605" cy="39745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1800"/>
                  </a:spcAft>
                </a:pPr>
                <a:r>
                  <a:rPr lang="en-US" sz="2000" dirty="0">
                    <a:solidFill>
                      <a:srgbClr val="0070C0"/>
                    </a:solidFill>
                  </a:rPr>
                  <a:t>In the region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AU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AU" sz="20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&gt;</m:t>
                    </m:r>
                    <m:r>
                      <a:rPr lang="en-AU" sz="20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𝐿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:</a:t>
                </a:r>
              </a:p>
              <a:p>
                <a:pPr marL="285750" indent="-285750">
                  <a:spcAft>
                    <a:spcPts val="1800"/>
                  </a:spcAft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charset="0"/>
                      </a:rPr>
                      <m:t>𝑉</m:t>
                    </m:r>
                    <m:r>
                      <a:rPr lang="en-AU" sz="2000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 charset="0"/>
                          </a:rPr>
                          <m:t>𝑉</m:t>
                        </m:r>
                      </m:e>
                      <m:sub>
                        <m:r>
                          <a:rPr lang="en-AU" sz="2000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, so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mr-I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mr-IN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ℏ</m:t>
                            </m:r>
                          </m:e>
                          <m:sup>
                            <m:r>
                              <a:rPr lang="en-AU" sz="2000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AU" sz="2000" b="0" i="1" smtClean="0">
                            <a:latin typeface="Cambria Math" charset="0"/>
                          </a:rPr>
                          <m:t>2</m:t>
                        </m:r>
                        <m:r>
                          <a:rPr lang="en-AU" sz="2000" b="0" i="1" smtClean="0">
                            <a:latin typeface="Cambria Math" charset="0"/>
                          </a:rPr>
                          <m:t>𝑚</m:t>
                        </m:r>
                      </m:den>
                    </m:f>
                    <m:f>
                      <m:fPr>
                        <m:ctrlPr>
                          <a:rPr lang="mr-IN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mr-I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000" b="0" i="1" smtClean="0">
                                <a:latin typeface="Cambria Math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AU" sz="2000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  <m:r>
                          <a:rPr lang="mr-IN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𝜓</m:t>
                        </m:r>
                      </m:num>
                      <m:den>
                        <m:r>
                          <a:rPr lang="en-AU" sz="2000" b="0" i="1" smtClean="0">
                            <a:latin typeface="Cambria Math" charset="0"/>
                          </a:rPr>
                          <m:t>𝑑</m:t>
                        </m:r>
                        <m:sSup>
                          <m:sSupPr>
                            <m:ctrlP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0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AU" sz="2000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AU" sz="2000" b="0" i="1" smtClean="0">
                        <a:latin typeface="Cambria Math" charset="0"/>
                      </a:rPr>
                      <m:t>−(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 charset="0"/>
                          </a:rPr>
                          <m:t>𝑉</m:t>
                        </m:r>
                      </m:e>
                      <m:sub>
                        <m:r>
                          <a:rPr lang="en-AU" sz="2000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AU" sz="2000" b="0" i="1" smtClean="0">
                        <a:latin typeface="Cambria Math" charset="0"/>
                      </a:rPr>
                      <m:t>−</m:t>
                    </m:r>
                    <m:r>
                      <a:rPr lang="en-AU" sz="2000" b="0" i="1" smtClean="0">
                        <a:latin typeface="Cambria Math" charset="0"/>
                      </a:rPr>
                      <m:t>𝐸</m:t>
                    </m:r>
                    <m:r>
                      <a:rPr lang="en-AU" sz="2000" b="0" i="1" smtClean="0">
                        <a:latin typeface="Cambria Math" charset="0"/>
                      </a:rPr>
                      <m:t>)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𝜓</m:t>
                    </m:r>
                    <m:r>
                      <a:rPr lang="en-AU" sz="2000" b="0" i="1" smtClean="0">
                        <a:latin typeface="Cambria Math" charset="0"/>
                      </a:rPr>
                      <m:t>=0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i="1" dirty="0"/>
                  <a:t>(note the sign change compared to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b="0" i="1" smtClean="0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AU" sz="2000" b="0" i="1" smtClean="0">
                        <a:latin typeface="Cambria Math" charset="0"/>
                      </a:rPr>
                      <m:t>&lt;</m:t>
                    </m:r>
                    <m:r>
                      <a:rPr lang="en-AU" sz="2000" b="0" i="1" smtClean="0">
                        <a:latin typeface="Cambria Math" charset="0"/>
                      </a:rPr>
                      <m:t>𝐿</m:t>
                    </m:r>
                  </m:oMath>
                </a14:m>
                <a:r>
                  <a:rPr lang="en-US" sz="2000" i="1" dirty="0"/>
                  <a:t>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 charset="0"/>
                          </a:rPr>
                          <m:t>𝑉</m:t>
                        </m:r>
                      </m:e>
                      <m:sub>
                        <m:r>
                          <a:rPr lang="en-AU" sz="2000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AU" sz="2000" b="0" i="1" smtClean="0">
                        <a:latin typeface="Cambria Math" charset="0"/>
                      </a:rPr>
                      <m:t>&gt;</m:t>
                    </m:r>
                    <m:r>
                      <a:rPr lang="en-AU" sz="2000" b="0" i="1" smtClean="0">
                        <a:latin typeface="Cambria Math" charset="0"/>
                      </a:rPr>
                      <m:t>𝐸</m:t>
                    </m:r>
                  </m:oMath>
                </a14:m>
                <a:r>
                  <a:rPr lang="en-US" sz="2000" i="1" dirty="0"/>
                  <a:t>)</a:t>
                </a:r>
              </a:p>
              <a:p>
                <a:pPr marL="285750" indent="-28575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US" sz="2000" dirty="0"/>
                  <a:t>Solutions are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𝜓</m:t>
                    </m:r>
                    <m:r>
                      <a:rPr lang="en-AU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AU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𝐴</m:t>
                    </m:r>
                    <m:sSup>
                      <m:sSupPr>
                        <m:ctrlPr>
                          <a:rPr lang="en-AU" sz="20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AU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𝑒</m:t>
                        </m:r>
                      </m:e>
                      <m:sup>
                        <m:r>
                          <a:rPr lang="en-AU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𝑙𝑥</m:t>
                        </m:r>
                      </m:sup>
                    </m:sSup>
                  </m:oMath>
                </a14:m>
                <a:r>
                  <a:rPr lang="en-US" sz="2000" dirty="0"/>
                  <a:t> or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𝜓</m:t>
                    </m:r>
                    <m:r>
                      <a:rPr lang="en-AU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AU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𝐴</m:t>
                    </m:r>
                    <m:sSup>
                      <m:sSupPr>
                        <m:ctrlPr>
                          <a:rPr lang="en-AU" sz="20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AU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𝑒</m:t>
                        </m:r>
                      </m:e>
                      <m:sup>
                        <m:r>
                          <a:rPr lang="en-AU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en-AU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𝑙𝑥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marL="285750" indent="-285750">
                  <a:spcAft>
                    <a:spcPts val="1800"/>
                  </a:spcAft>
                  <a:buFont typeface="Arial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i="1">
                            <a:latin typeface="Cambria Math" charset="0"/>
                          </a:rPr>
                          <m:t>𝑙</m:t>
                        </m:r>
                      </m:e>
                      <m:sup>
                        <m:r>
                          <a:rPr lang="en-AU" sz="2000" i="1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AU" sz="2000" i="1">
                        <a:latin typeface="Cambria Math" charset="0"/>
                      </a:rPr>
                      <m:t>=2</m:t>
                    </m:r>
                    <m:r>
                      <a:rPr lang="en-AU" sz="2000" i="1">
                        <a:latin typeface="Cambria Math" charset="0"/>
                      </a:rPr>
                      <m:t>𝑚</m:t>
                    </m:r>
                    <m:r>
                      <a:rPr lang="en-AU" sz="2000" i="1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latin typeface="Cambria Math" charset="0"/>
                          </a:rPr>
                          <m:t>𝑉</m:t>
                        </m:r>
                      </m:e>
                      <m:sub>
                        <m:r>
                          <a:rPr lang="en-AU" sz="2000" i="1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AU" sz="2000" i="1">
                        <a:latin typeface="Cambria Math" charset="0"/>
                      </a:rPr>
                      <m:t>−</m:t>
                    </m:r>
                    <m:r>
                      <a:rPr lang="en-AU" sz="2000" i="1">
                        <a:latin typeface="Cambria Math" charset="0"/>
                      </a:rPr>
                      <m:t>𝐸</m:t>
                    </m:r>
                    <m:r>
                      <a:rPr lang="en-AU" sz="2000" i="1">
                        <a:latin typeface="Cambria Math" charset="0"/>
                      </a:rPr>
                      <m:t>)/</m:t>
                    </m:r>
                    <m:sSup>
                      <m:sSup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ℏ</m:t>
                        </m:r>
                      </m:e>
                      <m:sup>
                        <m:r>
                          <a:rPr lang="en-AU" sz="2000" i="1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marL="285750" indent="-28575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US" sz="2000" dirty="0"/>
                  <a:t>Since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𝜓</m:t>
                    </m:r>
                    <m:r>
                      <a:rPr lang="is-IS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AU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0</m:t>
                    </m:r>
                  </m:oMath>
                </a14:m>
                <a:r>
                  <a:rPr lang="en-US" sz="2000" dirty="0"/>
                  <a:t> as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charset="0"/>
                      </a:rPr>
                      <m:t>𝑥</m:t>
                    </m:r>
                    <m:r>
                      <a:rPr lang="is-I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→±∞</m:t>
                    </m:r>
                  </m:oMath>
                </a14:m>
                <a:r>
                  <a:rPr lang="en-US" sz="2000" dirty="0"/>
                  <a:t> if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𝜓</m:t>
                    </m:r>
                  </m:oMath>
                </a14:m>
                <a:r>
                  <a:rPr lang="en-US" sz="2000" dirty="0"/>
                  <a:t> tells us probability, we need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𝜓</m:t>
                    </m:r>
                    <m:r>
                      <a:rPr lang="en-US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∝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AU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𝑒</m:t>
                        </m:r>
                      </m:e>
                      <m:sup>
                        <m:r>
                          <a:rPr lang="en-AU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en-AU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𝑙𝑥</m:t>
                        </m:r>
                      </m:sup>
                    </m:sSup>
                  </m:oMath>
                </a14:m>
                <a:r>
                  <a:rPr lang="en-US" sz="2000" dirty="0"/>
                  <a:t> for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charset="0"/>
                      </a:rPr>
                      <m:t>𝑥</m:t>
                    </m:r>
                    <m:r>
                      <a:rPr lang="en-AU" sz="2000" b="0" i="1" smtClean="0">
                        <a:latin typeface="Cambria Math" charset="0"/>
                      </a:rPr>
                      <m:t>&gt;</m:t>
                    </m:r>
                    <m:r>
                      <a:rPr lang="en-AU" sz="2000" b="0" i="1" smtClean="0">
                        <a:latin typeface="Cambria Math" charset="0"/>
                      </a:rPr>
                      <m:t>𝐿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𝜓</m:t>
                    </m:r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∝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AU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𝑒</m:t>
                        </m:r>
                      </m:e>
                      <m:sup>
                        <m:r>
                          <a:rPr lang="en-AU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𝑙𝑥</m:t>
                        </m:r>
                      </m:sup>
                    </m:sSup>
                  </m:oMath>
                </a14:m>
                <a:r>
                  <a:rPr lang="en-US" sz="2000" dirty="0"/>
                  <a:t> for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charset="0"/>
                      </a:rPr>
                      <m:t>𝑥</m:t>
                    </m:r>
                    <m:r>
                      <a:rPr lang="en-AU" sz="2000" b="0" i="1" smtClean="0">
                        <a:latin typeface="Cambria Math" charset="0"/>
                      </a:rPr>
                      <m:t>&lt;−</m:t>
                    </m:r>
                    <m:r>
                      <a:rPr lang="en-AU" sz="2000" i="1">
                        <a:latin typeface="Cambria Math" charset="0"/>
                      </a:rPr>
                      <m:t>𝐿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777960"/>
                <a:ext cx="4367605" cy="3974550"/>
              </a:xfrm>
              <a:prstGeom prst="rect">
                <a:avLst/>
              </a:prstGeom>
              <a:blipFill rotWithShape="0">
                <a:blip r:embed="rId4"/>
                <a:stretch>
                  <a:fillRect l="-1114" t="-765" b="-1682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28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Square potential wells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32310" y="1099313"/>
            <a:ext cx="5593976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Bound states of a finite square well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0306" y="1871830"/>
            <a:ext cx="8358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 charset="0"/>
              <a:buChar char="•"/>
            </a:pPr>
            <a:r>
              <a:rPr lang="en-AU" sz="2400" dirty="0"/>
              <a:t>We can determine the </a:t>
            </a:r>
            <a:r>
              <a:rPr lang="en-AU" sz="2400" dirty="0" err="1"/>
              <a:t>wavefunction</a:t>
            </a:r>
            <a:r>
              <a:rPr lang="en-AU" sz="2400" dirty="0"/>
              <a:t> by </a:t>
            </a:r>
            <a:r>
              <a:rPr lang="en-AU" sz="2400" b="1" dirty="0">
                <a:solidFill>
                  <a:srgbClr val="0070C0"/>
                </a:solidFill>
              </a:rPr>
              <a:t>solving the Schrödinger equation</a:t>
            </a:r>
            <a:r>
              <a:rPr lang="en-AU" sz="2400" dirty="0"/>
              <a:t> and </a:t>
            </a:r>
            <a:r>
              <a:rPr lang="en-AU" sz="2400" b="1" dirty="0">
                <a:solidFill>
                  <a:srgbClr val="0070C0"/>
                </a:solidFill>
              </a:rPr>
              <a:t>applying the boundary conditions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41" y="2625756"/>
            <a:ext cx="4701391" cy="333826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66973" y="5335788"/>
            <a:ext cx="1194099" cy="1398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65176" y="2936831"/>
            <a:ext cx="324522" cy="525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4544" y="5903766"/>
            <a:ext cx="5013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Comparing the lowest energy </a:t>
            </a:r>
            <a:r>
              <a:rPr lang="en-US" i="1" dirty="0" err="1">
                <a:solidFill>
                  <a:srgbClr val="0070C0"/>
                </a:solidFill>
              </a:rPr>
              <a:t>eigenfunctions</a:t>
            </a:r>
            <a:r>
              <a:rPr lang="en-US" i="1" dirty="0">
                <a:solidFill>
                  <a:srgbClr val="0070C0"/>
                </a:solidFill>
              </a:rPr>
              <a:t> of the infinite potential well and finite potential well (Image credit: http://</a:t>
            </a:r>
            <a:r>
              <a:rPr lang="en-US" i="1" dirty="0" err="1">
                <a:solidFill>
                  <a:srgbClr val="0070C0"/>
                </a:solidFill>
              </a:rPr>
              <a:t>hyperphysics.phy-astr.gsu.edu</a:t>
            </a:r>
            <a:r>
              <a:rPr lang="en-US" i="1" dirty="0">
                <a:solidFill>
                  <a:srgbClr val="0070C0"/>
                </a:solidFill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00629" y="2969108"/>
                <a:ext cx="3630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latin typeface="Cambria Math" charset="0"/>
                            </a:rPr>
                            <m:t>𝑉</m:t>
                          </m:r>
                        </m:e>
                        <m:sub>
                          <m:r>
                            <a:rPr lang="en-AU" sz="2400" b="0" i="1" smtClean="0"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0629" y="2969108"/>
                <a:ext cx="363048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8333" r="-6667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77911" y="2861531"/>
                <a:ext cx="3915483" cy="382495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US" dirty="0"/>
                  <a:t>For example, the </a:t>
                </a:r>
                <a:r>
                  <a:rPr lang="en-US" dirty="0">
                    <a:solidFill>
                      <a:srgbClr val="0070C0"/>
                    </a:solidFill>
                  </a:rPr>
                  <a:t>even solutions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𝜓</m:t>
                        </m:r>
                      </m:e>
                      <m:sub>
                        <m:r>
                          <a:rPr lang="en-AU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𝐴</m:t>
                        </m:r>
                      </m:sub>
                    </m:sSub>
                    <m:r>
                      <a:rPr lang="en-AU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AU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AU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)=</m:t>
                    </m:r>
                    <m:r>
                      <a:rPr lang="en-AU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𝐴</m:t>
                    </m:r>
                    <m:func>
                      <m:funcPr>
                        <m:ctrlPr>
                          <a:rPr lang="en-AU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AU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cos</m:t>
                        </m:r>
                      </m:fName>
                      <m:e>
                        <m:r>
                          <a:rPr lang="en-AU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𝑘𝑥</m:t>
                        </m:r>
                      </m:e>
                    </m:func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AU" b="0" i="1" smtClean="0">
                        <a:latin typeface="Cambria Math" charset="0"/>
                      </a:rPr>
                      <m:t>&lt;</m:t>
                    </m:r>
                    <m:r>
                      <a:rPr lang="en-AU" b="0" i="1" smtClean="0">
                        <a:latin typeface="Cambria Math" charset="0"/>
                      </a:rPr>
                      <m:t>𝐿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𝜓</m:t>
                        </m:r>
                      </m:e>
                      <m:sub>
                        <m:r>
                          <a:rPr lang="en-AU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𝐵</m:t>
                        </m:r>
                      </m:sub>
                    </m:sSub>
                    <m:r>
                      <a:rPr lang="en-AU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AU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AU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)=</m:t>
                    </m:r>
                    <m:r>
                      <a:rPr lang="en-AU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𝐵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𝑒</m:t>
                        </m:r>
                      </m:e>
                      <m:sup>
                        <m:r>
                          <a:rPr lang="en-AU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en-AU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𝑙𝑥</m:t>
                        </m:r>
                      </m:sup>
                    </m:sSup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charset="0"/>
                      </a:rPr>
                      <m:t>𝑥</m:t>
                    </m:r>
                    <m:r>
                      <a:rPr lang="en-AU" b="0" i="1" smtClean="0">
                        <a:latin typeface="Cambria Math" charset="0"/>
                      </a:rPr>
                      <m:t>&gt;</m:t>
                    </m:r>
                    <m:r>
                      <a:rPr lang="en-AU" b="0" i="1" smtClean="0">
                        <a:latin typeface="Cambria Math" charset="0"/>
                      </a:rPr>
                      <m:t>𝐿</m:t>
                    </m:r>
                  </m:oMath>
                </a14:m>
                <a:endParaRPr lang="en-US" dirty="0"/>
              </a:p>
              <a:p>
                <a:pPr marL="285750" indent="-285750">
                  <a:spcAft>
                    <a:spcPts val="1800"/>
                  </a:spcAft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𝜓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continuous at </a:t>
                </a:r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𝑥</m:t>
                    </m:r>
                    <m:r>
                      <a:rPr lang="en-AU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=</m:t>
                    </m:r>
                    <m:r>
                      <a:rPr lang="en-AU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𝐿</m:t>
                    </m:r>
                    <m:r>
                      <a:rPr lang="en-US" dirty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𝜓</m:t>
                        </m:r>
                      </m:e>
                      <m:sub>
                        <m:r>
                          <a:rPr lang="en-AU" b="0" i="1" smtClean="0">
                            <a:latin typeface="Cambria Math" charset="0"/>
                          </a:rPr>
                          <m:t>𝐴</m:t>
                        </m:r>
                      </m:sub>
                    </m:sSub>
                    <m:r>
                      <a:rPr lang="en-AU" b="0" i="1" smtClean="0">
                        <a:latin typeface="Cambria Math" charset="0"/>
                      </a:rPr>
                      <m:t>(</m:t>
                    </m:r>
                    <m:r>
                      <a:rPr lang="en-AU" b="0" i="1" smtClean="0">
                        <a:latin typeface="Cambria Math" charset="0"/>
                      </a:rPr>
                      <m:t>𝐿</m:t>
                    </m:r>
                    <m:r>
                      <a:rPr lang="en-AU" b="0" i="1" smtClean="0">
                        <a:latin typeface="Cambria Math" charset="0"/>
                      </a:rPr>
                      <m:t>)=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𝜓</m:t>
                        </m:r>
                      </m:e>
                      <m:sub>
                        <m:r>
                          <a:rPr lang="en-AU" b="0" i="1" smtClean="0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AU" b="0" i="1" smtClean="0">
                        <a:latin typeface="Cambria Math" charset="0"/>
                      </a:rPr>
                      <m:t>(</m:t>
                    </m:r>
                    <m:r>
                      <a:rPr lang="en-AU" b="0" i="1" smtClean="0">
                        <a:latin typeface="Cambria Math" charset="0"/>
                      </a:rPr>
                      <m:t>𝐿</m:t>
                    </m:r>
                    <m:r>
                      <a:rPr lang="en-AU" b="0" i="1" smtClean="0">
                        <a:latin typeface="Cambria Math" charset="0"/>
                      </a:rPr>
                      <m:t>)</m:t>
                    </m:r>
                    <m:r>
                      <a:rPr lang="en-US" dirty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AU" b="0" i="1" smtClean="0">
                        <a:latin typeface="Cambria Math" charset="0"/>
                      </a:rPr>
                      <m:t>𝐴</m:t>
                    </m:r>
                    <m:func>
                      <m:func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AU" b="0" i="0" smtClean="0">
                            <a:latin typeface="Cambria Math" charset="0"/>
                          </a:rPr>
                          <m:t>cos</m:t>
                        </m:r>
                      </m:fName>
                      <m:e>
                        <m:r>
                          <a:rPr lang="en-AU" b="0" i="1" smtClean="0">
                            <a:latin typeface="Cambria Math" charset="0"/>
                          </a:rPr>
                          <m:t>𝑘𝐿</m:t>
                        </m:r>
                      </m:e>
                    </m:func>
                    <m:r>
                      <a:rPr lang="en-AU" b="0" i="1" smtClean="0">
                        <a:latin typeface="Cambria Math" charset="0"/>
                      </a:rPr>
                      <m:t>=</m:t>
                    </m:r>
                    <m:r>
                      <a:rPr lang="en-AU" b="0" i="1" smtClean="0">
                        <a:latin typeface="Cambria Math" charset="0"/>
                      </a:rPr>
                      <m:t>𝐵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en-AU" b="0" i="1" smtClean="0">
                            <a:latin typeface="Cambria Math" charset="0"/>
                          </a:rPr>
                          <m:t>−</m:t>
                        </m:r>
                        <m:r>
                          <a:rPr lang="en-AU" b="0" i="1" smtClean="0">
                            <a:latin typeface="Cambria Math" charset="0"/>
                          </a:rPr>
                          <m:t>𝑙𝐿</m:t>
                        </m:r>
                      </m:sup>
                    </m:sSup>
                  </m:oMath>
                </a14:m>
                <a:endParaRPr lang="en-US" dirty="0"/>
              </a:p>
              <a:p>
                <a:pPr marL="285750" indent="-285750">
                  <a:spcAft>
                    <a:spcPts val="1800"/>
                  </a:spcAft>
                  <a:buFont typeface="Arial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mr-IN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𝑑</m:t>
                        </m:r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𝜓</m:t>
                        </m:r>
                      </m:num>
                      <m:den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is continuous at </a:t>
                </a:r>
                <a14:m>
                  <m:oMath xmlns:m="http://schemas.openxmlformats.org/officeDocument/2006/math">
                    <m:r>
                      <a:rPr lang="en-AU" i="1">
                        <a:solidFill>
                          <a:srgbClr val="0070C0"/>
                        </a:solidFill>
                        <a:latin typeface="Cambria Math" charset="0"/>
                      </a:rPr>
                      <m:t>𝑥</m:t>
                    </m:r>
                    <m:r>
                      <a:rPr lang="en-AU" i="1">
                        <a:solidFill>
                          <a:srgbClr val="0070C0"/>
                        </a:solidFill>
                        <a:latin typeface="Cambria Math" charset="0"/>
                      </a:rPr>
                      <m:t>=</m:t>
                    </m:r>
                    <m:r>
                      <a:rPr lang="en-AU" i="1">
                        <a:solidFill>
                          <a:srgbClr val="0070C0"/>
                        </a:solidFill>
                        <a:latin typeface="Cambria Math" charset="0"/>
                      </a:rPr>
                      <m:t>𝐿</m:t>
                    </m:r>
                    <m:r>
                      <a:rPr lang="en-US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f>
                      <m:fPr>
                        <m:ctrlPr>
                          <a:rPr lang="mr-I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r>
                          <a:rPr lang="en-AU" b="0" i="1" smtClean="0">
                            <a:latin typeface="Cambria Math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charset="0"/>
                          </a:rPr>
                          <m:t>𝐿</m:t>
                        </m:r>
                      </m:e>
                    </m:d>
                    <m:r>
                      <a:rPr lang="en-AU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en-AU" i="1">
                            <a:latin typeface="Cambria Math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 charset="0"/>
                          </a:rPr>
                          <m:t>𝐿</m:t>
                        </m:r>
                      </m:e>
                    </m:d>
                    <m:r>
                      <a:rPr lang="en-US" dirty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AU" b="0" i="1" smtClean="0">
                        <a:latin typeface="Cambria Math" charset="0"/>
                      </a:rPr>
                      <m:t>𝑘𝐴</m:t>
                    </m:r>
                    <m:func>
                      <m:func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AU" b="0" i="0" smtClean="0">
                            <a:latin typeface="Cambria Math" charset="0"/>
                          </a:rPr>
                          <m:t>sin</m:t>
                        </m:r>
                      </m:fName>
                      <m:e>
                        <m:r>
                          <a:rPr lang="en-AU" b="0" i="1" smtClean="0">
                            <a:latin typeface="Cambria Math" charset="0"/>
                          </a:rPr>
                          <m:t>𝑘𝐿</m:t>
                        </m:r>
                        <m:r>
                          <a:rPr lang="en-AU" b="0" i="1" smtClean="0">
                            <a:latin typeface="Cambria Math" charset="0"/>
                          </a:rPr>
                          <m:t>=</m:t>
                        </m:r>
                      </m:e>
                    </m:func>
                    <m:r>
                      <a:rPr lang="en-AU" b="0" i="1" smtClean="0">
                        <a:latin typeface="Cambria Math" charset="0"/>
                      </a:rPr>
                      <m:t>𝑙𝐵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en-AU" b="0" i="1" smtClean="0">
                            <a:latin typeface="Cambria Math" charset="0"/>
                          </a:rPr>
                          <m:t>−</m:t>
                        </m:r>
                        <m:r>
                          <a:rPr lang="en-AU" b="0" i="1" smtClean="0">
                            <a:latin typeface="Cambria Math" charset="0"/>
                          </a:rPr>
                          <m:t>𝑙𝐿</m:t>
                        </m:r>
                      </m:sup>
                    </m:sSup>
                  </m:oMath>
                </a14:m>
                <a:endParaRPr lang="en-US" dirty="0"/>
              </a:p>
              <a:p>
                <a:pPr marL="285750" indent="-28575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US" dirty="0">
                    <a:solidFill>
                      <a:srgbClr val="0070C0"/>
                    </a:solidFill>
                  </a:rPr>
                  <a:t>Combining these </a:t>
                </a:r>
                <a14:m>
                  <m:oMath xmlns:m="http://schemas.openxmlformats.org/officeDocument/2006/math">
                    <m:r>
                      <a:rPr lang="is-I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AU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𝑘</m:t>
                    </m:r>
                    <m:func>
                      <m:funcPr>
                        <m:ctrlPr>
                          <a:rPr lang="en-AU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AU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tan</m:t>
                        </m:r>
                      </m:fName>
                      <m:e>
                        <m:r>
                          <a:rPr lang="en-AU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𝑘𝐿</m:t>
                        </m:r>
                      </m:e>
                    </m:func>
                    <m:r>
                      <a:rPr lang="en-AU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AU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𝑙</m:t>
                    </m:r>
                  </m:oMath>
                </a14:m>
                <a:r>
                  <a:rPr lang="en-US" dirty="0"/>
                  <a:t> from which we can find the energy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911" y="2861531"/>
                <a:ext cx="3915483" cy="3824958"/>
              </a:xfrm>
              <a:prstGeom prst="rect">
                <a:avLst/>
              </a:prstGeom>
              <a:blipFill rotWithShape="0">
                <a:blip r:embed="rId5"/>
                <a:stretch>
                  <a:fillRect l="-932" t="-635" b="-1270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409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226" y="2763771"/>
            <a:ext cx="2644251" cy="2466209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>
            <a:off x="3420932" y="4068605"/>
            <a:ext cx="322729" cy="3420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The harmonic oscillator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21223" y="1126062"/>
            <a:ext cx="5701553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Definition of the harmonic oscillator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0306" y="1871830"/>
                <a:ext cx="8358692" cy="4482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400" dirty="0"/>
                  <a:t>The </a:t>
                </a:r>
                <a:r>
                  <a:rPr lang="en-AU" sz="2400" b="1" dirty="0"/>
                  <a:t>harmonic oscillator </a:t>
                </a:r>
                <a:r>
                  <a:rPr lang="en-AU" sz="2400" dirty="0"/>
                  <a:t>is a particle moving in a 1D potential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𝑉</m:t>
                    </m:r>
                    <m:d>
                      <m:d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AU" sz="2400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AU" sz="2400" b="0" i="1" smtClean="0">
                            <a:latin typeface="Cambria Math" charset="0"/>
                          </a:rPr>
                          <m:t>2</m:t>
                        </m:r>
                      </m:den>
                    </m:f>
                    <m:r>
                      <a:rPr lang="en-AU" sz="2400" b="0" i="1" smtClean="0">
                        <a:latin typeface="Cambria Math" charset="0"/>
                      </a:rPr>
                      <m:t>𝑘</m:t>
                    </m:r>
                    <m:sSup>
                      <m:sSup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𝑥</m:t>
                        </m:r>
                      </m:e>
                      <m:sup>
                        <m:r>
                          <a:rPr lang="en-AU" sz="24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sz="2400" dirty="0"/>
                  <a:t> </a:t>
                </a:r>
                <a:r>
                  <a:rPr lang="mr-IN" sz="2400" dirty="0"/>
                  <a:t>–</a:t>
                </a:r>
                <a:r>
                  <a:rPr lang="en-AU" sz="2400" dirty="0"/>
                  <a:t> classically, this is like a mass on a spring</a:t>
                </a:r>
              </a:p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endParaRPr lang="en-AU" sz="2400" dirty="0">
                  <a:solidFill>
                    <a:schemeClr val="tx1"/>
                  </a:solidFill>
                </a:endParaRPr>
              </a:p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endParaRPr lang="en-AU" sz="2400" dirty="0"/>
              </a:p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endParaRPr lang="en-AU" sz="2400" dirty="0">
                  <a:solidFill>
                    <a:schemeClr val="tx1"/>
                  </a:solidFill>
                </a:endParaRPr>
              </a:p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400" dirty="0"/>
                  <a:t>Classically, a particle would oscillate to-and-fro with </a:t>
                </a:r>
                <a:r>
                  <a:rPr lang="en-AU" sz="2400" dirty="0">
                    <a:solidFill>
                      <a:srgbClr val="0070C0"/>
                    </a:solidFill>
                  </a:rPr>
                  <a:t>“simple harmonic motion”</a:t>
                </a:r>
                <a:r>
                  <a:rPr lang="en-AU" sz="2400" dirty="0"/>
                  <a:t>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𝑥</m:t>
                    </m:r>
                    <m:d>
                      <m:d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𝑡</m:t>
                        </m:r>
                      </m:e>
                    </m:d>
                    <m:r>
                      <a:rPr lang="en-AU" sz="2400" b="0" i="1" smtClean="0">
                        <a:latin typeface="Cambria Math" charset="0"/>
                      </a:rPr>
                      <m:t>=</m:t>
                    </m:r>
                    <m:r>
                      <a:rPr lang="en-AU" sz="2400" b="0" i="1" smtClean="0">
                        <a:latin typeface="Cambria Math" charset="0"/>
                      </a:rPr>
                      <m:t>𝐴</m:t>
                    </m:r>
                    <m:func>
                      <m:func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AU" sz="2400" b="0" i="0" smtClean="0">
                            <a:latin typeface="Cambria Math" charset="0"/>
                          </a:rPr>
                          <m:t>cos</m:t>
                        </m:r>
                      </m:fName>
                      <m:e>
                        <m:r>
                          <a:rPr lang="en-AU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𝜔</m:t>
                        </m:r>
                        <m:r>
                          <a:rPr lang="en-AU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AU" sz="2400" dirty="0">
                    <a:solidFill>
                      <a:schemeClr val="tx1"/>
                    </a:solidFill>
                  </a:rPr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𝜔</m:t>
                        </m:r>
                      </m:e>
                      <m:sup>
                        <m:r>
                          <a:rPr lang="en-AU" sz="24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𝑘</m:t>
                    </m:r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/</m:t>
                    </m:r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𝑚</m:t>
                    </m:r>
                  </m:oMath>
                </a14:m>
                <a:r>
                  <a:rPr lang="en-AU" sz="2400" dirty="0">
                    <a:solidFill>
                      <a:schemeClr val="tx1"/>
                    </a:solidFill>
                  </a:rPr>
                  <a:t>, and its motion would be restricted to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&lt;</m:t>
                    </m:r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𝐴</m:t>
                    </m:r>
                  </m:oMath>
                </a14:m>
                <a:r>
                  <a:rPr lang="en-AU" sz="2400" dirty="0">
                    <a:solidFill>
                      <a:schemeClr val="tx1"/>
                    </a:solidFill>
                  </a:rPr>
                  <a:t>, where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𝐴</m:t>
                    </m:r>
                    <m:r>
                      <a:rPr lang="en-AU" sz="24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A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sz="24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2</m:t>
                        </m:r>
                        <m:r>
                          <a:rPr lang="en-AU" sz="24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𝐸</m:t>
                        </m:r>
                        <m:r>
                          <a:rPr lang="en-AU" sz="24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/</m:t>
                        </m:r>
                        <m:r>
                          <a:rPr lang="en-AU" sz="24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𝑘</m:t>
                        </m:r>
                      </m:e>
                    </m:rad>
                  </m:oMath>
                </a14:m>
                <a:endParaRPr lang="en-A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" y="1871830"/>
                <a:ext cx="8358692" cy="4482253"/>
              </a:xfrm>
              <a:prstGeom prst="rect">
                <a:avLst/>
              </a:prstGeom>
              <a:blipFill rotWithShape="0">
                <a:blip r:embed="rId4"/>
                <a:stretch>
                  <a:fillRect l="-1021" t="-1088" r="-73" b="-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c 5"/>
          <p:cNvSpPr/>
          <p:nvPr/>
        </p:nvSpPr>
        <p:spPr>
          <a:xfrm flipV="1">
            <a:off x="1527586" y="1366220"/>
            <a:ext cx="2646381" cy="3410171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 flipH="1" flipV="1">
            <a:off x="1540135" y="1368013"/>
            <a:ext cx="2646381" cy="3410171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7" idx="0"/>
          </p:cNvCxnSpPr>
          <p:nvPr/>
        </p:nvCxnSpPr>
        <p:spPr>
          <a:xfrm flipV="1">
            <a:off x="2863326" y="2883049"/>
            <a:ext cx="8966" cy="189513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247887" y="4776391"/>
            <a:ext cx="3324113" cy="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213180" y="2889427"/>
                <a:ext cx="58176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charset="0"/>
                        </a:rPr>
                        <m:t>𝑉</m:t>
                      </m:r>
                      <m:r>
                        <a:rPr lang="en-AU" sz="2000" b="0" i="1" smtClean="0">
                          <a:latin typeface="Cambria Math" charset="0"/>
                        </a:rPr>
                        <m:t>(</m:t>
                      </m:r>
                      <m:r>
                        <a:rPr lang="en-AU" sz="2000" b="0" i="1" smtClean="0">
                          <a:latin typeface="Cambria Math" charset="0"/>
                        </a:rPr>
                        <m:t>𝑥</m:t>
                      </m:r>
                      <m:r>
                        <a:rPr lang="en-AU" sz="20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180" y="2889427"/>
                <a:ext cx="58176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9474" t="-2000" r="-15789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41504" y="4606514"/>
                <a:ext cx="20172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charset="0"/>
                        </a:rPr>
                        <m:t>𝑥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504" y="4606514"/>
                <a:ext cx="201722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15152" r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3603812" y="3927435"/>
            <a:ext cx="279699" cy="2823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603812" y="3567634"/>
                <a:ext cx="27687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𝑚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812" y="3567634"/>
                <a:ext cx="276871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10870" r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582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/>
      <p:bldP spid="14" grpId="0"/>
      <p:bldP spid="15" grpId="0" animBg="1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960</TotalTime>
  <Words>2289</Words>
  <Application>Microsoft Macintosh PowerPoint</Application>
  <PresentationFormat>On-screen Show (4:3)</PresentationFormat>
  <Paragraphs>238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Blake</dc:creator>
  <cp:lastModifiedBy>Chris Blake</cp:lastModifiedBy>
  <cp:revision>55</cp:revision>
  <cp:lastPrinted>2020-06-25T01:00:35Z</cp:lastPrinted>
  <dcterms:created xsi:type="dcterms:W3CDTF">2020-06-03T00:30:50Z</dcterms:created>
  <dcterms:modified xsi:type="dcterms:W3CDTF">2021-07-17T06:22:23Z</dcterms:modified>
</cp:coreProperties>
</file>