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87" r:id="rId3"/>
    <p:sldId id="278" r:id="rId4"/>
    <p:sldId id="295" r:id="rId5"/>
    <p:sldId id="279" r:id="rId6"/>
    <p:sldId id="301" r:id="rId7"/>
    <p:sldId id="293" r:id="rId8"/>
    <p:sldId id="294" r:id="rId9"/>
    <p:sldId id="299" r:id="rId10"/>
    <p:sldId id="285" r:id="rId11"/>
    <p:sldId id="296" r:id="rId12"/>
    <p:sldId id="288" r:id="rId13"/>
    <p:sldId id="289" r:id="rId14"/>
    <p:sldId id="286" r:id="rId15"/>
    <p:sldId id="290" r:id="rId16"/>
    <p:sldId id="291" r:id="rId17"/>
    <p:sldId id="302" r:id="rId18"/>
    <p:sldId id="257" r:id="rId19"/>
    <p:sldId id="300" r:id="rId20"/>
    <p:sldId id="274" r:id="rId21"/>
    <p:sldId id="281" r:id="rId22"/>
    <p:sldId id="284" r:id="rId23"/>
    <p:sldId id="298" r:id="rId24"/>
    <p:sldId id="304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6"/>
    <p:restoredTop sz="93225"/>
  </p:normalViewPr>
  <p:slideViewPr>
    <p:cSldViewPr snapToGrid="0" snapToObjects="1">
      <p:cViewPr varScale="1">
        <p:scale>
          <a:sx n="109" d="100"/>
          <a:sy n="109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21DA-66AB-9248-B37D-1A351D7A4840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C4E7-DDCF-234A-9153-D8CACC27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0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1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8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9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6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7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99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tif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Section 2: How QM Works, Part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278" y="1473798"/>
            <a:ext cx="7691717" cy="50167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In these slides we will cover: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momentum operator and its </a:t>
            </a:r>
            <a:r>
              <a:rPr lang="en-US" sz="2400" dirty="0" err="1"/>
              <a:t>eigenfunctions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position and energy operators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time-independent Schrödinger equation and energy </a:t>
            </a:r>
            <a:r>
              <a:rPr lang="en-US" sz="2400" dirty="0" err="1"/>
              <a:t>eigenfunctions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Commutation between operators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Implication for simultaneous (or compatible) observables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uncertainty principle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time-dependent Schrödinger equation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Solving the time-evolving </a:t>
            </a:r>
            <a:r>
              <a:rPr lang="en-US" sz="2400" dirty="0" err="1"/>
              <a:t>wavefunction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99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</a:t>
            </a:r>
            <a:r>
              <a:rPr lang="en-US" sz="3400"/>
              <a:t>operators &amp; compatible observables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2743201" y="1126062"/>
            <a:ext cx="386199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Compatible observables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AU" sz="2400" dirty="0"/>
              <a:t>We have discussed the rules for measuring a single observable such as the momentum, position or energy of a particle</a:t>
            </a:r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AU" sz="2400" dirty="0"/>
              <a:t>The outcome of measuring an observable is uncertain, </a:t>
            </a:r>
            <a:r>
              <a:rPr lang="en-AU" sz="2400" b="1" dirty="0"/>
              <a:t>unless the </a:t>
            </a:r>
            <a:r>
              <a:rPr lang="en-AU" sz="2400" b="1" dirty="0" err="1"/>
              <a:t>wavefunction</a:t>
            </a:r>
            <a:r>
              <a:rPr lang="en-AU" sz="2400" b="1" dirty="0"/>
              <a:t> is an </a:t>
            </a:r>
            <a:r>
              <a:rPr lang="en-AU" sz="2400" b="1" dirty="0" err="1"/>
              <a:t>eigenfunction</a:t>
            </a:r>
            <a:r>
              <a:rPr lang="en-AU" sz="2400" b="1" dirty="0"/>
              <a:t> of the operator</a:t>
            </a:r>
            <a:r>
              <a:rPr lang="en-AU" sz="2400" dirty="0"/>
              <a:t> </a:t>
            </a:r>
            <a:r>
              <a:rPr lang="mr-IN" sz="2400" dirty="0"/>
              <a:t>–</a:t>
            </a:r>
            <a:r>
              <a:rPr lang="en-AU" sz="2400" dirty="0"/>
              <a:t> in which case we’ll always measure the corresponding eigenvalue</a:t>
            </a:r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Can more than one observable be simultaneously known?</a:t>
            </a:r>
            <a:r>
              <a:rPr lang="en-AU" sz="2400" dirty="0"/>
              <a:t>  Can a function be an </a:t>
            </a:r>
            <a:r>
              <a:rPr lang="en-AU" sz="2400" dirty="0" err="1"/>
              <a:t>eigenfunction</a:t>
            </a:r>
            <a:r>
              <a:rPr lang="en-AU" sz="2400" dirty="0"/>
              <a:t> of multiple operators?</a:t>
            </a:r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AU" sz="2400" dirty="0"/>
              <a:t>This question will involve a short mathematical detour into the idea of </a:t>
            </a:r>
            <a:r>
              <a:rPr lang="en-AU" sz="2400" b="1" dirty="0"/>
              <a:t>commuting operators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22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</a:t>
            </a:r>
            <a:r>
              <a:rPr lang="en-US" sz="3400"/>
              <a:t>operators &amp; compatible observables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2764715" y="1126062"/>
            <a:ext cx="361457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Commuting </a:t>
            </a:r>
            <a:r>
              <a:rPr lang="en-US" sz="2800" b="1" dirty="0"/>
              <a:t>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72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Two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commute</a:t>
                </a:r>
                <a:r>
                  <a:rPr lang="en-US" sz="2400" dirty="0"/>
                  <a:t> if for any function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If two operators commute, it doesn’t matter in which order we apply the operators to a function, we’ll find the same result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Example of commuting operators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  These operators commute 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  <m:r>
                          <a:rPr lang="en-AU" sz="2400" b="0" i="1" smtClean="0">
                            <a:latin typeface="Cambria Math" charset="0"/>
                          </a:rPr>
                          <m:t>𝑓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Example of non-commuting operators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.  In this case,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𝑥𝑓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𝑑𝑓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;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𝑑𝑓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𝑑𝑥</m:t>
                        </m:r>
                      </m:den>
                    </m:f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725140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32" r="-1386" b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4210" y="2480809"/>
                <a:ext cx="3230884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10" y="2480809"/>
                <a:ext cx="3230884" cy="445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</a:t>
            </a:r>
            <a:r>
              <a:rPr lang="en-US" sz="3400"/>
              <a:t>operators &amp; compatible observables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3367143" y="1126062"/>
            <a:ext cx="240971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Commutators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94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Whether or not operators commute is so important that we define a special symbol, the </a:t>
                </a:r>
                <a:r>
                  <a:rPr lang="en-AU" sz="2400" b="1" dirty="0"/>
                  <a:t>commutator</a:t>
                </a:r>
                <a:r>
                  <a:rPr lang="en-AU" sz="2400" dirty="0"/>
                  <a:t> of the operators:</a:t>
                </a:r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commute then the operator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will give </a:t>
                </a:r>
                <a:r>
                  <a:rPr lang="en-US" sz="2400" b="1" dirty="0"/>
                  <a:t>zero</a:t>
                </a:r>
                <a:r>
                  <a:rPr lang="en-US" sz="2400" dirty="0"/>
                  <a:t> when applied to a function, since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Example 1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r>
                          <a:rPr lang="en-AU" sz="2400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AU" sz="2400" b="0" i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400" dirty="0"/>
                  <a:t> 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400" dirty="0"/>
                  <a:t>, for any function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Example 2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r>
                          <a:rPr lang="en-AU" sz="2400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AU" sz="2400">
                        <a:latin typeface="Cambria Math" charset="0"/>
                      </a:rPr>
                      <m:t>=</m:t>
                    </m:r>
                    <m:r>
                      <a:rPr lang="en-AU" sz="2400" b="0" i="0" smtClean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400" dirty="0"/>
                  <a:t> 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</a:rPr>
                      <m:t>𝑓</m:t>
                    </m:r>
                    <m:r>
                      <a:rPr lang="en-AU" sz="2400" i="1">
                        <a:latin typeface="Cambria Math" charset="0"/>
                      </a:rPr>
                      <m:t>+</m:t>
                    </m:r>
                    <m:r>
                      <a:rPr lang="en-AU" sz="2400" i="1">
                        <a:latin typeface="Cambria Math" charset="0"/>
                      </a:rPr>
                      <m:t>𝑥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𝑑𝑓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𝑑𝑥</m:t>
                        </m:r>
                      </m:den>
                    </m:f>
                    <m:r>
                      <a:rPr lang="en-AU" sz="2400" b="0" i="0" smtClean="0">
                        <a:latin typeface="Cambria Math" charset="0"/>
                      </a:rPr>
                      <m:t>−</m:t>
                    </m:r>
                    <m:r>
                      <a:rPr lang="en-AU" sz="2400" i="1">
                        <a:latin typeface="Cambria Math" charset="0"/>
                      </a:rPr>
                      <m:t>𝑥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𝑑𝑓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𝑑𝑥</m:t>
                        </m:r>
                      </m:den>
                    </m:f>
                    <m:r>
                      <a:rPr lang="en-AU" sz="2400" b="0" i="0" smtClean="0">
                        <a:latin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, for any function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947765"/>
              </a:xfrm>
              <a:prstGeom prst="rect">
                <a:avLst/>
              </a:prstGeom>
              <a:blipFill rotWithShape="0">
                <a:blip r:embed="rId3"/>
                <a:stretch>
                  <a:fillRect l="-1021" t="-985" b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1937" y="2814295"/>
                <a:ext cx="3030253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mr-IN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AU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−</m:t>
                      </m:r>
                      <m:acc>
                        <m:accPr>
                          <m:chr m:val="̂"/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7" y="2814295"/>
                <a:ext cx="3030253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</a:t>
            </a:r>
            <a:r>
              <a:rPr lang="en-US" sz="3400"/>
              <a:t>operators &amp; compatible observables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3367143" y="1126062"/>
            <a:ext cx="240971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Commutators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58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Here are some key results concerning the commutators of the position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AU" sz="2400" dirty="0"/>
                  <a:t>, momentum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AU" sz="2400" dirty="0"/>
                  <a:t> and energy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AU" sz="2400" dirty="0"/>
                  <a:t>: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position and momentum operators </a:t>
                </a:r>
                <a:r>
                  <a:rPr lang="en-AU" sz="2400" b="1" dirty="0"/>
                  <a:t>do not commute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position and energy operators </a:t>
                </a:r>
                <a:r>
                  <a:rPr lang="en-AU" sz="2400" b="1" dirty="0"/>
                  <a:t>do commute </a:t>
                </a:r>
                <a:r>
                  <a:rPr lang="en-AU" sz="2400" dirty="0"/>
                  <a:t>for a particle moving in a constant potential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580356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65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9078" y="3390735"/>
                <a:ext cx="16658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mr-IN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AU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AU" sz="28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78" y="3390735"/>
                <a:ext cx="166584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0433" y="4154883"/>
                <a:ext cx="4841582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8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𝐻</m:t>
                            </m:r>
                          </m:e>
                        </m:acc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8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    if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constant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433" y="4154883"/>
                <a:ext cx="4841582" cy="486352"/>
              </a:xfrm>
              <a:prstGeom prst="rect">
                <a:avLst/>
              </a:prstGeom>
              <a:blipFill rotWithShape="0">
                <a:blip r:embed="rId5"/>
                <a:stretch>
                  <a:fillRect t="-15190" b="-4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operators &amp; compatible observables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356" y="1126062"/>
            <a:ext cx="70892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Simultaneous </a:t>
            </a:r>
            <a:r>
              <a:rPr lang="en-US" sz="2800" b="1" dirty="0" err="1"/>
              <a:t>eigenfunctions</a:t>
            </a:r>
            <a:r>
              <a:rPr lang="en-US" sz="2800" b="1" dirty="0"/>
              <a:t> and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2557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If two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sz="2400" dirty="0"/>
                  <a:t>commute, then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an </a:t>
                </a:r>
                <a:r>
                  <a:rPr lang="en-AU" sz="2400" b="1" dirty="0" err="1">
                    <a:solidFill>
                      <a:srgbClr val="0070C0"/>
                    </a:solidFill>
                  </a:rPr>
                  <a:t>eigenfunction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 of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is simultaneously an </a:t>
                </a:r>
                <a:r>
                  <a:rPr lang="en-US" sz="2400" b="1" dirty="0" err="1">
                    <a:solidFill>
                      <a:srgbClr val="0070C0"/>
                    </a:solidFill>
                  </a:rPr>
                  <a:t>eigenfunction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of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Non-examinable:</a:t>
                </a:r>
                <a:r>
                  <a:rPr lang="en-US" sz="2000" dirty="0"/>
                  <a:t> let’s write a quick proof of this result.  Any function may be expanded as a sum of </a:t>
                </a:r>
                <a:r>
                  <a:rPr lang="en-US" sz="2000" dirty="0" err="1"/>
                  <a:t>eigenfunctions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000" dirty="0"/>
                  <a:t>Now we use the relations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2557688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8095" r="-335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5598" y="4563281"/>
                <a:ext cx="6586996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AU" sz="2000" i="1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𝑓</m:t>
                      </m:r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AU" sz="2000" i="1">
                          <a:latin typeface="Cambria Math" charset="0"/>
                        </a:rPr>
                        <m:t>𝑓</m:t>
                      </m:r>
                      <m:r>
                        <a:rPr lang="en-AU" sz="2000" i="1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r>
                        <a:rPr lang="en-AU" sz="2000" i="1">
                          <a:latin typeface="Cambria Math" charset="0"/>
                        </a:rPr>
                        <m:t>𝑓</m:t>
                      </m:r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000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000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000" i="1">
                              <a:latin typeface="Cambria Math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98" y="4563281"/>
                <a:ext cx="6586996" cy="568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716" y="5295460"/>
                <a:ext cx="7337458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000" b="0" i="1" smtClean="0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AU" sz="20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000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000" i="1">
                              <a:latin typeface="Cambria Math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6" y="5295460"/>
                <a:ext cx="7337458" cy="568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716" y="6075753"/>
                <a:ext cx="8220199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000" b="0" i="1" smtClean="0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AU" sz="20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000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0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AU" sz="2000" i="1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6" y="6075753"/>
                <a:ext cx="8220199" cy="568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5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operators &amp; compatible observables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356" y="1126062"/>
            <a:ext cx="70892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Simultaneous </a:t>
            </a:r>
            <a:r>
              <a:rPr lang="en-US" sz="2800" b="1" dirty="0" err="1"/>
              <a:t>eigenfunctions</a:t>
            </a:r>
            <a:r>
              <a:rPr lang="en-US" sz="2800" b="1" dirty="0"/>
              <a:t> and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843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b="1" dirty="0">
                    <a:solidFill>
                      <a:srgbClr val="0070C0"/>
                    </a:solidFill>
                  </a:rPr>
                  <a:t>If two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𝑩</m:t>
                        </m:r>
                      </m:e>
                    </m:acc>
                    <m:r>
                      <a:rPr lang="en-AU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sz="2400" b="1" dirty="0">
                    <a:solidFill>
                      <a:srgbClr val="0070C0"/>
                    </a:solidFill>
                  </a:rPr>
                  <a:t>commute, what happens when we measure their corresponding observables?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843501"/>
              </a:xfrm>
              <a:prstGeom prst="rect">
                <a:avLst/>
              </a:prstGeom>
              <a:blipFill rotWithShape="0">
                <a:blip r:embed="rId3"/>
                <a:stretch>
                  <a:fillRect l="-1021" t="-5507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428" y="3010330"/>
                <a:ext cx="1839558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Particle initially has any </a:t>
                </a:r>
                <a:r>
                  <a:rPr lang="en-US" sz="2000" dirty="0" err="1"/>
                  <a:t>wavefunction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8" y="3010330"/>
                <a:ext cx="183955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961" t="-2976" r="-3947" b="-952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44328" y="2844810"/>
                <a:ext cx="2182906" cy="133389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We measure observable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000" dirty="0"/>
                  <a:t> and obtain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 an eigenvalue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28" y="2844810"/>
                <a:ext cx="2182906" cy="1333891"/>
              </a:xfrm>
              <a:prstGeom prst="rect">
                <a:avLst/>
              </a:prstGeom>
              <a:blipFill rotWithShape="0">
                <a:blip r:embed="rId5"/>
                <a:stretch>
                  <a:fillRect l="-556" t="-2273" r="-6667" b="-72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03576" y="2844811"/>
                <a:ext cx="2510118" cy="133389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Particle now has </a:t>
                </a:r>
                <a:r>
                  <a:rPr lang="en-US" sz="2000" dirty="0" err="1"/>
                  <a:t>wavefunction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 the </a:t>
                </a:r>
                <a:r>
                  <a:rPr lang="en-US" sz="2000" dirty="0" err="1"/>
                  <a:t>eigenfunction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/>
                  <a:t>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576" y="2844811"/>
                <a:ext cx="2510118" cy="1333891"/>
              </a:xfrm>
              <a:prstGeom prst="rect">
                <a:avLst/>
              </a:prstGeom>
              <a:blipFill rotWithShape="0">
                <a:blip r:embed="rId6"/>
                <a:stretch>
                  <a:fillRect l="-484" t="-2273" r="-2663" b="-72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428" y="4754575"/>
                <a:ext cx="1839558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Observable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000" dirty="0"/>
                  <a:t> is now measured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8" y="4754575"/>
                <a:ext cx="1839558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974" t="-4237" r="-4934" b="-1355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00936" y="4584211"/>
                <a:ext cx="2938630" cy="1034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commute, the </a:t>
                </a:r>
                <a:r>
                  <a:rPr lang="en-US" sz="2000" dirty="0" err="1"/>
                  <a:t>wavefunction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is also an </a:t>
                </a:r>
                <a:r>
                  <a:rPr lang="en-US" sz="2000" dirty="0" err="1"/>
                  <a:t>eigenfunction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36" y="4584211"/>
                <a:ext cx="2938630" cy="1034450"/>
              </a:xfrm>
              <a:prstGeom prst="rect">
                <a:avLst/>
              </a:prstGeom>
              <a:blipFill rotWithShape="0">
                <a:blip r:embed="rId8"/>
                <a:stretch>
                  <a:fillRect l="-1033" t="-36047" r="-8471" b="-872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70051" y="4432633"/>
                <a:ext cx="2318948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We </a:t>
                </a:r>
                <a:r>
                  <a:rPr lang="en-US" sz="2000" dirty="0"/>
                  <a:t>obtain result equal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wavefunction</a:t>
                </a:r>
                <a:r>
                  <a:rPr lang="en-US" sz="2000" dirty="0"/>
                  <a:t> doesn’t change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051" y="4432633"/>
                <a:ext cx="2318948" cy="1323439"/>
              </a:xfrm>
              <a:prstGeom prst="rect">
                <a:avLst/>
              </a:prstGeom>
              <a:blipFill rotWithShape="0">
                <a:blip r:embed="rId9"/>
                <a:stretch>
                  <a:fillRect l="-261" t="-1826" r="-1828" b="-684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4525" y="5664425"/>
                <a:ext cx="2676411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We measure observable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000" dirty="0"/>
                  <a:t> again and obtain an unchanged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5" y="5664425"/>
                <a:ext cx="2676411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2041" t="-2367" r="-4308" b="-887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7" idx="3"/>
            <a:endCxn id="9" idx="1"/>
          </p:cNvCxnSpPr>
          <p:nvPr/>
        </p:nvCxnSpPr>
        <p:spPr>
          <a:xfrm flipV="1">
            <a:off x="2467986" y="3511756"/>
            <a:ext cx="776342" cy="6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7234" y="3511757"/>
            <a:ext cx="776342" cy="6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753496" y="4185108"/>
            <a:ext cx="4367606" cy="4132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2" idx="1"/>
          </p:cNvCxnSpPr>
          <p:nvPr/>
        </p:nvCxnSpPr>
        <p:spPr>
          <a:xfrm flipV="1">
            <a:off x="2467986" y="5101436"/>
            <a:ext cx="532950" cy="7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37101" y="5094353"/>
            <a:ext cx="532950" cy="7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054275" y="5739345"/>
            <a:ext cx="3335767" cy="415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47423" y="6172256"/>
                <a:ext cx="5085238" cy="461665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can be simultaneously known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3" y="6172256"/>
                <a:ext cx="508523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20" t="-9091" r="-837" b="-28571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2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operators &amp; compatible observables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356" y="1126062"/>
            <a:ext cx="70892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Simultaneous </a:t>
            </a:r>
            <a:r>
              <a:rPr lang="en-US" sz="2800" b="1" dirty="0" err="1"/>
              <a:t>eigenfunctions</a:t>
            </a:r>
            <a:r>
              <a:rPr lang="en-US" sz="2800" b="1" dirty="0"/>
              <a:t> and observables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Relating this to our previous examples </a:t>
            </a:r>
            <a:r>
              <a:rPr lang="mr-IN" sz="2400" dirty="0"/>
              <a:t>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756" y="3280295"/>
                <a:ext cx="166584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mr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AU" sz="28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6" y="3280295"/>
                <a:ext cx="166584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80453" y="2713130"/>
            <a:ext cx="2566098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position and momentum operators </a:t>
            </a:r>
            <a:r>
              <a:rPr lang="en-US" sz="2400" b="1" dirty="0">
                <a:solidFill>
                  <a:srgbClr val="FF0000"/>
                </a:solidFill>
              </a:rPr>
              <a:t>do not commute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6555" y="2713130"/>
            <a:ext cx="2657139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Position and momentum </a:t>
            </a:r>
            <a:r>
              <a:rPr lang="en-US" sz="2400" b="1" dirty="0">
                <a:solidFill>
                  <a:srgbClr val="FF0000"/>
                </a:solidFill>
              </a:rPr>
              <a:t>cannot</a:t>
            </a:r>
            <a:r>
              <a:rPr lang="en-US" sz="2400" dirty="0">
                <a:solidFill>
                  <a:srgbClr val="FF0000"/>
                </a:solidFill>
              </a:rPr>
              <a:t> be simultaneously known</a:t>
            </a: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5346551" y="3497960"/>
            <a:ext cx="7100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70449" y="3517254"/>
            <a:ext cx="7100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0628" y="5242668"/>
                <a:ext cx="1613455" cy="486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mr-IN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AU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AU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8" y="5242668"/>
                <a:ext cx="1613455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62118" y="4720308"/>
                <a:ext cx="2921100" cy="1569660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</a:rPr>
                  <a:t>The energy and momentum operators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do commute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i="1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>
                        <a:solidFill>
                          <a:srgbClr val="00B050"/>
                        </a:solidFill>
                        <a:latin typeface="Cambria Math" charset="0"/>
                      </a:rPr>
                      <m:t>constant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18" y="4720308"/>
                <a:ext cx="2921100" cy="1569660"/>
              </a:xfrm>
              <a:prstGeom prst="rect">
                <a:avLst/>
              </a:prstGeom>
              <a:blipFill>
                <a:blip r:embed="rId5"/>
                <a:stretch>
                  <a:fillRect l="-3017" t="-3200" r="-5172" b="-7200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56555" y="4722530"/>
                <a:ext cx="2969111" cy="1569660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</a:rPr>
                  <a:t>Energy and momentum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can</a:t>
                </a:r>
                <a:r>
                  <a:rPr lang="en-US" sz="2400" dirty="0">
                    <a:solidFill>
                      <a:srgbClr val="00B050"/>
                    </a:solidFill>
                  </a:rPr>
                  <a:t> be simultaneously known (if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B050"/>
                        </a:solidFill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i="1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>
                        <a:solidFill>
                          <a:srgbClr val="00B050"/>
                        </a:solidFill>
                        <a:latin typeface="Cambria Math" charset="0"/>
                      </a:rPr>
                      <m:t>constant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55" y="4722530"/>
                <a:ext cx="2969111" cy="1569660"/>
              </a:xfrm>
              <a:prstGeom prst="rect">
                <a:avLst/>
              </a:prstGeom>
              <a:blipFill>
                <a:blip r:embed="rId6"/>
                <a:stretch>
                  <a:fillRect l="-2966" t="-2400" r="-4661" b="-7200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cxnSpLocks/>
            <a:stCxn id="27" idx="3"/>
            <a:endCxn id="28" idx="1"/>
          </p:cNvCxnSpPr>
          <p:nvPr/>
        </p:nvCxnSpPr>
        <p:spPr>
          <a:xfrm>
            <a:off x="5583218" y="5505138"/>
            <a:ext cx="473337" cy="22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30597" y="5505138"/>
            <a:ext cx="71000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33" y="5876346"/>
                <a:ext cx="236891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000" b="0" i="0" smtClean="0">
                        <a:solidFill>
                          <a:srgbClr val="00B050"/>
                        </a:solidFill>
                        <a:latin typeface="Cambria Math" charset="0"/>
                      </a:rPr>
                      <m:t>constant</m:t>
                    </m:r>
                    <m:r>
                      <a:rPr lang="en-AU" sz="20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" y="5876346"/>
                <a:ext cx="236891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571" t="-9091" r="-257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2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22" grpId="0" animBg="1"/>
      <p:bldP spid="26" grpId="0"/>
      <p:bldP spid="27" grpId="0" animBg="1"/>
      <p:bldP spid="28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operators &amp; compatible observables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356" y="1126062"/>
            <a:ext cx="70892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Simultaneous </a:t>
            </a:r>
            <a:r>
              <a:rPr lang="en-US" sz="2800" b="1" dirty="0" err="1"/>
              <a:t>eigenfunctions</a:t>
            </a:r>
            <a:r>
              <a:rPr lang="en-US" sz="2800" b="1" dirty="0"/>
              <a:t> and observables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We can summarise it as follows: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Certain pairs of observables can be simultaneously known, i.e. repeated measurements will produce the same values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These have commuting operators (are “compatible”)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Certain pairs of observables can’t be simultaneously known, i.e. repeated measurements will produce different values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These observables have non-commuting operators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27" y="5088368"/>
            <a:ext cx="2468524" cy="17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operators &amp; compatible observables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2668" y="1126062"/>
            <a:ext cx="409866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uncertainty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72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concept that two observables cannot be simultaneously known, if their corresponding operators do not commute, is known as the </a:t>
                </a:r>
                <a:r>
                  <a:rPr lang="en-AU" sz="2400" b="1" dirty="0"/>
                  <a:t>uncertainty principle </a:t>
                </a:r>
                <a:r>
                  <a:rPr lang="en-AU" sz="2400" dirty="0"/>
                  <a:t>(for pairs of observables)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 good example is </a:t>
                </a:r>
                <a:r>
                  <a:rPr lang="en-AU" sz="2400" b="1" dirty="0"/>
                  <a:t>momentum</a:t>
                </a:r>
                <a:r>
                  <a:rPr lang="en-AU" sz="2400" dirty="0"/>
                  <a:t> and </a:t>
                </a:r>
                <a:r>
                  <a:rPr lang="en-AU" sz="2400" b="1" dirty="0"/>
                  <a:t>position</a:t>
                </a:r>
                <a:r>
                  <a:rPr lang="en-AU" sz="2400" dirty="0"/>
                  <a:t>.  We have seen that a particle with a </a:t>
                </a:r>
                <a:r>
                  <a:rPr lang="en-AU" sz="2400" dirty="0">
                    <a:solidFill>
                      <a:srgbClr val="0070C0"/>
                    </a:solidFill>
                  </a:rPr>
                  <a:t>precisely known momentum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</a:rPr>
                  <a:t> </a:t>
                </a:r>
                <a:r>
                  <a:rPr lang="en-AU" sz="2400" dirty="0"/>
                  <a:t>has a </a:t>
                </a:r>
                <a:r>
                  <a:rPr lang="en-AU" sz="2400" dirty="0" err="1"/>
                  <a:t>wavefunction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𝑖𝑝𝑥</m:t>
                        </m:r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(an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eigenfunction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of momentum)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The probability of finding the particle in space is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mr-IN" sz="2400" dirty="0">
                    <a:solidFill>
                      <a:schemeClr val="tx1"/>
                    </a:solidFill>
                  </a:rPr>
                  <a:t>–</a:t>
                </a:r>
                <a:r>
                  <a:rPr lang="en-US" sz="2400" dirty="0">
                    <a:solidFill>
                      <a:schemeClr val="tx1"/>
                    </a:solidFill>
                  </a:rPr>
                  <a:t> the particle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infinitely extended in space</a:t>
                </a:r>
                <a:r>
                  <a:rPr lang="en-US" sz="2400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Exact knowledge of momentum means no knowledge of position </a:t>
                </a:r>
                <a:r>
                  <a:rPr lang="mr-IN" sz="2400" dirty="0"/>
                  <a:t>–</a:t>
                </a:r>
                <a:r>
                  <a:rPr lang="en-US" sz="2400" dirty="0"/>
                  <a:t> this is the uncertainty principle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722768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32" r="-73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Commuting operators &amp; compatible observables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2668" y="1126062"/>
            <a:ext cx="409866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uncertainty principle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AU" sz="2400" dirty="0"/>
              <a:t>The uncertainty principle is sometimes described as the act of measuring a particular property (such as position) causes an uncertainty in another property (such as momentum)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83" y="3072159"/>
            <a:ext cx="3981824" cy="3559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1657" y="4040475"/>
            <a:ext cx="2517290" cy="193899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If an electron is prepared in a state of known momentum, the act of measuring its position perturbs </a:t>
            </a:r>
            <a:r>
              <a:rPr lang="en-US" sz="2000">
                <a:solidFill>
                  <a:srgbClr val="0070C0"/>
                </a:solidFill>
              </a:rPr>
              <a:t>its momentum</a:t>
            </a:r>
          </a:p>
        </p:txBody>
      </p:sp>
    </p:spTree>
    <p:extLst>
      <p:ext uri="{BB962C8B-B14F-4D97-AF65-F5344CB8AC3E}">
        <p14:creationId xmlns:p14="http://schemas.microsoft.com/office/powerpoint/2010/main" val="80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138" y="1126062"/>
            <a:ext cx="850392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Recipe for measurement in </a:t>
            </a:r>
            <a:r>
              <a:rPr lang="en-US" sz="2800" b="1"/>
              <a:t>Quantum Mechanics (recap)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6294" y="2754016"/>
                <a:ext cx="6742355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The state of the particle is described by its </a:t>
                </a:r>
                <a:r>
                  <a:rPr lang="en-US" sz="2000" dirty="0" err="1"/>
                  <a:t>wavefunction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94" y="2754016"/>
                <a:ext cx="6742355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463" b="-253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120" y="3411363"/>
                <a:ext cx="1656680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We want to measure an observable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0" y="3411363"/>
                <a:ext cx="165668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2976" b="-952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1834" y="3406138"/>
                <a:ext cx="2528720" cy="10261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What is the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/>
                  <a:t> corresponding to this observable?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4" y="3406138"/>
                <a:ext cx="2528720" cy="1026115"/>
              </a:xfrm>
              <a:prstGeom prst="rect">
                <a:avLst/>
              </a:prstGeom>
              <a:blipFill rotWithShape="0">
                <a:blip r:embed="rId5"/>
                <a:stretch>
                  <a:fillRect t="-2941" r="-721" b="-941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343" y="3406138"/>
                <a:ext cx="3227971" cy="10261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What are the </a:t>
                </a:r>
                <a:r>
                  <a:rPr lang="en-AU" sz="2000" dirty="0" err="1"/>
                  <a:t>eigenfunctions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and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of this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343" y="3406138"/>
                <a:ext cx="3227971" cy="1026115"/>
              </a:xfrm>
              <a:prstGeom prst="rect">
                <a:avLst/>
              </a:prstGeom>
              <a:blipFill rotWithShape="0">
                <a:blip r:embed="rId6"/>
                <a:stretch>
                  <a:fillRect l="-564" t="-2941" r="-2444" b="-941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984" y="4706084"/>
                <a:ext cx="3948057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Express the </a:t>
                </a:r>
                <a:r>
                  <a:rPr lang="en-AU" sz="2000" dirty="0" err="1"/>
                  <a:t>wavefunction</a:t>
                </a:r>
                <a:r>
                  <a:rPr lang="en-AU" sz="2000" dirty="0"/>
                  <a:t> as a linear combination of the </a:t>
                </a:r>
                <a:r>
                  <a:rPr lang="en-AU" sz="2000" dirty="0" err="1"/>
                  <a:t>eigenfunctions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4" y="4706084"/>
                <a:ext cx="3948057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387" t="-2959" r="-2465" b="-6982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6621" y="4707537"/>
                <a:ext cx="3786693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The possible results of the measurement are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 with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621" y="4707537"/>
                <a:ext cx="3786693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321" t="-2367" r="-1603" b="-887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5984" y="5984240"/>
            <a:ext cx="167281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Perform </a:t>
            </a:r>
            <a:r>
              <a:rPr lang="en-AU" sz="2000"/>
              <a:t>the measurement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87023" y="5984240"/>
                <a:ext cx="2066142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Obtain one of the eigenvalues,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023" y="5984240"/>
                <a:ext cx="2066142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466" t="-4237" r="-3812" b="-1355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11389" y="5971756"/>
                <a:ext cx="3971925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The </a:t>
                </a:r>
                <a:r>
                  <a:rPr lang="en-AU" sz="2000" dirty="0" err="1"/>
                  <a:t>wavefunction</a:t>
                </a:r>
                <a:r>
                  <a:rPr lang="en-AU" sz="2000" dirty="0"/>
                  <a:t> collapses to the corresponding </a:t>
                </a:r>
                <a:r>
                  <a:rPr lang="en-AU" sz="2000" dirty="0" err="1"/>
                  <a:t>eigenfunction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89" y="5971756"/>
                <a:ext cx="3971925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765" t="-4237" b="-1355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4341756" y="-878544"/>
            <a:ext cx="955338" cy="616038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1828800" y="3919195"/>
            <a:ext cx="75303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5110554" y="3919196"/>
            <a:ext cx="6447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4104041" y="5213916"/>
            <a:ext cx="1092580" cy="1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1"/>
          </p:cNvCxnSpPr>
          <p:nvPr/>
        </p:nvCxnSpPr>
        <p:spPr>
          <a:xfrm>
            <a:off x="1828800" y="6338183"/>
            <a:ext cx="558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53166" y="6325699"/>
            <a:ext cx="558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5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Commuting operators &amp; compatible observables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467957" y="1126062"/>
            <a:ext cx="820808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Relation of the uncertainty principle to commutators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398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uncertainty principle can be precisely described mathematically using commutators and expectation values: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For the example of position and momentum: 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𝑖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≥ℏ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3986669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223" r="-584" b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8469" y="3065930"/>
                <a:ext cx="8162365" cy="1403461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𝑖</m:t>
                    </m:r>
                    <m:acc>
                      <m:accPr>
                        <m:chr m:val="̂"/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the spread of measurements of observables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are related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(Note: the spread of measurements means their standard deviation,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AU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9" y="3065930"/>
                <a:ext cx="8162365" cy="1403461"/>
              </a:xfrm>
              <a:prstGeom prst="rect">
                <a:avLst/>
              </a:prstGeom>
              <a:blipFill rotWithShape="0">
                <a:blip r:embed="rId4"/>
                <a:stretch>
                  <a:fillRect t="-862" b="-7328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7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Time-evolution of the </a:t>
            </a:r>
            <a:r>
              <a:rPr lang="en-US" sz="4000" dirty="0" err="1"/>
              <a:t>wavefunction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5920" y="1126062"/>
                <a:ext cx="5852160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b="1" dirty="0"/>
                  <a:t>Postulate for the time-evolution of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𝚿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1126062"/>
                <a:ext cx="585216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624" t="-10227" b="-306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18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time-development of the </a:t>
                </a:r>
                <a:r>
                  <a:rPr lang="en-AU" sz="2400" dirty="0" err="1"/>
                  <a:t>wavefunction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given by the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time-dependent Schrödinger equation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, which we can write in the form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Hamiltonian or energy operator, which for a particle moving in 1D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</m:acc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[i.e., a function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We consider a </a:t>
                </a:r>
                <a:r>
                  <a:rPr lang="en-US" sz="2400" b="1" dirty="0"/>
                  <a:t>separable solution </a:t>
                </a:r>
                <a:r>
                  <a:rPr lang="en-US" sz="2400" dirty="0"/>
                  <a:t>to this equation, in which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400" dirty="0"/>
                  <a:t> are separated into different functions: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186915"/>
              </a:xfrm>
              <a:prstGeom prst="rect">
                <a:avLst/>
              </a:prstGeom>
              <a:blipFill rotWithShape="0">
                <a:blip r:embed="rId4"/>
                <a:stretch>
                  <a:fillRect l="-1021" t="-1164" r="-365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74943" y="3075984"/>
                <a:ext cx="3096360" cy="70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43" y="3075984"/>
                <a:ext cx="3096360" cy="7034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86763" y="6191661"/>
                <a:ext cx="26727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763" y="6191661"/>
                <a:ext cx="267271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55" t="-143333" r="-3653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3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Time-evolution of the </a:t>
            </a:r>
            <a:r>
              <a:rPr lang="en-US" sz="4000" dirty="0" err="1"/>
              <a:t>wavefunction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126062"/>
            <a:ext cx="64008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Separable solutions and </a:t>
            </a:r>
            <a:r>
              <a:rPr lang="en-AU" sz="2800" b="1"/>
              <a:t>stationary states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78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After substituting in this solution we obtain: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We obtain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final equality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</m:acc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eigenfunction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of energy with eigenvalue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 In this case, we can solve the equation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find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𝑖𝐸𝑡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Separated solutions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−</m:t>
                        </m:r>
                        <m:r>
                          <a:rPr lang="en-AU" sz="2400" i="1">
                            <a:latin typeface="Cambria Math" charset="0"/>
                          </a:rPr>
                          <m:t>𝑖𝐸𝑡</m:t>
                        </m:r>
                        <m:r>
                          <a:rPr lang="en-AU" sz="2400" i="1">
                            <a:latin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states of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definite total energy </a:t>
                </a:r>
                <a:r>
                  <a:rPr lang="en-US" sz="2400" dirty="0">
                    <a:solidFill>
                      <a:schemeClr val="tx1"/>
                    </a:solidFill>
                  </a:rPr>
                  <a:t>(i.e., they are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eigenfunctions</a:t>
                </a:r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These are also called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“stationary states”</a:t>
                </a:r>
                <a:r>
                  <a:rPr lang="en-US" sz="2400" dirty="0"/>
                  <a:t>, since the probability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time-independent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783938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19" r="-1896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9872" y="2384516"/>
                <a:ext cx="4239559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mr-IN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𝑑𝑇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72" y="2384516"/>
                <a:ext cx="4239559" cy="768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4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Time-evolution of the </a:t>
            </a:r>
            <a:r>
              <a:rPr lang="en-US" sz="4000" dirty="0" err="1"/>
              <a:t>wavefunction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971339" y="1126062"/>
            <a:ext cx="513946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The time-evolving </a:t>
            </a:r>
            <a:r>
              <a:rPr lang="en-AU" sz="2800" b="1" dirty="0" err="1"/>
              <a:t>wavefunction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chemeClr val="tx1"/>
                    </a:solidFill>
                  </a:rPr>
                  <a:t>Suppose we are given the </a:t>
                </a:r>
                <a:r>
                  <a:rPr lang="en-AU" sz="2400" dirty="0" err="1">
                    <a:solidFill>
                      <a:schemeClr val="tx1"/>
                    </a:solidFill>
                  </a:rPr>
                  <a:t>wavefunction</a:t>
                </a:r>
                <a:r>
                  <a:rPr lang="en-AU" sz="2400" dirty="0">
                    <a:solidFill>
                      <a:schemeClr val="tx1"/>
                    </a:solidFill>
                  </a:rPr>
                  <a:t> of a particle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𝑡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,0)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. 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How do we determine its time-evolution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𝜳</m:t>
                    </m:r>
                    <m:r>
                      <a:rPr lang="en-AU" sz="2400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AU" sz="2400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  <m:r>
                      <a:rPr lang="en-AU" sz="2400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b="1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1215717"/>
              </a:xfrm>
              <a:prstGeom prst="rect">
                <a:avLst/>
              </a:prstGeom>
              <a:blipFill rotWithShape="0">
                <a:blip r:embed="rId3"/>
                <a:stretch>
                  <a:fillRect l="-1021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61828" y="3064577"/>
            <a:ext cx="10979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/>
              <a:t>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2445" y="2955456"/>
                <a:ext cx="5131395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Express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,0)</m:t>
                    </m:r>
                  </m:oMath>
                </a14:m>
                <a:r>
                  <a:rPr lang="en-US" sz="2000" dirty="0"/>
                  <a:t> as a linear combination of the energy </a:t>
                </a:r>
                <a:r>
                  <a:rPr lang="en-US" sz="2000" dirty="0" err="1"/>
                  <a:t>eigenfunctions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,0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445" y="2955456"/>
                <a:ext cx="5131395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25424" r="-355" b="-10084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61828" y="4450066"/>
            <a:ext cx="10979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Step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1828" y="5875911"/>
            <a:ext cx="10979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32444" y="4353295"/>
                <a:ext cx="6002767" cy="7194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Each </a:t>
                </a:r>
                <a:r>
                  <a:rPr lang="en-AU" sz="2000" dirty="0" err="1"/>
                  <a:t>eigenfunction</a:t>
                </a:r>
                <a:r>
                  <a:rPr lang="en-AU" sz="2000" dirty="0"/>
                  <a:t> (with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2000" dirty="0"/>
                  <a:t>) evolves forward in time according to the previous slide: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444" y="4353295"/>
                <a:ext cx="6002767" cy="719428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811" b="-675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32444" y="5775666"/>
                <a:ext cx="5131395" cy="7194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The full solution is then </a:t>
                </a:r>
                <a:r>
                  <a:rPr lang="en-US" sz="2000" dirty="0"/>
                  <a:t>the linear combination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444" y="5775666"/>
                <a:ext cx="5131395" cy="719428"/>
              </a:xfrm>
              <a:prstGeom prst="rect">
                <a:avLst/>
              </a:prstGeom>
              <a:blipFill rotWithShape="0">
                <a:blip r:embed="rId6"/>
                <a:stretch>
                  <a:fillRect t="-23333" r="-829" b="-991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851699" y="3775934"/>
            <a:ext cx="0" cy="46257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51699" y="5208494"/>
            <a:ext cx="0" cy="46257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Time-evolution of the </a:t>
            </a:r>
            <a:r>
              <a:rPr lang="en-US" sz="4000" dirty="0" err="1"/>
              <a:t>wavefunction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654" y="3334870"/>
                <a:ext cx="8358692" cy="314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/>
                  <a:t>We have seen this example in Sec 1, where we expressed the </a:t>
                </a:r>
                <a:r>
                  <a:rPr lang="en-AU" sz="2000" dirty="0" err="1"/>
                  <a:t>wavefunction</a:t>
                </a:r>
                <a:r>
                  <a:rPr lang="en-AU" sz="2000" dirty="0"/>
                  <a:t> in terms of the energy </a:t>
                </a:r>
                <a:r>
                  <a:rPr lang="en-AU" sz="2000" dirty="0" err="1"/>
                  <a:t>eigenfunctions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,0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</m:oMath>
                </a14:m>
                <a:endParaRPr lang="en-AU" sz="20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/>
                  <a:t>If these </a:t>
                </a:r>
                <a:r>
                  <a:rPr lang="en-AU" sz="2000" dirty="0" err="1"/>
                  <a:t>eigenfunctions</a:t>
                </a:r>
                <a:r>
                  <a:rPr lang="en-AU" sz="2000" dirty="0"/>
                  <a:t> have associated 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000" dirty="0"/>
                  <a:t>, we can find the time-dependent </a:t>
                </a:r>
                <a:r>
                  <a:rPr lang="en-AU" sz="2000" dirty="0" err="1"/>
                  <a:t>wavefunction</a:t>
                </a:r>
                <a:r>
                  <a:rPr lang="en-AU" sz="2000" dirty="0"/>
                  <a:t> using the rule on the previous slide,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mr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endParaRPr lang="en-AU" sz="20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/>
                  <a:t>The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𝑖𝐸𝑡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en-AU" sz="2000" dirty="0"/>
                  <a:t> factors do not change the overall normalisation of the </a:t>
                </a:r>
                <a:r>
                  <a:rPr lang="en-AU" sz="2000" dirty="0" err="1"/>
                  <a:t>wavefunction</a:t>
                </a:r>
                <a:r>
                  <a:rPr lang="en-AU" sz="2000" dirty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is-I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Ψ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AU" sz="2000" b="0" i="1" smtClean="0">
                        <a:latin typeface="Cambria Math" charset="0"/>
                      </a:rPr>
                      <m:t> </m:t>
                    </m:r>
                    <m:r>
                      <a:rPr lang="en-AU" sz="2000" b="0" i="1" smtClean="0">
                        <a:latin typeface="Cambria Math" charset="0"/>
                      </a:rPr>
                      <m:t>𝑑𝑥</m:t>
                    </m:r>
                    <m:r>
                      <a:rPr lang="en-AU" sz="20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AU" sz="2000" dirty="0"/>
                  <a:t> at all times!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4" y="3334870"/>
                <a:ext cx="8358692" cy="3145476"/>
              </a:xfrm>
              <a:prstGeom prst="rect">
                <a:avLst/>
              </a:prstGeom>
              <a:blipFill rotWithShape="0">
                <a:blip r:embed="rId3"/>
                <a:stretch>
                  <a:fillRect l="-656" t="-969" r="-656" b="-25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3185" y="1946708"/>
                <a:ext cx="7691717" cy="117679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Example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: a particle in an infinite potential well in the range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&lt;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 is in an the </a:t>
                </a:r>
                <a:r>
                  <a:rPr lang="en-US" sz="2000" i="1" dirty="0" err="1">
                    <a:solidFill>
                      <a:srgbClr val="0070C0"/>
                    </a:solidFill>
                  </a:rPr>
                  <a:t>wavefunction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𝛹</m:t>
                    </m:r>
                    <m:d>
                      <m:dPr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,0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mr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mr-IN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mr-IN" sz="20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𝜋</m:t>
                                    </m:r>
                                    <m:r>
                                      <a:rPr lang="en-AU" sz="20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AU" sz="20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func>
                          <m:funcPr>
                            <m:ctrlP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mr-IN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mr-IN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𝜋</m:t>
                                    </m:r>
                                    <m:r>
                                      <a:rPr lang="en-AU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.  What is the </a:t>
                </a:r>
                <a:r>
                  <a:rPr lang="en-US" sz="2000" i="1" dirty="0" err="1">
                    <a:solidFill>
                      <a:srgbClr val="0070C0"/>
                    </a:solidFill>
                  </a:rPr>
                  <a:t>wavefunction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 at later times,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𝛹</m:t>
                    </m:r>
                    <m:d>
                      <m:d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85" y="1946708"/>
                <a:ext cx="7691717" cy="1176797"/>
              </a:xfrm>
              <a:prstGeom prst="rect">
                <a:avLst/>
              </a:prstGeom>
              <a:blipFill rotWithShape="0">
                <a:blip r:embed="rId4"/>
                <a:stretch>
                  <a:fillRect l="-792" t="-2051" r="-475" b="-7692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71339" y="1126062"/>
            <a:ext cx="513946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The time-evolving </a:t>
            </a:r>
            <a:r>
              <a:rPr lang="en-AU" sz="2800" b="1" dirty="0" err="1"/>
              <a:t>wavefunction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37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85684"/>
            <a:ext cx="286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 evolution of the </a:t>
            </a:r>
            <a:r>
              <a:rPr lang="en-US" sz="2800" dirty="0" err="1"/>
              <a:t>wavefunction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32710"/>
            <a:ext cx="2868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Commuting operators and </a:t>
            </a:r>
            <a:r>
              <a:rPr lang="en-US" sz="2800"/>
              <a:t>compatible observables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947" y="5393157"/>
                <a:ext cx="5500502" cy="11408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The time-evolution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num>
                      <m:den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The solutions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are the energy </a:t>
                </a:r>
                <a:r>
                  <a:rPr lang="en-US" dirty="0" err="1"/>
                  <a:t>eigenfunctions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5393157"/>
                <a:ext cx="5500502" cy="1140825"/>
              </a:xfrm>
              <a:prstGeom prst="rect">
                <a:avLst/>
              </a:prstGeom>
              <a:blipFill rotWithShape="0">
                <a:blip r:embed="rId3"/>
                <a:stretch>
                  <a:fillRect l="-664" b="-3492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68947" y="3434551"/>
                <a:ext cx="5500502" cy="16668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Two operators commute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r>
                          <a:rPr lang="en-AU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̂"/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AU" b="0" i="1" smtClean="0">
                        <a:latin typeface="Cambria Math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̂"/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AU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Commuting operators have joint </a:t>
                </a:r>
                <a:r>
                  <a:rPr lang="en-US" dirty="0" err="1"/>
                  <a:t>eigenfunctions</a:t>
                </a:r>
                <a:r>
                  <a:rPr lang="en-US" dirty="0"/>
                  <a:t>, whose observables can be simultaneously known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The observables of non-commuting operators are governed by the uncertainty principle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3434551"/>
                <a:ext cx="5500502" cy="1666867"/>
              </a:xfrm>
              <a:prstGeom prst="rect">
                <a:avLst/>
              </a:prstGeom>
              <a:blipFill rotWithShape="0">
                <a:blip r:embed="rId4"/>
                <a:stretch>
                  <a:fillRect l="-664" t="-725" b="-434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8947" y="1150408"/>
                <a:ext cx="5500502" cy="19924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The momentum operator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AU" b="0" i="1" smtClean="0">
                        <a:latin typeface="Cambria Math" charset="0"/>
                      </a:rPr>
                      <m:t>=−</m:t>
                    </m:r>
                    <m:r>
                      <a:rPr lang="en-AU" b="0" i="1" smtClean="0">
                        <a:latin typeface="Cambria Math" charset="0"/>
                      </a:rPr>
                      <m:t>𝑖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The position operator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(i.e., multiply by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The energy operator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+</m:t>
                    </m:r>
                    <m:r>
                      <a:rPr lang="en-AU" b="0" i="1" smtClean="0">
                        <a:latin typeface="Cambria Math" charset="0"/>
                      </a:rPr>
                      <m:t>𝑉</m:t>
                    </m:r>
                    <m:r>
                      <a:rPr lang="en-AU" b="0" i="1" smtClean="0"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+</m:t>
                    </m:r>
                    <m:r>
                      <a:rPr lang="en-AU" b="0" i="1" smtClean="0">
                        <a:latin typeface="Cambria Math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Energy </a:t>
                </a:r>
                <a:r>
                  <a:rPr lang="en-US" dirty="0" err="1"/>
                  <a:t>eigenfunctions</a:t>
                </a:r>
                <a:r>
                  <a:rPr lang="en-US" dirty="0"/>
                  <a:t> satisfy the time-independent Schrödinger equation,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r>
                      <a:rPr lang="en-AU" b="0" i="1" smtClean="0">
                        <a:latin typeface="Cambria Math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i="1"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1150408"/>
                <a:ext cx="5500502" cy="1992405"/>
              </a:xfrm>
              <a:prstGeom prst="rect">
                <a:avLst/>
              </a:prstGeom>
              <a:blipFill rotWithShape="0">
                <a:blip r:embed="rId5"/>
                <a:stretch>
                  <a:fillRect l="-664" b="-364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1466765"/>
            <a:ext cx="286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Momentum, position </a:t>
            </a:r>
            <a:r>
              <a:rPr lang="en-US" sz="2800"/>
              <a:t>and energy </a:t>
            </a:r>
            <a:r>
              <a:rPr lang="en-US" sz="2800" dirty="0"/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46422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3686" y="1126062"/>
            <a:ext cx="527662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 key observables for a particle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0306" y="1871830"/>
            <a:ext cx="80467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AU" sz="2400" dirty="0"/>
              <a:t>We saw in the last section that </a:t>
            </a:r>
            <a:r>
              <a:rPr lang="en-AU" sz="2400" b="1" dirty="0"/>
              <a:t>observables are represented by operators</a:t>
            </a:r>
            <a:r>
              <a:rPr lang="en-AU" sz="2400" dirty="0"/>
              <a:t> in Quantum Mechanics.  Let’s consider: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AU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AU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AU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AU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AU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AU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Which operators represent these observables, and what does this imply for measurements of these quantities?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16" y="2933061"/>
            <a:ext cx="1941557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Momentum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9240" y="2929571"/>
            <a:ext cx="1379545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3706" y="2933061"/>
            <a:ext cx="1207575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Energy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6" y="3613784"/>
            <a:ext cx="2554792" cy="2062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853" y="3613784"/>
            <a:ext cx="3094289" cy="2062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098" y="3613784"/>
            <a:ext cx="3096224" cy="20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1834" y="1126062"/>
            <a:ext cx="405563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 momentum operator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66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</a:t>
                </a:r>
                <a:r>
                  <a:rPr lang="en-AU" sz="2400" b="1" dirty="0"/>
                  <a:t>momentum</a:t>
                </a:r>
                <a:r>
                  <a:rPr lang="en-AU" sz="2400" dirty="0"/>
                  <a:t> operator for a particle moving in 1D is</a:t>
                </a:r>
                <a:endParaRPr lang="en-AU" sz="2400" b="1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b="1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momentum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AU" sz="2400" dirty="0"/>
                  <a:t> differentiates a function with respect to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then multiplies the result by the constant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−</m:t>
                    </m:r>
                    <m:r>
                      <a:rPr lang="en-AU" sz="2400" b="0" i="1" smtClean="0">
                        <a:latin typeface="Cambria Math" charset="0"/>
                      </a:rPr>
                      <m:t>𝑖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The “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/>
                  <a:t>” seems strange, but remember that the operator acts on a </a:t>
                </a:r>
                <a:r>
                  <a:rPr lang="en-US" sz="2400" dirty="0" err="1"/>
                  <a:t>wavefunction</a:t>
                </a:r>
                <a:r>
                  <a:rPr lang="en-US" sz="2400" dirty="0"/>
                  <a:t>, which can be a complex number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Using the definition of </a:t>
                </a:r>
                <a:r>
                  <a:rPr lang="en-US" sz="2400" dirty="0" err="1"/>
                  <a:t>eigenfunctions</a:t>
                </a:r>
                <a:r>
                  <a:rPr lang="en-US" sz="2400" dirty="0"/>
                  <a:t> and eigenvalues,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we can see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𝑖𝑝𝑥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an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eigenfunction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of momentum with eigenvalue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661212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4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2355" y="2421435"/>
                <a:ext cx="1554593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55" y="2421435"/>
                <a:ext cx="1554593" cy="701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7440" y="1126062"/>
            <a:ext cx="438912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Momentum </a:t>
            </a:r>
            <a:r>
              <a:rPr lang="en-US" sz="2800" b="1" dirty="0" err="1"/>
              <a:t>eigenfunctions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29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4200"/>
                  </a:spcAft>
                  <a:buFont typeface="Arial" charset="0"/>
                  <a:buChar char="•"/>
                </a:pPr>
                <a:r>
                  <a:rPr lang="en-AU" sz="2400" dirty="0"/>
                  <a:t>To determine which values of momentum can be measured from a given </a:t>
                </a:r>
                <a:r>
                  <a:rPr lang="en-AU" sz="2400" dirty="0" err="1"/>
                  <a:t>wavefunction</a:t>
                </a:r>
                <a:r>
                  <a:rPr lang="en-AU" sz="2400" dirty="0"/>
                  <a:t>, and their corresponding probabilities, we can apply the usual QM rules</a:t>
                </a:r>
              </a:p>
              <a:p>
                <a:pPr marL="342900" indent="-342900">
                  <a:spcAft>
                    <a:spcPts val="4200"/>
                  </a:spcAft>
                  <a:buFont typeface="Arial" charset="0"/>
                  <a:buChar char="•"/>
                </a:pPr>
                <a:r>
                  <a:rPr lang="en-US" sz="2400" dirty="0"/>
                  <a:t>We express the (</a:t>
                </a:r>
                <a:r>
                  <a:rPr lang="en-US" sz="2400" dirty="0" err="1"/>
                  <a:t>normalised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wavefunction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of a particle as a sum over the </a:t>
                </a:r>
                <a:r>
                  <a:rPr lang="en-US" sz="2400" dirty="0" err="1"/>
                  <a:t>eigenfunctions</a:t>
                </a:r>
                <a:r>
                  <a:rPr lang="en-US" sz="2400" dirty="0"/>
                  <a:t> of momentum:</a:t>
                </a:r>
              </a:p>
              <a:p>
                <a:pPr marL="342900" indent="-342900">
                  <a:spcAft>
                    <a:spcPts val="42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4200"/>
                  </a:spcAft>
                  <a:buFont typeface="Arial" charset="0"/>
                  <a:buChar char="•"/>
                </a:pPr>
                <a:r>
                  <a:rPr lang="en-US" sz="2400" dirty="0"/>
                  <a:t>The probabilities of obtaining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are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293483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136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5266" y="4696154"/>
                <a:ext cx="5072864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A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6" y="4696154"/>
                <a:ext cx="5072864" cy="682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7440" y="1126062"/>
            <a:ext cx="438912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Momentum </a:t>
            </a:r>
            <a:r>
              <a:rPr lang="en-US" sz="2800" b="1" dirty="0" err="1"/>
              <a:t>eigenfunctions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261873" cy="434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b="1" dirty="0">
                    <a:solidFill>
                      <a:srgbClr val="0070C0"/>
                    </a:solidFill>
                  </a:rPr>
                  <a:t>Example</a:t>
                </a:r>
                <a:r>
                  <a:rPr lang="en-AU" sz="2400" dirty="0">
                    <a:solidFill>
                      <a:srgbClr val="0070C0"/>
                    </a:solidFill>
                  </a:rPr>
                  <a:t>: what momentum values can be measured for a particle in the ground state of an infinite well in the region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&lt;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</a:rPr>
                  <a:t>, which has </a:t>
                </a:r>
                <a:r>
                  <a:rPr lang="en-AU" sz="2400" dirty="0" err="1">
                    <a:solidFill>
                      <a:srgbClr val="0070C0"/>
                    </a:solidFill>
                  </a:rPr>
                  <a:t>wavefunction</a:t>
                </a:r>
                <a:r>
                  <a:rPr lang="en-AU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mr-I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000" dirty="0"/>
                  <a:t>To express this </a:t>
                </a:r>
                <a:r>
                  <a:rPr lang="en-US" sz="2000" dirty="0" err="1"/>
                  <a:t>wavefunction</a:t>
                </a:r>
                <a:r>
                  <a:rPr lang="en-US" sz="2000" dirty="0"/>
                  <a:t> as a sum of complex exponentials, we can use the mathematical 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sup>
                            </m:sSup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AU" sz="2000" b="0" i="1" smtClean="0">
                        <a:latin typeface="Cambria Math" charset="0"/>
                      </a:rPr>
                      <m:t>/2</m:t>
                    </m:r>
                  </m:oMath>
                </a14:m>
                <a:r>
                  <a:rPr lang="en-US" sz="2000" dirty="0"/>
                  <a:t>.  We find: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mr-IN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sup>
                        </m:sSup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  <m:r>
                              <a:rPr lang="en-AU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.  [Also useful: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func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sup>
                        </m:sSup>
                        <m:r>
                          <a:rPr lang="en-AU" sz="2000" b="0" i="1" smtClean="0"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AU" sz="20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/2</m:t>
                    </m:r>
                    <m:r>
                      <a:rPr lang="en-AU" sz="20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000" dirty="0"/>
                  <a:t>]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000" dirty="0"/>
                  <a:t>Now let’s compare this expression with the momentum </a:t>
                </a:r>
                <a:r>
                  <a:rPr lang="en-US" sz="2000" dirty="0" err="1"/>
                  <a:t>eigenfunctions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𝑖𝑝𝑥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en-US" sz="2000" dirty="0"/>
                  <a:t>.  We can see 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is a sum of two </a:t>
                </a:r>
                <a:r>
                  <a:rPr lang="en-US" sz="2000" dirty="0" err="1"/>
                  <a:t>eigenfunctions</a:t>
                </a:r>
                <a:r>
                  <a:rPr lang="en-US" sz="2000" dirty="0"/>
                  <a:t>, with eigenvalues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𝑝</m:t>
                    </m:r>
                    <m:r>
                      <a:rPr lang="en-AU" sz="2000" b="0" i="1" smtClean="0">
                        <a:latin typeface="Cambria Math" charset="0"/>
                      </a:rPr>
                      <m:t>=±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mr-I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num>
                      <m:den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000" dirty="0"/>
                  <a:t>, and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these are the 2 possible momentum values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261873" cy="4347600"/>
              </a:xfrm>
              <a:prstGeom prst="rect">
                <a:avLst/>
              </a:prstGeom>
              <a:blipFill rotWithShape="0">
                <a:blip r:embed="rId3"/>
                <a:stretch>
                  <a:fillRect l="-1033" t="-1122" r="-1033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8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5056" y="1126062"/>
            <a:ext cx="35338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 position operator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operator for the </a:t>
                </a:r>
                <a:r>
                  <a:rPr lang="en-AU" sz="2400" b="1" dirty="0"/>
                  <a:t>position</a:t>
                </a:r>
                <a:r>
                  <a:rPr lang="en-AU" sz="2400" dirty="0"/>
                  <a:t> of a particle,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AU" sz="2400" dirty="0"/>
                  <a:t>, has a particularly simple form: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Applying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to a function just involves multiplying the function by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000" dirty="0"/>
                  <a:t>[In case you’re wondering, the </a:t>
                </a:r>
                <a:r>
                  <a:rPr lang="en-US" sz="2000" dirty="0" err="1"/>
                  <a:t>eigenfunctions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are the “Dirac delta functions”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, but this piece of </a:t>
                </a:r>
                <a:r>
                  <a:rPr lang="en-US" sz="2000" dirty="0" err="1"/>
                  <a:t>maths</a:t>
                </a:r>
                <a:r>
                  <a:rPr lang="en-US" sz="2000" dirty="0"/>
                  <a:t> isn’t part of our course.]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We’ll soon return to the position operator when we discuss the uncertainty principle in upcoming slides!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78" r="-189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3496" y="2829261"/>
                <a:ext cx="952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96" y="2829261"/>
                <a:ext cx="95231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5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6912" y="1126062"/>
            <a:ext cx="341017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 energy operator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365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</a:t>
                </a:r>
                <a:r>
                  <a:rPr lang="en-AU" sz="2400" b="1" dirty="0"/>
                  <a:t>energy operator</a:t>
                </a:r>
                <a:r>
                  <a:rPr lang="en-AU" sz="2400" dirty="0"/>
                  <a:t> has a special role in Quantum Mechanics and is also known as the </a:t>
                </a:r>
                <a:r>
                  <a:rPr lang="en-AU" sz="2400" b="1" dirty="0"/>
                  <a:t>Hamiltonian</a:t>
                </a:r>
                <a:r>
                  <a:rPr lang="en-AU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The form of the energy operator can be deduced by analogy with classical mechanics.  For a </a:t>
                </a:r>
                <a:r>
                  <a:rPr lang="en-US" sz="2400" b="1" dirty="0"/>
                  <a:t>free particle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𝐸</m:t>
                    </m:r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AU" sz="2400" i="1"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r>
                          <a:rPr lang="en-AU" sz="2400" i="1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For a </a:t>
                </a:r>
                <a:r>
                  <a:rPr lang="en-US" sz="2400" b="1" dirty="0"/>
                  <a:t>particle moving in a potential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𝐸</m:t>
                    </m:r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r>
                          <a:rPr lang="en-AU" sz="2400" i="1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3654975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333" r="-73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9769" y="3976684"/>
                <a:ext cx="6176434" cy="748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mr-I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mr-I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AU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69" y="3976684"/>
                <a:ext cx="6176434" cy="7489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5213" y="5607952"/>
                <a:ext cx="480554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mr-I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𝑉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13" y="5607952"/>
                <a:ext cx="4805546" cy="741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0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Momentum, position &amp; energy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9677" y="1126062"/>
            <a:ext cx="354464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Energy </a:t>
            </a:r>
            <a:r>
              <a:rPr lang="en-US" sz="2800" b="1" dirty="0" err="1"/>
              <a:t>eigenfunctions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of the energy operator are solutions of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This is known as the </a:t>
                </a:r>
                <a:r>
                  <a:rPr lang="en-US" sz="2400" b="1" dirty="0"/>
                  <a:t>time-independent Schrödinger equation</a:t>
                </a:r>
                <a:r>
                  <a:rPr lang="en-US" sz="2400" dirty="0"/>
                  <a:t>, and its solutions are the energy </a:t>
                </a:r>
                <a:r>
                  <a:rPr lang="en-US" sz="2400" dirty="0" err="1"/>
                  <a:t>eigenfunctions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with corresponding energy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The time-independent Schrödinger equation is a typical starting point for QM problems, and we’ll see some examples of this in the next Section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939814"/>
              </a:xfrm>
              <a:prstGeom prst="rect">
                <a:avLst/>
              </a:prstGeom>
              <a:blipFill rotWithShape="0">
                <a:blip r:embed="rId3"/>
                <a:stretch>
                  <a:fillRect l="-1021" t="-988" r="-29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9169" y="2556043"/>
                <a:ext cx="2340962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169" y="2556043"/>
                <a:ext cx="2340962" cy="379206"/>
              </a:xfrm>
              <a:prstGeom prst="rect">
                <a:avLst/>
              </a:prstGeom>
              <a:blipFill rotWithShape="0">
                <a:blip r:embed="rId4"/>
                <a:stretch>
                  <a:fillRect l="-2604" t="-133333" r="-442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1765" y="3189283"/>
                <a:ext cx="4915769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𝑉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65" y="3189283"/>
                <a:ext cx="4915769" cy="741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2459</Words>
  <Application>Microsoft Macintosh PowerPoint</Application>
  <PresentationFormat>On-screen Show (4:3)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Blake</dc:creator>
  <cp:lastModifiedBy>Chris Blake</cp:lastModifiedBy>
  <cp:revision>59</cp:revision>
  <cp:lastPrinted>2020-07-11T01:50:59Z</cp:lastPrinted>
  <dcterms:created xsi:type="dcterms:W3CDTF">2020-06-03T00:30:50Z</dcterms:created>
  <dcterms:modified xsi:type="dcterms:W3CDTF">2021-07-18T01:18:15Z</dcterms:modified>
</cp:coreProperties>
</file>