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80" r:id="rId4"/>
    <p:sldId id="274" r:id="rId5"/>
    <p:sldId id="275" r:id="rId6"/>
    <p:sldId id="281" r:id="rId7"/>
    <p:sldId id="258" r:id="rId8"/>
    <p:sldId id="283" r:id="rId9"/>
    <p:sldId id="279" r:id="rId10"/>
    <p:sldId id="277" r:id="rId11"/>
    <p:sldId id="278" r:id="rId12"/>
    <p:sldId id="284" r:id="rId13"/>
    <p:sldId id="259" r:id="rId14"/>
    <p:sldId id="285" r:id="rId15"/>
    <p:sldId id="286" r:id="rId16"/>
    <p:sldId id="260" r:id="rId17"/>
    <p:sldId id="261" r:id="rId18"/>
    <p:sldId id="262" r:id="rId19"/>
    <p:sldId id="290" r:id="rId20"/>
    <p:sldId id="287" r:id="rId21"/>
    <p:sldId id="288" r:id="rId22"/>
    <p:sldId id="264" r:id="rId23"/>
    <p:sldId id="289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39"/>
    <p:restoredTop sz="94698"/>
  </p:normalViewPr>
  <p:slideViewPr>
    <p:cSldViewPr snapToGrid="0" snapToObjects="1">
      <p:cViewPr varScale="1">
        <p:scale>
          <a:sx n="111" d="100"/>
          <a:sy n="111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A21DA-66AB-9248-B37D-1A351D7A4840}" type="datetimeFigureOut">
              <a:rPr lang="en-US" smtClean="0"/>
              <a:t>7/17/21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EC4E7-DDCF-234A-9153-D8CACC274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2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12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5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97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86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85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2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53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7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15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02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53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6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26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44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7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04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78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7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76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94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2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07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C4E7-DDCF-234A-9153-D8CACC274E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5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3C44-8B27-1346-B80C-3BCCEAECFA73}" type="datetimeFigureOut">
              <a:rPr lang="en-US" smtClean="0"/>
              <a:t>7/17/21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F898-F009-F441-8EF8-E8BCF3C78B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3C44-8B27-1346-B80C-3BCCEAECFA73}" type="datetimeFigureOut">
              <a:rPr lang="en-US" smtClean="0"/>
              <a:t>7/17/21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F898-F009-F441-8EF8-E8BCF3C78B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3C44-8B27-1346-B80C-3BCCEAECFA73}" type="datetimeFigureOut">
              <a:rPr lang="en-US" smtClean="0"/>
              <a:t>7/17/21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F898-F009-F441-8EF8-E8BCF3C78B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3C44-8B27-1346-B80C-3BCCEAECFA73}" type="datetimeFigureOut">
              <a:rPr lang="en-US" smtClean="0"/>
              <a:t>7/17/21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F898-F009-F441-8EF8-E8BCF3C78B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3C44-8B27-1346-B80C-3BCCEAECFA73}" type="datetimeFigureOut">
              <a:rPr lang="en-US" smtClean="0"/>
              <a:t>7/17/21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F898-F009-F441-8EF8-E8BCF3C78B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3C44-8B27-1346-B80C-3BCCEAECFA73}" type="datetimeFigureOut">
              <a:rPr lang="en-US" smtClean="0"/>
              <a:t>7/17/21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F898-F009-F441-8EF8-E8BCF3C78B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3C44-8B27-1346-B80C-3BCCEAECFA73}" type="datetimeFigureOut">
              <a:rPr lang="en-US" smtClean="0"/>
              <a:t>7/17/21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F898-F009-F441-8EF8-E8BCF3C78B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3C44-8B27-1346-B80C-3BCCEAECFA73}" type="datetimeFigureOut">
              <a:rPr lang="en-US" smtClean="0"/>
              <a:t>7/17/21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F898-F009-F441-8EF8-E8BCF3C78B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3C44-8B27-1346-B80C-3BCCEAECFA73}" type="datetimeFigureOut">
              <a:rPr lang="en-US" smtClean="0"/>
              <a:t>7/17/21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F898-F009-F441-8EF8-E8BCF3C78B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3C44-8B27-1346-B80C-3BCCEAECFA73}" type="datetimeFigureOut">
              <a:rPr lang="en-US" smtClean="0"/>
              <a:t>7/17/21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F898-F009-F441-8EF8-E8BCF3C78B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3C44-8B27-1346-B80C-3BCCEAECFA73}" type="datetimeFigureOut">
              <a:rPr lang="en-US" smtClean="0"/>
              <a:t>7/17/21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6F898-F009-F441-8EF8-E8BCF3C78B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53C44-8B27-1346-B80C-3BCCEAECFA73}" type="datetimeFigureOut">
              <a:rPr lang="en-US" smtClean="0"/>
              <a:t>7/17/21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6F898-F009-F441-8EF8-E8BCF3C7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2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tif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Section 1: How QM Works, Part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2278" y="1473798"/>
            <a:ext cx="7691717" cy="466281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In these slides we will cover: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400" dirty="0"/>
              <a:t>The Schrödinger Equation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400" dirty="0"/>
              <a:t>The probability interpretation of the </a:t>
            </a:r>
            <a:r>
              <a:rPr lang="en-US" sz="2400" dirty="0" err="1"/>
              <a:t>wavefunction</a:t>
            </a:r>
            <a:endParaRPr lang="en-US" sz="2400" dirty="0"/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400" dirty="0"/>
              <a:t>The discrete nature of observables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400" dirty="0"/>
              <a:t>The correspondence between observables and operators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400" dirty="0" err="1"/>
              <a:t>Eigenfunctions</a:t>
            </a:r>
            <a:r>
              <a:rPr lang="en-US" sz="2400" dirty="0"/>
              <a:t>, eigenvalues and their properties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400" dirty="0"/>
              <a:t>Measurement in Quantum Mechanics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US" sz="2400" dirty="0"/>
              <a:t>Expectation values</a:t>
            </a:r>
          </a:p>
        </p:txBody>
      </p:sp>
    </p:spTree>
    <p:extLst>
      <p:ext uri="{BB962C8B-B14F-4D97-AF65-F5344CB8AC3E}">
        <p14:creationId xmlns:p14="http://schemas.microsoft.com/office/powerpoint/2010/main" val="1732998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Operators, </a:t>
            </a:r>
            <a:r>
              <a:rPr lang="en-US" sz="4000" dirty="0" err="1"/>
              <a:t>eigenfunctions</a:t>
            </a:r>
            <a:r>
              <a:rPr lang="en-US" sz="4000" dirty="0"/>
              <a:t> &amp; eigenvalues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5397" y="1126062"/>
            <a:ext cx="3453205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is an operator?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306" y="1871830"/>
                <a:ext cx="8358692" cy="4299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/>
                  <a:t>An operator is a </a:t>
                </a:r>
                <a:r>
                  <a:rPr lang="en-AU" sz="2400" b="1" dirty="0"/>
                  <a:t>mathematical instruction which acts on a function to produce another function</a:t>
                </a:r>
                <a:r>
                  <a:rPr lang="en-AU" sz="2400" dirty="0"/>
                  <a:t>:</a:t>
                </a:r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endParaRPr lang="en-AU" sz="24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endParaRPr lang="en-AU" sz="24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b="1" dirty="0">
                    <a:solidFill>
                      <a:srgbClr val="0070C0"/>
                    </a:solidFill>
                  </a:rPr>
                  <a:t>Example</a:t>
                </a:r>
                <a:r>
                  <a:rPr lang="en-AU" sz="24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400" b="0" i="1" smtClean="0">
                            <a:latin typeface="Cambria Math" charset="0"/>
                          </a:rPr>
                          <m:t>𝑑</m:t>
                        </m:r>
                      </m:num>
                      <m:den>
                        <m:r>
                          <a:rPr lang="en-AU" sz="2400" b="0" i="1" smtClean="0">
                            <a:latin typeface="Cambria Math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sz="2400" dirty="0"/>
                  <a:t> is an operator which acts on a function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𝑓</m:t>
                    </m:r>
                    <m:r>
                      <a:rPr lang="en-AU" sz="2400" b="0" i="1" smtClean="0"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to produce the derivative function </a:t>
                </a:r>
                <a14:m>
                  <m:oMath xmlns:m="http://schemas.openxmlformats.org/officeDocument/2006/math">
                    <m:r>
                      <a:rPr lang="en-AU" sz="2400" i="1"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400" b="0" i="1" smtClean="0">
                            <a:latin typeface="Cambria Math" charset="0"/>
                          </a:rPr>
                          <m:t>𝑑𝑓</m:t>
                        </m:r>
                      </m:num>
                      <m:den>
                        <m:r>
                          <a:rPr lang="en-AU" sz="2400" b="0" i="1" smtClean="0">
                            <a:latin typeface="Cambria Math" charset="0"/>
                          </a:rPr>
                          <m:t>𝑑𝑥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sz="2400" b="1" dirty="0">
                    <a:solidFill>
                      <a:srgbClr val="0070C0"/>
                    </a:solidFill>
                  </a:rPr>
                  <a:t>Example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</m:oMath>
                </a14:m>
                <a:r>
                  <a:rPr lang="en-US" sz="2400" dirty="0"/>
                  <a:t> (“multiply by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/>
                  <a:t>”) is an operator which acts on a function </a:t>
                </a:r>
                <a14:m>
                  <m:oMath xmlns:m="http://schemas.openxmlformats.org/officeDocument/2006/math">
                    <m:r>
                      <a:rPr lang="en-AU" sz="2400" i="1">
                        <a:latin typeface="Cambria Math" charset="0"/>
                      </a:rPr>
                      <m:t>𝑓</m:t>
                    </m:r>
                    <m:r>
                      <a:rPr lang="en-AU" sz="2400" i="1">
                        <a:latin typeface="Cambria Math" charset="0"/>
                      </a:rPr>
                      <m:t>(</m:t>
                    </m:r>
                    <m:r>
                      <a:rPr lang="en-AU" sz="2400" i="1">
                        <a:latin typeface="Cambria Math" charset="0"/>
                      </a:rPr>
                      <m:t>𝑥</m:t>
                    </m:r>
                    <m:r>
                      <a:rPr lang="en-AU" sz="24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to produce another function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</a:rPr>
                      <m:t> </m:t>
                    </m:r>
                    <m:r>
                      <a:rPr lang="en-AU" sz="2400" b="0" i="1" smtClean="0">
                        <a:latin typeface="Cambria Math" charset="0"/>
                      </a:rPr>
                      <m:t>𝑓</m:t>
                    </m:r>
                    <m:r>
                      <a:rPr lang="en-AU" sz="2400" b="0" i="1" smtClean="0"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1871830"/>
                <a:ext cx="8358692" cy="4299190"/>
              </a:xfrm>
              <a:prstGeom prst="rect">
                <a:avLst/>
              </a:prstGeom>
              <a:blipFill rotWithShape="0">
                <a:blip r:embed="rId3"/>
                <a:stretch>
                  <a:fillRect l="-1021" t="-1135" b="-1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63269" y="3119716"/>
            <a:ext cx="150637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14837" y="3119716"/>
                <a:ext cx="2249911" cy="523220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0070C0"/>
                    </a:solidFill>
                  </a:rPr>
                  <a:t>Function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𝑓</m:t>
                    </m:r>
                    <m:r>
                      <a:rPr lang="en-AU" sz="28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(</m:t>
                    </m:r>
                    <m:r>
                      <a:rPr lang="en-AU" sz="28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𝑥</m:t>
                    </m:r>
                    <m:r>
                      <a:rPr lang="en-AU" sz="28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837" y="3119716"/>
                <a:ext cx="2249911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5121" t="-10227" b="-30682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567543" y="3119716"/>
                <a:ext cx="2267993" cy="523220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00B050"/>
                    </a:solidFill>
                  </a:rPr>
                  <a:t>Function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𝑔</m:t>
                    </m:r>
                    <m:r>
                      <a:rPr lang="en-AU" sz="28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(</m:t>
                    </m:r>
                    <m:r>
                      <a:rPr lang="en-AU" sz="28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𝑥</m:t>
                    </m:r>
                    <m:r>
                      <a:rPr lang="en-AU" sz="28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543" y="3119716"/>
                <a:ext cx="2267993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5080" t="-10227" b="-30682"/>
                </a:stretch>
              </a:blipFill>
              <a:ln w="127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937165" y="3181271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acts 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48601" y="3181271"/>
            <a:ext cx="132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 produce</a:t>
            </a:r>
          </a:p>
        </p:txBody>
      </p:sp>
    </p:spTree>
    <p:extLst>
      <p:ext uri="{BB962C8B-B14F-4D97-AF65-F5344CB8AC3E}">
        <p14:creationId xmlns:p14="http://schemas.microsoft.com/office/powerpoint/2010/main" val="6191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Operators, </a:t>
            </a:r>
            <a:r>
              <a:rPr lang="en-US" sz="4000" dirty="0" err="1"/>
              <a:t>eigenfunctions</a:t>
            </a:r>
            <a:r>
              <a:rPr lang="en-US" sz="4000" dirty="0"/>
              <a:t> &amp; eigenvalues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3953" y="1116640"/>
            <a:ext cx="5056093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Eigenfunctions</a:t>
            </a:r>
            <a:r>
              <a:rPr lang="en-US" sz="2800" b="1" dirty="0"/>
              <a:t> and eigenvalues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306" y="1871830"/>
            <a:ext cx="8358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charset="0"/>
              <a:buChar char="•"/>
            </a:pPr>
            <a:r>
              <a:rPr lang="en-AU" sz="2400" dirty="0"/>
              <a:t>When an operator acts on some special functions </a:t>
            </a:r>
            <a:r>
              <a:rPr lang="mr-IN" sz="2400" dirty="0"/>
              <a:t>–</a:t>
            </a:r>
            <a:r>
              <a:rPr lang="en-AU" sz="2400" dirty="0"/>
              <a:t> called the </a:t>
            </a:r>
            <a:r>
              <a:rPr lang="en-AU" sz="2400" b="1" dirty="0" err="1"/>
              <a:t>eigenfunctions</a:t>
            </a:r>
            <a:r>
              <a:rPr lang="en-AU" sz="2400" dirty="0"/>
              <a:t> of the operator </a:t>
            </a:r>
            <a:r>
              <a:rPr lang="mr-IN" sz="2400" dirty="0"/>
              <a:t>–</a:t>
            </a:r>
            <a:r>
              <a:rPr lang="en-AU" sz="2400" dirty="0"/>
              <a:t> it returns the same function, scaled by a number </a:t>
            </a:r>
            <a:r>
              <a:rPr lang="mr-IN" sz="2400" dirty="0"/>
              <a:t>–</a:t>
            </a:r>
            <a:r>
              <a:rPr lang="en-AU" sz="2400" dirty="0"/>
              <a:t> called an </a:t>
            </a:r>
            <a:r>
              <a:rPr lang="en-AU" sz="2400" b="1" dirty="0"/>
              <a:t>eigenvalue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976014" y="3268225"/>
                <a:ext cx="3618426" cy="50924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</m:acc>
                      <m:r>
                        <a:rPr lang="en-AU" sz="32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AU" sz="32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AU" sz="32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AU" sz="32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AU" sz="32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AU" sz="32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014" y="3268225"/>
                <a:ext cx="3618426" cy="5092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7577" y="4186088"/>
                <a:ext cx="2614108" cy="1026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000" dirty="0"/>
                  <a:t> is an </a:t>
                </a:r>
                <a:r>
                  <a:rPr lang="en-US" sz="2000" b="1" dirty="0"/>
                  <a:t>operator</a:t>
                </a:r>
                <a:r>
                  <a:rPr lang="en-US" sz="2000" dirty="0"/>
                  <a:t> </a:t>
                </a:r>
                <a:r>
                  <a:rPr lang="mr-IN" sz="2000" dirty="0"/>
                  <a:t>–</a:t>
                </a:r>
                <a:r>
                  <a:rPr lang="en-US" sz="2000" dirty="0"/>
                  <a:t> these are usually written with little hats!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77" y="4186088"/>
                <a:ext cx="2614108" cy="1026115"/>
              </a:xfrm>
              <a:prstGeom prst="rect">
                <a:avLst/>
              </a:prstGeom>
              <a:blipFill rotWithShape="0">
                <a:blip r:embed="rId4"/>
                <a:stretch>
                  <a:fillRect l="-1636" t="-2381" r="-1402" b="-10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97528" y="4693919"/>
                <a:ext cx="286153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AU" sz="2000" b="0" i="1" smtClean="0">
                        <a:latin typeface="Cambria Math" charset="0"/>
                      </a:rPr>
                      <m:t>(</m:t>
                    </m:r>
                    <m:r>
                      <a:rPr lang="en-AU" sz="2000" b="0" i="1" smtClean="0">
                        <a:latin typeface="Cambria Math" charset="0"/>
                      </a:rPr>
                      <m:t>𝑥</m:t>
                    </m:r>
                    <m:r>
                      <a:rPr lang="en-AU" sz="20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dirty="0"/>
                  <a:t> is an </a:t>
                </a:r>
                <a:r>
                  <a:rPr lang="en-US" sz="2000" b="1" dirty="0" err="1"/>
                  <a:t>eigenfunction</a:t>
                </a:r>
                <a:r>
                  <a:rPr lang="en-US" sz="2000" dirty="0"/>
                  <a:t> </a:t>
                </a:r>
                <a:r>
                  <a:rPr lang="mr-IN" sz="2000" dirty="0"/>
                  <a:t>–</a:t>
                </a:r>
                <a:r>
                  <a:rPr lang="en-US" sz="2000" dirty="0"/>
                  <a:t> the subscript “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2000" dirty="0"/>
                  <a:t>” labels the different </a:t>
                </a:r>
                <a:r>
                  <a:rPr lang="en-US" sz="2000" dirty="0" err="1"/>
                  <a:t>eigenfunctions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AU" sz="20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AU" sz="20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AU" sz="2000" b="0" i="1" smtClean="0">
                        <a:latin typeface="Cambria Math" charset="0"/>
                      </a:rPr>
                      <m:t>,…)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28" y="4693919"/>
                <a:ext cx="2861534" cy="1631216"/>
              </a:xfrm>
              <a:prstGeom prst="rect">
                <a:avLst/>
              </a:prstGeom>
              <a:blipFill rotWithShape="0">
                <a:blip r:embed="rId5"/>
                <a:stretch>
                  <a:fillRect l="-2345" t="-1866" b="-2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00803" y="4498497"/>
                <a:ext cx="238819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/>
                  <a:t> is the </a:t>
                </a:r>
                <a:r>
                  <a:rPr lang="en-US" sz="2000" b="1" dirty="0"/>
                  <a:t>eigenvalue</a:t>
                </a:r>
                <a:r>
                  <a:rPr lang="en-US" sz="2000" dirty="0"/>
                  <a:t> (number) corresponding to the </a:t>
                </a:r>
                <a:r>
                  <a:rPr lang="en-US" sz="2000" dirty="0" err="1"/>
                  <a:t>eigenfunction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AU" sz="2000" b="0" i="1" smtClean="0">
                        <a:latin typeface="Cambria Math" charset="0"/>
                      </a:rPr>
                      <m:t>(</m:t>
                    </m:r>
                    <m:r>
                      <a:rPr lang="en-AU" sz="2000" b="0" i="1" smtClean="0">
                        <a:latin typeface="Cambria Math" charset="0"/>
                      </a:rPr>
                      <m:t>𝑥</m:t>
                    </m:r>
                    <m:r>
                      <a:rPr lang="en-AU" sz="20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3" y="4498497"/>
                <a:ext cx="2388195" cy="1323439"/>
              </a:xfrm>
              <a:prstGeom prst="rect">
                <a:avLst/>
              </a:prstGeom>
              <a:blipFill rotWithShape="0">
                <a:blip r:embed="rId6"/>
                <a:stretch>
                  <a:fillRect l="-2551" t="-2765" r="-3061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 flipV="1">
            <a:off x="1667435" y="3700631"/>
            <a:ext cx="1247887" cy="485457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3743664" y="3903663"/>
            <a:ext cx="127160" cy="790256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870824" y="3903663"/>
            <a:ext cx="2074301" cy="790256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5152913" y="3903663"/>
            <a:ext cx="1140311" cy="790256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94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Operators, </a:t>
            </a:r>
            <a:r>
              <a:rPr lang="en-US" sz="4000" dirty="0" err="1"/>
              <a:t>eigenfunctions</a:t>
            </a:r>
            <a:r>
              <a:rPr lang="en-US" sz="4000" dirty="0"/>
              <a:t> &amp; eigenvalues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3953" y="1116640"/>
            <a:ext cx="5056093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Eigenfunctions</a:t>
            </a:r>
            <a:r>
              <a:rPr lang="en-US" sz="2800" b="1" dirty="0"/>
              <a:t> and eigenvalues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306" y="1871830"/>
                <a:ext cx="8358692" cy="4623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/>
                  <a:t>When an operator acts on some special functions </a:t>
                </a:r>
                <a:r>
                  <a:rPr lang="mr-IN" sz="2400" dirty="0"/>
                  <a:t>–</a:t>
                </a:r>
                <a:r>
                  <a:rPr lang="en-AU" sz="2400" dirty="0"/>
                  <a:t> called the </a:t>
                </a:r>
                <a:r>
                  <a:rPr lang="en-AU" sz="2400" b="1" dirty="0" err="1"/>
                  <a:t>eigenfunctions</a:t>
                </a:r>
                <a:r>
                  <a:rPr lang="en-AU" sz="2400" dirty="0"/>
                  <a:t> of the operator </a:t>
                </a:r>
                <a:r>
                  <a:rPr lang="mr-IN" sz="2400" dirty="0"/>
                  <a:t>–</a:t>
                </a:r>
                <a:r>
                  <a:rPr lang="en-AU" sz="2400" dirty="0"/>
                  <a:t> it returns the same function, scaled by a number </a:t>
                </a:r>
                <a:r>
                  <a:rPr lang="mr-IN" sz="2400" dirty="0"/>
                  <a:t>–</a:t>
                </a:r>
                <a:r>
                  <a:rPr lang="en-AU" sz="2400" dirty="0"/>
                  <a:t> called an </a:t>
                </a:r>
                <a:r>
                  <a:rPr lang="en-AU" sz="2400" b="1" dirty="0"/>
                  <a:t>eigenvalue</a:t>
                </a:r>
                <a:endParaRPr lang="en-AU" sz="2400" dirty="0"/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endParaRPr lang="en-AU" sz="2400" b="1" dirty="0"/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/>
                  <a:t>As an example, let’s consider the operator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U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𝐴</m:t>
                        </m:r>
                      </m:e>
                    </m:acc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400" b="0" i="1" smtClean="0">
                            <a:latin typeface="Cambria Math" charset="0"/>
                          </a:rPr>
                          <m:t>𝑑</m:t>
                        </m:r>
                      </m:num>
                      <m:den>
                        <m:r>
                          <a:rPr lang="en-AU" sz="2400" b="0" i="1" smtClean="0">
                            <a:latin typeface="Cambria Math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sz="2400" dirty="0"/>
                  <a:t> again</a:t>
                </a:r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d>
                      <m:dPr>
                        <m:ctrlP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</m:d>
                    <m:r>
                      <a:rPr lang="en-AU" sz="2400" b="0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  <m:sup>
                        <m: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𝑎𝑥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is an </a:t>
                </a:r>
                <a:r>
                  <a:rPr lang="en-US" sz="2400" dirty="0" err="1">
                    <a:solidFill>
                      <a:srgbClr val="0070C0"/>
                    </a:solidFill>
                  </a:rPr>
                  <a:t>eigenfunction</a:t>
                </a:r>
                <a:r>
                  <a:rPr lang="en-US" sz="2400" dirty="0">
                    <a:solidFill>
                      <a:srgbClr val="0070C0"/>
                    </a:solidFill>
                  </a:rPr>
                  <a:t>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with eigenvalue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rgbClr val="0070C0"/>
                  </a:solidFill>
                </a:endParaRPr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US" sz="2400" b="1" dirty="0"/>
                  <a:t>Why?</a:t>
                </a:r>
                <a:r>
                  <a:rPr lang="en-US" sz="2400" dirty="0"/>
                  <a:t>  Because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𝐴</m:t>
                        </m:r>
                      </m:e>
                    </m:acc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d>
                      <m:dPr>
                        <m:ctrlPr>
                          <a:rPr lang="en-AU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</m:d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num>
                      <m:den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𝑑𝑥</m:t>
                        </m:r>
                      </m:den>
                    </m:f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𝑎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p>
                      <m:sSupPr>
                        <m:ctrlPr>
                          <a:rPr lang="en-AU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  <m:sup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𝑎𝑥</m:t>
                        </m:r>
                      </m:sup>
                    </m:sSup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𝑎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d>
                      <m:dPr>
                        <m:ctrlPr>
                          <a:rPr lang="en-AU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AU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mr-IN" sz="2400" dirty="0"/>
                  <a:t>–</a:t>
                </a:r>
                <a:r>
                  <a:rPr lang="en-US" sz="2400" dirty="0"/>
                  <a:t> </a:t>
                </a:r>
                <a:r>
                  <a:rPr lang="en-US" sz="2400" i="1" dirty="0"/>
                  <a:t>the operator has returned the same function, scaled by a number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1871830"/>
                <a:ext cx="8358692" cy="4623510"/>
              </a:xfrm>
              <a:prstGeom prst="rect">
                <a:avLst/>
              </a:prstGeom>
              <a:blipFill rotWithShape="0">
                <a:blip r:embed="rId3"/>
                <a:stretch>
                  <a:fillRect l="-1021" t="-1054" r="-656" b="-1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976014" y="3268225"/>
                <a:ext cx="3618426" cy="50924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</m:acc>
                      <m:r>
                        <a:rPr lang="en-AU" sz="32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AU" sz="32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AU" sz="32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AU" sz="32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AU" sz="32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AU" sz="32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014" y="3268225"/>
                <a:ext cx="3618426" cy="50924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162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091" y="3636247"/>
            <a:ext cx="2020954" cy="134730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335" y="5312831"/>
            <a:ext cx="2171820" cy="14427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10" y="5358056"/>
            <a:ext cx="1922157" cy="13522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Operators, </a:t>
            </a:r>
            <a:r>
              <a:rPr lang="en-US" sz="4000" dirty="0" err="1"/>
              <a:t>eigenfunctions</a:t>
            </a:r>
            <a:r>
              <a:rPr lang="en-US" sz="4000" dirty="0"/>
              <a:t> &amp; eigenvalues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9472" y="1126062"/>
            <a:ext cx="8165054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Properties of the operators representing observables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791" y="1920342"/>
            <a:ext cx="8337175" cy="1200329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Each quantity we can observe is represented by a corresponding operator.  If we measure that observable, we will always obtain a result which is one of the eigenvalues of the operator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152" y="3628319"/>
            <a:ext cx="1930999" cy="13115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3081" y="3428264"/>
            <a:ext cx="1455142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/>
              <a:t>Momentum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22670" y="3822451"/>
            <a:ext cx="1667435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Represented </a:t>
            </a:r>
            <a:r>
              <a:rPr lang="en-US" i="1"/>
              <a:t>by mathematical operator</a:t>
            </a:r>
            <a:endParaRPr lang="en-US" i="1" dirty="0"/>
          </a:p>
        </p:txBody>
      </p:sp>
      <p:cxnSp>
        <p:nvCxnSpPr>
          <p:cNvPr id="15" name="Straight Arrow Connector 14"/>
          <p:cNvCxnSpPr>
            <a:stCxn id="11" idx="3"/>
            <a:endCxn id="13" idx="1"/>
          </p:cNvCxnSpPr>
          <p:nvPr/>
        </p:nvCxnSpPr>
        <p:spPr>
          <a:xfrm>
            <a:off x="2146151" y="4284116"/>
            <a:ext cx="37651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34853" y="3428264"/>
            <a:ext cx="1034963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/>
              <a:t>Position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1563" y="3822451"/>
            <a:ext cx="1667435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Represented </a:t>
            </a:r>
            <a:r>
              <a:rPr lang="en-US" i="1"/>
              <a:t>by mathematical operator</a:t>
            </a:r>
            <a:endParaRPr lang="en-US" i="1" dirty="0"/>
          </a:p>
        </p:txBody>
      </p:sp>
      <p:cxnSp>
        <p:nvCxnSpPr>
          <p:cNvPr id="19" name="Straight Arrow Connector 18"/>
          <p:cNvCxnSpPr>
            <a:endCxn id="18" idx="1"/>
          </p:cNvCxnSpPr>
          <p:nvPr/>
        </p:nvCxnSpPr>
        <p:spPr>
          <a:xfrm>
            <a:off x="6745044" y="4284116"/>
            <a:ext cx="37651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9486" y="5162120"/>
            <a:ext cx="91460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/>
              <a:t>Energy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30737" y="5556307"/>
            <a:ext cx="1667435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Represented </a:t>
            </a:r>
            <a:r>
              <a:rPr lang="en-US" i="1"/>
              <a:t>by mathematical operator</a:t>
            </a:r>
            <a:endParaRPr lang="en-US" i="1" dirty="0"/>
          </a:p>
        </p:txBody>
      </p:sp>
      <p:cxnSp>
        <p:nvCxnSpPr>
          <p:cNvPr id="23" name="Straight Arrow Connector 22"/>
          <p:cNvCxnSpPr>
            <a:endCxn id="22" idx="1"/>
          </p:cNvCxnSpPr>
          <p:nvPr/>
        </p:nvCxnSpPr>
        <p:spPr>
          <a:xfrm>
            <a:off x="2154218" y="6017972"/>
            <a:ext cx="37651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19458" y="5137290"/>
            <a:ext cx="2325573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/>
              <a:t>Angular momentum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21563" y="5552189"/>
            <a:ext cx="1667435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Represented </a:t>
            </a:r>
            <a:r>
              <a:rPr lang="en-US" i="1"/>
              <a:t>by mathematical operator</a:t>
            </a:r>
            <a:endParaRPr lang="en-US" i="1" dirty="0"/>
          </a:p>
        </p:txBody>
      </p:sp>
      <p:cxnSp>
        <p:nvCxnSpPr>
          <p:cNvPr id="27" name="Straight Arrow Connector 26"/>
          <p:cNvCxnSpPr>
            <a:endCxn id="26" idx="1"/>
          </p:cNvCxnSpPr>
          <p:nvPr/>
        </p:nvCxnSpPr>
        <p:spPr>
          <a:xfrm>
            <a:off x="6745044" y="6013854"/>
            <a:ext cx="37651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56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  <p:bldP spid="21" grpId="0" animBg="1"/>
      <p:bldP spid="22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Operators, </a:t>
            </a:r>
            <a:r>
              <a:rPr lang="en-US" sz="4000" dirty="0" err="1"/>
              <a:t>eigenfunctions</a:t>
            </a:r>
            <a:r>
              <a:rPr lang="en-US" sz="4000" dirty="0"/>
              <a:t> &amp; eigenvalues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9472" y="1126062"/>
            <a:ext cx="8165054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Properties of the operators representing observables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306" y="1871830"/>
                <a:ext cx="8358692" cy="3908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/>
                  <a:t>The operators representing observables have </a:t>
                </a:r>
                <a:r>
                  <a:rPr lang="en-AU" sz="2400" b="1" dirty="0">
                    <a:solidFill>
                      <a:srgbClr val="0070C0"/>
                    </a:solidFill>
                  </a:rPr>
                  <a:t>3 key properties</a:t>
                </a:r>
                <a:r>
                  <a:rPr lang="en-AU" sz="2400" dirty="0"/>
                  <a:t>:</a:t>
                </a:r>
              </a:p>
              <a:p>
                <a:pPr marL="457200" indent="-457200">
                  <a:spcAft>
                    <a:spcPts val="2400"/>
                  </a:spcAft>
                  <a:buFont typeface="+mj-lt"/>
                  <a:buAutoNum type="arabicPeriod"/>
                </a:pPr>
                <a:r>
                  <a:rPr lang="en-AU" sz="2400" dirty="0"/>
                  <a:t>Their </a:t>
                </a:r>
                <a:r>
                  <a:rPr lang="en-AU" sz="2400" b="1" dirty="0"/>
                  <a:t>eigenvalues are real </a:t>
                </a:r>
                <a:r>
                  <a:rPr lang="en-AU" sz="2400" dirty="0"/>
                  <a:t>(not complex) numbers, so they can correspond to the results of physical measurements</a:t>
                </a:r>
              </a:p>
              <a:p>
                <a:pPr marL="457200" indent="-457200">
                  <a:spcAft>
                    <a:spcPts val="2400"/>
                  </a:spcAft>
                  <a:buFont typeface="+mj-lt"/>
                  <a:buAutoNum type="arabicPeriod"/>
                </a:pPr>
                <a:r>
                  <a:rPr lang="en-AU" sz="2400" dirty="0"/>
                  <a:t>Different </a:t>
                </a:r>
                <a:r>
                  <a:rPr lang="en-AU" sz="2400" dirty="0" err="1"/>
                  <a:t>eigenfunctions</a:t>
                </a:r>
                <a:r>
                  <a:rPr lang="en-AU" sz="2400" dirty="0"/>
                  <a:t> are </a:t>
                </a:r>
                <a:r>
                  <a:rPr lang="en-AU" sz="2400" b="1" dirty="0"/>
                  <a:t>orthogonal</a:t>
                </a:r>
                <a:r>
                  <a:rPr lang="en-AU" sz="2400" dirty="0"/>
                  <a:t>, which is defined by:</a:t>
                </a:r>
              </a:p>
              <a:p>
                <a:pPr marL="457200" indent="-457200">
                  <a:spcAft>
                    <a:spcPts val="2400"/>
                  </a:spcAft>
                  <a:buFont typeface="+mj-lt"/>
                  <a:buAutoNum type="arabicPeriod"/>
                </a:pPr>
                <a:endParaRPr lang="en-AU" sz="2400" dirty="0"/>
              </a:p>
              <a:p>
                <a:pPr marL="457200" indent="-457200">
                  <a:spcAft>
                    <a:spcPts val="2400"/>
                  </a:spcAft>
                  <a:buFont typeface="+mj-lt"/>
                  <a:buAutoNum type="arabicPeriod"/>
                </a:pPr>
                <a:r>
                  <a:rPr lang="en-AU" sz="2400" dirty="0"/>
                  <a:t>Any other function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𝑓</m:t>
                    </m:r>
                    <m:r>
                      <a:rPr lang="en-AU" sz="2400" b="0" i="1" smtClean="0"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AU" sz="2400" dirty="0"/>
                  <a:t> can be expressed as a </a:t>
                </a:r>
                <a:r>
                  <a:rPr lang="en-AU" sz="2400" b="1" dirty="0"/>
                  <a:t>linear combination of the </a:t>
                </a:r>
                <a:r>
                  <a:rPr lang="en-AU" sz="2400" b="1" dirty="0" err="1"/>
                  <a:t>eigenfunctions</a:t>
                </a:r>
                <a:r>
                  <a:rPr lang="en-AU" sz="2400" dirty="0"/>
                  <a:t>, which we can write as: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1871830"/>
                <a:ext cx="8358692" cy="3908762"/>
              </a:xfrm>
              <a:prstGeom prst="rect">
                <a:avLst/>
              </a:prstGeom>
              <a:blipFill rotWithShape="0">
                <a:blip r:embed="rId3"/>
                <a:stretch>
                  <a:fillRect l="-1167" t="-1248" r="-1896" b="-2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06453" y="4072007"/>
                <a:ext cx="4947573" cy="823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s-I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is-IS" sz="240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𝑑𝑥</m:t>
                          </m:r>
                        </m:e>
                      </m:nary>
                      <m:r>
                        <a:rPr lang="mr-IN" sz="240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  <m:r>
                                <a:rPr lang="mr-IN" sz="240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,  </m:t>
                              </m:r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mr-IN" sz="240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&amp;</m:t>
                              </m:r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  <m:r>
                                <a:rPr lang="mr-IN" sz="240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,  </m:t>
                              </m:r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≠</m:t>
                              </m:r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53" y="4072007"/>
                <a:ext cx="4947573" cy="82381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65277" y="5780592"/>
                <a:ext cx="2688749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AU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AU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AU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AU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AU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AU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AU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AU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277" y="5780592"/>
                <a:ext cx="2688749" cy="8962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93224" y="4160750"/>
                <a:ext cx="24957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p>
                        <m:r>
                          <a:rPr lang="en-AU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means the complex conjugate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224" y="4160750"/>
                <a:ext cx="2495774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951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722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Operators, </a:t>
            </a:r>
            <a:r>
              <a:rPr lang="en-US" sz="4000" dirty="0" err="1"/>
              <a:t>eigenfunctions</a:t>
            </a:r>
            <a:r>
              <a:rPr lang="en-US" sz="4000" dirty="0"/>
              <a:t> &amp; eigenvalues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9472" y="1126062"/>
            <a:ext cx="8165054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Properties of the operators representing observables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305" y="1871830"/>
                <a:ext cx="4163209" cy="4967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/>
                  <a:t>We can use the energy </a:t>
                </a:r>
                <a:r>
                  <a:rPr lang="en-AU" sz="2400" dirty="0" err="1"/>
                  <a:t>eigenfunctions</a:t>
                </a:r>
                <a:r>
                  <a:rPr lang="en-AU" sz="2400" dirty="0"/>
                  <a:t> for the infinite potential well to illustrate </a:t>
                </a:r>
                <a:r>
                  <a:rPr lang="en-AU" sz="2400" b="1" dirty="0"/>
                  <a:t>orthogonality</a:t>
                </a:r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/>
                  <a:t>These sine functions average to zero if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𝑚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≠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𝑛</m:t>
                    </m:r>
                  </m:oMath>
                </a14:m>
                <a:r>
                  <a:rPr lang="en-AU" sz="2400" dirty="0"/>
                  <a:t>,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is-I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b>
                      <m:sup>
                        <m:r>
                          <a:rPr lang="is-IS" sz="2400" i="1" smtClean="0">
                            <a:solidFill>
                              <a:srgbClr val="0070C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AU" sz="24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AU" sz="24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AU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4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AU" sz="24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  <m:d>
                          <m:dPr>
                            <m:ctrlPr>
                              <a:rPr lang="en-AU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4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</m:nary>
                    <m:r>
                      <a:rPr lang="en-AU" sz="24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AU" sz="2400" dirty="0">
                  <a:solidFill>
                    <a:srgbClr val="0070C0"/>
                  </a:solidFill>
                </a:endParaRPr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𝑚</m:t>
                    </m:r>
                    <m:r>
                      <a:rPr lang="en-AU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AU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AU" sz="2400" dirty="0">
                    <a:solidFill>
                      <a:schemeClr val="tx1"/>
                    </a:solidFill>
                  </a:rPr>
                  <a:t>, then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is-I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b>
                      <m:sup>
                        <m:r>
                          <a:rPr lang="is-IS" sz="2400" i="1" smtClean="0">
                            <a:solidFill>
                              <a:srgbClr val="0070C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is-IS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hr-HR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AU" sz="2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AU" sz="2400" b="0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r>
                                  <a:rPr lang="en-AU" sz="2400" b="0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  <m:r>
                                  <a:rPr lang="en-AU" sz="2400" b="0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AU" sz="24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AU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</m:nary>
                    <m:r>
                      <a:rPr lang="en-AU" sz="24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r>
                  <a:rPr lang="en-AU" sz="2400" dirty="0">
                    <a:solidFill>
                      <a:schemeClr val="tx1"/>
                    </a:solidFill>
                  </a:rPr>
                  <a:t>, which is the same as normalising the </a:t>
                </a:r>
                <a:r>
                  <a:rPr lang="en-AU" sz="2400" dirty="0" err="1">
                    <a:solidFill>
                      <a:schemeClr val="tx1"/>
                    </a:solidFill>
                  </a:rPr>
                  <a:t>eigenfunctions</a:t>
                </a:r>
                <a:endParaRPr lang="en-A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5" y="1871830"/>
                <a:ext cx="4163209" cy="4967898"/>
              </a:xfrm>
              <a:prstGeom prst="rect">
                <a:avLst/>
              </a:prstGeom>
              <a:blipFill rotWithShape="0">
                <a:blip r:embed="rId3"/>
                <a:stretch>
                  <a:fillRect l="-2050" t="-982" r="-2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668" y="1955800"/>
            <a:ext cx="42164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0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Operators, </a:t>
            </a:r>
            <a:r>
              <a:rPr lang="en-US" sz="4000" dirty="0" err="1"/>
              <a:t>eigenfunctions</a:t>
            </a:r>
            <a:r>
              <a:rPr lang="en-US" sz="4000" dirty="0"/>
              <a:t> &amp; eigenvalues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3722" y="1122021"/>
            <a:ext cx="6056555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Linear combinations of </a:t>
            </a:r>
            <a:r>
              <a:rPr lang="en-US" sz="2800" b="1" dirty="0" err="1"/>
              <a:t>eigenfunctions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306" y="1871830"/>
                <a:ext cx="8358692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/>
                  <a:t>We just mentioned that any function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𝑓</m:t>
                    </m:r>
                    <m:r>
                      <a:rPr lang="en-AU" sz="2400" b="0" i="1" smtClean="0"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AU" sz="2400" dirty="0"/>
                  <a:t> can be expressed as a </a:t>
                </a:r>
                <a:r>
                  <a:rPr lang="en-AU" sz="2400" b="1" dirty="0"/>
                  <a:t>linear combination of the </a:t>
                </a:r>
                <a:r>
                  <a:rPr lang="en-AU" sz="2400" b="1" dirty="0" err="1"/>
                  <a:t>eigenfunctions</a:t>
                </a:r>
                <a:r>
                  <a:rPr lang="en-AU" sz="2400" dirty="0"/>
                  <a:t> of an operator:</a:t>
                </a:r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endParaRPr lang="en-AU" sz="24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/>
                  <a:t>We can determine the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AU" sz="2400" dirty="0"/>
                  <a:t> using the orthogonality property.  We can derive them by considering: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1871830"/>
                <a:ext cx="8358692" cy="2400657"/>
              </a:xfrm>
              <a:prstGeom prst="rect">
                <a:avLst/>
              </a:prstGeom>
              <a:blipFill rotWithShape="0">
                <a:blip r:embed="rId3"/>
                <a:stretch>
                  <a:fillRect l="-1021" t="-2030" r="-875" b="-4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89185" y="2698722"/>
                <a:ext cx="2240934" cy="74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AU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AU" sz="20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AU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AU" sz="20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sz="20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AU" sz="20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sz="20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AU" sz="20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AU" sz="20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AU" sz="20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185" y="2698722"/>
                <a:ext cx="2240934" cy="74687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02058" y="4387134"/>
                <a:ext cx="4950651" cy="597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s-I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AU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is-I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AU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AU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AU" b="0" i="1" smtClean="0"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AU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AU" b="0" i="1" smtClean="0">
                              <a:latin typeface="Cambria Math" charset="0"/>
                            </a:rPr>
                            <m:t>𝑑𝑥</m:t>
                          </m:r>
                          <m:r>
                            <a:rPr lang="en-AU" b="0" i="1" smtClean="0">
                              <a:latin typeface="Cambria Math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trlPr>
                            <a:rPr lang="is-I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AU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is-I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i="1">
                                  <a:latin typeface="Cambria Math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AU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AU" b="0" i="1" smtClean="0">
                              <a:latin typeface="Cambria Math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AU" b="0" i="1" smtClean="0">
                                  <a:latin typeface="Cambria Math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latin typeface="Cambria Math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AU" b="0" i="1" smtClean="0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AU" b="0" i="1" smtClean="0"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AU" b="0" i="1" smtClean="0">
                              <a:latin typeface="Cambria Math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058" y="4387134"/>
                <a:ext cx="4950651" cy="59759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36757" y="5110137"/>
                <a:ext cx="2943691" cy="597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AU" b="0" i="1" smtClean="0"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i="1"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nary>
                        <m:naryPr>
                          <m:ctrlPr>
                            <a:rPr lang="is-I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i="1">
                              <a:latin typeface="Cambria Math" charset="0"/>
                            </a:rPr>
                            <m:t>−</m:t>
                          </m:r>
                          <m:r>
                            <a:rPr lang="en-AU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is-I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i="1">
                                  <a:latin typeface="Cambria Math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AU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AU" b="0" i="1" smtClean="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i="1"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AU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AU" i="1">
                              <a:latin typeface="Cambria Math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757" y="5110137"/>
                <a:ext cx="2943691" cy="5975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258273" y="5922084"/>
                <a:ext cx="5609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charset="0"/>
                            </a:rPr>
                            <m:t>𝑐</m:t>
                          </m:r>
                        </m:e>
                        <m:sub>
                          <m:r>
                            <a:rPr lang="en-AU" b="0" i="1" smtClean="0">
                              <a:latin typeface="Cambria Math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273" y="5922084"/>
                <a:ext cx="560987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4348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152913" y="5099379"/>
            <a:ext cx="2099796" cy="608357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08602" y="5758933"/>
                <a:ext cx="26141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This is equal to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if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𝑚</m:t>
                    </m:r>
                    <m:r>
                      <a:rPr lang="en-AU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=</m:t>
                    </m:r>
                    <m:r>
                      <a:rPr lang="en-AU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otherwise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02" y="5758933"/>
                <a:ext cx="2614108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1865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400281" y="5112602"/>
            <a:ext cx="2495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Changing the order of the integral and sum </a:t>
            </a:r>
            <a:r>
              <a:rPr lang="mr-IN" dirty="0">
                <a:solidFill>
                  <a:srgbClr val="0070C0"/>
                </a:solidFill>
              </a:rPr>
              <a:t>…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1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Measurement in Quantum Mechanics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81374" y="1126062"/>
                <a:ext cx="5981252" cy="5232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Measurement if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𝚿</m:t>
                    </m:r>
                  </m:oMath>
                </a14:m>
                <a:r>
                  <a:rPr lang="en-US" sz="2800" b="1" dirty="0"/>
                  <a:t> is an </a:t>
                </a:r>
                <a:r>
                  <a:rPr lang="en-US" sz="2800" b="1" dirty="0" err="1"/>
                  <a:t>eigenfunction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374" y="1126062"/>
                <a:ext cx="5981252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203" t="-10227" r="-102" b="-3068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306" y="1871830"/>
                <a:ext cx="8358692" cy="4416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/>
                  <a:t>At the heart of Quantum Mechanics is the how the </a:t>
                </a:r>
                <a:r>
                  <a:rPr lang="en-AU" sz="2400" dirty="0" err="1"/>
                  <a:t>wavefunction</a:t>
                </a:r>
                <a:r>
                  <a:rPr lang="en-AU" sz="2400" dirty="0"/>
                  <a:t> is related to </a:t>
                </a:r>
                <a:r>
                  <a:rPr lang="en-AU" sz="2400" b="1" dirty="0"/>
                  <a:t>measurement of observables</a:t>
                </a:r>
              </a:p>
              <a:p>
                <a:pPr marL="342900" indent="-34290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400" dirty="0"/>
                  <a:t>Suppose we measure a particular observable of a system (e.g. momentum, position, energy, angular momentum, etc.)</a:t>
                </a:r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/>
                  <a:t>Recapping </a:t>
                </a:r>
                <a:r>
                  <a:rPr lang="mr-IN" sz="2400" dirty="0"/>
                  <a:t>…</a:t>
                </a:r>
                <a:r>
                  <a:rPr lang="en-AU" sz="2400" dirty="0"/>
                  <a:t> this observable is represented by a corresponding</a:t>
                </a:r>
                <a:r>
                  <a:rPr lang="en-AU" sz="2400" b="1" dirty="0"/>
                  <a:t> operator </a:t>
                </a:r>
                <a:r>
                  <a:rPr lang="en-AU" sz="2400" dirty="0"/>
                  <a:t>(we will see some examples shortly)</a:t>
                </a:r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/>
                  <a:t>If the </a:t>
                </a:r>
                <a:r>
                  <a:rPr lang="en-AU" sz="2400" dirty="0" err="1"/>
                  <a:t>wavefunction</a:t>
                </a:r>
                <a:r>
                  <a:rPr lang="en-AU" sz="2400" dirty="0"/>
                  <a:t> of the system is an </a:t>
                </a:r>
                <a:r>
                  <a:rPr lang="en-AU" sz="2400" b="1" dirty="0" err="1"/>
                  <a:t>eigenfunction</a:t>
                </a:r>
                <a:r>
                  <a:rPr lang="en-AU" sz="2400" dirty="0"/>
                  <a:t> of the corresponding operator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AU" sz="2400" dirty="0"/>
                  <a:t>), then the result of the measurement is the corresponding </a:t>
                </a:r>
                <a:r>
                  <a:rPr lang="en-AU" sz="2400" b="1" dirty="0"/>
                  <a:t>eigenvalue</a:t>
                </a:r>
                <a:r>
                  <a:rPr lang="en-AU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endParaRPr lang="en-AU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1871830"/>
                <a:ext cx="8358692" cy="4416594"/>
              </a:xfrm>
              <a:prstGeom prst="rect">
                <a:avLst/>
              </a:prstGeom>
              <a:blipFill rotWithShape="0">
                <a:blip r:embed="rId4"/>
                <a:stretch>
                  <a:fillRect l="-1021" t="-1103" r="-219" b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320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Measurement in Quantum Mechanics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80160" y="1126062"/>
                <a:ext cx="6583680" cy="5232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Measurement if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𝚿</m:t>
                    </m:r>
                  </m:oMath>
                </a14:m>
                <a:r>
                  <a:rPr lang="en-US" sz="2800" b="1" dirty="0"/>
                  <a:t> is not an </a:t>
                </a:r>
                <a:r>
                  <a:rPr lang="en-US" sz="2800" b="1" dirty="0" err="1"/>
                  <a:t>eigenfunction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160" y="1126062"/>
                <a:ext cx="6583680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0227" b="-3068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306" y="1871830"/>
                <a:ext cx="8358692" cy="4647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/>
                  <a:t>If the </a:t>
                </a:r>
                <a:r>
                  <a:rPr lang="en-AU" sz="2400" dirty="0" err="1"/>
                  <a:t>wavefunction</a:t>
                </a:r>
                <a:r>
                  <a:rPr lang="en-AU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</m:oMath>
                </a14:m>
                <a:r>
                  <a:rPr lang="en-AU" sz="2400" dirty="0"/>
                  <a:t> is </a:t>
                </a:r>
                <a:r>
                  <a:rPr lang="en-AU" sz="2400" b="1" dirty="0"/>
                  <a:t>not</a:t>
                </a:r>
                <a:r>
                  <a:rPr lang="en-AU" sz="2400" dirty="0"/>
                  <a:t> an </a:t>
                </a:r>
                <a:r>
                  <a:rPr lang="en-AU" sz="2400" dirty="0" err="1"/>
                  <a:t>eigenfunction</a:t>
                </a:r>
                <a:r>
                  <a:rPr lang="en-AU" sz="2400" dirty="0"/>
                  <a:t> of the corresponding operator, it can always be expressed as a </a:t>
                </a:r>
                <a:r>
                  <a:rPr lang="en-AU" sz="2400" b="1" dirty="0"/>
                  <a:t>linear combination</a:t>
                </a:r>
                <a:r>
                  <a:rPr lang="en-AU" sz="2400" dirty="0"/>
                  <a:t> of the </a:t>
                </a:r>
                <a:r>
                  <a:rPr lang="en-AU" sz="2400" dirty="0" err="1"/>
                  <a:t>eigenfunctions</a:t>
                </a:r>
                <a:r>
                  <a:rPr lang="en-AU" sz="2400" dirty="0"/>
                  <a:t>:</a:t>
                </a:r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endParaRPr lang="en-AU" sz="2400" dirty="0"/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/>
                  <a:t>In this case, </a:t>
                </a:r>
                <a:r>
                  <a:rPr lang="en-AU" sz="2400" b="1" dirty="0">
                    <a:solidFill>
                      <a:srgbClr val="0070C0"/>
                    </a:solidFill>
                  </a:rPr>
                  <a:t>the result of the measurement may be any one of the eigenvalues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1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AU" sz="2400" b="1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AU" sz="2400" b="1" dirty="0">
                    <a:solidFill>
                      <a:srgbClr val="0070C0"/>
                    </a:solidFill>
                  </a:rPr>
                  <a:t>, with corresponding probabilities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400" b="1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𝒄</m:t>
                                </m:r>
                              </m:e>
                              <m:sub>
                                <m:r>
                                  <a:rPr lang="en-AU" sz="2400" b="1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AU" sz="2400" b="1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endParaRPr lang="en-AU" sz="2400" b="1" dirty="0"/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/>
                  <a:t>Following the measurement, </a:t>
                </a:r>
                <a:r>
                  <a:rPr lang="en-AU" sz="2400" b="1" dirty="0"/>
                  <a:t>the </a:t>
                </a:r>
                <a:r>
                  <a:rPr lang="en-AU" sz="2400" b="1" dirty="0" err="1"/>
                  <a:t>wavefunction</a:t>
                </a:r>
                <a:r>
                  <a:rPr lang="en-AU" sz="2400" b="1" dirty="0"/>
                  <a:t> “collapses” </a:t>
                </a:r>
                <a:r>
                  <a:rPr lang="en-AU" sz="2400" dirty="0"/>
                  <a:t>and becomes the </a:t>
                </a:r>
                <a:r>
                  <a:rPr lang="en-AU" sz="2400" dirty="0" err="1"/>
                  <a:t>eigenfunction</a:t>
                </a:r>
                <a:r>
                  <a:rPr lang="en-AU" sz="2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</m:sSub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AU" sz="2400" dirty="0"/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/>
                  <a:t>If the observable is measured again, we’ll find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AU" sz="2400" dirty="0"/>
                  <a:t> again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1871830"/>
                <a:ext cx="8358692" cy="4647426"/>
              </a:xfrm>
              <a:prstGeom prst="rect">
                <a:avLst/>
              </a:prstGeom>
              <a:blipFill rotWithShape="0">
                <a:blip r:embed="rId4"/>
                <a:stretch>
                  <a:fillRect l="-1021" t="-1050" r="-1240" b="-2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52035" y="3096351"/>
                <a:ext cx="2750240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Ψ</m:t>
                      </m:r>
                      <m:d>
                        <m:dPr>
                          <m:ctrl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035" y="3096351"/>
                <a:ext cx="2750240" cy="8962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69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Measurement in Quantum Mechanics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80160" y="1126062"/>
                <a:ext cx="6583680" cy="5232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Measurement if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𝚿</m:t>
                    </m:r>
                  </m:oMath>
                </a14:m>
                <a:r>
                  <a:rPr lang="en-US" sz="2800" b="1" dirty="0"/>
                  <a:t> is not an </a:t>
                </a:r>
                <a:r>
                  <a:rPr lang="en-US" sz="2800" b="1" dirty="0" err="1"/>
                  <a:t>eigenfunction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160" y="1126062"/>
                <a:ext cx="6583680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0227" b="-3068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08791" y="2049436"/>
            <a:ext cx="8337175" cy="156966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Measurement changes the </a:t>
            </a:r>
            <a:r>
              <a:rPr lang="en-US" sz="2400" b="1" i="1" dirty="0" err="1">
                <a:solidFill>
                  <a:srgbClr val="0070C0"/>
                </a:solidFill>
              </a:rPr>
              <a:t>wavefunction</a:t>
            </a:r>
            <a:r>
              <a:rPr lang="en-US" sz="2400" b="1" i="1" dirty="0">
                <a:solidFill>
                  <a:srgbClr val="0070C0"/>
                </a:solidFill>
              </a:rPr>
              <a:t>, causing it to “collapse” into the </a:t>
            </a:r>
            <a:r>
              <a:rPr lang="en-US" sz="2400" b="1" i="1" dirty="0" err="1">
                <a:solidFill>
                  <a:srgbClr val="0070C0"/>
                </a:solidFill>
              </a:rPr>
              <a:t>eigenfunction</a:t>
            </a:r>
            <a:r>
              <a:rPr lang="en-US" sz="2400" b="1" i="1" dirty="0">
                <a:solidFill>
                  <a:srgbClr val="0070C0"/>
                </a:solidFill>
              </a:rPr>
              <a:t> corresponding to the result of the measurement.  This ensures that future measurements of the quantity produce the same result.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306" y="4066389"/>
            <a:ext cx="4163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It is equivalent to opening the box containing Schrödinger’s cat, and seeing the result!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125" y="3861517"/>
            <a:ext cx="2764715" cy="27647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5383" y="5832285"/>
            <a:ext cx="3593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[Yes, cat photos are an occupational </a:t>
            </a:r>
            <a:r>
              <a:rPr lang="en-US" sz="2000"/>
              <a:t>hazard here.]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687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The </a:t>
            </a:r>
            <a:r>
              <a:rPr lang="en-US" sz="4000" dirty="0" err="1"/>
              <a:t>wavefunction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2925560" y="1142655"/>
            <a:ext cx="329288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Particles </a:t>
            </a:r>
            <a:r>
              <a:rPr lang="en-US" sz="2800" b="1"/>
              <a:t>and waves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306" y="1871830"/>
                <a:ext cx="5238974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/>
                  <a:t>In classical physics, we use </a:t>
                </a:r>
                <a:r>
                  <a:rPr lang="en-US" sz="2400" b="1" dirty="0"/>
                  <a:t>Newton’s Laws</a:t>
                </a:r>
                <a:r>
                  <a:rPr lang="en-US" sz="2400" dirty="0"/>
                  <a:t> to determine the equation of motion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</a:rPr>
                      <m:t>𝑡</m:t>
                    </m:r>
                    <m:r>
                      <a:rPr lang="en-AU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of a particle of mass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400" dirty="0"/>
                  <a:t> moving in a potential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𝑉</m:t>
                    </m:r>
                    <m:r>
                      <a:rPr lang="en-AU" sz="2400" b="0" i="1" smtClean="0"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/>
                  <a:t>Equivalently, we can </a:t>
                </a:r>
                <a:r>
                  <a:rPr lang="en-US" sz="2400" b="1" dirty="0"/>
                  <a:t>conserve the energy</a:t>
                </a:r>
                <a:r>
                  <a:rPr lang="en-US" sz="2400" dirty="0"/>
                  <a:t> of the particle: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1871830"/>
                <a:ext cx="5238974" cy="3785652"/>
              </a:xfrm>
              <a:prstGeom prst="rect">
                <a:avLst/>
              </a:prstGeom>
              <a:blipFill rotWithShape="0">
                <a:blip r:embed="rId3"/>
                <a:stretch>
                  <a:fillRect l="-1630" t="-1288" b="-2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42544" y="3685260"/>
                <a:ext cx="2614498" cy="7411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𝐹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𝑚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num>
                        <m:den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𝑑𝑉</m:t>
                          </m:r>
                        </m:num>
                        <m:den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544" y="3685260"/>
                <a:ext cx="2614498" cy="7411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104" y="2022438"/>
            <a:ext cx="3477410" cy="4636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3974" y="5812497"/>
                <a:ext cx="3210431" cy="69147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𝑚</m:t>
                      </m:r>
                      <m:sSup>
                        <m:sSupPr>
                          <m:ctrl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𝑣</m:t>
                          </m:r>
                        </m:e>
                        <m:sup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𝑉</m:t>
                      </m:r>
                      <m:d>
                        <m:dPr>
                          <m:ctrl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AU" sz="2400" b="0" i="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Energy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74" y="5812497"/>
                <a:ext cx="3210431" cy="69147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61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Measurement in Quantum Mechanics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80160" y="1126062"/>
                <a:ext cx="6583680" cy="5232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Measurement if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𝚿</m:t>
                    </m:r>
                  </m:oMath>
                </a14:m>
                <a:r>
                  <a:rPr lang="en-US" sz="2800" b="1" dirty="0"/>
                  <a:t> is not an </a:t>
                </a:r>
                <a:r>
                  <a:rPr lang="en-US" sz="2800" b="1" dirty="0" err="1"/>
                  <a:t>eigenfunction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160" y="1126062"/>
                <a:ext cx="6583680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0227" b="-3068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30306" y="1871830"/>
            <a:ext cx="8358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AU" sz="2400" dirty="0"/>
              <a:t>This gives us the </a:t>
            </a:r>
            <a:r>
              <a:rPr lang="en-AU" sz="2400" b="1" dirty="0">
                <a:solidFill>
                  <a:srgbClr val="0070C0"/>
                </a:solidFill>
              </a:rPr>
              <a:t>recipe for measurement in Quantum Mechanics</a:t>
            </a:r>
            <a:r>
              <a:rPr lang="en-AU" sz="2400" dirty="0"/>
              <a:t>, represented by the following flow chart!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96294" y="2872352"/>
                <a:ext cx="6742355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The state of the particle is described by its </a:t>
                </a:r>
                <a:r>
                  <a:rPr lang="en-US" sz="2000" dirty="0" err="1"/>
                  <a:t>wavefunction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294" y="2872352"/>
                <a:ext cx="6742355" cy="400110"/>
              </a:xfrm>
              <a:prstGeom prst="rect">
                <a:avLst/>
              </a:prstGeom>
              <a:blipFill rotWithShape="0">
                <a:blip r:embed="rId4"/>
                <a:stretch>
                  <a:fillRect t="-5882" b="-235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2120" y="3508184"/>
                <a:ext cx="1656680" cy="101566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We want to measure an observable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𝐴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20" y="3508184"/>
                <a:ext cx="1656680" cy="1015663"/>
              </a:xfrm>
              <a:prstGeom prst="rect">
                <a:avLst/>
              </a:prstGeom>
              <a:blipFill rotWithShape="0">
                <a:blip r:embed="rId5"/>
                <a:stretch>
                  <a:fillRect t="-2367" b="-8876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81834" y="3502959"/>
                <a:ext cx="2528720" cy="102611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dirty="0"/>
                  <a:t>What is the operator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000" dirty="0"/>
                  <a:t> corresponding to this observable?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834" y="3502959"/>
                <a:ext cx="2528720" cy="1026115"/>
              </a:xfrm>
              <a:prstGeom prst="rect">
                <a:avLst/>
              </a:prstGeom>
              <a:blipFill rotWithShape="0">
                <a:blip r:embed="rId6"/>
                <a:stretch>
                  <a:fillRect t="-2941" r="-240" b="-941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55343" y="3502959"/>
                <a:ext cx="3227971" cy="102611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dirty="0"/>
                  <a:t>What are the </a:t>
                </a:r>
                <a:r>
                  <a:rPr lang="en-AU" sz="2000" dirty="0" err="1"/>
                  <a:t>eigenfunctions</a:t>
                </a:r>
                <a:r>
                  <a:rPr lang="en-AU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AU" sz="2000" b="0" i="1" smtClean="0">
                        <a:latin typeface="Cambria Math" charset="0"/>
                      </a:rPr>
                      <m:t>(</m:t>
                    </m:r>
                    <m:r>
                      <a:rPr lang="en-AU" sz="2000" b="0" i="1" smtClean="0">
                        <a:latin typeface="Cambria Math" charset="0"/>
                      </a:rPr>
                      <m:t>𝑥</m:t>
                    </m:r>
                    <m:r>
                      <a:rPr lang="en-AU" sz="20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dirty="0"/>
                  <a:t> and eigenvalues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/>
                  <a:t> of this operator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343" y="3502959"/>
                <a:ext cx="3227971" cy="1026115"/>
              </a:xfrm>
              <a:prstGeom prst="rect">
                <a:avLst/>
              </a:prstGeom>
              <a:blipFill rotWithShape="0">
                <a:blip r:embed="rId7"/>
                <a:stretch>
                  <a:fillRect l="-376" t="-2941" r="-2256" b="-941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5984" y="4738358"/>
                <a:ext cx="3948057" cy="101566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dirty="0"/>
                  <a:t>Express the </a:t>
                </a:r>
                <a:r>
                  <a:rPr lang="en-AU" sz="2000" dirty="0" err="1"/>
                  <a:t>wavefunction</a:t>
                </a:r>
                <a:r>
                  <a:rPr lang="en-AU" sz="2000" dirty="0"/>
                  <a:t> as a linear combination of the </a:t>
                </a:r>
                <a:r>
                  <a:rPr lang="en-AU" sz="2000" dirty="0" err="1"/>
                  <a:t>eigenfunctions</a:t>
                </a:r>
                <a:r>
                  <a:rPr lang="en-AU" sz="20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d>
                      <m:dPr>
                        <m:ctrlPr>
                          <a:rPr lang="en-AU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</m:d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AU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sub>
                        </m:sSub>
                        <m: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sub>
                        </m:sSub>
                        <m: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  <m: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84" y="4738358"/>
                <a:ext cx="3948057" cy="1015663"/>
              </a:xfrm>
              <a:prstGeom prst="rect">
                <a:avLst/>
              </a:prstGeom>
              <a:blipFill rotWithShape="0">
                <a:blip r:embed="rId8"/>
                <a:stretch>
                  <a:fillRect l="-1387" t="-2367" r="-2465" b="-6982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96621" y="4739811"/>
                <a:ext cx="3786693" cy="101566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dirty="0"/>
                  <a:t>The possible results of the measurement are the eigenvalues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/>
                  <a:t>, with probabilities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AU" sz="2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621" y="4739811"/>
                <a:ext cx="3786693" cy="1015663"/>
              </a:xfrm>
              <a:prstGeom prst="rect">
                <a:avLst/>
              </a:prstGeom>
              <a:blipFill rotWithShape="0">
                <a:blip r:embed="rId9"/>
                <a:stretch>
                  <a:fillRect l="-321" t="-2976" r="-1603" b="-9524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55984" y="5984240"/>
            <a:ext cx="1672816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dirty="0"/>
              <a:t>Perform </a:t>
            </a:r>
            <a:r>
              <a:rPr lang="en-AU" sz="2000"/>
              <a:t>the measurement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87023" y="5984240"/>
                <a:ext cx="2066142" cy="70788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dirty="0"/>
                  <a:t>Obtain one of the eigenvalues,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023" y="5984240"/>
                <a:ext cx="2066142" cy="707886"/>
              </a:xfrm>
              <a:prstGeom prst="rect">
                <a:avLst/>
              </a:prstGeom>
              <a:blipFill rotWithShape="0">
                <a:blip r:embed="rId10"/>
                <a:stretch>
                  <a:fillRect l="-1466" t="-4237" r="-3812" b="-1355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11389" y="5971756"/>
                <a:ext cx="3971925" cy="70788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dirty="0"/>
                  <a:t>The </a:t>
                </a:r>
                <a:r>
                  <a:rPr lang="en-AU" sz="2000" dirty="0" err="1"/>
                  <a:t>wavefunction</a:t>
                </a:r>
                <a:r>
                  <a:rPr lang="en-AU" sz="2000" dirty="0"/>
                  <a:t> collapses to the corresponding </a:t>
                </a:r>
                <a:r>
                  <a:rPr lang="en-AU" sz="2000" dirty="0" err="1"/>
                  <a:t>eigenfunction</a:t>
                </a:r>
                <a:r>
                  <a:rPr lang="en-AU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AU" sz="2000" b="0" i="1" smtClean="0">
                        <a:latin typeface="Cambria Math" charset="0"/>
                      </a:rPr>
                      <m:t>(</m:t>
                    </m:r>
                    <m:r>
                      <a:rPr lang="en-AU" sz="2000" b="0" i="1" smtClean="0">
                        <a:latin typeface="Cambria Math" charset="0"/>
                      </a:rPr>
                      <m:t>𝑥</m:t>
                    </m:r>
                    <m:r>
                      <a:rPr lang="en-AU" sz="20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389" y="5971756"/>
                <a:ext cx="3971925" cy="707886"/>
              </a:xfrm>
              <a:prstGeom prst="rect">
                <a:avLst/>
              </a:prstGeom>
              <a:blipFill rotWithShape="0">
                <a:blip r:embed="rId11"/>
                <a:stretch>
                  <a:fillRect l="-765" t="-4237" b="-1355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>
            <a:off x="1828800" y="4016016"/>
            <a:ext cx="75303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10554" y="4016017"/>
            <a:ext cx="6447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04041" y="5246190"/>
            <a:ext cx="1092580" cy="14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828800" y="6344692"/>
            <a:ext cx="5582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53166" y="6336988"/>
            <a:ext cx="5582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00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Measurement in Quantum Mechanics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80160" y="1126062"/>
                <a:ext cx="6583680" cy="5232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Measurement if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𝚿</m:t>
                    </m:r>
                  </m:oMath>
                </a14:m>
                <a:r>
                  <a:rPr lang="en-US" sz="2800" b="1" dirty="0"/>
                  <a:t> is not an </a:t>
                </a:r>
                <a:r>
                  <a:rPr lang="en-US" sz="2800" b="1" dirty="0" err="1"/>
                  <a:t>eigenfunction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160" y="1126062"/>
                <a:ext cx="6583680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0227" b="-3068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2654" y="3334870"/>
                <a:ext cx="8358692" cy="3270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/>
                  <a:t>The factor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0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AU" sz="2000" b="0" i="1" smtClean="0">
                                <a:latin typeface="Cambria Math" charset="0"/>
                              </a:rPr>
                              <m:t>5</m:t>
                            </m:r>
                            <m:r>
                              <a:rPr lang="en-AU" sz="2000" b="0" i="1" smtClean="0">
                                <a:latin typeface="Cambria Math" charset="0"/>
                              </a:rPr>
                              <m:t>𝐿</m:t>
                            </m:r>
                          </m:e>
                        </m:rad>
                      </m:den>
                    </m:f>
                  </m:oMath>
                </a14:m>
                <a:r>
                  <a:rPr lang="en-AU" sz="2000" dirty="0"/>
                  <a:t> is to ensure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AU" sz="2000" dirty="0"/>
                  <a:t> is normalised: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is-I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AU" sz="20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b>
                      <m:sup>
                        <m:r>
                          <a:rPr lang="is-I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is-I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hr-HR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Ψ</m:t>
                                </m:r>
                                <m:r>
                                  <a:rPr lang="en-AU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r>
                                  <a:rPr lang="en-AU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  <m:r>
                                  <a:rPr lang="en-AU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AU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AU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AU" sz="2000" b="0" i="1" smtClean="0">
                            <a:latin typeface="Cambria Math" charset="0"/>
                          </a:rPr>
                          <m:t>𝑑𝑥</m:t>
                        </m:r>
                      </m:e>
                    </m:nary>
                    <m:r>
                      <a:rPr lang="en-AU" sz="2000" b="0" i="1" smtClean="0">
                        <a:latin typeface="Cambria Math" charset="0"/>
                      </a:rPr>
                      <m:t>=1</m:t>
                    </m:r>
                  </m:oMath>
                </a14:m>
                <a:endParaRPr lang="en-AU" sz="20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/>
                  <a:t>We notice that the terms in the square bracket are the 1</a:t>
                </a:r>
                <a:r>
                  <a:rPr lang="en-AU" sz="2000" baseline="30000" dirty="0"/>
                  <a:t>st</a:t>
                </a:r>
                <a:r>
                  <a:rPr lang="en-AU" sz="2000" dirty="0"/>
                  <a:t> and 2</a:t>
                </a:r>
                <a:r>
                  <a:rPr lang="en-AU" sz="2000" baseline="30000" dirty="0"/>
                  <a:t>nd</a:t>
                </a:r>
                <a:r>
                  <a:rPr lang="en-AU" sz="2000" dirty="0"/>
                  <a:t> energy </a:t>
                </a:r>
                <a:r>
                  <a:rPr lang="en-AU" sz="2000" dirty="0" err="1"/>
                  <a:t>eigenfunctions</a:t>
                </a:r>
                <a:r>
                  <a:rPr lang="en-AU" sz="2000" dirty="0"/>
                  <a:t>.  Substituting these in, we find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d>
                      <m:dPr>
                        <m:ctrlPr>
                          <a:rPr lang="en-AU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</m:d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AU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5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AU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</m:d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f>
                      <m:fPr>
                        <m:ctrlPr>
                          <a:rPr lang="mr-IN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AU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5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AU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</m:d>
                  </m:oMath>
                </a14:m>
                <a:endParaRPr lang="en-AU" sz="20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/>
                  <a:t>Hence, the possible measurements of the energy state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AU" sz="2000" dirty="0"/>
                  <a:t> (with probability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AU" sz="2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AU" sz="20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mr-I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mr-I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AU" sz="2000" b="0" i="1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  <m:sup>
                        <m:r>
                          <a:rPr lang="en-AU" sz="2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AU" sz="20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0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AU" sz="2000" b="0" i="1" smtClean="0">
                            <a:latin typeface="Cambria Math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AU" sz="2000" dirty="0"/>
                  <a:t>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sz="2000" dirty="0"/>
                  <a:t> (with probability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AU" sz="20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AU" sz="2000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mr-IN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mr-I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AU" sz="2000" i="1">
                                        <a:latin typeface="Cambria Math" charset="0"/>
                                      </a:rPr>
                                      <m:t>5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  <m:sup>
                        <m:r>
                          <a:rPr lang="en-AU" sz="20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AU" sz="20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000" b="0" i="1" smtClean="0">
                            <a:latin typeface="Cambria Math" charset="0"/>
                          </a:rPr>
                          <m:t>4</m:t>
                        </m:r>
                      </m:num>
                      <m:den>
                        <m:r>
                          <a:rPr lang="en-AU" sz="2000" i="1">
                            <a:latin typeface="Cambria Math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AU" sz="2000" dirty="0"/>
                  <a:t>)</a:t>
                </a:r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/>
                  <a:t>The probabilities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0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AU" sz="2000" b="0" i="1" smtClean="0">
                            <a:latin typeface="Cambria Math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AU" sz="2000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000" b="0" i="1" smtClean="0">
                            <a:latin typeface="Cambria Math" charset="0"/>
                          </a:rPr>
                          <m:t>4</m:t>
                        </m:r>
                      </m:num>
                      <m:den>
                        <m:r>
                          <a:rPr lang="en-AU" sz="2000" b="0" i="1" smtClean="0">
                            <a:latin typeface="Cambria Math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AU" sz="2000" dirty="0"/>
                  <a:t> sum to 1, as they should!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54" y="3334870"/>
                <a:ext cx="8358692" cy="3270319"/>
              </a:xfrm>
              <a:prstGeom prst="rect">
                <a:avLst/>
              </a:prstGeom>
              <a:blipFill rotWithShape="0">
                <a:blip r:embed="rId4"/>
                <a:stretch>
                  <a:fillRect l="-656" t="-16760" b="-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13185" y="1946708"/>
                <a:ext cx="7691717" cy="117679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Example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: a particle in an infinite potential well in the range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AU" sz="20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&lt;</m:t>
                    </m:r>
                    <m:r>
                      <a:rPr lang="en-AU" sz="20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𝐿</m:t>
                    </m:r>
                  </m:oMath>
                </a14:m>
                <a:r>
                  <a:rPr lang="en-US" sz="2000" i="1" dirty="0">
                    <a:solidFill>
                      <a:srgbClr val="0070C0"/>
                    </a:solidFill>
                  </a:rPr>
                  <a:t> is prepared in the </a:t>
                </a:r>
                <a:r>
                  <a:rPr lang="en-US" sz="2000" i="1" dirty="0" err="1">
                    <a:solidFill>
                      <a:srgbClr val="0070C0"/>
                    </a:solidFill>
                  </a:rPr>
                  <a:t>wavefunction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l-GR" sz="2000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𝛹</m:t>
                    </m:r>
                    <m:d>
                      <m:dPr>
                        <m:ctrlPr>
                          <a:rPr lang="en-AU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solidFill>
                              <a:srgbClr val="0070C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</m:d>
                    <m:r>
                      <a:rPr lang="en-AU" sz="2000" b="0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AU" sz="2000" b="0" i="1" smtClean="0">
                            <a:solidFill>
                              <a:srgbClr val="0070C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AU" sz="20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5</m:t>
                            </m:r>
                            <m:r>
                              <a:rPr lang="en-AU" sz="20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e>
                        </m:rad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mr-I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mr-IN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mr-IN" sz="20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mr-IN" sz="20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𝜋</m:t>
                                    </m:r>
                                    <m:r>
                                      <a:rPr lang="en-AU" sz="20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en-AU" sz="20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  <m:r>
                                      <a:rPr lang="en-AU" sz="20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𝐿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AU" sz="2000" b="0" i="1" smtClean="0">
                            <a:solidFill>
                              <a:srgbClr val="0070C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+2</m:t>
                        </m:r>
                        <m:func>
                          <m:funcPr>
                            <m:ctrlPr>
                              <a:rPr lang="en-AU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AU" sz="2000" b="0" i="0" smtClean="0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mr-IN" sz="20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mr-IN" sz="20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mr-IN" sz="20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𝜋</m:t>
                                    </m:r>
                                    <m:r>
                                      <a:rPr lang="en-AU" sz="20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en-AU" sz="20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𝐿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000" i="1" dirty="0">
                    <a:solidFill>
                      <a:srgbClr val="0070C0"/>
                    </a:solidFill>
                  </a:rPr>
                  <a:t>.  What energy states can be measured, and with what probabilities?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85" y="1946708"/>
                <a:ext cx="7691717" cy="1176797"/>
              </a:xfrm>
              <a:prstGeom prst="rect">
                <a:avLst/>
              </a:prstGeom>
              <a:blipFill rotWithShape="0">
                <a:blip r:embed="rId5"/>
                <a:stretch>
                  <a:fillRect l="-792" t="-2051" r="-1425" b="-7692"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710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Measurement in Quantum Mechanics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6895" y="1126062"/>
            <a:ext cx="3195021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Expectation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306" y="1871830"/>
                <a:ext cx="8358692" cy="3231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3600"/>
                  </a:spcAft>
                  <a:buFont typeface="Arial" charset="0"/>
                  <a:buChar char="•"/>
                </a:pPr>
                <a:r>
                  <a:rPr lang="en-AU" sz="2400" dirty="0"/>
                  <a:t>Although we can’t predict exactly which value will result from a measurement (only their probabilities), we can predict the </a:t>
                </a:r>
                <a:r>
                  <a:rPr lang="en-AU" sz="2400" b="1" dirty="0"/>
                  <a:t>mean measurement</a:t>
                </a:r>
                <a:r>
                  <a:rPr lang="en-AU" sz="2400" dirty="0"/>
                  <a:t>, also known as the </a:t>
                </a:r>
                <a:r>
                  <a:rPr lang="en-AU" sz="2400" b="1" dirty="0"/>
                  <a:t>expectation value</a:t>
                </a:r>
                <a:r>
                  <a:rPr lang="en-AU" sz="2400" dirty="0"/>
                  <a:t> </a:t>
                </a:r>
                <a:r>
                  <a:rPr lang="mr-IN" sz="2400" dirty="0"/>
                  <a:t>–</a:t>
                </a:r>
                <a:r>
                  <a:rPr lang="en-AU" sz="2400" dirty="0"/>
                  <a:t> which has the symbol of angled brackets,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i="1">
                            <a:latin typeface="Cambria Math" charset="0"/>
                          </a:rPr>
                          <m:t>𝑎</m:t>
                        </m:r>
                      </m:e>
                    </m:d>
                  </m:oMath>
                </a14:m>
                <a:endParaRPr lang="en-AU" sz="2400" dirty="0"/>
              </a:p>
              <a:p>
                <a:pPr marL="342900" indent="-342900">
                  <a:spcAft>
                    <a:spcPts val="3600"/>
                  </a:spcAft>
                  <a:buFont typeface="Arial" charset="0"/>
                  <a:buChar char="•"/>
                </a:pPr>
                <a:endParaRPr lang="en-AU" sz="2400" dirty="0"/>
              </a:p>
              <a:p>
                <a:pPr marL="342900" indent="-342900">
                  <a:spcAft>
                    <a:spcPts val="3600"/>
                  </a:spcAft>
                  <a:buFont typeface="Arial" charset="0"/>
                  <a:buChar char="•"/>
                </a:pPr>
                <a:r>
                  <a:rPr lang="en-AU" sz="2400" b="1" dirty="0">
                    <a:solidFill>
                      <a:srgbClr val="0070C0"/>
                    </a:solidFill>
                  </a:rPr>
                  <a:t>Example</a:t>
                </a:r>
                <a:r>
                  <a:rPr lang="en-AU" sz="2400" dirty="0">
                    <a:solidFill>
                      <a:srgbClr val="0070C0"/>
                    </a:solidFill>
                  </a:rPr>
                  <a:t>: what is the expectation value when a dice is thrown?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1871830"/>
                <a:ext cx="8358692" cy="3231654"/>
              </a:xfrm>
              <a:prstGeom prst="rect">
                <a:avLst/>
              </a:prstGeom>
              <a:blipFill rotWithShape="0">
                <a:blip r:embed="rId3"/>
                <a:stretch>
                  <a:fillRect l="-1021" t="-1509" r="-1532" b="-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03571" y="3657598"/>
                <a:ext cx="2336858" cy="746871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</m:d>
                      <m:r>
                        <a:rPr lang="en-AU" sz="20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AU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AU" sz="2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AU" sz="2000" b="0" i="0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Prob</m:t>
                          </m:r>
                          <m:d>
                            <m:dPr>
                              <m:ctrlPr>
                                <a:rPr lang="en-AU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20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AU" sz="20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AU" sz="20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571" y="3657598"/>
                <a:ext cx="2336858" cy="74687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24534" y="5251726"/>
                <a:ext cx="5759654" cy="57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b="0" i="1" smtClean="0">
                              <a:latin typeface="Cambria Math" charset="0"/>
                            </a:rPr>
                            <m:t>𝑎</m:t>
                          </m:r>
                        </m:e>
                      </m:d>
                      <m:r>
                        <a:rPr lang="en-AU" sz="2000" b="0" i="0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AU" sz="2000" b="0" i="1" smtClean="0">
                              <a:latin typeface="Cambria Math" charset="0"/>
                            </a:rPr>
                            <m:t>6</m:t>
                          </m:r>
                        </m:den>
                      </m:f>
                      <m:r>
                        <a:rPr lang="mr-IN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AU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1+</m:t>
                      </m:r>
                      <m:f>
                        <m:f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000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AU" sz="2000" i="1">
                              <a:latin typeface="Cambria Math" charset="0"/>
                            </a:rPr>
                            <m:t>6</m:t>
                          </m:r>
                        </m:den>
                      </m:f>
                      <m:r>
                        <a:rPr lang="mr-IN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AU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2</m:t>
                      </m:r>
                      <m:r>
                        <a:rPr lang="en-AU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000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AU" sz="2000" i="1">
                              <a:latin typeface="Cambria Math" charset="0"/>
                            </a:rPr>
                            <m:t>6</m:t>
                          </m:r>
                        </m:den>
                      </m:f>
                      <m:r>
                        <a:rPr lang="mr-IN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AU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3</m:t>
                      </m:r>
                      <m:r>
                        <a:rPr lang="en-AU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000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AU" sz="2000" i="1">
                              <a:latin typeface="Cambria Math" charset="0"/>
                            </a:rPr>
                            <m:t>6</m:t>
                          </m:r>
                        </m:den>
                      </m:f>
                      <m:r>
                        <a:rPr lang="mr-IN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AU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4</m:t>
                      </m:r>
                      <m:r>
                        <a:rPr lang="en-AU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000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AU" sz="2000" i="1">
                              <a:latin typeface="Cambria Math" charset="0"/>
                            </a:rPr>
                            <m:t>6</m:t>
                          </m:r>
                        </m:den>
                      </m:f>
                      <m:r>
                        <a:rPr lang="mr-IN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AU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5</m:t>
                      </m:r>
                      <m:r>
                        <a:rPr lang="en-AU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000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AU" sz="2000" i="1">
                              <a:latin typeface="Cambria Math" charset="0"/>
                            </a:rPr>
                            <m:t>6</m:t>
                          </m:r>
                        </m:den>
                      </m:f>
                      <m:r>
                        <a:rPr lang="mr-IN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AU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6=3.5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534" y="5251726"/>
                <a:ext cx="5759654" cy="57823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4617" y="5029197"/>
            <a:ext cx="1839339" cy="17736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7609" y="6071800"/>
                <a:ext cx="62048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/>
                  <a:t>[Note: the value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3.5</m:t>
                    </m:r>
                  </m:oMath>
                </a14:m>
                <a:r>
                  <a:rPr lang="en-US" sz="2000" i="1" dirty="0"/>
                  <a:t> cannot be obtained for any individual throw of the dice, but is the average over many throws!]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09" y="6071800"/>
                <a:ext cx="6204861" cy="707886"/>
              </a:xfrm>
              <a:prstGeom prst="rect">
                <a:avLst/>
              </a:prstGeom>
              <a:blipFill rotWithShape="0">
                <a:blip r:embed="rId7"/>
                <a:stretch>
                  <a:fillRect l="-982" t="-4310" r="-295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299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Measurement in Quantum Mechanics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6895" y="1126062"/>
            <a:ext cx="3195021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Expectation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306" y="1871830"/>
                <a:ext cx="8358692" cy="3854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/>
                  <a:t>In Quantum Mechanics, we have seen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400" b="0" i="0" smtClean="0">
                        <a:latin typeface="Cambria Math" charset="0"/>
                      </a:rPr>
                      <m:t>Prob</m:t>
                    </m:r>
                    <m:d>
                      <m:d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AU" sz="2400" b="0" i="1" smtClean="0">
                                    <a:latin typeface="Cambria Math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AU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AU" sz="24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endParaRPr lang="en-AU" sz="24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endParaRPr lang="en-AU" sz="24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b="1" dirty="0"/>
                  <a:t>Example</a:t>
                </a:r>
                <a:r>
                  <a:rPr lang="en-AU" sz="2400" dirty="0"/>
                  <a:t>: for the particle in the infinite potential well 2 slides back,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AU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𝐸</m:t>
                        </m:r>
                      </m:e>
                    </m:d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4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AU" sz="2400" b="0" i="1" smtClean="0">
                            <a:latin typeface="Cambria Math" charset="0"/>
                          </a:rPr>
                          <m:t>5</m:t>
                        </m:r>
                      </m:den>
                    </m:f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AU" sz="2400" b="0" i="1" smtClean="0"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400" b="0" i="1" smtClean="0">
                            <a:latin typeface="Cambria Math" charset="0"/>
                          </a:rPr>
                          <m:t>4</m:t>
                        </m:r>
                      </m:num>
                      <m:den>
                        <m:r>
                          <a:rPr lang="en-AU" sz="2400" i="1">
                            <a:latin typeface="Cambria Math" charset="0"/>
                          </a:rPr>
                          <m:t>5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endParaRPr lang="en-AU" sz="24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/>
                  <a:t>We can also find a general relation by substituting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AU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AU" sz="24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ctrlPr>
                          <a:rPr lang="is-I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AU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AU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b>
                      <m:sup>
                        <m:r>
                          <a:rPr lang="is-IS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  <m:d>
                          <m:dPr>
                            <m:ctrlPr>
                              <a:rPr lang="en-AU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AU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AU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AU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bSup>
                        <m:r>
                          <a:rPr lang="en-AU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AU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en-AU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AU" sz="2400" dirty="0"/>
                  <a:t> and using the orthogonality relation: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1871830"/>
                <a:ext cx="8358692" cy="3854197"/>
              </a:xfrm>
              <a:prstGeom prst="rect">
                <a:avLst/>
              </a:prstGeom>
              <a:blipFill rotWithShape="0">
                <a:blip r:embed="rId3"/>
                <a:stretch>
                  <a:fillRect l="-1021" t="-1266" b="-1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07370" y="2517284"/>
                <a:ext cx="4643131" cy="896207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AU" sz="2400" b="0" i="0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Prob</m:t>
                          </m:r>
                          <m:d>
                            <m:dPr>
                              <m:ctrlP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AU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AU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AU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40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24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AU" sz="24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AU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370" y="2517284"/>
                <a:ext cx="4643131" cy="89620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39799" y="5826041"/>
                <a:ext cx="3527312" cy="796821"/>
              </a:xfrm>
              <a:prstGeom prst="rect">
                <a:avLst/>
              </a:prstGeom>
              <a:noFill/>
              <a:ln w="12700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is-I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is-I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l-GR" sz="240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799" y="5826041"/>
                <a:ext cx="3527312" cy="79682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181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2466" y="1126062"/>
            <a:ext cx="5294371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rules of </a:t>
            </a:r>
            <a:r>
              <a:rPr lang="en-US" sz="2800" b="1"/>
              <a:t>Quantum Mechanics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305" y="1990164"/>
                <a:ext cx="8358692" cy="457356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/>
                  <a:t>The state of a particle is described by the </a:t>
                </a:r>
                <a:r>
                  <a:rPr lang="en-AU" sz="2000" dirty="0" err="1"/>
                  <a:t>wavefunction</a:t>
                </a:r>
                <a:r>
                  <a:rPr lang="en-AU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AU" sz="2000" dirty="0"/>
                  <a:t>, which satisfies the Schrödinger equation, </a:t>
                </a:r>
                <a14:m>
                  <m:oMath xmlns:m="http://schemas.openxmlformats.org/officeDocument/2006/math">
                    <m:r>
                      <a:rPr lang="en-AU" sz="200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−</m:t>
                    </m:r>
                    <m:f>
                      <m:fPr>
                        <m:ctrlPr>
                          <a:rPr lang="mr-I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mr-I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AU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AU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AU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𝑚</m:t>
                        </m:r>
                      </m:den>
                    </m:f>
                    <m:f>
                      <m:fPr>
                        <m:ctrlPr>
                          <a:rPr lang="mr-I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mr-IN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AU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</m:num>
                      <m:den>
                        <m:r>
                          <a:rPr lang="mr-IN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p>
                          <m:sSupPr>
                            <m:ctrlPr>
                              <a:rPr lang="mr-I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AU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AU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AU" sz="20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AU" sz="2000" i="1">
                        <a:solidFill>
                          <a:schemeClr val="tx1"/>
                        </a:solidFill>
                        <a:latin typeface="Cambria Math" charset="0"/>
                      </a:rPr>
                      <m:t>𝑉</m:t>
                    </m:r>
                    <m:d>
                      <m:dPr>
                        <m:ctrlPr>
                          <a:rPr lang="en-A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AU" sz="2000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0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AU" sz="20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AU" sz="20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  <m:r>
                      <a:rPr lang="en-AU" sz="20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ℏ</m:t>
                    </m:r>
                    <m:f>
                      <m:fPr>
                        <m:ctrlPr>
                          <a:rPr lang="mr-I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mr-IN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l-GR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</m:num>
                      <m:den>
                        <m:r>
                          <a:rPr lang="mr-IN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a:rPr lang="en-AU" sz="20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den>
                    </m:f>
                  </m:oMath>
                </a14:m>
                <a:endParaRPr lang="en-AU" sz="20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/>
                  <a:t>The probability of a particle being located at a position in the range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charset="0"/>
                      </a:rPr>
                      <m:t>[</m:t>
                    </m:r>
                    <m:r>
                      <a:rPr lang="en-AU" sz="2000" b="0" i="1" smtClean="0">
                        <a:latin typeface="Cambria Math" charset="0"/>
                      </a:rPr>
                      <m:t>𝑥</m:t>
                    </m:r>
                    <m:r>
                      <a:rPr lang="en-AU" sz="2000" b="0" i="1" smtClean="0">
                        <a:latin typeface="Cambria Math" charset="0"/>
                      </a:rPr>
                      <m:t>,</m:t>
                    </m:r>
                    <m:r>
                      <a:rPr lang="en-AU" sz="2000" b="0" i="1" smtClean="0">
                        <a:latin typeface="Cambria Math" charset="0"/>
                      </a:rPr>
                      <m:t>𝑥</m:t>
                    </m:r>
                    <m:r>
                      <a:rPr lang="en-AU" sz="2000" b="0" i="1" smtClean="0">
                        <a:latin typeface="Cambria Math" charset="0"/>
                      </a:rPr>
                      <m:t>+</m:t>
                    </m:r>
                    <m:r>
                      <a:rPr lang="en-AU" sz="2000" b="0" i="1" smtClean="0">
                        <a:latin typeface="Cambria Math" charset="0"/>
                      </a:rPr>
                      <m:t>𝑑𝑥</m:t>
                    </m:r>
                    <m:r>
                      <a:rPr lang="en-AU" sz="2000" b="0" i="1" smtClean="0">
                        <a:latin typeface="Cambria Math" charset="0"/>
                      </a:rPr>
                      <m:t>]</m:t>
                    </m:r>
                  </m:oMath>
                </a14:m>
                <a:r>
                  <a:rPr lang="en-AU" sz="2000" dirty="0"/>
                  <a:t> at time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AU" sz="2000" dirty="0"/>
                  <a:t>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Ψ</m:t>
                            </m:r>
                            <m:r>
                              <a:rPr lang="en-AU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(</m:t>
                            </m:r>
                            <m:r>
                              <a:rPr lang="en-AU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  <m:r>
                              <a:rPr lang="en-AU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r>
                              <a:rPr lang="en-AU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lang="en-AU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AU" sz="2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AU" sz="20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/>
                  <a:t>Physical observables are represented by operators, and the possible results of measuring an observable are the eigenvalues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AU" sz="2000" dirty="0"/>
                  <a:t> of those operators</a:t>
                </a:r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/>
                  <a:t>Any </a:t>
                </a:r>
                <a:r>
                  <a:rPr lang="en-AU" sz="2000" dirty="0" err="1"/>
                  <a:t>wavefunction</a:t>
                </a:r>
                <a:r>
                  <a:rPr lang="en-AU" sz="2000" dirty="0"/>
                  <a:t> can be expressed as a linear combination of the </a:t>
                </a:r>
                <a:r>
                  <a:rPr lang="en-AU" sz="2000" dirty="0" err="1"/>
                  <a:t>eigenfunctions</a:t>
                </a:r>
                <a:r>
                  <a:rPr lang="en-AU" sz="2000" dirty="0"/>
                  <a:t> of these operators: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AU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AU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AU" sz="2000" dirty="0"/>
                  <a:t>.  The probability of measuring the eigenvalue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AU" sz="2000" i="1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AU" sz="2000" dirty="0"/>
                  <a:t> is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AU" sz="2000" b="0" i="1" smtClean="0">
                                    <a:latin typeface="Cambria Math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AU" sz="2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AU" sz="20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/>
                  <a:t>If a measurement of an observable yields a result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AU" sz="2000" i="1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AU" sz="2000" dirty="0"/>
                  <a:t>, the </a:t>
                </a:r>
                <a:r>
                  <a:rPr lang="en-AU" sz="2000" dirty="0" err="1"/>
                  <a:t>wavefunction</a:t>
                </a:r>
                <a:r>
                  <a:rPr lang="en-AU" sz="2000" dirty="0"/>
                  <a:t> collapses into the corresponding </a:t>
                </a:r>
                <a:r>
                  <a:rPr lang="en-AU" sz="2000" dirty="0" err="1"/>
                  <a:t>eigenfunction</a:t>
                </a:r>
                <a:r>
                  <a:rPr lang="en-AU" sz="20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AU" sz="2000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5" y="1990164"/>
                <a:ext cx="8358692" cy="4573560"/>
              </a:xfrm>
              <a:prstGeom prst="rect">
                <a:avLst/>
              </a:prstGeom>
              <a:blipFill rotWithShape="0">
                <a:blip r:embed="rId3"/>
                <a:stretch>
                  <a:fillRect l="-583" t="-531" r="-218" b="-1195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2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03" y="2086984"/>
            <a:ext cx="5758833" cy="43783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The </a:t>
            </a:r>
            <a:r>
              <a:rPr lang="en-US" sz="4000" dirty="0" err="1"/>
              <a:t>wavefunction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30306" y="1871830"/>
            <a:ext cx="835869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AU" sz="2400" dirty="0"/>
              <a:t>This picture cannot apply in the Quantum world, because </a:t>
            </a:r>
            <a:r>
              <a:rPr lang="en-AU" sz="2400" b="1" dirty="0"/>
              <a:t>particles behave like waves </a:t>
            </a:r>
            <a:r>
              <a:rPr lang="en-AU" sz="2400" dirty="0"/>
              <a:t>(see: the double-slit experiment)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endParaRPr lang="en-AU" sz="2400" dirty="0"/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endParaRPr lang="en-AU" sz="2400" dirty="0"/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endParaRPr lang="en-AU" sz="2400" dirty="0"/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endParaRPr lang="en-AU" sz="2400" dirty="0"/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endParaRPr lang="en-AU" sz="2400" dirty="0"/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endParaRPr lang="en-AU" sz="2400" dirty="0"/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endParaRPr lang="en-AU" sz="2400" dirty="0"/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AU" sz="2400" dirty="0"/>
              <a:t>Since a wave is an </a:t>
            </a:r>
            <a:r>
              <a:rPr lang="en-AU" sz="2400" b="1" dirty="0"/>
              <a:t>object extended in space</a:t>
            </a:r>
            <a:r>
              <a:rPr lang="en-AU" sz="2400" dirty="0"/>
              <a:t>, we need to change how we describe a particle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925560" y="1142655"/>
            <a:ext cx="329288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Particles </a:t>
            </a:r>
            <a:r>
              <a:rPr lang="en-US" sz="2800" b="1"/>
              <a:t>and waves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45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The </a:t>
            </a:r>
            <a:r>
              <a:rPr lang="en-US" sz="4000" dirty="0" err="1"/>
              <a:t>wavefunction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2544183" y="1140315"/>
            <a:ext cx="4109421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Schrödinger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0306" y="1871830"/>
                <a:ext cx="8358692" cy="4760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400" dirty="0"/>
                  <a:t>In Quantum Mechanics, the equation of motion of a particle in a potential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𝑉</m:t>
                    </m:r>
                    <m:r>
                      <a:rPr lang="en-AU" sz="2400" b="0" i="1" smtClean="0"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is replaced by the </a:t>
                </a:r>
                <a:r>
                  <a:rPr lang="en-US" sz="2400" b="1" dirty="0"/>
                  <a:t>Schrödinger equation</a:t>
                </a:r>
                <a:r>
                  <a:rPr lang="en-US" sz="2400" dirty="0"/>
                  <a:t>:</a:t>
                </a:r>
              </a:p>
              <a:p>
                <a:pPr marL="342900" indent="-342900">
                  <a:spcAft>
                    <a:spcPts val="1200"/>
                  </a:spcAft>
                  <a:buFont typeface="Arial" charset="0"/>
                  <a:buChar char="•"/>
                </a:pPr>
                <a:endParaRPr lang="en-US" sz="2400" dirty="0"/>
              </a:p>
              <a:p>
                <a:pPr marL="342900" indent="-342900">
                  <a:spcAft>
                    <a:spcPts val="1200"/>
                  </a:spcAft>
                  <a:buFont typeface="Arial" charset="0"/>
                  <a:buChar char="•"/>
                </a:pPr>
                <a:endParaRPr lang="en-US" sz="2400" dirty="0"/>
              </a:p>
              <a:p>
                <a:pPr marL="342900" indent="-34290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400" dirty="0"/>
                  <a:t>The symbol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ℏ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h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/2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sz="2400" dirty="0"/>
                  <a:t>, where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h</m:t>
                    </m:r>
                  </m:oMath>
                </a14:m>
                <a:r>
                  <a:rPr lang="en-US" sz="2400" dirty="0"/>
                  <a:t> is Planck’s constant</a:t>
                </a:r>
              </a:p>
              <a:p>
                <a:pPr marL="342900" indent="-34290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400" dirty="0"/>
                  <a:t>It’s an equation for the </a:t>
                </a:r>
                <a:r>
                  <a:rPr lang="en-US" sz="2400" b="1" dirty="0" err="1"/>
                  <a:t>wavefunction</a:t>
                </a:r>
                <a:r>
                  <a:rPr lang="en-US" sz="2400" b="1" dirty="0"/>
                  <a:t> of the particle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.  This looks complicated, but we’ll soon see it’s the same as:</a:t>
                </a:r>
              </a:p>
              <a:p>
                <a:pPr marL="342900" indent="-342900">
                  <a:spcAft>
                    <a:spcPts val="1200"/>
                  </a:spcAft>
                  <a:buFont typeface="Arial" charset="0"/>
                  <a:buChar char="•"/>
                </a:pPr>
                <a:endParaRPr lang="en-US" sz="2400" dirty="0"/>
              </a:p>
              <a:p>
                <a:pPr marL="342900" indent="-34290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400" dirty="0"/>
                  <a:t>The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𝑖</m:t>
                    </m:r>
                    <m:r>
                      <a:rPr lang="en-AU" sz="2400" b="0" i="1" smtClean="0"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2400" b="0" i="1" smtClean="0">
                            <a:latin typeface="Cambria Math" charset="0"/>
                          </a:rPr>
                          <m:t>−1</m:t>
                        </m:r>
                      </m:e>
                    </m:rad>
                  </m:oMath>
                </a14:m>
                <a:r>
                  <a:rPr lang="en-US" sz="2400" dirty="0"/>
                  <a:t> appearing in the Schrödinger equation looks strange </a:t>
                </a:r>
                <a:r>
                  <a:rPr lang="mr-IN" sz="2400" dirty="0"/>
                  <a:t>–</a:t>
                </a:r>
                <a:r>
                  <a:rPr lang="en-US" sz="2400" dirty="0"/>
                  <a:t> the </a:t>
                </a:r>
                <a:r>
                  <a:rPr lang="en-US" sz="2400" dirty="0" err="1"/>
                  <a:t>wavefunction</a:t>
                </a:r>
                <a:r>
                  <a:rPr lang="en-US" sz="2400" dirty="0"/>
                  <a:t> is a complex number in general!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1871830"/>
                <a:ext cx="8358692" cy="4760919"/>
              </a:xfrm>
              <a:prstGeom prst="rect">
                <a:avLst/>
              </a:prstGeom>
              <a:blipFill rotWithShape="0">
                <a:blip r:embed="rId3"/>
                <a:stretch>
                  <a:fillRect l="-1021" t="-1024" r="-729" b="-1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54535" y="2871663"/>
                <a:ext cx="5864234" cy="7411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mr-IN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mr-IN" sz="240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mr-IN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mr-IN" sz="240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sz="2400" i="0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mr-IN" sz="240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mr-IN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𝑉</m:t>
                      </m:r>
                      <m:d>
                        <m:dPr>
                          <m:ctrl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Ψ</m:t>
                      </m:r>
                      <m:d>
                        <m:dPr>
                          <m:ctrl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ℏ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mr-IN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Ψ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mr-IN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535" y="2871663"/>
                <a:ext cx="5864234" cy="7411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93058" y="5241833"/>
                <a:ext cx="6557884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sz="2400" b="0" i="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Kinetic</m:t>
                      </m:r>
                      <m:r>
                        <a:rPr lang="en-AU" sz="2400" b="0" i="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2400" b="0" i="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energy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AU" sz="2400" b="0" i="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Potential</m:t>
                      </m:r>
                      <m:r>
                        <a:rPr lang="en-AU" sz="2400" b="0" i="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2400" b="0" i="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energy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AU" sz="2400" b="0" i="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Total</m:t>
                      </m:r>
                      <m:r>
                        <a:rPr lang="en-AU" sz="2400" b="0" i="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2400" b="0" i="0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energy</m:t>
                      </m:r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058" y="5241833"/>
                <a:ext cx="6557884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58" t="-143333" r="-651" b="-17833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878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The </a:t>
            </a:r>
            <a:r>
              <a:rPr lang="en-US" sz="4000" dirty="0" err="1"/>
              <a:t>wavefunction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119717" y="1136820"/>
            <a:ext cx="2904565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The </a:t>
            </a:r>
            <a:r>
              <a:rPr lang="en-US" sz="2800" b="1" dirty="0" err="1"/>
              <a:t>wavefunction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306" y="1871830"/>
                <a:ext cx="8358692" cy="4570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/>
                  <a:t>The </a:t>
                </a:r>
                <a:r>
                  <a:rPr lang="en-AU" sz="2400" b="1" dirty="0" err="1"/>
                  <a:t>wavefunction</a:t>
                </a:r>
                <a:r>
                  <a:rPr lang="en-AU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</m:oMath>
                </a14:m>
                <a:r>
                  <a:rPr lang="en-AU" sz="2400" dirty="0"/>
                  <a:t> </a:t>
                </a:r>
                <a:r>
                  <a:rPr lang="mr-IN" sz="2400" dirty="0"/>
                  <a:t>–</a:t>
                </a:r>
                <a:r>
                  <a:rPr lang="en-AU" sz="2400" dirty="0"/>
                  <a:t> that’s the Greek letter “psi” </a:t>
                </a:r>
                <a:r>
                  <a:rPr lang="mr-IN" sz="2400" dirty="0"/>
                  <a:t>–</a:t>
                </a:r>
                <a:r>
                  <a:rPr lang="en-AU" sz="2400" dirty="0"/>
                  <a:t> is how we describe the state of a particle in Quantum Mechanics</a:t>
                </a:r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/>
                  <a:t>At a given time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AU" sz="2400" dirty="0"/>
                  <a:t>, a particle is not at a fixed position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</a:rPr>
                      <m:t>𝑡</m:t>
                    </m:r>
                    <m:r>
                      <a:rPr lang="en-AU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AU" sz="2400" dirty="0"/>
                  <a:t>, but is in a state described as a </a:t>
                </a:r>
                <a:r>
                  <a:rPr lang="en-AU" sz="2400" b="1" dirty="0"/>
                  <a:t>function of position</a:t>
                </a:r>
                <a:r>
                  <a:rPr lang="en-AU" sz="2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AU" sz="24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endParaRPr lang="en-AU" sz="24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endParaRPr lang="en-AU" sz="24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endParaRPr lang="en-AU" sz="2400" dirty="0"/>
              </a:p>
              <a:p>
                <a:pPr marL="342900" indent="-34290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400" dirty="0"/>
                  <a:t>The </a:t>
                </a:r>
                <a:r>
                  <a:rPr lang="en-AU" sz="2400" dirty="0" err="1"/>
                  <a:t>wavefunction</a:t>
                </a:r>
                <a:r>
                  <a:rPr lang="en-AU" sz="2400" dirty="0"/>
                  <a:t> depends on the co-ordinates of a system </a:t>
                </a:r>
                <a:r>
                  <a:rPr lang="en-US" sz="2400" dirty="0"/>
                  <a:t>and contains </a:t>
                </a:r>
                <a:r>
                  <a:rPr lang="en-US" sz="2400" b="1" dirty="0"/>
                  <a:t>all the information about the system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1871830"/>
                <a:ext cx="8358692" cy="4570482"/>
              </a:xfrm>
              <a:prstGeom prst="rect">
                <a:avLst/>
              </a:prstGeom>
              <a:blipFill rotWithShape="0">
                <a:blip r:embed="rId3"/>
                <a:stretch>
                  <a:fillRect l="-1021" t="-1067" r="-1823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843" y="3776257"/>
            <a:ext cx="3852731" cy="169520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94334" y="4464423"/>
            <a:ext cx="516367" cy="5163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58643" y="4711849"/>
            <a:ext cx="132319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23829" y="3827581"/>
            <a:ext cx="1123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Classical: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3759" y="3827581"/>
            <a:ext cx="1243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Quantum: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22899" y="4464425"/>
            <a:ext cx="1309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becomes</a:t>
            </a:r>
          </a:p>
        </p:txBody>
      </p:sp>
    </p:spTree>
    <p:extLst>
      <p:ext uri="{BB962C8B-B14F-4D97-AF65-F5344CB8AC3E}">
        <p14:creationId xmlns:p14="http://schemas.microsoft.com/office/powerpoint/2010/main" val="210342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The </a:t>
            </a:r>
            <a:r>
              <a:rPr lang="en-US" sz="4000" dirty="0" err="1"/>
              <a:t>wavefunction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306" y="1871830"/>
                <a:ext cx="8358692" cy="495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US" sz="2400" b="1" dirty="0">
                    <a:solidFill>
                      <a:srgbClr val="0070C0"/>
                    </a:solidFill>
                  </a:rPr>
                  <a:t>What does the </a:t>
                </a:r>
                <a:r>
                  <a:rPr lang="en-US" sz="2400" b="1" dirty="0" err="1">
                    <a:solidFill>
                      <a:srgbClr val="0070C0"/>
                    </a:solidFill>
                  </a:rPr>
                  <a:t>wavefunction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 mean?  </a:t>
                </a:r>
                <a:r>
                  <a:rPr lang="en-US" sz="2400" dirty="0"/>
                  <a:t>It’s connected to the </a:t>
                </a:r>
                <a:r>
                  <a:rPr lang="en-US" sz="2400" b="1" dirty="0"/>
                  <a:t>probability</a:t>
                </a:r>
                <a:r>
                  <a:rPr lang="en-US" sz="2400" dirty="0"/>
                  <a:t> of the particle being in a particular position:</a:t>
                </a:r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endParaRPr lang="en-US" sz="2400" dirty="0"/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endParaRPr lang="en-US" sz="2400" dirty="0"/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US" sz="2400" dirty="0"/>
                  <a:t>The particle must be somewhere!  Hence, these probabilities must sum to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1.0</m:t>
                    </m:r>
                  </m:oMath>
                </a14:m>
                <a:r>
                  <a:rPr lang="en-US" sz="2400" dirty="0"/>
                  <a:t>, which is known as the </a:t>
                </a:r>
                <a:r>
                  <a:rPr lang="en-US" sz="2400" b="1" dirty="0" err="1"/>
                  <a:t>normalisation</a:t>
                </a:r>
                <a:r>
                  <a:rPr lang="en-US" sz="2400" dirty="0"/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endParaRPr lang="en-US" sz="2400" dirty="0"/>
              </a:p>
              <a:p>
                <a:pPr marL="342900" indent="-34290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US" sz="2400" dirty="0"/>
                  <a:t>The probability interpretation of the </a:t>
                </a:r>
                <a:r>
                  <a:rPr lang="en-US" sz="2400" dirty="0" err="1"/>
                  <a:t>wavefunction</a:t>
                </a:r>
                <a:r>
                  <a:rPr lang="en-US" sz="2400" dirty="0"/>
                  <a:t> implies that Quantum Mechanics has a </a:t>
                </a:r>
                <a:r>
                  <a:rPr lang="en-US" sz="2400" b="1" dirty="0"/>
                  <a:t>statistical</a:t>
                </a:r>
                <a:r>
                  <a:rPr lang="en-US" sz="2400" dirty="0"/>
                  <a:t> or </a:t>
                </a:r>
                <a:r>
                  <a:rPr lang="en-US" sz="2400" b="1" dirty="0"/>
                  <a:t>indeterminate</a:t>
                </a:r>
                <a:r>
                  <a:rPr lang="en-US" sz="2400" dirty="0"/>
                  <a:t> nature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06" y="1871830"/>
                <a:ext cx="8358692" cy="4955203"/>
              </a:xfrm>
              <a:prstGeom prst="rect">
                <a:avLst/>
              </a:prstGeom>
              <a:blipFill rotWithShape="0">
                <a:blip r:embed="rId3"/>
                <a:stretch>
                  <a:fillRect l="-1021" t="-984" r="-875" b="-1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46673" y="1126062"/>
            <a:ext cx="7250654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Probability interpretation of the </a:t>
            </a:r>
            <a:r>
              <a:rPr lang="en-US" sz="2800" b="1" dirty="0" err="1"/>
              <a:t>wavefunction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8940" y="2989901"/>
                <a:ext cx="400184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70C0"/>
                    </a:solidFill>
                  </a:rPr>
                  <a:t>Probability of finding a particle in a range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𝑥</m:t>
                    </m:r>
                    <m:r>
                      <a:rPr lang="is-IS" sz="2400" b="0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AU" sz="2400" b="0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AU" sz="2400" b="0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AU" sz="2400" b="0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𝑑𝑥</m:t>
                    </m:r>
                  </m:oMath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40" y="2989901"/>
                <a:ext cx="4001845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1979" t="-5839" r="-3957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70785" y="3189955"/>
                <a:ext cx="16127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i="1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AU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AU" sz="2800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800" i="1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AU" sz="2800" i="1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𝑑𝑥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785" y="3189955"/>
                <a:ext cx="1612749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07349" y="2886907"/>
                <a:ext cx="267846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Note: although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</m:oMath>
                </a14:m>
                <a:r>
                  <a:rPr lang="en-US" dirty="0"/>
                  <a:t> can be a complex number,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Ψ</m:t>
                            </m:r>
                          </m:e>
                        </m:d>
                      </m:e>
                      <m:sup>
                        <m:r>
                          <a:rPr lang="en-AU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l-GR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</m:e>
                      <m:sup>
                        <m:r>
                          <a:rPr lang="en-AU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is real, as it should be for a probability!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349" y="2886907"/>
                <a:ext cx="2678468" cy="1200329"/>
              </a:xfrm>
              <a:prstGeom prst="rect">
                <a:avLst/>
              </a:prstGeom>
              <a:blipFill rotWithShape="0">
                <a:blip r:embed="rId6"/>
                <a:stretch>
                  <a:fillRect l="-1818" t="-3061" r="-2273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65781" y="5095991"/>
                <a:ext cx="2812437" cy="796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s-I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AU" sz="2400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is-IS" sz="2400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is-I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Ψ</m:t>
                                  </m:r>
                                  <m:r>
                                    <a:rPr lang="en-AU" sz="2400" i="1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en-AU" sz="2400" i="1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  <m:r>
                                    <a:rPr lang="en-AU" sz="2400" i="1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r>
                                    <a:rPr lang="en-AU" sz="2400" i="1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  <m:r>
                                    <a:rPr lang="en-AU" sz="2400" i="1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AU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AU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𝑑𝑥</m:t>
                          </m:r>
                        </m:e>
                      </m:nary>
                      <m:r>
                        <a:rPr lang="en-AU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81" y="5095991"/>
                <a:ext cx="2812437" cy="79682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68940" y="2886907"/>
            <a:ext cx="5709278" cy="103963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1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Operators, </a:t>
            </a:r>
            <a:r>
              <a:rPr lang="en-US" sz="4000" dirty="0" err="1"/>
              <a:t>eigenfunctions</a:t>
            </a:r>
            <a:r>
              <a:rPr lang="en-US" sz="4000" dirty="0"/>
              <a:t> &amp; eigenvalues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02137" y="1126062"/>
            <a:ext cx="493776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Discrete nature of observables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306" y="1871830"/>
            <a:ext cx="517442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AU" sz="2400" dirty="0"/>
              <a:t>In Quantum Mechanics, a measurement of a quantity </a:t>
            </a:r>
            <a:r>
              <a:rPr lang="en-AU" sz="2400" b="1" dirty="0"/>
              <a:t>can only produce discrete (specific) outcomes</a:t>
            </a:r>
            <a:r>
              <a:rPr lang="en-AU" sz="2400" dirty="0"/>
              <a:t>, not any value</a:t>
            </a:r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AU" sz="2400" dirty="0"/>
              <a:t>You have previously studied a particle in an </a:t>
            </a:r>
            <a:r>
              <a:rPr lang="en-AU" sz="2400" b="1" dirty="0"/>
              <a:t>infinite potential well</a:t>
            </a:r>
            <a:r>
              <a:rPr lang="en-AU" sz="2400" dirty="0"/>
              <a:t>, which has certain allowed energy levels (see recap on next slide)</a:t>
            </a:r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US" sz="2400" dirty="0"/>
              <a:t>Another example is poor Schrödinger’s cat, which only has 2 possible states </a:t>
            </a:r>
            <a:r>
              <a:rPr lang="mr-IN" sz="2400" dirty="0"/>
              <a:t>…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108" y="1760926"/>
            <a:ext cx="3355314" cy="503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Operators, </a:t>
            </a:r>
            <a:r>
              <a:rPr lang="en-US" sz="4000" dirty="0" err="1"/>
              <a:t>eigenfunctions</a:t>
            </a:r>
            <a:r>
              <a:rPr lang="en-US" sz="4000" dirty="0"/>
              <a:t> &amp; eigenvalues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02137" y="1126062"/>
            <a:ext cx="493776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Discrete nature of observables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306" y="1871830"/>
            <a:ext cx="414169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AU" sz="2400" dirty="0"/>
              <a:t>In Physics 2A QM, you studied that a particle enclosed in an infinite potential well has discrete energies and </a:t>
            </a:r>
            <a:r>
              <a:rPr lang="en-AU" sz="2400" dirty="0" err="1"/>
              <a:t>wavefunctions</a:t>
            </a:r>
            <a:endParaRPr lang="en-AU" sz="2400" dirty="0"/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AU" sz="2400" dirty="0"/>
              <a:t>We’ll see this example again in Section 3!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955800"/>
            <a:ext cx="4216400" cy="476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7465" y="5411096"/>
            <a:ext cx="3447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Image credit: https://</a:t>
            </a:r>
            <a:r>
              <a:rPr lang="en-US" sz="1600" dirty="0" err="1"/>
              <a:t>opentextbc.ca</a:t>
            </a:r>
            <a:r>
              <a:rPr lang="en-US" sz="1600" dirty="0"/>
              <a:t>/universityphysicsv3openstax/chapter/the-quantum-particle-in-a-box/</a:t>
            </a:r>
          </a:p>
        </p:txBody>
      </p:sp>
    </p:spTree>
    <p:extLst>
      <p:ext uri="{BB962C8B-B14F-4D97-AF65-F5344CB8AC3E}">
        <p14:creationId xmlns:p14="http://schemas.microsoft.com/office/powerpoint/2010/main" val="554112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Operators, </a:t>
            </a:r>
            <a:r>
              <a:rPr lang="en-US" sz="4000" dirty="0" err="1"/>
              <a:t>eigenfunctions</a:t>
            </a:r>
            <a:r>
              <a:rPr lang="en-US" sz="4000" dirty="0"/>
              <a:t> &amp; eigenvalues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02137" y="1126062"/>
            <a:ext cx="4937760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Discrete nature of observables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306" y="1871830"/>
            <a:ext cx="835869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AU" sz="2400" dirty="0"/>
              <a:t>Physics is described in the language of mathematics; so we need a mathematical structure in which discrete values appear</a:t>
            </a:r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AU" sz="2400" dirty="0"/>
              <a:t>Welcome to the world of </a:t>
            </a:r>
            <a:r>
              <a:rPr lang="en-AU" sz="2400" b="1" dirty="0"/>
              <a:t>operators</a:t>
            </a:r>
            <a:r>
              <a:rPr lang="en-AU" sz="2400" dirty="0"/>
              <a:t>, </a:t>
            </a:r>
            <a:r>
              <a:rPr lang="en-AU" sz="2400" b="1" dirty="0" err="1"/>
              <a:t>eigenfunctions</a:t>
            </a:r>
            <a:r>
              <a:rPr lang="en-AU" sz="2400" dirty="0"/>
              <a:t> and </a:t>
            </a:r>
            <a:r>
              <a:rPr lang="en-AU" sz="2400" b="1" dirty="0"/>
              <a:t>eigenvalues</a:t>
            </a:r>
            <a:r>
              <a:rPr lang="en-AU" sz="2400" dirty="0"/>
              <a:t>!  Please do not turn back!</a:t>
            </a:r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AU" sz="2400" dirty="0"/>
              <a:t>We can describe the mathematical framework of Quantum Mechanics by the following statement:</a:t>
            </a:r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endParaRPr lang="en-AU" sz="2400" dirty="0"/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endParaRPr lang="en-AU" sz="2400" dirty="0"/>
          </a:p>
          <a:p>
            <a:pPr marL="342900" indent="-342900">
              <a:spcAft>
                <a:spcPts val="2400"/>
              </a:spcAft>
              <a:buFont typeface="Arial" charset="0"/>
              <a:buChar char="•"/>
            </a:pPr>
            <a:r>
              <a:rPr lang="en-AU" sz="2400" dirty="0"/>
              <a:t>What do these words mean??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1823" y="4921727"/>
            <a:ext cx="8337175" cy="1200329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Each quantity we can observe is represented by a corresponding operator.  If we measure that observable, we will always obtain a result which is one of the eigenvalues of the operator</a:t>
            </a:r>
          </a:p>
        </p:txBody>
      </p:sp>
    </p:spTree>
    <p:extLst>
      <p:ext uri="{BB962C8B-B14F-4D97-AF65-F5344CB8AC3E}">
        <p14:creationId xmlns:p14="http://schemas.microsoft.com/office/powerpoint/2010/main" val="129022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702</TotalTime>
  <Words>2161</Words>
  <Application>Microsoft Macintosh PowerPoint</Application>
  <PresentationFormat>On-screen Show (4:3)</PresentationFormat>
  <Paragraphs>233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Blake</dc:creator>
  <cp:lastModifiedBy>Chris Blake</cp:lastModifiedBy>
  <cp:revision>54</cp:revision>
  <cp:lastPrinted>2020-07-11T00:49:21Z</cp:lastPrinted>
  <dcterms:created xsi:type="dcterms:W3CDTF">2020-06-03T00:30:50Z</dcterms:created>
  <dcterms:modified xsi:type="dcterms:W3CDTF">2021-07-17T02:16:28Z</dcterms:modified>
</cp:coreProperties>
</file>