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7"/>
  </p:notesMasterIdLst>
  <p:sldIdLst>
    <p:sldId id="286" r:id="rId2"/>
    <p:sldId id="261" r:id="rId3"/>
    <p:sldId id="268" r:id="rId4"/>
    <p:sldId id="257" r:id="rId5"/>
    <p:sldId id="258" r:id="rId6"/>
    <p:sldId id="260" r:id="rId7"/>
    <p:sldId id="306" r:id="rId8"/>
    <p:sldId id="295" r:id="rId9"/>
    <p:sldId id="294" r:id="rId10"/>
    <p:sldId id="307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280" r:id="rId19"/>
    <p:sldId id="266" r:id="rId20"/>
    <p:sldId id="281" r:id="rId21"/>
    <p:sldId id="283" r:id="rId22"/>
    <p:sldId id="259" r:id="rId23"/>
    <p:sldId id="305" r:id="rId24"/>
    <p:sldId id="304" r:id="rId25"/>
    <p:sldId id="30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/>
    <p:restoredTop sz="94573"/>
  </p:normalViewPr>
  <p:slideViewPr>
    <p:cSldViewPr snapToGrid="0" snapToObjects="1">
      <p:cViewPr varScale="1">
        <p:scale>
          <a:sx n="116" d="100"/>
          <a:sy n="116" d="100"/>
        </p:scale>
        <p:origin x="18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6FBC3-5796-C141-B527-2AA6E8156F9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9B02F-4AED-CB4E-88BC-05A4DA8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2D629-3B53-2843-9DAD-94ACC2E1F8C2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32.jp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49"/>
            <a:ext cx="9152466" cy="686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164" y="2425786"/>
            <a:ext cx="7267672" cy="184665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Researching dark energy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(and the life of an astronomer!)</a:t>
            </a:r>
          </a:p>
        </p:txBody>
      </p:sp>
    </p:spTree>
    <p:extLst>
      <p:ext uri="{BB962C8B-B14F-4D97-AF65-F5344CB8AC3E}">
        <p14:creationId xmlns:p14="http://schemas.microsoft.com/office/powerpoint/2010/main" val="117899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10D1D9-CD7A-6179-E90B-B8D010648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70" y="749299"/>
            <a:ext cx="9297940" cy="6169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62DE1B-6191-0A1E-18F4-C32B353530FA}"/>
              </a:ext>
            </a:extLst>
          </p:cNvPr>
          <p:cNvCxnSpPr/>
          <p:nvPr/>
        </p:nvCxnSpPr>
        <p:spPr>
          <a:xfrm flipV="1">
            <a:off x="7447722" y="2160104"/>
            <a:ext cx="0" cy="1683026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E0B316F-6F0D-6580-3C11-27B6D480FA52}"/>
              </a:ext>
            </a:extLst>
          </p:cNvPr>
          <p:cNvSpPr txBox="1"/>
          <p:nvPr/>
        </p:nvSpPr>
        <p:spPr>
          <a:xfrm>
            <a:off x="6427302" y="2557669"/>
            <a:ext cx="2199861" cy="954107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Dark matter causes this!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629C9-FDBE-2003-F94D-3831CEBC88EE}"/>
              </a:ext>
            </a:extLst>
          </p:cNvPr>
          <p:cNvSpPr txBox="1"/>
          <p:nvPr/>
        </p:nvSpPr>
        <p:spPr>
          <a:xfrm>
            <a:off x="2743200" y="5787097"/>
            <a:ext cx="62121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Distance from </a:t>
            </a:r>
            <a:r>
              <a:rPr lang="en-US" sz="2400" dirty="0" err="1">
                <a:solidFill>
                  <a:schemeClr val="bg1"/>
                </a:solidFill>
              </a:rPr>
              <a:t>centre</a:t>
            </a:r>
            <a:r>
              <a:rPr lang="en-US" sz="2400" dirty="0">
                <a:solidFill>
                  <a:schemeClr val="bg1"/>
                </a:solidFill>
              </a:rPr>
              <a:t> of galaxy (1000s light year)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06672-C858-EAF6-F291-7E02CBE5DE2D}"/>
              </a:ext>
            </a:extLst>
          </p:cNvPr>
          <p:cNvSpPr txBox="1"/>
          <p:nvPr/>
        </p:nvSpPr>
        <p:spPr>
          <a:xfrm>
            <a:off x="673100" y="2679700"/>
            <a:ext cx="990600" cy="832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098DEE-DF4D-0567-42A8-4093AC975ECF}"/>
              </a:ext>
            </a:extLst>
          </p:cNvPr>
          <p:cNvSpPr txBox="1"/>
          <p:nvPr/>
        </p:nvSpPr>
        <p:spPr>
          <a:xfrm>
            <a:off x="450850" y="931203"/>
            <a:ext cx="143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Rotation speed (km/s)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D75B0E-9F01-8193-6B4B-36F13012833D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04681" y="103641"/>
            <a:ext cx="873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 have learned galaxies are full of invisible dark matter …</a:t>
            </a:r>
          </a:p>
        </p:txBody>
      </p:sp>
    </p:spTree>
    <p:extLst>
      <p:ext uri="{BB962C8B-B14F-4D97-AF65-F5344CB8AC3E}">
        <p14:creationId xmlns:p14="http://schemas.microsoft.com/office/powerpoint/2010/main" val="9162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800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FFFF00"/>
                </a:solidFill>
              </a:rPr>
              <a:t>… but the most startling discovery is that the cosmic expansion seems to be accelerating!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7" y="1203361"/>
            <a:ext cx="7732841" cy="5654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8491" y="4965539"/>
            <a:ext cx="4849793" cy="1481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7656" y="1258722"/>
            <a:ext cx="4647236" cy="4215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3388" y="1043491"/>
            <a:ext cx="161365" cy="58037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0408" y="6162035"/>
            <a:ext cx="3389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credit: The </a:t>
            </a:r>
            <a:r>
              <a:rPr lang="en-US" sz="1600">
                <a:solidFill>
                  <a:schemeClr val="bg1"/>
                </a:solidFill>
              </a:rPr>
              <a:t>Cosmic Perspective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9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5457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FFFF00"/>
                </a:solidFill>
              </a:rPr>
              <a:t>This is the “dark energy problem”: the attempt to understand the physics of cosmic acceleration, and its implications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843" y="0"/>
            <a:ext cx="28381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797" y="2807746"/>
            <a:ext cx="3908178" cy="35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6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 dark energy problem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386" y="5244896"/>
            <a:ext cx="8463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dirty="0"/>
              <a:t>The accelerating cosmic expansion cannot be produced by applying </a:t>
            </a:r>
            <a:r>
              <a:rPr lang="en-AU" sz="2800" b="1" dirty="0">
                <a:solidFill>
                  <a:srgbClr val="0070C0"/>
                </a:solidFill>
              </a:rPr>
              <a:t>General Relativity </a:t>
            </a:r>
            <a:r>
              <a:rPr lang="en-AU" sz="2800" dirty="0"/>
              <a:t>to a </a:t>
            </a:r>
            <a:r>
              <a:rPr lang="en-AU" sz="2800" b="1" dirty="0">
                <a:solidFill>
                  <a:srgbClr val="0070C0"/>
                </a:solidFill>
              </a:rPr>
              <a:t>homogeneous and isotropic </a:t>
            </a:r>
            <a:r>
              <a:rPr lang="en-AU" sz="2800" dirty="0"/>
              <a:t>Universe containing </a:t>
            </a:r>
            <a:r>
              <a:rPr lang="en-AU" sz="2800" b="1" dirty="0">
                <a:solidFill>
                  <a:srgbClr val="0070C0"/>
                </a:solidFill>
              </a:rPr>
              <a:t>matter and radiation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81" y="1084384"/>
            <a:ext cx="2011416" cy="1510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25" y="2732689"/>
            <a:ext cx="3241936" cy="23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13" y="2732688"/>
            <a:ext cx="3094106" cy="232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55715" y="1266650"/>
                <a:ext cx="3269741" cy="11567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4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AU" sz="4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4000" b="0" i="1" smtClean="0">
                              <a:latin typeface="Cambria Math" charset="0"/>
                            </a:rPr>
                            <m:t>8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mr-I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715" y="1266650"/>
                <a:ext cx="3269741" cy="11567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0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81" y="1084384"/>
            <a:ext cx="2011416" cy="1510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55715" y="1266650"/>
                <a:ext cx="4977645" cy="11567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4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AU" sz="4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4000" b="0" i="1" smtClean="0">
                              <a:latin typeface="Cambria Math" charset="0"/>
                            </a:rPr>
                            <m:t>8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mr-I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AU" sz="4000" b="0" i="1" smtClean="0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Λ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715" y="1266650"/>
                <a:ext cx="4977645" cy="115672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48" y="2940021"/>
            <a:ext cx="4134740" cy="3714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 dark energy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2812" y="2833827"/>
                <a:ext cx="4924346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800" dirty="0"/>
                  <a:t>Accelerating expansion can be produced by adding a </a:t>
                </a:r>
                <a:r>
                  <a:rPr lang="en-AU" sz="2800" b="1" dirty="0">
                    <a:solidFill>
                      <a:srgbClr val="0070C0"/>
                    </a:solidFill>
                  </a:rPr>
                  <a:t>cosmological constant </a:t>
                </a:r>
                <a:r>
                  <a:rPr lang="en-AU" sz="2800" dirty="0"/>
                  <a:t>term</a:t>
                </a:r>
                <a:endParaRPr lang="en-AU" sz="2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800" dirty="0"/>
                  <a:t>A wide range of data is consistent with a Universe where the current energy density is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𝟕𝟎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AU" sz="2800" b="1" dirty="0">
                    <a:solidFill>
                      <a:srgbClr val="0070C0"/>
                    </a:solidFill>
                  </a:rPr>
                  <a:t> cosmological constant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𝟑𝟎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AU" sz="2800" b="1" dirty="0">
                    <a:solidFill>
                      <a:srgbClr val="0070C0"/>
                    </a:solidFill>
                  </a:rPr>
                  <a:t> matter</a:t>
                </a:r>
                <a:endParaRPr lang="en-AU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2" y="2833827"/>
                <a:ext cx="4924346" cy="3847207"/>
              </a:xfrm>
              <a:prstGeom prst="rect">
                <a:avLst/>
              </a:prstGeom>
              <a:blipFill rotWithShape="0">
                <a:blip r:embed="rId6"/>
                <a:stretch>
                  <a:fillRect l="-2228" t="-1585" r="-3218" b="-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0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Why is this a problem?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47" y="1011756"/>
            <a:ext cx="3805137" cy="1914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5355" y="2113569"/>
                <a:ext cx="3625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2800" b="0" i="0" smtClean="0">
                              <a:latin typeface="Cambria Math" charset="0"/>
                            </a:rPr>
                            <m:t>obs</m:t>
                          </m:r>
                        </m:sub>
                      </m:sSub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80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80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−30</m:t>
                                  </m:r>
                                </m:sup>
                              </m:sSup>
                              <m:r>
                                <a:rPr lang="en-AU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AU" sz="2800" b="0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Planck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55" y="2113569"/>
                <a:ext cx="3625159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75991" y="3279586"/>
            <a:ext cx="84881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dirty="0"/>
              <a:t>In physics we seek a microscopic explanation of what the terms in an equation mean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dirty="0"/>
              <a:t>Unfortunately, this energy scale is </a:t>
            </a:r>
            <a:r>
              <a:rPr lang="en-AU" sz="2800" b="1" dirty="0">
                <a:solidFill>
                  <a:srgbClr val="0070C0"/>
                </a:solidFill>
              </a:rPr>
              <a:t>many tens of orders of magnitude lower</a:t>
            </a:r>
            <a:r>
              <a:rPr lang="en-AU" sz="2800" dirty="0"/>
              <a:t> than expected from quantum mechanical processes involving standard particles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b="1" dirty="0">
                <a:solidFill>
                  <a:srgbClr val="0070C0"/>
                </a:solidFill>
              </a:rPr>
              <a:t>Is the cosmological constant a sign of new physics?</a:t>
            </a:r>
            <a:endParaRPr lang="en-A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4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Other explanations?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813" y="3930857"/>
            <a:ext cx="811924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000" i="1" dirty="0"/>
              <a:t>“Accelerating cosmic expansion cannot be produced applying </a:t>
            </a:r>
            <a:r>
              <a:rPr lang="en-AU" sz="2000" i="1" dirty="0">
                <a:solidFill>
                  <a:srgbClr val="0070C0"/>
                </a:solidFill>
              </a:rPr>
              <a:t>GR</a:t>
            </a:r>
            <a:r>
              <a:rPr lang="en-AU" sz="2000" i="1" dirty="0"/>
              <a:t> to a </a:t>
            </a:r>
            <a:r>
              <a:rPr lang="en-AU" sz="2000" i="1" dirty="0">
                <a:solidFill>
                  <a:srgbClr val="0070C0"/>
                </a:solidFill>
              </a:rPr>
              <a:t>homogeneous/isotropic</a:t>
            </a:r>
            <a:r>
              <a:rPr lang="en-AU" sz="2000" i="1" dirty="0"/>
              <a:t> Universe containing </a:t>
            </a:r>
            <a:r>
              <a:rPr lang="en-AU" sz="2000" i="1" dirty="0">
                <a:solidFill>
                  <a:srgbClr val="0070C0"/>
                </a:solidFill>
              </a:rPr>
              <a:t>matter and radiation</a:t>
            </a:r>
            <a:r>
              <a:rPr lang="en-AU" sz="2000" i="1" dirty="0"/>
              <a:t>”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800" dirty="0">
                <a:solidFill>
                  <a:srgbClr val="0070C0"/>
                </a:solidFill>
              </a:rPr>
              <a:t>Modify gravitational physics?  </a:t>
            </a:r>
            <a:r>
              <a:rPr lang="en-AU" sz="2000" dirty="0"/>
              <a:t>[e.g. Einstein-Hilbert action]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800" dirty="0">
                <a:solidFill>
                  <a:srgbClr val="0070C0"/>
                </a:solidFill>
              </a:rPr>
              <a:t>Allow for effects of inhomogeneity?  </a:t>
            </a:r>
            <a:r>
              <a:rPr lang="en-AU" sz="2000" dirty="0"/>
              <a:t>[very hard!]</a:t>
            </a:r>
            <a:endParaRPr lang="en-AU" sz="2400" dirty="0"/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800" dirty="0">
                <a:solidFill>
                  <a:srgbClr val="0070C0"/>
                </a:solidFill>
              </a:rPr>
              <a:t>Add extra “source”?  </a:t>
            </a:r>
            <a:r>
              <a:rPr lang="en-AU" sz="2000" dirty="0"/>
              <a:t>[e.g. dynamical scalar field]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80" y="1165185"/>
            <a:ext cx="3170449" cy="2586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813" y="1994508"/>
            <a:ext cx="4004440" cy="95410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Let’s seek another solution!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813" y="4736124"/>
            <a:ext cx="7832633" cy="633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does it mean to “modify gravity”?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3" y="1334811"/>
            <a:ext cx="4221728" cy="5044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7643" y="1429398"/>
            <a:ext cx="389645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>
                <a:solidFill>
                  <a:srgbClr val="0070C0"/>
                </a:solidFill>
              </a:rPr>
              <a:t>Add some kind of “fifth force”  </a:t>
            </a:r>
            <a:r>
              <a:rPr lang="en-AU" sz="2000" dirty="0"/>
              <a:t>[to the four we already have]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/>
              <a:t>But we have extremely accurate laboratory and solar system tests of General Relativity!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/>
              <a:t>Add a </a:t>
            </a:r>
            <a:r>
              <a:rPr lang="en-AU" sz="2400" dirty="0">
                <a:solidFill>
                  <a:srgbClr val="0070C0"/>
                </a:solidFill>
              </a:rPr>
              <a:t>“screening mechanism” </a:t>
            </a:r>
            <a:r>
              <a:rPr lang="en-AU" sz="2400" dirty="0"/>
              <a:t>which allows the fifth force to vary with environment</a:t>
            </a:r>
          </a:p>
        </p:txBody>
      </p:sp>
    </p:spTree>
    <p:extLst>
      <p:ext uri="{BB962C8B-B14F-4D97-AF65-F5344CB8AC3E}">
        <p14:creationId xmlns:p14="http://schemas.microsoft.com/office/powerpoint/2010/main" val="7646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Cosmological observations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36" y="1429404"/>
            <a:ext cx="3762704" cy="2822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436" y="1429404"/>
            <a:ext cx="3762704" cy="28220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70233" y="3447393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70233" y="1613338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3620812" y="2551383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>
            <a:off x="1082564" y="2551382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93425" y="4918843"/>
            <a:ext cx="3794357" cy="138499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Growth </a:t>
            </a:r>
            <a:r>
              <a:rPr lang="en-US" sz="2800">
                <a:solidFill>
                  <a:schemeClr val="bg1"/>
                </a:solidFill>
              </a:rPr>
              <a:t>of perturbations within the expanding background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347" y="4918842"/>
            <a:ext cx="3436882" cy="138499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Homogeneous expansion of </a:t>
            </a:r>
            <a:r>
              <a:rPr lang="en-US" sz="2800">
                <a:solidFill>
                  <a:schemeClr val="bg1"/>
                </a:solidFill>
              </a:rPr>
              <a:t>the Universe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293" y="1090850"/>
            <a:ext cx="3190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credit</a:t>
            </a:r>
            <a:r>
              <a:rPr lang="en-US" sz="1600">
                <a:solidFill>
                  <a:schemeClr val="bg1"/>
                </a:solidFill>
              </a:rPr>
              <a:t>: Millennium </a:t>
            </a:r>
            <a:r>
              <a:rPr lang="en-US" sz="1600" dirty="0">
                <a:solidFill>
                  <a:schemeClr val="bg1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34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CAD635-ACC2-5D45-A5E4-3D4FD87CA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09" y="3339477"/>
            <a:ext cx="4572247" cy="3429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B243D6-B08B-FB4B-8FE6-E458BEDA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9" y="1597354"/>
            <a:ext cx="4356538" cy="2396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E55BB-6382-8742-8CE0-4C37798ACF9A}"/>
              </a:ext>
            </a:extLst>
          </p:cNvPr>
          <p:cNvSpPr txBox="1"/>
          <p:nvPr/>
        </p:nvSpPr>
        <p:spPr>
          <a:xfrm>
            <a:off x="5023947" y="1912300"/>
            <a:ext cx="3804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can tell the distance of cars from the </a:t>
            </a:r>
            <a:r>
              <a:rPr lang="en-US" sz="2400" dirty="0">
                <a:solidFill>
                  <a:srgbClr val="FFFF00"/>
                </a:solidFill>
              </a:rPr>
              <a:t>observed separation </a:t>
            </a:r>
            <a:r>
              <a:rPr lang="en-US" sz="2400" dirty="0">
                <a:solidFill>
                  <a:schemeClr val="bg1"/>
                </a:solidFill>
              </a:rPr>
              <a:t>of the headlights and their </a:t>
            </a:r>
            <a:r>
              <a:rPr lang="en-US" sz="2400" dirty="0">
                <a:solidFill>
                  <a:srgbClr val="FFFF00"/>
                </a:solidFill>
              </a:rPr>
              <a:t>brightness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BC6C57-2CC7-BB4D-A346-699B097A5A4E}"/>
              </a:ext>
            </a:extLst>
          </p:cNvPr>
          <p:cNvCxnSpPr>
            <a:cxnSpLocks/>
          </p:cNvCxnSpPr>
          <p:nvPr/>
        </p:nvCxnSpPr>
        <p:spPr>
          <a:xfrm flipH="1" flipV="1">
            <a:off x="2396360" y="2322784"/>
            <a:ext cx="1881350" cy="78827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E64972-F6D7-0540-B6C7-83B5DE6BCD1B}"/>
              </a:ext>
            </a:extLst>
          </p:cNvPr>
          <p:cNvSpPr txBox="1"/>
          <p:nvPr/>
        </p:nvSpPr>
        <p:spPr>
          <a:xfrm>
            <a:off x="3016469" y="2013462"/>
            <a:ext cx="173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Cars getting further away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54726-C092-1B47-AB8D-C04658508F83}"/>
              </a:ext>
            </a:extLst>
          </p:cNvPr>
          <p:cNvSpPr txBox="1"/>
          <p:nvPr/>
        </p:nvSpPr>
        <p:spPr>
          <a:xfrm>
            <a:off x="115613" y="4555158"/>
            <a:ext cx="3305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 astronomy we do this with </a:t>
            </a:r>
            <a:r>
              <a:rPr lang="en-US" sz="2400" dirty="0">
                <a:solidFill>
                  <a:srgbClr val="FFFF00"/>
                </a:solidFill>
              </a:rPr>
              <a:t>standard candles </a:t>
            </a: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dirty="0">
                <a:solidFill>
                  <a:srgbClr val="FFFF00"/>
                </a:solidFill>
              </a:rPr>
              <a:t>standard rulers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5A342-F674-066D-B600-C68B51B86478}"/>
              </a:ext>
            </a:extLst>
          </p:cNvPr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Cosmological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F6042-FB59-19F7-000F-D17FD9AAB3CF}"/>
              </a:ext>
            </a:extLst>
          </p:cNvPr>
          <p:cNvSpPr txBox="1"/>
          <p:nvPr/>
        </p:nvSpPr>
        <p:spPr>
          <a:xfrm>
            <a:off x="204681" y="870894"/>
            <a:ext cx="873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To do the first, we need to measure distances …</a:t>
            </a:r>
          </a:p>
        </p:txBody>
      </p:sp>
    </p:spTree>
    <p:extLst>
      <p:ext uri="{BB962C8B-B14F-4D97-AF65-F5344CB8AC3E}">
        <p14:creationId xmlns:p14="http://schemas.microsoft.com/office/powerpoint/2010/main" val="15058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A1DFB8-A7CE-1648-8739-D59433A3E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392" y="3655820"/>
            <a:ext cx="4535532" cy="3021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I’m an astronomy researcher!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5966D-A233-8C4D-B22F-DA8BCC75B1BD}"/>
              </a:ext>
            </a:extLst>
          </p:cNvPr>
          <p:cNvSpPr txBox="1"/>
          <p:nvPr/>
        </p:nvSpPr>
        <p:spPr>
          <a:xfrm>
            <a:off x="4782859" y="874621"/>
            <a:ext cx="3951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We gather data on the Universe … using the best technologies!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1417E-ED4A-5044-BD7C-370007F9036D}"/>
              </a:ext>
            </a:extLst>
          </p:cNvPr>
          <p:cNvSpPr txBox="1"/>
          <p:nvPr/>
        </p:nvSpPr>
        <p:spPr>
          <a:xfrm>
            <a:off x="0" y="870556"/>
            <a:ext cx="4610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We are scientists who study planets, stars, galaxies … and the Universe as a whole!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E4F84-4856-4A4B-A051-E108E152F072}"/>
              </a:ext>
            </a:extLst>
          </p:cNvPr>
          <p:cNvSpPr txBox="1"/>
          <p:nvPr/>
        </p:nvSpPr>
        <p:spPr>
          <a:xfrm>
            <a:off x="0" y="3536541"/>
            <a:ext cx="4277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We process and </a:t>
            </a:r>
            <a:r>
              <a:rPr lang="en-US" sz="2000" dirty="0" err="1">
                <a:solidFill>
                  <a:schemeClr val="bg1"/>
                </a:solidFill>
              </a:rPr>
              <a:t>analyse</a:t>
            </a:r>
            <a:r>
              <a:rPr lang="en-US" sz="2000" dirty="0">
                <a:solidFill>
                  <a:schemeClr val="bg1"/>
                </a:solidFill>
              </a:rPr>
              <a:t> data using computer codes, </a:t>
            </a:r>
            <a:r>
              <a:rPr lang="en-US" sz="2000" dirty="0" err="1">
                <a:solidFill>
                  <a:schemeClr val="bg1"/>
                </a:solidFill>
              </a:rPr>
              <a:t>maths</a:t>
            </a:r>
            <a:r>
              <a:rPr lang="en-US" sz="2000" dirty="0">
                <a:solidFill>
                  <a:schemeClr val="bg1"/>
                </a:solidFill>
              </a:rPr>
              <a:t>, 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BA67F-A4CB-234D-8C42-9BE8FAE0F186}"/>
              </a:ext>
            </a:extLst>
          </p:cNvPr>
          <p:cNvSpPr txBox="1"/>
          <p:nvPr/>
        </p:nvSpPr>
        <p:spPr>
          <a:xfrm>
            <a:off x="4355392" y="3580257"/>
            <a:ext cx="47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We use these results to improve our theory of how the Universe formed and evolved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3A7B4-6B5E-4848-BADB-D975A256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59" y="1675110"/>
            <a:ext cx="3202372" cy="1792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88D4EF-04A9-C848-BB1A-A6B2402F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6" y="4323918"/>
            <a:ext cx="3898024" cy="2423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CB25D-67E9-CE48-9C1B-4248C6981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99" y="1724242"/>
            <a:ext cx="2969892" cy="1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570" y="1142801"/>
            <a:ext cx="5023430" cy="3261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Cosmological observations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6" y="1139058"/>
            <a:ext cx="3852435" cy="3264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2813" y="4582499"/>
                <a:ext cx="8119242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The </a:t>
                </a:r>
                <a:r>
                  <a:rPr lang="en-AU" sz="2400" b="1" dirty="0"/>
                  <a:t>cosmic expansion history </a:t>
                </a:r>
                <a:r>
                  <a:rPr lang="en-AU" sz="2400" dirty="0"/>
                  <a:t>has been measured with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1%</m:t>
                    </m:r>
                  </m:oMath>
                </a14:m>
                <a:r>
                  <a:rPr lang="en-AU" sz="2400" dirty="0"/>
                  <a:t> accuracy using </a:t>
                </a:r>
                <a:r>
                  <a:rPr lang="en-AU" sz="2400" dirty="0">
                    <a:solidFill>
                      <a:schemeClr val="accent1"/>
                    </a:solidFill>
                  </a:rPr>
                  <a:t>supernovae</a:t>
                </a:r>
                <a:r>
                  <a:rPr lang="en-AU" sz="2400" dirty="0"/>
                  <a:t> and </a:t>
                </a:r>
                <a:r>
                  <a:rPr lang="en-AU" sz="2400" dirty="0">
                    <a:solidFill>
                      <a:schemeClr val="accent1"/>
                    </a:solidFill>
                  </a:rPr>
                  <a:t>baryon acoustic oscillations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The </a:t>
                </a:r>
                <a:r>
                  <a:rPr lang="en-AU" sz="2400" b="1" dirty="0"/>
                  <a:t>cosmic growth history </a:t>
                </a:r>
                <a:r>
                  <a:rPr lang="en-AU" sz="2400" dirty="0"/>
                  <a:t>has not yet been measured as accurately, but is </a:t>
                </a:r>
                <a:r>
                  <a:rPr lang="en-AU" sz="2400" dirty="0">
                    <a:solidFill>
                      <a:srgbClr val="0070C0"/>
                    </a:solidFill>
                  </a:rPr>
                  <a:t>crucial for distinguishing physics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" y="4582499"/>
                <a:ext cx="8119242" cy="1877437"/>
              </a:xfrm>
              <a:prstGeom prst="rect">
                <a:avLst/>
              </a:prstGeom>
              <a:blipFill rotWithShape="0">
                <a:blip r:embed="rId4"/>
                <a:stretch>
                  <a:fillRect l="-1051" t="-2597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653048" y="1408387"/>
            <a:ext cx="22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</a:t>
            </a:r>
            <a:r>
              <a:rPr lang="en-US" sz="1600" dirty="0" err="1"/>
              <a:t>Alam</a:t>
            </a:r>
            <a:r>
              <a:rPr lang="en-US" sz="1600" dirty="0"/>
              <a:t> et al. (2017)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2079" y="2883978"/>
            <a:ext cx="248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</a:t>
            </a:r>
            <a:r>
              <a:rPr lang="en-US" sz="1600" dirty="0" err="1"/>
              <a:t>Betoule</a:t>
            </a:r>
            <a:r>
              <a:rPr lang="en-US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391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4" y="943705"/>
            <a:ext cx="5360276" cy="5360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Measuring cosmic structure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331" y="1166646"/>
            <a:ext cx="34473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600"/>
              </a:spcAft>
              <a:buFont typeface="Arial" charset="0"/>
              <a:buChar char="•"/>
            </a:pPr>
            <a:r>
              <a:rPr lang="en-AU" sz="2400" dirty="0">
                <a:solidFill>
                  <a:srgbClr val="FFFF00"/>
                </a:solidFill>
              </a:rPr>
              <a:t>There are a rich variety of observable signatures of the clumpy Universe </a:t>
            </a:r>
            <a:r>
              <a:rPr lang="mr-IN" sz="2400" dirty="0">
                <a:solidFill>
                  <a:srgbClr val="FFFF00"/>
                </a:solidFill>
              </a:rPr>
              <a:t>…</a:t>
            </a:r>
            <a:endParaRPr lang="en-AU" sz="2400" dirty="0">
              <a:solidFill>
                <a:srgbClr val="FFFF00"/>
              </a:solidFill>
            </a:endParaRPr>
          </a:p>
          <a:p>
            <a:pPr marL="285750" indent="-285750">
              <a:spcAft>
                <a:spcPts val="3600"/>
              </a:spcAft>
              <a:buFont typeface="Arial" charset="0"/>
              <a:buChar char="•"/>
            </a:pPr>
            <a:r>
              <a:rPr lang="en-AU" sz="2400" dirty="0">
                <a:solidFill>
                  <a:srgbClr val="FFFF00"/>
                </a:solidFill>
              </a:rPr>
              <a:t>Clustering of galaxies</a:t>
            </a:r>
          </a:p>
          <a:p>
            <a:pPr marL="285750" indent="-285750">
              <a:spcAft>
                <a:spcPts val="3600"/>
              </a:spcAft>
              <a:buFont typeface="Arial" charset="0"/>
              <a:buChar char="•"/>
            </a:pPr>
            <a:r>
              <a:rPr lang="en-AU" sz="2400" dirty="0">
                <a:solidFill>
                  <a:srgbClr val="FFFF00"/>
                </a:solidFill>
              </a:rPr>
              <a:t>Velocities of objects</a:t>
            </a:r>
          </a:p>
          <a:p>
            <a:pPr marL="285750" indent="-285750">
              <a:spcAft>
                <a:spcPts val="3600"/>
              </a:spcAft>
              <a:buFont typeface="Arial" charset="0"/>
              <a:buChar char="•"/>
            </a:pPr>
            <a:r>
              <a:rPr lang="en-AU" sz="2400" dirty="0">
                <a:solidFill>
                  <a:srgbClr val="FFFF00"/>
                </a:solidFill>
              </a:rPr>
              <a:t>Gravitational lensing</a:t>
            </a:r>
          </a:p>
          <a:p>
            <a:pPr marL="285750" indent="-285750">
              <a:spcAft>
                <a:spcPts val="3600"/>
              </a:spcAft>
              <a:buFont typeface="Arial" charset="0"/>
              <a:buChar char="•"/>
            </a:pPr>
            <a:r>
              <a:rPr lang="en-AU" sz="2400" dirty="0">
                <a:solidFill>
                  <a:srgbClr val="FFFF00"/>
                </a:solidFill>
              </a:rPr>
              <a:t>Abundance/properties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5714" y="6344915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credit: Sloan Digital Sky Survey</a:t>
            </a:r>
          </a:p>
        </p:txBody>
      </p:sp>
    </p:spTree>
    <p:extLst>
      <p:ext uri="{BB962C8B-B14F-4D97-AF65-F5344CB8AC3E}">
        <p14:creationId xmlns:p14="http://schemas.microsoft.com/office/powerpoint/2010/main" val="4752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CE4614-5319-6C4C-A22C-DD7C24112CCF}"/>
              </a:ext>
            </a:extLst>
          </p:cNvPr>
          <p:cNvSpPr txBox="1"/>
          <p:nvPr/>
        </p:nvSpPr>
        <p:spPr>
          <a:xfrm>
            <a:off x="447001" y="862472"/>
            <a:ext cx="412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Clustering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E7F2F-76DE-5C44-ABA5-680A90599AD5}"/>
              </a:ext>
            </a:extLst>
          </p:cNvPr>
          <p:cNvSpPr txBox="1"/>
          <p:nvPr/>
        </p:nvSpPr>
        <p:spPr>
          <a:xfrm>
            <a:off x="5210984" y="881327"/>
            <a:ext cx="348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Gravitational lensing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3496E-9EAA-D747-809F-5931646A3147}"/>
              </a:ext>
            </a:extLst>
          </p:cNvPr>
          <p:cNvSpPr txBox="1"/>
          <p:nvPr/>
        </p:nvSpPr>
        <p:spPr>
          <a:xfrm>
            <a:off x="4887233" y="3814555"/>
            <a:ext cx="306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Building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4CA37-657D-C14F-9827-15042A85696C}"/>
              </a:ext>
            </a:extLst>
          </p:cNvPr>
          <p:cNvSpPr txBox="1"/>
          <p:nvPr/>
        </p:nvSpPr>
        <p:spPr>
          <a:xfrm>
            <a:off x="1011359" y="3479847"/>
            <a:ext cx="306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Galaxy velocities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14B45-C50E-3760-81CF-32643678EA3F}"/>
              </a:ext>
            </a:extLst>
          </p:cNvPr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Measuring cosmic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0D4B2-7768-5B3A-4513-CCD971725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94" y="1415349"/>
            <a:ext cx="3164030" cy="2541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91AC0-1927-8A47-6565-6BC6D7F3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68" y="4646677"/>
            <a:ext cx="1207151" cy="12071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00112B2-F9A2-46DA-D522-741C82D65BC8}"/>
              </a:ext>
            </a:extLst>
          </p:cNvPr>
          <p:cNvSpPr/>
          <p:nvPr/>
        </p:nvSpPr>
        <p:spPr>
          <a:xfrm>
            <a:off x="1431198" y="6289533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6094AE-6B1B-2FFB-70E8-CBCE6687E26D}"/>
              </a:ext>
            </a:extLst>
          </p:cNvPr>
          <p:cNvCxnSpPr/>
          <p:nvPr/>
        </p:nvCxnSpPr>
        <p:spPr>
          <a:xfrm flipH="1" flipV="1">
            <a:off x="2239306" y="5537832"/>
            <a:ext cx="578828" cy="5646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CD9B1F-474B-1919-E62E-632F6E881589}"/>
              </a:ext>
            </a:extLst>
          </p:cNvPr>
          <p:cNvCxnSpPr/>
          <p:nvPr/>
        </p:nvCxnSpPr>
        <p:spPr>
          <a:xfrm flipV="1">
            <a:off x="486760" y="5653773"/>
            <a:ext cx="680862" cy="440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3FDAC8-AE01-8108-3238-2ABA117EAD94}"/>
              </a:ext>
            </a:extLst>
          </p:cNvPr>
          <p:cNvCxnSpPr/>
          <p:nvPr/>
        </p:nvCxnSpPr>
        <p:spPr>
          <a:xfrm flipV="1">
            <a:off x="1655515" y="5731701"/>
            <a:ext cx="44193" cy="8020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0DD45F9-4896-8402-02DE-F7B45BE6AE99}"/>
              </a:ext>
            </a:extLst>
          </p:cNvPr>
          <p:cNvSpPr/>
          <p:nvPr/>
        </p:nvSpPr>
        <p:spPr>
          <a:xfrm>
            <a:off x="801800" y="3912421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C53D20-3650-0E8A-E98C-A7B478C4F8B2}"/>
              </a:ext>
            </a:extLst>
          </p:cNvPr>
          <p:cNvSpPr/>
          <p:nvPr/>
        </p:nvSpPr>
        <p:spPr>
          <a:xfrm>
            <a:off x="2328996" y="4056448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ACF4EC-31E0-3FFD-766C-A0E6EBF519B3}"/>
              </a:ext>
            </a:extLst>
          </p:cNvPr>
          <p:cNvSpPr/>
          <p:nvPr/>
        </p:nvSpPr>
        <p:spPr>
          <a:xfrm>
            <a:off x="301984" y="5873124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C0EF14-7CE7-3FE3-2F15-6241731E6F12}"/>
              </a:ext>
            </a:extLst>
          </p:cNvPr>
          <p:cNvSpPr/>
          <p:nvPr/>
        </p:nvSpPr>
        <p:spPr>
          <a:xfrm>
            <a:off x="2634121" y="5952235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274DFC-AF00-ED85-3A5B-31050F25E8DF}"/>
              </a:ext>
            </a:extLst>
          </p:cNvPr>
          <p:cNvCxnSpPr/>
          <p:nvPr/>
        </p:nvCxnSpPr>
        <p:spPr>
          <a:xfrm>
            <a:off x="1011359" y="4120625"/>
            <a:ext cx="377102" cy="5260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5E4304-599B-D7FB-0F2F-D35B4ED6C015}"/>
              </a:ext>
            </a:extLst>
          </p:cNvPr>
          <p:cNvCxnSpPr/>
          <p:nvPr/>
        </p:nvCxnSpPr>
        <p:spPr>
          <a:xfrm flipH="1">
            <a:off x="1981757" y="4259298"/>
            <a:ext cx="545007" cy="491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B76FDB-4BE1-69BB-D22D-4DB509448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479" y="2135428"/>
            <a:ext cx="678791" cy="678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17EA73-0BFC-09FA-2207-C032608D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434" y="2646519"/>
            <a:ext cx="678791" cy="6787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092294-4477-92EF-8B79-3A96854BE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23" y="1132904"/>
            <a:ext cx="678791" cy="6787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715701-E4F1-8AD0-CE6C-C0F551B43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214" y="1311301"/>
            <a:ext cx="678791" cy="678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D74404-696D-AD29-EA09-CFC172F0A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933" y="1826549"/>
            <a:ext cx="678791" cy="67879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640A209-BFD9-7A84-C388-E00FAE7AF67D}"/>
              </a:ext>
            </a:extLst>
          </p:cNvPr>
          <p:cNvCxnSpPr>
            <a:cxnSpLocks/>
          </p:cNvCxnSpPr>
          <p:nvPr/>
        </p:nvCxnSpPr>
        <p:spPr>
          <a:xfrm>
            <a:off x="1680339" y="1418615"/>
            <a:ext cx="2028931" cy="200648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969C8D-7B08-0910-09C8-A8E33A6A1008}"/>
              </a:ext>
            </a:extLst>
          </p:cNvPr>
          <p:cNvCxnSpPr>
            <a:cxnSpLocks/>
          </p:cNvCxnSpPr>
          <p:nvPr/>
        </p:nvCxnSpPr>
        <p:spPr>
          <a:xfrm>
            <a:off x="1600198" y="1651596"/>
            <a:ext cx="671789" cy="44581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09152A-66D4-D48F-9EFA-CC51E165D319}"/>
              </a:ext>
            </a:extLst>
          </p:cNvPr>
          <p:cNvCxnSpPr>
            <a:cxnSpLocks/>
          </p:cNvCxnSpPr>
          <p:nvPr/>
        </p:nvCxnSpPr>
        <p:spPr>
          <a:xfrm>
            <a:off x="1333490" y="1758009"/>
            <a:ext cx="775147" cy="1127656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91B7D6E-0436-2943-ED59-3F9108BE8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391" y="4347724"/>
            <a:ext cx="4274994" cy="24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Research skills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E4614-5319-6C4C-A22C-DD7C24112CCF}"/>
              </a:ext>
            </a:extLst>
          </p:cNvPr>
          <p:cNvSpPr txBox="1"/>
          <p:nvPr/>
        </p:nvSpPr>
        <p:spPr>
          <a:xfrm>
            <a:off x="447001" y="862472"/>
            <a:ext cx="412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Data science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E7F2F-76DE-5C44-ABA5-680A90599AD5}"/>
              </a:ext>
            </a:extLst>
          </p:cNvPr>
          <p:cNvSpPr txBox="1"/>
          <p:nvPr/>
        </p:nvSpPr>
        <p:spPr>
          <a:xfrm>
            <a:off x="760469" y="4092078"/>
            <a:ext cx="348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Communication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3496E-9EAA-D747-809F-5931646A3147}"/>
              </a:ext>
            </a:extLst>
          </p:cNvPr>
          <p:cNvSpPr txBox="1"/>
          <p:nvPr/>
        </p:nvSpPr>
        <p:spPr>
          <a:xfrm>
            <a:off x="5702643" y="4005881"/>
            <a:ext cx="306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Challenging yourself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4CA37-657D-C14F-9827-15042A85696C}"/>
              </a:ext>
            </a:extLst>
          </p:cNvPr>
          <p:cNvSpPr txBox="1"/>
          <p:nvPr/>
        </p:nvSpPr>
        <p:spPr>
          <a:xfrm>
            <a:off x="5468275" y="915635"/>
            <a:ext cx="306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Computing skills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4920B-F0C6-1274-7845-EDEED99A8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20" y="1429189"/>
            <a:ext cx="3664379" cy="2063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7477D-7827-AAAF-61F0-86EBA4B5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035" y="4553743"/>
            <a:ext cx="2757032" cy="2067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96CEF-49B0-EDF8-7BCB-F28981F9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22" y="1414970"/>
            <a:ext cx="3193862" cy="2395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95DB1A-EA9F-973B-CBA8-F2B36A934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10" y="4717171"/>
            <a:ext cx="2468344" cy="19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Opportunities for research at Swinburne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657DFAB-99F1-C852-27CA-90DBF7367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793991"/>
              </p:ext>
            </p:extLst>
          </p:nvPr>
        </p:nvGraphicFramePr>
        <p:xfrm>
          <a:off x="578068" y="937525"/>
          <a:ext cx="8172000" cy="32004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084319061"/>
                    </a:ext>
                  </a:extLst>
                </a:gridCol>
                <a:gridCol w="1943753">
                  <a:extLst>
                    <a:ext uri="{9D8B030D-6E8A-4147-A177-3AD203B41FA5}">
                      <a16:colId xmlns:a16="http://schemas.microsoft.com/office/drawing/2014/main" val="2710574183"/>
                    </a:ext>
                  </a:extLst>
                </a:gridCol>
                <a:gridCol w="3852247">
                  <a:extLst>
                    <a:ext uri="{9D8B030D-6E8A-4147-A177-3AD203B41FA5}">
                      <a16:colId xmlns:a16="http://schemas.microsoft.com/office/drawing/2014/main" val="902773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Unit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When?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56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R&amp;D Project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NPS10002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Summer after 1</a:t>
                      </a:r>
                      <a:r>
                        <a:rPr lang="en-US" sz="2400" baseline="30000" dirty="0"/>
                        <a:t>st</a:t>
                      </a:r>
                      <a:r>
                        <a:rPr lang="en-US" sz="2400" dirty="0"/>
                        <a:t>/2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22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R&amp;D Project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NPS20006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Winter of 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/3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dirty="0"/>
                        <a:t>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48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Grand Challenge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NPS30003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dirty="0"/>
                        <a:t>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53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Vacation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Summer after 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/3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dirty="0"/>
                        <a:t>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309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Honours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NPS40009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year undergraduate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89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DR-SCI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3.5-4 year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31395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B8D99C3-FB7E-494C-D707-DB843E614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633" y="4280320"/>
            <a:ext cx="5672856" cy="245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5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49"/>
            <a:ext cx="9152466" cy="686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225666"/>
            <a:ext cx="6772317" cy="2123658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Good luck with your research and I’m very happy to answer your questions!</a:t>
            </a:r>
          </a:p>
        </p:txBody>
      </p:sp>
    </p:spTree>
    <p:extLst>
      <p:ext uri="{BB962C8B-B14F-4D97-AF65-F5344CB8AC3E}">
        <p14:creationId xmlns:p14="http://schemas.microsoft.com/office/powerpoint/2010/main" val="71993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 bit about 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1A0-A4E5-3845-A3C6-858408AB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84" y="1329253"/>
            <a:ext cx="4020629" cy="2024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A9AE6-91D8-534C-868A-FA39DD52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26" y="1120887"/>
            <a:ext cx="3837028" cy="5428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339A-F6E1-674E-9F0A-AADC7B76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05" y="3632860"/>
            <a:ext cx="4411017" cy="193890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59CFAA-3DE8-2242-B810-B2E5BC5EFFFD}"/>
              </a:ext>
            </a:extLst>
          </p:cNvPr>
          <p:cNvCxnSpPr>
            <a:cxnSpLocks/>
          </p:cNvCxnSpPr>
          <p:nvPr/>
        </p:nvCxnSpPr>
        <p:spPr>
          <a:xfrm>
            <a:off x="2565400" y="1764584"/>
            <a:ext cx="2425826" cy="1209844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D9F0974-3B1F-3547-8AB4-D564637A8BF5}"/>
              </a:ext>
            </a:extLst>
          </p:cNvPr>
          <p:cNvSpPr/>
          <p:nvPr/>
        </p:nvSpPr>
        <p:spPr>
          <a:xfrm>
            <a:off x="2148203" y="1498545"/>
            <a:ext cx="315310" cy="3153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8C98C4-0460-374C-9E4E-2C45865780BF}"/>
              </a:ext>
            </a:extLst>
          </p:cNvPr>
          <p:cNvSpPr/>
          <p:nvPr/>
        </p:nvSpPr>
        <p:spPr>
          <a:xfrm>
            <a:off x="7225845" y="4566732"/>
            <a:ext cx="315310" cy="3153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088F61-6B1D-F74B-BEE1-06A78DB4FB57}"/>
              </a:ext>
            </a:extLst>
          </p:cNvPr>
          <p:cNvCxnSpPr>
            <a:cxnSpLocks/>
          </p:cNvCxnSpPr>
          <p:nvPr/>
        </p:nvCxnSpPr>
        <p:spPr>
          <a:xfrm flipH="1" flipV="1">
            <a:off x="4669022" y="4602314"/>
            <a:ext cx="2478012" cy="9581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F8356B-28FF-D542-9FCD-59283873EF60}"/>
              </a:ext>
            </a:extLst>
          </p:cNvPr>
          <p:cNvSpPr txBox="1"/>
          <p:nvPr/>
        </p:nvSpPr>
        <p:spPr>
          <a:xfrm>
            <a:off x="244390" y="5723598"/>
            <a:ext cx="433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 come from Sheffield, a town in the north of England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6D84FB-151B-4647-A0FC-E935A2B6E431}"/>
              </a:ext>
            </a:extLst>
          </p:cNvPr>
          <p:cNvSpPr txBox="1"/>
          <p:nvPr/>
        </p:nvSpPr>
        <p:spPr>
          <a:xfrm>
            <a:off x="1127318" y="812812"/>
            <a:ext cx="24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Where am I from?</a:t>
            </a:r>
          </a:p>
        </p:txBody>
      </p:sp>
    </p:spTree>
    <p:extLst>
      <p:ext uri="{BB962C8B-B14F-4D97-AF65-F5344CB8AC3E}">
        <p14:creationId xmlns:p14="http://schemas.microsoft.com/office/powerpoint/2010/main" val="3181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 bit about 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7AD5D-AEA9-3E45-82E9-69B6654A499D}"/>
              </a:ext>
            </a:extLst>
          </p:cNvPr>
          <p:cNvSpPr txBox="1"/>
          <p:nvPr/>
        </p:nvSpPr>
        <p:spPr>
          <a:xfrm>
            <a:off x="283778" y="934291"/>
            <a:ext cx="838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My first memory of being interested in astronomy was in 1986 when I saw…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A4875-ABC2-A149-AC90-E44BA7131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00" y="1904449"/>
            <a:ext cx="5399610" cy="396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80623-E916-DF48-8ACC-B15CA219C1EC}"/>
              </a:ext>
            </a:extLst>
          </p:cNvPr>
          <p:cNvSpPr txBox="1"/>
          <p:nvPr/>
        </p:nvSpPr>
        <p:spPr>
          <a:xfrm>
            <a:off x="315312" y="6119317"/>
            <a:ext cx="4211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Put 28 July, 2061 in your diaries!</a:t>
            </a:r>
          </a:p>
        </p:txBody>
      </p:sp>
    </p:spTree>
    <p:extLst>
      <p:ext uri="{BB962C8B-B14F-4D97-AF65-F5344CB8AC3E}">
        <p14:creationId xmlns:p14="http://schemas.microsoft.com/office/powerpoint/2010/main" val="36477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I liked to study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9669E-FF30-5844-9A47-04017550D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45" y="1493277"/>
            <a:ext cx="2913790" cy="2185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13573D-35C3-2749-B6EE-047E0945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71" y="1493277"/>
            <a:ext cx="2917085" cy="2185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EFE987-3DD4-7740-A796-2B0D43B17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8" y="1493277"/>
            <a:ext cx="2913791" cy="2185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342980-52FD-2341-80DD-4306BD75F192}"/>
              </a:ext>
            </a:extLst>
          </p:cNvPr>
          <p:cNvSpPr txBox="1"/>
          <p:nvPr/>
        </p:nvSpPr>
        <p:spPr>
          <a:xfrm>
            <a:off x="908194" y="882593"/>
            <a:ext cx="1227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Physics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9FEBDA-FEFE-6545-8172-4C3664066E42}"/>
              </a:ext>
            </a:extLst>
          </p:cNvPr>
          <p:cNvSpPr txBox="1"/>
          <p:nvPr/>
        </p:nvSpPr>
        <p:spPr>
          <a:xfrm>
            <a:off x="3945821" y="882593"/>
            <a:ext cx="1111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Maths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26B81-4BF4-B14F-A90D-9F8B1A9E671E}"/>
              </a:ext>
            </a:extLst>
          </p:cNvPr>
          <p:cNvSpPr txBox="1"/>
          <p:nvPr/>
        </p:nvSpPr>
        <p:spPr>
          <a:xfrm>
            <a:off x="6866684" y="882593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0D53BA-C375-4A47-AE8B-A55C6B906BEB}"/>
              </a:ext>
            </a:extLst>
          </p:cNvPr>
          <p:cNvSpPr txBox="1"/>
          <p:nvPr/>
        </p:nvSpPr>
        <p:spPr>
          <a:xfrm>
            <a:off x="1718208" y="4533726"/>
            <a:ext cx="6001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 got the chance to go to University and chose to study physics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354D9F-035D-714F-AADA-D16E26165736}"/>
              </a:ext>
            </a:extLst>
          </p:cNvPr>
          <p:cNvCxnSpPr/>
          <p:nvPr/>
        </p:nvCxnSpPr>
        <p:spPr>
          <a:xfrm flipH="1" flipV="1">
            <a:off x="1718208" y="3825766"/>
            <a:ext cx="1151116" cy="6201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84FFA62-7BE6-3044-A228-B6337DB845B2}"/>
              </a:ext>
            </a:extLst>
          </p:cNvPr>
          <p:cNvSpPr txBox="1"/>
          <p:nvPr/>
        </p:nvSpPr>
        <p:spPr>
          <a:xfrm>
            <a:off x="1207984" y="5744574"/>
            <a:ext cx="6551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 didn’t know anything about research!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77852-6740-604F-9D07-E191F794F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923" y="5551121"/>
            <a:ext cx="848569" cy="8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0B56E6-79B8-4149-9836-787F682FD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762" y="1721697"/>
            <a:ext cx="4052998" cy="33563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 got interested in astronomy!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23D5A-B7FD-8540-80CD-5D83358A3F03}"/>
              </a:ext>
            </a:extLst>
          </p:cNvPr>
          <p:cNvSpPr txBox="1"/>
          <p:nvPr/>
        </p:nvSpPr>
        <p:spPr>
          <a:xfrm>
            <a:off x="269128" y="6004655"/>
            <a:ext cx="85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 realized the Universe is the greatest physics laboratory of them all!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81E80-D2F5-4744-8F90-B9FBBEB3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19" y="1677835"/>
            <a:ext cx="4318638" cy="3444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03C1A-03C8-A34E-8373-5496F8A91467}"/>
              </a:ext>
            </a:extLst>
          </p:cNvPr>
          <p:cNvSpPr txBox="1"/>
          <p:nvPr/>
        </p:nvSpPr>
        <p:spPr>
          <a:xfrm>
            <a:off x="283778" y="934291"/>
            <a:ext cx="608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1996 I had a very lucky opportunity to visit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E8FD6-14D1-F044-9001-2B614D3E0BB7}"/>
              </a:ext>
            </a:extLst>
          </p:cNvPr>
          <p:cNvSpPr txBox="1"/>
          <p:nvPr/>
        </p:nvSpPr>
        <p:spPr>
          <a:xfrm>
            <a:off x="1010053" y="5403829"/>
            <a:ext cx="673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After my degree I started PhD research in astronomy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5597A-FE13-4B4A-B6FB-FCE50D3F1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42" y="1663081"/>
            <a:ext cx="4458399" cy="34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CC7A4-36C9-A540-8C11-94468E77CA11}"/>
              </a:ext>
            </a:extLst>
          </p:cNvPr>
          <p:cNvSpPr/>
          <p:nvPr/>
        </p:nvSpPr>
        <p:spPr>
          <a:xfrm>
            <a:off x="0" y="0"/>
            <a:ext cx="9144000" cy="795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Why research is fun …?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E4614-5319-6C4C-A22C-DD7C24112CCF}"/>
              </a:ext>
            </a:extLst>
          </p:cNvPr>
          <p:cNvSpPr txBox="1"/>
          <p:nvPr/>
        </p:nvSpPr>
        <p:spPr>
          <a:xfrm>
            <a:off x="447001" y="862472"/>
            <a:ext cx="4124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Discovering things which no-one has seen 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E7F2F-76DE-5C44-ABA5-680A90599AD5}"/>
              </a:ext>
            </a:extLst>
          </p:cNvPr>
          <p:cNvSpPr txBox="1"/>
          <p:nvPr/>
        </p:nvSpPr>
        <p:spPr>
          <a:xfrm>
            <a:off x="5210984" y="881327"/>
            <a:ext cx="348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Creative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3496E-9EAA-D747-809F-5931646A3147}"/>
              </a:ext>
            </a:extLst>
          </p:cNvPr>
          <p:cNvSpPr txBox="1"/>
          <p:nvPr/>
        </p:nvSpPr>
        <p:spPr>
          <a:xfrm>
            <a:off x="5702643" y="4005881"/>
            <a:ext cx="306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Challenging yourself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CC2FF-692E-A144-A67E-AD83A04F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00" y="1693469"/>
            <a:ext cx="4124999" cy="2206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E9FA3-490B-8847-8E5D-FDAFCAEEE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211" y="1435112"/>
            <a:ext cx="2991591" cy="2464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4CA37-657D-C14F-9827-15042A85696C}"/>
              </a:ext>
            </a:extLst>
          </p:cNvPr>
          <p:cNvSpPr txBox="1"/>
          <p:nvPr/>
        </p:nvSpPr>
        <p:spPr>
          <a:xfrm>
            <a:off x="862271" y="4005881"/>
            <a:ext cx="306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Team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F17A3-1209-4F48-95AD-0812C9E4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72" y="4550804"/>
            <a:ext cx="3502354" cy="1970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E317DB-746D-6340-B44D-2F4F54DB9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71" y="4467546"/>
            <a:ext cx="3076261" cy="23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8198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FFFF00"/>
                </a:solidFill>
              </a:rPr>
              <a:t>My research field of cosmology aims to build a physical model of the contents and history of the Universe …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8" y="1258722"/>
            <a:ext cx="7986532" cy="5590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308" y="629112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credit: </a:t>
            </a:r>
            <a:r>
              <a:rPr lang="en-US" sz="1600" dirty="0" err="1">
                <a:solidFill>
                  <a:schemeClr val="bg1"/>
                </a:solidFill>
              </a:rPr>
              <a:t>D.Aguilar</a:t>
            </a:r>
            <a:r>
              <a:rPr lang="en-US" sz="1600" dirty="0">
                <a:solidFill>
                  <a:schemeClr val="bg1"/>
                </a:solidFill>
              </a:rPr>
              <a:t>, Harvard CFA</a:t>
            </a:r>
          </a:p>
        </p:txBody>
      </p:sp>
    </p:spTree>
    <p:extLst>
      <p:ext uri="{BB962C8B-B14F-4D97-AF65-F5344CB8AC3E}">
        <p14:creationId xmlns:p14="http://schemas.microsoft.com/office/powerpoint/2010/main" val="120980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800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… and has been transformed by a remarkable growth in data over the past 2 decades!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429"/>
            <a:ext cx="4853669" cy="2622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66" y="1904104"/>
            <a:ext cx="4325233" cy="43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79" y="4249272"/>
            <a:ext cx="4288184" cy="24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2497</TotalTime>
  <Words>835</Words>
  <Application>Microsoft Macintosh PowerPoint</Application>
  <PresentationFormat>On-screen Show (4:3)</PresentationFormat>
  <Paragraphs>115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Blake</cp:lastModifiedBy>
  <cp:revision>139</cp:revision>
  <cp:lastPrinted>2020-07-26T22:41:24Z</cp:lastPrinted>
  <dcterms:created xsi:type="dcterms:W3CDTF">2018-06-21T23:33:18Z</dcterms:created>
  <dcterms:modified xsi:type="dcterms:W3CDTF">2022-10-10T00:23:09Z</dcterms:modified>
</cp:coreProperties>
</file>