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91" r:id="rId2"/>
    <p:sldId id="402" r:id="rId3"/>
    <p:sldId id="401" r:id="rId4"/>
    <p:sldId id="407" r:id="rId5"/>
    <p:sldId id="400" r:id="rId6"/>
    <p:sldId id="397" r:id="rId7"/>
    <p:sldId id="395" r:id="rId8"/>
    <p:sldId id="396" r:id="rId9"/>
    <p:sldId id="404" r:id="rId10"/>
    <p:sldId id="405" r:id="rId11"/>
    <p:sldId id="409" r:id="rId12"/>
    <p:sldId id="366" r:id="rId13"/>
    <p:sldId id="398" r:id="rId14"/>
    <p:sldId id="408" r:id="rId15"/>
    <p:sldId id="3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6"/>
    <p:restoredTop sz="94694"/>
  </p:normalViewPr>
  <p:slideViewPr>
    <p:cSldViewPr snapToGrid="0">
      <p:cViewPr varScale="1">
        <p:scale>
          <a:sx n="121" d="100"/>
          <a:sy n="121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4AAE2-2D39-1348-BD3C-2113586F48BD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64B39-6A8C-2840-B70F-15439A17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2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42C4-9282-A44D-B2C1-917A9D07A8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8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42C4-9282-A44D-B2C1-917A9D07A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42C4-9282-A44D-B2C1-917A9D07A8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42C4-9282-A44D-B2C1-917A9D07A8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6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42C4-9282-A44D-B2C1-917A9D07A8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8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B75A-E3F1-9E4E-8DA9-2A34413F82D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7C0A-FC64-2C4B-BC30-151308B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2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B75A-E3F1-9E4E-8DA9-2A34413F82D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7C0A-FC64-2C4B-BC30-151308B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B75A-E3F1-9E4E-8DA9-2A34413F82D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7C0A-FC64-2C4B-BC30-151308B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B75A-E3F1-9E4E-8DA9-2A34413F82D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7C0A-FC64-2C4B-BC30-151308B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4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B75A-E3F1-9E4E-8DA9-2A34413F82D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7C0A-FC64-2C4B-BC30-151308B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6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B75A-E3F1-9E4E-8DA9-2A34413F82D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7C0A-FC64-2C4B-BC30-151308B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8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B75A-E3F1-9E4E-8DA9-2A34413F82D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7C0A-FC64-2C4B-BC30-151308B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3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B75A-E3F1-9E4E-8DA9-2A34413F82D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7C0A-FC64-2C4B-BC30-151308B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0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B75A-E3F1-9E4E-8DA9-2A34413F82D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7C0A-FC64-2C4B-BC30-151308B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3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B75A-E3F1-9E4E-8DA9-2A34413F82D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7C0A-FC64-2C4B-BC30-151308B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7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B75A-E3F1-9E4E-8DA9-2A34413F82D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7C0A-FC64-2C4B-BC30-151308B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5B75A-E3F1-9E4E-8DA9-2A34413F82D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7C0A-FC64-2C4B-BC30-151308B2C5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364CB4-5325-499D-0B34-372E19714AB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51911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71600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rxiv.org/abs/2110.05503" TargetMode="External"/><Relationship Id="rId4" Type="http://schemas.openxmlformats.org/officeDocument/2006/relationships/hyperlink" Target="https://arxiv.org/abs/2207.1295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Tips for Writing Papers</a:t>
            </a:r>
          </a:p>
          <a:p>
            <a:pPr algn="ctr"/>
            <a:endParaRPr lang="en-US" sz="2000" dirty="0"/>
          </a:p>
          <a:p>
            <a:pPr algn="ctr"/>
            <a:r>
              <a:rPr lang="en-US" sz="4800" dirty="0" err="1"/>
              <a:t>OzGrav</a:t>
            </a:r>
            <a:r>
              <a:rPr lang="en-US" sz="4800" dirty="0"/>
              <a:t> retreat, November 2025</a:t>
            </a:r>
          </a:p>
          <a:p>
            <a:pPr algn="ctr"/>
            <a:endParaRPr lang="en-US" sz="4800" dirty="0"/>
          </a:p>
          <a:p>
            <a:pPr algn="ctr"/>
            <a:endParaRPr lang="en-US" sz="4800" dirty="0"/>
          </a:p>
          <a:p>
            <a:pPr algn="ctr"/>
            <a:endParaRPr lang="en-US" sz="4800" dirty="0"/>
          </a:p>
          <a:p>
            <a:pPr algn="ctr"/>
            <a:endParaRPr lang="en-US" sz="4800" dirty="0"/>
          </a:p>
          <a:p>
            <a:pPr algn="ctr"/>
            <a:endParaRPr lang="en-US" sz="6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8E0D81-7B64-0AA5-DBEA-A20E1A623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40" y="3100553"/>
            <a:ext cx="4931311" cy="2942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6DE60-DA6F-8706-5358-461736F2C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54" y="3100553"/>
            <a:ext cx="6789392" cy="29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6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7D37F0-5B09-BA14-0287-C6D3C9E94614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Tip 6: Don’t under-estimate figures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C4285C-1965-EDBD-586C-FA17B2965844}"/>
              </a:ext>
            </a:extLst>
          </p:cNvPr>
          <p:cNvSpPr txBox="1"/>
          <p:nvPr/>
        </p:nvSpPr>
        <p:spPr>
          <a:xfrm>
            <a:off x="341586" y="1224674"/>
            <a:ext cx="575441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only takeaway for many readers will be your figures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Basics</a:t>
            </a:r>
            <a:r>
              <a:rPr lang="en-US" sz="2800" dirty="0"/>
              <a:t>: figures should have legible axes, not too crowded, clear labels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Higher level</a:t>
            </a:r>
            <a:r>
              <a:rPr lang="en-US" sz="2800" dirty="0"/>
              <a:t>: good figures tell your story and could be re-used by others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Helping yourself</a:t>
            </a:r>
            <a:r>
              <a:rPr lang="en-US" sz="2800" dirty="0"/>
              <a:t>: getting the figures in place early can help clarify your paper structure and message</a:t>
            </a:r>
          </a:p>
        </p:txBody>
      </p:sp>
      <p:pic>
        <p:nvPicPr>
          <p:cNvPr id="5" name="Picture 4" descr="A diagram of different types of weather&#10;&#10;Description automatically generated with medium confidence">
            <a:extLst>
              <a:ext uri="{FF2B5EF4-FFF2-40B4-BE49-F238E27FC236}">
                <a16:creationId xmlns:a16="http://schemas.microsoft.com/office/drawing/2014/main" id="{8558D287-98AB-C92C-92EB-2F4BD797B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292" y="1233712"/>
            <a:ext cx="5575738" cy="53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7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Any reflections on these tips?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9979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7D37F0-5B09-BA14-0287-C6D3C9E94614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Papers about writing papers!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C9F5259-5BFD-EB97-1C44-58FDAAACA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" y="2111046"/>
            <a:ext cx="6138470" cy="2975958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7DF88-ECB5-99C3-7BCD-9B901A493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020" y="2121556"/>
            <a:ext cx="6058995" cy="3180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976ED1-8B4F-AC08-AB5C-7120957AE5E9}"/>
              </a:ext>
            </a:extLst>
          </p:cNvPr>
          <p:cNvSpPr txBox="1"/>
          <p:nvPr/>
        </p:nvSpPr>
        <p:spPr>
          <a:xfrm>
            <a:off x="42910" y="5533311"/>
            <a:ext cx="6032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https://arxiv.org/abs/2207.12959</a:t>
            </a:r>
            <a:r>
              <a:rPr lang="en-US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8A602-EE77-EA3B-0C34-80B2046A4BB9}"/>
              </a:ext>
            </a:extLst>
          </p:cNvPr>
          <p:cNvSpPr txBox="1"/>
          <p:nvPr/>
        </p:nvSpPr>
        <p:spPr>
          <a:xfrm>
            <a:off x="6143945" y="5533311"/>
            <a:ext cx="6032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5"/>
              </a:rPr>
              <a:t>https://arxiv.org/abs/2110.05503</a:t>
            </a:r>
            <a:r>
              <a:rPr lang="en-US" sz="28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3C336-907D-1153-735C-98CAE7B319EC}"/>
              </a:ext>
            </a:extLst>
          </p:cNvPr>
          <p:cNvSpPr txBox="1"/>
          <p:nvPr/>
        </p:nvSpPr>
        <p:spPr>
          <a:xfrm>
            <a:off x="189186" y="1250729"/>
            <a:ext cx="1182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Some useful recent perspectives and tips in Nature Astronomy …</a:t>
            </a:r>
          </a:p>
        </p:txBody>
      </p:sp>
    </p:spTree>
    <p:extLst>
      <p:ext uri="{BB962C8B-B14F-4D97-AF65-F5344CB8AC3E}">
        <p14:creationId xmlns:p14="http://schemas.microsoft.com/office/powerpoint/2010/main" val="179084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7D37F0-5B09-BA14-0287-C6D3C9E94614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Other considerations?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7AB15-1A71-2407-9217-25D41B52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5" y="1689492"/>
            <a:ext cx="6112571" cy="2648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108858-4889-4918-4784-8761455C6010}"/>
              </a:ext>
            </a:extLst>
          </p:cNvPr>
          <p:cNvSpPr txBox="1"/>
          <p:nvPr/>
        </p:nvSpPr>
        <p:spPr>
          <a:xfrm>
            <a:off x="252246" y="1166272"/>
            <a:ext cx="5255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Feedback: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2DF4A-D9E9-B440-11EA-94AF204EA4A8}"/>
              </a:ext>
            </a:extLst>
          </p:cNvPr>
          <p:cNvSpPr txBox="1"/>
          <p:nvPr/>
        </p:nvSpPr>
        <p:spPr>
          <a:xfrm>
            <a:off x="231226" y="5638799"/>
            <a:ext cx="52551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Where to submit papers?</a:t>
            </a:r>
          </a:p>
          <a:p>
            <a:r>
              <a:rPr lang="en-US" sz="2400" dirty="0"/>
              <a:t>Watch out for article processing charges!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C0AA7-EFB8-EF0E-79FD-1F6E1E6C73D2}"/>
              </a:ext>
            </a:extLst>
          </p:cNvPr>
          <p:cNvSpPr txBox="1"/>
          <p:nvPr/>
        </p:nvSpPr>
        <p:spPr>
          <a:xfrm>
            <a:off x="6684582" y="1166272"/>
            <a:ext cx="52551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Writing style: </a:t>
            </a:r>
            <a:r>
              <a:rPr lang="en-US" sz="2400" dirty="0"/>
              <a:t>some people have feelings about the passive tense!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2A2546-287C-8933-C785-4401CBF1A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443" y="2112861"/>
            <a:ext cx="3373200" cy="337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9169D5-D793-BB37-ED07-DE4BBEFEB3F9}"/>
              </a:ext>
            </a:extLst>
          </p:cNvPr>
          <p:cNvSpPr txBox="1"/>
          <p:nvPr/>
        </p:nvSpPr>
        <p:spPr>
          <a:xfrm>
            <a:off x="6684582" y="5639946"/>
            <a:ext cx="5002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to use </a:t>
            </a:r>
            <a:r>
              <a:rPr lang="en-US" sz="2800" dirty="0">
                <a:solidFill>
                  <a:srgbClr val="0070C0"/>
                </a:solidFill>
              </a:rPr>
              <a:t>Generative AI </a:t>
            </a:r>
            <a:r>
              <a:rPr lang="en-US" sz="2800" dirty="0"/>
              <a:t>as a useful tool?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2B750-B49D-FA94-BFF7-BCD16135B737}"/>
              </a:ext>
            </a:extLst>
          </p:cNvPr>
          <p:cNvSpPr txBox="1"/>
          <p:nvPr/>
        </p:nvSpPr>
        <p:spPr>
          <a:xfrm>
            <a:off x="199697" y="4338273"/>
            <a:ext cx="6358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Make sure you allow time to work through it, and you don’t need to incorporate </a:t>
            </a:r>
            <a:r>
              <a:rPr lang="en-US" sz="2400" i="1" dirty="0"/>
              <a:t>all</a:t>
            </a:r>
            <a:r>
              <a:rPr lang="en-US" sz="2400" dirty="0"/>
              <a:t> suggestions</a:t>
            </a:r>
          </a:p>
        </p:txBody>
      </p:sp>
    </p:spTree>
    <p:extLst>
      <p:ext uri="{BB962C8B-B14F-4D97-AF65-F5344CB8AC3E}">
        <p14:creationId xmlns:p14="http://schemas.microsoft.com/office/powerpoint/2010/main" val="49618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/>
              <a:t>Take a few minutes to discuss with</a:t>
            </a:r>
          </a:p>
          <a:p>
            <a:pPr algn="ctr"/>
            <a:r>
              <a:rPr lang="en-US" sz="4800" i="1" dirty="0"/>
              <a:t>your </a:t>
            </a:r>
            <a:r>
              <a:rPr lang="en-US" sz="4800" i="1" dirty="0" err="1"/>
              <a:t>neighbours</a:t>
            </a:r>
            <a:r>
              <a:rPr lang="en-US" sz="4800" i="1" dirty="0"/>
              <a:t> any ways in which</a:t>
            </a:r>
          </a:p>
          <a:p>
            <a:pPr algn="ctr"/>
            <a:r>
              <a:rPr lang="en-US" sz="4800" i="1" dirty="0"/>
              <a:t>you find generative AI useful in</a:t>
            </a:r>
          </a:p>
          <a:p>
            <a:pPr algn="ctr"/>
            <a:r>
              <a:rPr lang="en-US" sz="4800" i="1" dirty="0"/>
              <a:t>your writing process</a:t>
            </a:r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3329236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That’s all for today!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695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7D37F0-5B09-BA14-0287-C6D3C9E94614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Opening words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E3A528-D6EE-C09C-9D11-A23F4469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206" y="1534509"/>
            <a:ext cx="6882775" cy="4014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34EB74-BDB5-DA1D-ADA5-FB593D56CEF3}"/>
              </a:ext>
            </a:extLst>
          </p:cNvPr>
          <p:cNvSpPr txBox="1"/>
          <p:nvPr/>
        </p:nvSpPr>
        <p:spPr>
          <a:xfrm>
            <a:off x="336332" y="1355833"/>
            <a:ext cx="4466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Writing papers is one of the most important aspects of being a researcher</a:t>
            </a:r>
          </a:p>
          <a:p>
            <a:pPr marL="285750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It can, unfortunately, be one of the least enjoyable for many people *</a:t>
            </a:r>
          </a:p>
          <a:p>
            <a:pPr marL="285750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 this session we’ll discuss some approaches and tips to minimize the pain!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F4039-539F-0AD9-E2C7-7C818C2B6CC5}"/>
              </a:ext>
            </a:extLst>
          </p:cNvPr>
          <p:cNvSpPr txBox="1"/>
          <p:nvPr/>
        </p:nvSpPr>
        <p:spPr>
          <a:xfrm>
            <a:off x="5171090" y="5657208"/>
            <a:ext cx="668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* Based on my experience of helping with 53 papers led by PhD students and postdocs in the group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9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/>
              <a:t>Take a few minutes to discuss with</a:t>
            </a:r>
          </a:p>
          <a:p>
            <a:pPr algn="ctr"/>
            <a:r>
              <a:rPr lang="en-US" sz="4800" i="1" dirty="0"/>
              <a:t>your </a:t>
            </a:r>
            <a:r>
              <a:rPr lang="en-US" sz="4800" i="1" dirty="0" err="1"/>
              <a:t>neighbours</a:t>
            </a:r>
            <a:r>
              <a:rPr lang="en-US" sz="4800" i="1" dirty="0"/>
              <a:t> any challenges you</a:t>
            </a:r>
          </a:p>
          <a:p>
            <a:pPr algn="ctr"/>
            <a:r>
              <a:rPr lang="en-US" sz="4800" i="1" dirty="0"/>
              <a:t>find with writing, and any approaches</a:t>
            </a:r>
          </a:p>
          <a:p>
            <a:pPr algn="ctr"/>
            <a:r>
              <a:rPr lang="en-US" sz="4800" i="1" dirty="0"/>
              <a:t>that work well for you!</a:t>
            </a:r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400023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7D37F0-5B09-BA14-0287-C6D3C9E94614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My top tips!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3B45EF4-4DF3-236D-398E-F2CF9A63C7B6}"/>
              </a:ext>
            </a:extLst>
          </p:cNvPr>
          <p:cNvSpPr/>
          <p:nvPr/>
        </p:nvSpPr>
        <p:spPr>
          <a:xfrm>
            <a:off x="325822" y="1250732"/>
            <a:ext cx="3563006" cy="2375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Tip 1: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Read other papers!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3A3E3C-3278-A490-C581-9BB476238283}"/>
              </a:ext>
            </a:extLst>
          </p:cNvPr>
          <p:cNvSpPr/>
          <p:nvPr/>
        </p:nvSpPr>
        <p:spPr>
          <a:xfrm>
            <a:off x="4251434" y="1250732"/>
            <a:ext cx="3563006" cy="2375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Tip 2: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Know when your work is publishable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F5BB868-6DDE-166E-FACC-65834C9F78E6}"/>
              </a:ext>
            </a:extLst>
          </p:cNvPr>
          <p:cNvSpPr/>
          <p:nvPr/>
        </p:nvSpPr>
        <p:spPr>
          <a:xfrm>
            <a:off x="8177046" y="1250732"/>
            <a:ext cx="3563006" cy="2375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Tip 3: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Know your storyline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51DF21C-6BBA-CCA6-4BA5-84C458843419}"/>
              </a:ext>
            </a:extLst>
          </p:cNvPr>
          <p:cNvSpPr/>
          <p:nvPr/>
        </p:nvSpPr>
        <p:spPr>
          <a:xfrm>
            <a:off x="325822" y="3973288"/>
            <a:ext cx="3563006" cy="2375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Tip 4: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Plan the paper structure in advance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9D2D896-A2D9-829C-DDDA-4D53F83E02D8}"/>
              </a:ext>
            </a:extLst>
          </p:cNvPr>
          <p:cNvSpPr/>
          <p:nvPr/>
        </p:nvSpPr>
        <p:spPr>
          <a:xfrm>
            <a:off x="4251434" y="3973288"/>
            <a:ext cx="3563006" cy="2375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Tip 5: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Develop an effective writing routine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98C04A1-589A-BBD4-0FD9-AE9DE92A7206}"/>
              </a:ext>
            </a:extLst>
          </p:cNvPr>
          <p:cNvSpPr/>
          <p:nvPr/>
        </p:nvSpPr>
        <p:spPr>
          <a:xfrm>
            <a:off x="8177046" y="3973288"/>
            <a:ext cx="3563006" cy="2375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Tip 6: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Don’t underestimate figures!</a:t>
            </a:r>
          </a:p>
        </p:txBody>
      </p:sp>
    </p:spTree>
    <p:extLst>
      <p:ext uri="{BB962C8B-B14F-4D97-AF65-F5344CB8AC3E}">
        <p14:creationId xmlns:p14="http://schemas.microsoft.com/office/powerpoint/2010/main" val="298732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7D37F0-5B09-BA14-0287-C6D3C9E94614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Tip 1: Read other papers!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D8C0A-23D6-F218-0EEC-DD809BEC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693"/>
            <a:ext cx="6096000" cy="264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EECB33-AB57-4FFD-E214-47D5596DE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31694"/>
            <a:ext cx="6096000" cy="2641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7CA7C1-8D2D-00BA-6466-948F9C911985}"/>
              </a:ext>
            </a:extLst>
          </p:cNvPr>
          <p:cNvSpPr/>
          <p:nvPr/>
        </p:nvSpPr>
        <p:spPr>
          <a:xfrm>
            <a:off x="4698122" y="3510456"/>
            <a:ext cx="1618593" cy="14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43BDB-1D7F-B53B-3927-4A9DA51F90C3}"/>
              </a:ext>
            </a:extLst>
          </p:cNvPr>
          <p:cNvSpPr txBox="1"/>
          <p:nvPr/>
        </p:nvSpPr>
        <p:spPr>
          <a:xfrm>
            <a:off x="457197" y="3643817"/>
            <a:ext cx="5428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Reading papers … the only activity more annoying than writing? </a:t>
            </a:r>
            <a:r>
              <a:rPr lang="en-US" sz="2800" dirty="0">
                <a:sym typeface="Wingdings" pitchFamily="2" charset="2"/>
              </a:rPr>
              <a:t> </a:t>
            </a:r>
            <a:endParaRPr lang="en-US" sz="28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Read actively (notes, highlighting) and review with a critical eye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Use software tools (e.g. Zotero, Obsidian) to collect notes &amp; refs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FCBE9-D15F-1F05-7977-18659E9B646B}"/>
              </a:ext>
            </a:extLst>
          </p:cNvPr>
          <p:cNvSpPr txBox="1"/>
          <p:nvPr/>
        </p:nvSpPr>
        <p:spPr>
          <a:xfrm>
            <a:off x="6222122" y="3662783"/>
            <a:ext cx="55126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You don’t need to understand everything in a paper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Don’t read a paper from beginning to end!  Focus on key aspects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Re-read key papers as your project develops</a:t>
            </a:r>
          </a:p>
        </p:txBody>
      </p:sp>
    </p:spTree>
    <p:extLst>
      <p:ext uri="{BB962C8B-B14F-4D97-AF65-F5344CB8AC3E}">
        <p14:creationId xmlns:p14="http://schemas.microsoft.com/office/powerpoint/2010/main" val="215531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E7C77-042D-F218-738D-0D0EF3B6D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089572"/>
            <a:ext cx="4956941" cy="35049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7D37F0-5B09-BA14-0287-C6D3C9E94614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Tip 2: Know when your work is publishable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4FE98-C2FF-49F5-F3FA-9BC50E17EA25}"/>
              </a:ext>
            </a:extLst>
          </p:cNvPr>
          <p:cNvSpPr txBox="1"/>
          <p:nvPr/>
        </p:nvSpPr>
        <p:spPr>
          <a:xfrm>
            <a:off x="1051036" y="1644614"/>
            <a:ext cx="2869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piece of research is always abandoned and never completed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FF322-58D5-F0E8-7E42-ED615EA99BA7}"/>
              </a:ext>
            </a:extLst>
          </p:cNvPr>
          <p:cNvSpPr txBox="1"/>
          <p:nvPr/>
        </p:nvSpPr>
        <p:spPr>
          <a:xfrm>
            <a:off x="2963917" y="4185173"/>
            <a:ext cx="827558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We can always do more tests and refine our analysis, and researchers are great at coming up with suggestions for this!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However, at some point there is an opportunity cost of the time we are spending!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2E262-6F0B-AB62-4529-11EFCB3C0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397" y="1209530"/>
            <a:ext cx="5672958" cy="2669627"/>
          </a:xfrm>
          <a:prstGeom prst="rect">
            <a:avLst/>
          </a:prstGeom>
        </p:spPr>
      </p:pic>
      <p:pic>
        <p:nvPicPr>
          <p:cNvPr id="10" name="Picture 9" descr="A person wearing glasses and a black sweater&#10;&#10;Description automatically generated">
            <a:extLst>
              <a:ext uri="{FF2B5EF4-FFF2-40B4-BE49-F238E27FC236}">
                <a16:creationId xmlns:a16="http://schemas.microsoft.com/office/drawing/2014/main" id="{92BB4FC8-AD79-E48F-B814-BA9009913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89" y="4356134"/>
            <a:ext cx="1714504" cy="171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8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7D37F0-5B09-BA14-0287-C6D3C9E94614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Tip 3: Know your storyline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F131E-05E6-79B9-F0A3-8333C888A31D}"/>
              </a:ext>
            </a:extLst>
          </p:cNvPr>
          <p:cNvSpPr txBox="1"/>
          <p:nvPr/>
        </p:nvSpPr>
        <p:spPr>
          <a:xfrm>
            <a:off x="6222124" y="1235184"/>
            <a:ext cx="57544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Don’t describe everything you did; identify the key message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Don’t be afraid to delete things that don’t contribute to the key message or necessary context !!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Everything should flow in a logical order; aim for clarity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Having a storyline in mind is particularly important for the introduction and discussion sections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02CA1-31FE-0DE3-F6E2-B7376A705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2" y="4112895"/>
            <a:ext cx="5659820" cy="2556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C9224B-5CB7-37F1-A3B2-DE40FFF57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03" y="1235184"/>
            <a:ext cx="3899338" cy="25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6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7D37F0-5B09-BA14-0287-C6D3C9E94614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Tip 4: Plan the paper structure in advance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9411A2-AA8A-D1BF-D387-CC185ECC3FA7}"/>
              </a:ext>
            </a:extLst>
          </p:cNvPr>
          <p:cNvSpPr/>
          <p:nvPr/>
        </p:nvSpPr>
        <p:spPr>
          <a:xfrm>
            <a:off x="147141" y="1099082"/>
            <a:ext cx="2837792" cy="21756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Skeleton outline including section headings and planned figures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C12AC34-A58C-3DC6-EA51-7D12A7628849}"/>
              </a:ext>
            </a:extLst>
          </p:cNvPr>
          <p:cNvSpPr/>
          <p:nvPr/>
        </p:nvSpPr>
        <p:spPr>
          <a:xfrm>
            <a:off x="3163612" y="1066802"/>
            <a:ext cx="2837792" cy="21756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Develop the skeleton into a roadmap (bullet point notes)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68EBF6B-6B50-E58A-D19A-5409D4497DC9}"/>
              </a:ext>
            </a:extLst>
          </p:cNvPr>
          <p:cNvSpPr/>
          <p:nvPr/>
        </p:nvSpPr>
        <p:spPr>
          <a:xfrm>
            <a:off x="6180083" y="1066802"/>
            <a:ext cx="2837792" cy="21756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Develop the roadmap into complete sentences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10BA06-FED9-7E61-523E-BE2B94D18CA9}"/>
              </a:ext>
            </a:extLst>
          </p:cNvPr>
          <p:cNvSpPr/>
          <p:nvPr/>
        </p:nvSpPr>
        <p:spPr>
          <a:xfrm>
            <a:off x="9196554" y="1066802"/>
            <a:ext cx="2837792" cy="21756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Critically review the draft and re-write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C9624E-1F76-B192-2A4D-C8BC90A02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1" y="3648273"/>
            <a:ext cx="6264169" cy="29478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38AFB8-3C2B-3E7C-AF6B-3B78549F835D}"/>
              </a:ext>
            </a:extLst>
          </p:cNvPr>
          <p:cNvSpPr txBox="1"/>
          <p:nvPr/>
        </p:nvSpPr>
        <p:spPr>
          <a:xfrm>
            <a:off x="6947338" y="3752193"/>
            <a:ext cx="48032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Planning is useful because it sets the scope and divides the work into chunks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Don’t be afraid to revise the skeleton if necessary!</a:t>
            </a:r>
          </a:p>
        </p:txBody>
      </p:sp>
    </p:spTree>
    <p:extLst>
      <p:ext uri="{BB962C8B-B14F-4D97-AF65-F5344CB8AC3E}">
        <p14:creationId xmlns:p14="http://schemas.microsoft.com/office/powerpoint/2010/main" val="73894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7D37F0-5B09-BA14-0287-C6D3C9E94614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Tip 5: Develop an effective writing routine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BAB84-FC78-46A2-493E-367D6AACF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977464"/>
            <a:ext cx="6090745" cy="2781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3F15E0-2501-B04D-0A7D-7223898BA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55" y="977085"/>
            <a:ext cx="6113038" cy="26489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4243C3-835D-3758-2A26-33178064A40E}"/>
              </a:ext>
            </a:extLst>
          </p:cNvPr>
          <p:cNvSpPr txBox="1"/>
          <p:nvPr/>
        </p:nvSpPr>
        <p:spPr>
          <a:xfrm>
            <a:off x="295563" y="4036407"/>
            <a:ext cx="562303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Aim for steady progress not a sprint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Take regular breaks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Try and avoid rabbit-holes!  (You can add missing information later)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ADDFBB-7154-B094-6BB1-27F730AE233B}"/>
              </a:ext>
            </a:extLst>
          </p:cNvPr>
          <p:cNvSpPr txBox="1"/>
          <p:nvPr/>
        </p:nvSpPr>
        <p:spPr>
          <a:xfrm>
            <a:off x="6160334" y="4036406"/>
            <a:ext cx="585689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Try and find “The Writing Zone”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“Stop, Go Back, Read, Write, Repeat”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Writing is always an iterative process of drafting and re-drafting</a:t>
            </a:r>
          </a:p>
        </p:txBody>
      </p:sp>
    </p:spTree>
    <p:extLst>
      <p:ext uri="{BB962C8B-B14F-4D97-AF65-F5344CB8AC3E}">
        <p14:creationId xmlns:p14="http://schemas.microsoft.com/office/powerpoint/2010/main" val="109946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583b3fa-365b-4fa2-9885-a560b35483b3}" enabled="1" method="Standard" siteId="{df7f7579-3e9c-4a7e-b844-420280f53859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658</Words>
  <Application>Microsoft Macintosh PowerPoint</Application>
  <PresentationFormat>Widescreen</PresentationFormat>
  <Paragraphs>85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Blake</dc:creator>
  <cp:lastModifiedBy>Chris Blake</cp:lastModifiedBy>
  <cp:revision>27</cp:revision>
  <dcterms:created xsi:type="dcterms:W3CDTF">2025-01-29T14:51:05Z</dcterms:created>
  <dcterms:modified xsi:type="dcterms:W3CDTF">2025-11-18T21:21:08Z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Internal</vt:lpwstr>
  </property>
</Properties>
</file>