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ADDB-649B-314D-88D9-B8ED3DAE96E2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3D39-2B0D-384E-966A-8B8BB486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4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ADDB-649B-314D-88D9-B8ED3DAE96E2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3D39-2B0D-384E-966A-8B8BB486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8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ADDB-649B-314D-88D9-B8ED3DAE96E2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3D39-2B0D-384E-966A-8B8BB486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ADDB-649B-314D-88D9-B8ED3DAE96E2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3D39-2B0D-384E-966A-8B8BB486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ADDB-649B-314D-88D9-B8ED3DAE96E2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3D39-2B0D-384E-966A-8B8BB486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61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ADDB-649B-314D-88D9-B8ED3DAE96E2}" type="datetimeFigureOut">
              <a:rPr lang="en-US" smtClean="0"/>
              <a:t>4/11/24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3D39-2B0D-384E-966A-8B8BB486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5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ADDB-649B-314D-88D9-B8ED3DAE96E2}" type="datetimeFigureOut">
              <a:rPr lang="en-US" smtClean="0"/>
              <a:t>4/11/24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3D39-2B0D-384E-966A-8B8BB486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45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ADDB-649B-314D-88D9-B8ED3DAE96E2}" type="datetimeFigureOut">
              <a:rPr lang="en-US" smtClean="0"/>
              <a:t>4/11/24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3D39-2B0D-384E-966A-8B8BB486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92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ADDB-649B-314D-88D9-B8ED3DAE96E2}" type="datetimeFigureOut">
              <a:rPr lang="en-US" smtClean="0"/>
              <a:t>4/11/24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3D39-2B0D-384E-966A-8B8BB486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ADDB-649B-314D-88D9-B8ED3DAE96E2}" type="datetimeFigureOut">
              <a:rPr lang="en-US" smtClean="0"/>
              <a:t>4/11/24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3D39-2B0D-384E-966A-8B8BB486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73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ADDB-649B-314D-88D9-B8ED3DAE96E2}" type="datetimeFigureOut">
              <a:rPr lang="en-US" smtClean="0"/>
              <a:t>4/11/24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3D39-2B0D-384E-966A-8B8BB486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9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7ADDB-649B-314D-88D9-B8ED3DAE96E2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13D39-2B0D-384E-966A-8B8BB486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4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0474642-B9F1-56BF-BC20-FBBF07EE5D07}"/>
              </a:ext>
            </a:extLst>
          </p:cNvPr>
          <p:cNvSpPr/>
          <p:nvPr/>
        </p:nvSpPr>
        <p:spPr>
          <a:xfrm>
            <a:off x="0" y="0"/>
            <a:ext cx="9144000" cy="9035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Key Project 5: COSMOS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735CA5-B33F-A8A8-D965-B4BC3E42E6ED}"/>
              </a:ext>
            </a:extLst>
          </p:cNvPr>
          <p:cNvSpPr txBox="1"/>
          <p:nvPr/>
        </p:nvSpPr>
        <p:spPr>
          <a:xfrm>
            <a:off x="483476" y="1261241"/>
            <a:ext cx="822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From the OzGrav-2 proposal, the overarching goal is to:</a:t>
            </a:r>
          </a:p>
          <a:p>
            <a:pPr algn="ctr"/>
            <a:endParaRPr lang="en-US" sz="2400" dirty="0"/>
          </a:p>
          <a:p>
            <a:pPr algn="ctr"/>
            <a:r>
              <a:rPr lang="en-US" sz="2800" i="1" dirty="0"/>
              <a:t>“Determine fundamental properties of the Universe”</a:t>
            </a:r>
          </a:p>
          <a:p>
            <a:pPr algn="ctr"/>
            <a:endParaRPr lang="en-US" sz="2400" dirty="0"/>
          </a:p>
          <a:p>
            <a:pPr algn="ctr"/>
            <a:r>
              <a:rPr lang="en-US" sz="2800" b="1" dirty="0"/>
              <a:t>Three themes of the KP5 program: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49B73290-5ABF-08F0-1AB1-AF6278E3903F}"/>
              </a:ext>
            </a:extLst>
          </p:cNvPr>
          <p:cNvSpPr/>
          <p:nvPr/>
        </p:nvSpPr>
        <p:spPr>
          <a:xfrm>
            <a:off x="136634" y="3464160"/>
            <a:ext cx="2890346" cy="204951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The Hubble tension and local cosmography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BB96EF66-1304-FA4A-78EB-8ACF65680B3E}"/>
              </a:ext>
            </a:extLst>
          </p:cNvPr>
          <p:cNvSpPr/>
          <p:nvPr/>
        </p:nvSpPr>
        <p:spPr>
          <a:xfrm>
            <a:off x="3153103" y="3464160"/>
            <a:ext cx="2890346" cy="204951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Exploring astrophysics with gravitational wave sources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3A6DBB92-A52F-6DFE-3D7C-513567B4312F}"/>
              </a:ext>
            </a:extLst>
          </p:cNvPr>
          <p:cNvSpPr/>
          <p:nvPr/>
        </p:nvSpPr>
        <p:spPr>
          <a:xfrm>
            <a:off x="6169572" y="3470415"/>
            <a:ext cx="2890346" cy="204951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Cosmology with Fast Radio Bursts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ABBD88-C145-7F99-F379-03F03F51B20A}"/>
              </a:ext>
            </a:extLst>
          </p:cNvPr>
          <p:cNvSpPr txBox="1"/>
          <p:nvPr/>
        </p:nvSpPr>
        <p:spPr>
          <a:xfrm>
            <a:off x="457200" y="5839196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Note: </a:t>
            </a:r>
            <a:r>
              <a:rPr lang="en-AU" sz="2000" i="1" dirty="0"/>
              <a:t>D</a:t>
            </a:r>
            <a:r>
              <a:rPr lang="en-AU" sz="2000" b="0" i="1" u="none" strike="noStrike" dirty="0">
                <a:effectLst/>
              </a:rPr>
              <a:t>etection / optical follow-up co-ordination would be in KP2?  In KP5 we would focus on cosmological/astrophysical analysis?</a:t>
            </a:r>
            <a:endParaRPr lang="en-US" sz="2000" i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3219D1-1817-974E-27BD-056286AE4A2D}"/>
              </a:ext>
            </a:extLst>
          </p:cNvPr>
          <p:cNvSpPr/>
          <p:nvPr/>
        </p:nvSpPr>
        <p:spPr>
          <a:xfrm>
            <a:off x="620110" y="1891862"/>
            <a:ext cx="7977352" cy="71470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2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FF01958-C2AB-D7CE-09F3-4DD03D963211}"/>
              </a:ext>
            </a:extLst>
          </p:cNvPr>
          <p:cNvSpPr/>
          <p:nvPr/>
        </p:nvSpPr>
        <p:spPr>
          <a:xfrm>
            <a:off x="0" y="0"/>
            <a:ext cx="9144000" cy="9035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Hubble tension and standard sirens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ounded Rectangle 5">
                <a:extLst>
                  <a:ext uri="{FF2B5EF4-FFF2-40B4-BE49-F238E27FC236}">
                    <a16:creationId xmlns:a16="http://schemas.microsoft.com/office/drawing/2014/main" id="{48069E53-BEE4-8498-8BFC-80FAD8C75860}"/>
                  </a:ext>
                </a:extLst>
              </p:cNvPr>
              <p:cNvSpPr/>
              <p:nvPr/>
            </p:nvSpPr>
            <p:spPr>
              <a:xfrm>
                <a:off x="394138" y="3849788"/>
                <a:ext cx="8413531" cy="2743200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i="1" dirty="0">
                    <a:solidFill>
                      <a:schemeClr val="tx1"/>
                    </a:solidFill>
                  </a:rPr>
                  <a:t>Tasks:</a:t>
                </a:r>
              </a:p>
              <a:p>
                <a:pPr algn="ctr"/>
                <a:endParaRPr lang="en-US" sz="1000" dirty="0">
                  <a:solidFill>
                    <a:schemeClr val="tx1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AU" sz="1600" b="0" i="0" u="none" strike="noStrike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Develop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16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16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AU" sz="16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AU" sz="1600" b="0" i="0" u="none" strike="noStrike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 forecasting code and follow-up strategy design</a:t>
                </a:r>
                <a:endParaRPr lang="en-US" sz="1600" b="0" i="0" u="none" strike="noStrike" dirty="0"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AU" sz="1600" b="0" i="0" u="none" strike="noStrike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Test peculiar velocity field reconstruction and error propagation</a:t>
                </a:r>
                <a:endParaRPr lang="en-US" sz="160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AU" sz="1600" b="0" i="0" u="none" strike="noStrike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Design overall Bayesian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16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16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AU" sz="16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AU" sz="1600" b="0" i="0" u="none" strike="noStrike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 pipeline for bright sirens, propagating errors</a:t>
                </a:r>
                <a:endParaRPr lang="en-US" sz="1600" b="0" i="0" u="none" strike="noStrike" dirty="0"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AU" sz="1600" b="0" i="0" u="none" strike="noStrike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Design overall Bayesian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16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16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AU" sz="16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AU" sz="1600" b="0" i="0" u="none" strike="noStrike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 pipeline for dark sirens, propagating errors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AU" sz="1600" b="0" i="0" u="none" strike="noStrike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Optimize observing strategy for wide-field spectroscopic follow-up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AU" sz="1600" b="0" i="0" u="none" strike="noStrike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Populate N-body simulation with mock standard siren population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AU" sz="1600" b="0" i="0" u="none" strike="noStrike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Use N-body simulation to test Bayesian pipelines for bright and dark sirens</a:t>
                </a:r>
                <a:endParaRPr lang="en-AU" sz="160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AU" sz="1600" b="0" i="0" u="none" strike="noStrike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Apply model-fitting code to bright sirens detected with VLBI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Rounded Rectangle 5">
                <a:extLst>
                  <a:ext uri="{FF2B5EF4-FFF2-40B4-BE49-F238E27FC236}">
                    <a16:creationId xmlns:a16="http://schemas.microsoft.com/office/drawing/2014/main" id="{48069E53-BEE4-8498-8BFC-80FAD8C758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138" y="3849788"/>
                <a:ext cx="8413531" cy="2743200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chemeClr val="accent2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ounded Rectangle 6">
                <a:extLst>
                  <a:ext uri="{FF2B5EF4-FFF2-40B4-BE49-F238E27FC236}">
                    <a16:creationId xmlns:a16="http://schemas.microsoft.com/office/drawing/2014/main" id="{090B1F79-C7F0-3F56-E177-8C5BDFABAFEE}"/>
                  </a:ext>
                </a:extLst>
              </p:cNvPr>
              <p:cNvSpPr/>
              <p:nvPr/>
            </p:nvSpPr>
            <p:spPr>
              <a:xfrm>
                <a:off x="394138" y="1263868"/>
                <a:ext cx="8413531" cy="227811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i="1" dirty="0">
                    <a:solidFill>
                      <a:schemeClr val="tx1"/>
                    </a:solidFill>
                  </a:rPr>
                  <a:t>Topics:</a:t>
                </a:r>
              </a:p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  <a:p>
                <a:pPr marL="285750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AU" sz="2000" b="0" i="0" u="none" strike="noStrike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Improving </a:t>
                </a:r>
                <a:r>
                  <a:rPr lang="en-AU" sz="2000" b="1" i="0" u="none" strike="noStrike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bright sirens </a:t>
                </a:r>
                <a:r>
                  <a:rPr lang="en-AU" sz="2000" b="0" i="0" u="none" strike="noStrike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(peculiar velocity, inclination angle, etc.)</a:t>
                </a:r>
              </a:p>
              <a:p>
                <a:pPr marL="285750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AU" sz="2000" b="1" i="0" u="none" strike="noStrike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Dark sirens </a:t>
                </a:r>
                <a:r>
                  <a:rPr lang="en-AU" sz="2000" b="0" i="0" u="none" strike="noStrike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through cross-correlation with large-scale structure</a:t>
                </a:r>
              </a:p>
              <a:p>
                <a:pPr marL="285750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AU" sz="2000" b="0" i="0" u="none" strike="noStrike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End-to-end </a:t>
                </a:r>
                <a:r>
                  <a:rPr lang="en-AU" sz="2000" b="1" i="0" u="none" strike="noStrike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Bayesian pipeline </a:t>
                </a:r>
                <a:r>
                  <a:rPr lang="en-AU" sz="2000" b="0" i="0" u="none" strike="noStrike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0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0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AU" sz="20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AU" sz="2000" b="0" i="0" u="none" strike="noStrike" dirty="0"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285750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AU" sz="2000" b="1" i="0" u="none" strike="noStrike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Cosmological simulations </a:t>
                </a:r>
                <a:r>
                  <a:rPr lang="en-AU" sz="2000" b="0" i="0" u="none" strike="noStrike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to test the methodology</a:t>
                </a:r>
              </a:p>
            </p:txBody>
          </p:sp>
        </mc:Choice>
        <mc:Fallback>
          <p:sp>
            <p:nvSpPr>
              <p:cNvPr id="7" name="Rounded Rectangle 6">
                <a:extLst>
                  <a:ext uri="{FF2B5EF4-FFF2-40B4-BE49-F238E27FC236}">
                    <a16:creationId xmlns:a16="http://schemas.microsoft.com/office/drawing/2014/main" id="{090B1F79-C7F0-3F56-E177-8C5BDFABAF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138" y="1263868"/>
                <a:ext cx="8413531" cy="2278118"/>
              </a:xfrm>
              <a:prstGeom prst="roundRect">
                <a:avLst/>
              </a:prstGeom>
              <a:blipFill>
                <a:blip r:embed="rId3"/>
                <a:stretch>
                  <a:fillRect b="-1648"/>
                </a:stretch>
              </a:blipFill>
              <a:ln w="1905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2176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FF01958-C2AB-D7CE-09F3-4DD03D963211}"/>
              </a:ext>
            </a:extLst>
          </p:cNvPr>
          <p:cNvSpPr/>
          <p:nvPr/>
        </p:nvSpPr>
        <p:spPr>
          <a:xfrm>
            <a:off x="0" y="0"/>
            <a:ext cx="9144000" cy="9035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Exploring astrophysics with GW sources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8069E53-BEE4-8498-8BFC-80FAD8C75860}"/>
              </a:ext>
            </a:extLst>
          </p:cNvPr>
          <p:cNvSpPr/>
          <p:nvPr/>
        </p:nvSpPr>
        <p:spPr>
          <a:xfrm>
            <a:off x="394138" y="4519447"/>
            <a:ext cx="8413531" cy="21996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Tasks:</a:t>
            </a:r>
          </a:p>
          <a:p>
            <a:pPr algn="ctr"/>
            <a:endParaRPr lang="en-US" sz="10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Develop </a:t>
            </a:r>
            <a:r>
              <a:rPr lang="en-AU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population synthesis models of isolated binary evolution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Develop models of compact object binary formation through dynamical interactions</a:t>
            </a:r>
            <a:endParaRPr lang="en-AU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Carry out detailed physics modelling to support the above tasks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Create detailed models of relevant complementary observations</a:t>
            </a:r>
            <a:endParaRPr lang="en-AU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Convolve population synthesis models with metallicity-specific star formation history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Use forward models to carry out astrophysical inference on populations of detections</a:t>
            </a:r>
            <a:endParaRPr lang="en-US" sz="1400" dirty="0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96F1B92E-E2B8-2373-C1C3-9107766FC448}"/>
              </a:ext>
            </a:extLst>
          </p:cNvPr>
          <p:cNvSpPr/>
          <p:nvPr/>
        </p:nvSpPr>
        <p:spPr>
          <a:xfrm>
            <a:off x="394138" y="1263867"/>
            <a:ext cx="8413531" cy="30348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chemeClr val="tx1"/>
                </a:solidFill>
              </a:rPr>
              <a:t>Topics: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Isolated binary</a:t>
            </a:r>
            <a:r>
              <a:rPr lang="en-AU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evolution modelling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Dynamical formation </a:t>
            </a:r>
            <a:r>
              <a:rPr lang="en-AU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modelling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Detailed models of </a:t>
            </a:r>
            <a:r>
              <a:rPr lang="en-AU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relevant key phases </a:t>
            </a:r>
            <a:r>
              <a:rPr lang="en-AU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 binary evolution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Models of </a:t>
            </a:r>
            <a:r>
              <a:rPr lang="en-AU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complementary observations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Connection to </a:t>
            </a:r>
            <a:r>
              <a:rPr lang="en-AU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star formation history </a:t>
            </a:r>
            <a:r>
              <a:rPr lang="en-AU" sz="2000" dirty="0">
                <a:solidFill>
                  <a:srgbClr val="000000"/>
                </a:solidFill>
                <a:latin typeface="Arial" panose="020B0604020202020204" pitchFamily="34" charset="0"/>
              </a:rPr>
              <a:t>and</a:t>
            </a:r>
            <a:r>
              <a:rPr lang="en-AU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cosmology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Population-level inference </a:t>
            </a:r>
            <a:r>
              <a:rPr lang="en-AU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on GW sources</a:t>
            </a:r>
          </a:p>
        </p:txBody>
      </p:sp>
    </p:spTree>
    <p:extLst>
      <p:ext uri="{BB962C8B-B14F-4D97-AF65-F5344CB8AC3E}">
        <p14:creationId xmlns:p14="http://schemas.microsoft.com/office/powerpoint/2010/main" val="308874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FF01958-C2AB-D7CE-09F3-4DD03D963211}"/>
              </a:ext>
            </a:extLst>
          </p:cNvPr>
          <p:cNvSpPr/>
          <p:nvPr/>
        </p:nvSpPr>
        <p:spPr>
          <a:xfrm>
            <a:off x="0" y="0"/>
            <a:ext cx="9144000" cy="9035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Cosmology with Fast Radio Bursts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8069E53-BEE4-8498-8BFC-80FAD8C75860}"/>
              </a:ext>
            </a:extLst>
          </p:cNvPr>
          <p:cNvSpPr/>
          <p:nvPr/>
        </p:nvSpPr>
        <p:spPr>
          <a:xfrm>
            <a:off x="394138" y="3594536"/>
            <a:ext cx="8413531" cy="193127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Tasks:</a:t>
            </a:r>
          </a:p>
          <a:p>
            <a:pPr algn="ctr"/>
            <a:endParaRPr lang="en-US" sz="10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Continue to o</a:t>
            </a:r>
            <a:r>
              <a:rPr lang="en-A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btain FRB localisations through existing pipelines / instruments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Develop Bayesian pipeline that incorporates host galaxy contributions, large scale structure contributions, and FRB </a:t>
            </a:r>
            <a:r>
              <a:rPr lang="en-A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spectro</a:t>
            </a:r>
            <a:r>
              <a:rPr lang="en-A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-temporal characteristics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Use N-body simulation to test Bayesian pipeline</a:t>
            </a:r>
            <a:endParaRPr lang="en-US" dirty="0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96F1B92E-E2B8-2373-C1C3-9107766FC448}"/>
              </a:ext>
            </a:extLst>
          </p:cNvPr>
          <p:cNvSpPr/>
          <p:nvPr/>
        </p:nvSpPr>
        <p:spPr>
          <a:xfrm>
            <a:off x="394138" y="1263866"/>
            <a:ext cx="8413531" cy="19312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chemeClr val="tx1"/>
                </a:solidFill>
              </a:rPr>
              <a:t>Topics: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000000"/>
                </a:solidFill>
                <a:latin typeface="Arial" panose="020B0604020202020204" pitchFamily="34" charset="0"/>
              </a:rPr>
              <a:t>Development of </a:t>
            </a:r>
            <a:r>
              <a:rPr lang="en-AU" sz="2000" b="1" dirty="0">
                <a:solidFill>
                  <a:srgbClr val="000000"/>
                </a:solidFill>
                <a:latin typeface="Arial" panose="020B0604020202020204" pitchFamily="34" charset="0"/>
              </a:rPr>
              <a:t>improved </a:t>
            </a:r>
            <a:r>
              <a:rPr lang="en-AU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Hubble constant </a:t>
            </a:r>
            <a:r>
              <a:rPr lang="en-AU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with FRBs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000000"/>
                </a:solidFill>
                <a:latin typeface="Arial" panose="020B0604020202020204" pitchFamily="34" charset="0"/>
              </a:rPr>
              <a:t>Cross-correlations of FRBs with </a:t>
            </a:r>
            <a:r>
              <a:rPr lang="en-AU" sz="2000" b="1" dirty="0">
                <a:solidFill>
                  <a:srgbClr val="000000"/>
                </a:solidFill>
                <a:latin typeface="Arial" panose="020B0604020202020204" pitchFamily="34" charset="0"/>
              </a:rPr>
              <a:t>large-scale structure</a:t>
            </a:r>
            <a:endParaRPr lang="en-AU" sz="20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Cosmological simulations </a:t>
            </a:r>
            <a:r>
              <a:rPr lang="en-AU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 test the methodology</a:t>
            </a:r>
          </a:p>
        </p:txBody>
      </p:sp>
    </p:spTree>
    <p:extLst>
      <p:ext uri="{BB962C8B-B14F-4D97-AF65-F5344CB8AC3E}">
        <p14:creationId xmlns:p14="http://schemas.microsoft.com/office/powerpoint/2010/main" val="1350195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0474642-B9F1-56BF-BC20-FBBF07EE5D07}"/>
              </a:ext>
            </a:extLst>
          </p:cNvPr>
          <p:cNvSpPr/>
          <p:nvPr/>
        </p:nvSpPr>
        <p:spPr>
          <a:xfrm>
            <a:off x="0" y="0"/>
            <a:ext cx="9144000" cy="9035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Key Project 5: COSMOS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D1E1F0-7F76-5EDA-1F22-ECE627CEF760}"/>
              </a:ext>
            </a:extLst>
          </p:cNvPr>
          <p:cNvSpPr txBox="1"/>
          <p:nvPr/>
        </p:nvSpPr>
        <p:spPr>
          <a:xfrm>
            <a:off x="483476" y="1261241"/>
            <a:ext cx="8229600" cy="403187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2800" i="1" dirty="0"/>
              <a:t>Questions: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How should these different topics be weighted, given the latest “vibes” on standard siren discoveries, FRBs, etc.?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What are the key scientific achievements we should plan for during the first half of OzGrav-2?  By the end of the Centre?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What resources can we bring to bear?  </a:t>
            </a:r>
            <a:r>
              <a:rPr lang="en-US" sz="2000" dirty="0"/>
              <a:t>(see next slide)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How best to co-ordinate between the different groups?  Associated DP projects?  Research programs of the AIs?</a:t>
            </a:r>
          </a:p>
        </p:txBody>
      </p:sp>
    </p:spTree>
    <p:extLst>
      <p:ext uri="{BB962C8B-B14F-4D97-AF65-F5344CB8AC3E}">
        <p14:creationId xmlns:p14="http://schemas.microsoft.com/office/powerpoint/2010/main" val="2889866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0474642-B9F1-56BF-BC20-FBBF07EE5D07}"/>
              </a:ext>
            </a:extLst>
          </p:cNvPr>
          <p:cNvSpPr/>
          <p:nvPr/>
        </p:nvSpPr>
        <p:spPr>
          <a:xfrm>
            <a:off x="0" y="0"/>
            <a:ext cx="9144000" cy="9035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Resources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60894A-B257-24FA-4639-6DF2B999CA83}"/>
              </a:ext>
            </a:extLst>
          </p:cNvPr>
          <p:cNvSpPr txBox="1"/>
          <p:nvPr/>
        </p:nvSpPr>
        <p:spPr>
          <a:xfrm>
            <a:off x="483476" y="115613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35 postdoc years are written against KP5  </a:t>
            </a:r>
            <a:r>
              <a:rPr lang="en-US" i="1" dirty="0">
                <a:solidFill>
                  <a:srgbClr val="0070C0"/>
                </a:solidFill>
              </a:rPr>
              <a:t>(indicates early hire)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B52DEBF-753A-C149-5C8B-ECC93BFBC0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454300"/>
              </p:ext>
            </p:extLst>
          </p:nvPr>
        </p:nvGraphicFramePr>
        <p:xfrm>
          <a:off x="339300" y="1784219"/>
          <a:ext cx="8316000" cy="478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3953926638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745535172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177280178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65144489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212678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Topic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 contact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Postdoc </a:t>
                      </a:r>
                      <a:r>
                        <a:rPr lang="en-US" dirty="0" err="1"/>
                        <a:t>yrs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Theme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8851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Swinburne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Binary evolution / N-body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Hurley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ASTRO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1850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Swinburne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Radio interferometry / VLBI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Deller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HUBBLE, FRB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6670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Swinburne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Peculiar velocities and LSS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Blake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4.2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HUBBLE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4602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Swinburne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Bayesian pipeline for FRB analysis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Shannon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7249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UQ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Peculiar velocities and LSS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Davis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5.6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HUBBLE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2642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Sydney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Host galaxies + stellar populations + radio transients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Sadler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ASTRO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5072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Monash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Theory (cosmology/population modelling)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Mandel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ASTRO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0478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Monash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GW detection (cosmology/population modelling)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Mandel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ASTRO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8978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Melbourne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 follow-up and high energy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Auchettl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ASTRO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7321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475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537</Words>
  <Application>Microsoft Macintosh PowerPoint</Application>
  <PresentationFormat>On-screen Show (4:3)</PresentationFormat>
  <Paragraphs>113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Blake</dc:creator>
  <cp:lastModifiedBy>Chris Blake</cp:lastModifiedBy>
  <cp:revision>3</cp:revision>
  <dcterms:created xsi:type="dcterms:W3CDTF">2024-04-10T23:23:47Z</dcterms:created>
  <dcterms:modified xsi:type="dcterms:W3CDTF">2024-04-11T09:04:00Z</dcterms:modified>
</cp:coreProperties>
</file>