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24E4-FF69-AF48-A031-327ACFF0A78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57F11-557A-A447-BA16-7DB0B1D20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7F11-557A-A447-BA16-7DB0B1D20B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7F11-557A-A447-BA16-7DB0B1D20B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7F11-557A-A447-BA16-7DB0B1D20B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7F11-557A-A447-BA16-7DB0B1D20B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00AA-B50C-363E-3908-159DD3A2D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FF253-9B6D-6476-6694-E7E3EBC3F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4452B-4BCB-5099-774F-A1B38244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03E1F-CCB2-7532-EEC4-4B6432E5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33B4-7426-16D7-CF01-25FEA9F6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40DC-20D6-D66C-52A2-61CDBE4E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518C4-F721-2D50-2862-E9523FF41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AEDBF-B96C-C707-9D29-F9CC7F6C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E7744-20AC-2C9E-7891-53DC18D0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DE13D-7EEB-69EF-961B-F2E9B5F4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2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CED7B-8746-0D8A-5321-98D92A7A7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C8407-C929-9879-2409-D6B476609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20336-9C4F-D418-EF36-FBA78D33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E2454-3B5C-0D82-3945-BCF6C559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88863-D35D-0277-C569-4069D636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6A88-7C59-0E3A-B429-45FF4437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6A7E-E0DF-53D7-9344-BADCE5CF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92627-E15B-DD33-7571-335B5EB8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4A5E2-C639-8AEC-F0B9-2859CF1A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4EF18-3DB7-D8F3-AC90-1CCE6771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9CFF-7208-3075-6844-EDA25FD5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8B053-8546-0ED6-029F-CF16CD8C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FAD4C-EAD7-B89D-98A2-C6CD5B2E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7DD7A-C8F5-1F13-F91A-9D8A6210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28859-40C1-2740-F12C-D941F871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3395-092A-0322-5546-F3191AAC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3ADE-0342-B1C3-4300-D09191F1C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9FF34-1031-2752-CDC6-54A88AD4A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9E566-3C12-72C2-3BEC-713C0A03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15BB3-7127-3253-4CE0-B917C0EB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87708-0804-9724-B6D1-A8FB605A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8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A27-8218-7DDA-4AC0-2C8D056B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2D81C-BE9A-C098-382E-BD365518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16FA9-87B9-49E5-6DEB-4329370CD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9F0D9-76FC-CB04-CB4B-ECD9FA53E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64FA3-5FBB-0C2A-080A-E8B553E9E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29845-C869-5C33-6C5E-6484BD7F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F1F326-3F9B-18DA-97B4-DEF08571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1B656-CADA-C3F6-FA92-46BE8D67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4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FE03-A1F4-E24A-4CDC-41B5A360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02640-7BE7-EAF5-4348-2756C40D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32E93-2BD2-AE34-FCA8-96E7F9DC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304AE-45AC-F9A6-8075-037E629F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B2303-B626-63C0-6AD7-FF96B626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A6E37-93FF-AAE0-5418-5B7E1ED7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D28A8-B0BD-E2AE-DDC9-0F430BCF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2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2DBB-1BDA-F2C7-12EB-B88F5A65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D052-CD30-C362-F735-CD1C66F4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94C06-A8B6-41AE-3822-AEA3FF716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63A5B-62C4-3479-E43F-F4F5C4AB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CDD12-621D-749C-6C5E-4F4A414C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1F5DF-BB27-755F-D612-2814DA49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5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D641-796D-4BAC-B019-2C8DD1A8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E1C32-8F68-2973-EC9C-D1C1B7988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973C4-4BA4-40FC-A1E4-041AD2E10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10FEB-0CCF-0A50-3664-5CDE6975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8C0F7-2F63-A9CF-2085-88DFAF7B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9C193-D096-F408-324A-27056473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8A0D3-8398-35CF-D442-1DD9D93C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118AA-38D1-56B6-04D4-859C642DC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268A8-1BD5-E11F-C65F-55CFE7895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4F01-60A2-4947-9E02-5C3200EC564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B61DE-6C66-887C-917A-F40917787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0065-E70E-0ABE-277D-8EB20E705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A381-466C-8344-B945-E293F005A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2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F3E9B-6B2B-7DC7-5E00-59527B1EE20B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0351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4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4400" dirty="0"/>
                  <a:t>-</a:t>
                </a:r>
                <a:r>
                  <a:rPr lang="en-US" sz="4400" dirty="0" err="1"/>
                  <a:t>pt</a:t>
                </a:r>
                <a:r>
                  <a:rPr lang="en-US" sz="4400" dirty="0"/>
                  <a:t> mock challenge paper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F3E9B-6B2B-7DC7-5E00-59527B1EE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903514"/>
              </a:xfrm>
              <a:prstGeom prst="rect">
                <a:avLst/>
              </a:prstGeom>
              <a:blipFill>
                <a:blip r:embed="rId2"/>
                <a:stretch>
                  <a:fillRect t="-5479" b="-232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ocument with text and a description&#10;&#10;Description automatically generated with medium confidence">
            <a:extLst>
              <a:ext uri="{FF2B5EF4-FFF2-40B4-BE49-F238E27FC236}">
                <a16:creationId xmlns:a16="http://schemas.microsoft.com/office/drawing/2014/main" id="{C2D04C92-52A3-907D-F26C-4C3D5492A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" y="2288626"/>
            <a:ext cx="6956435" cy="42172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393C1-7497-D02D-F6A3-E7CF1C9147B1}"/>
              </a:ext>
            </a:extLst>
          </p:cNvPr>
          <p:cNvSpPr txBox="1"/>
          <p:nvPr/>
        </p:nvSpPr>
        <p:spPr>
          <a:xfrm>
            <a:off x="182837" y="1145628"/>
            <a:ext cx="1188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Currently in </a:t>
            </a:r>
            <a:r>
              <a:rPr lang="en-US" sz="2400" dirty="0">
                <a:solidFill>
                  <a:srgbClr val="0070C0"/>
                </a:solidFill>
              </a:rPr>
              <a:t>working group circulation period </a:t>
            </a:r>
            <a:r>
              <a:rPr lang="en-US" sz="2400" dirty="0"/>
              <a:t>– please see e-mail/Slack message with link to the paper and section-by-section comments document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ED6E4E-2599-C4D1-E9D9-60C900204F99}"/>
                  </a:ext>
                </a:extLst>
              </p:cNvPr>
              <p:cNvSpPr txBox="1"/>
              <p:nvPr/>
            </p:nvSpPr>
            <p:spPr>
              <a:xfrm>
                <a:off x="7252139" y="1975946"/>
                <a:ext cx="4813738" cy="4825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en-US" sz="2800" i="1" dirty="0">
                    <a:solidFill>
                      <a:srgbClr val="7030A0"/>
                    </a:solidFill>
                  </a:rPr>
                  <a:t>The paper presents:</a:t>
                </a: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Construction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Buzzard DESI-Lensing mocks</a:t>
                </a:r>
                <a:r>
                  <a:rPr lang="en-US" sz="2400" dirty="0"/>
                  <a:t> and measurement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pt</a:t>
                </a:r>
                <a:r>
                  <a:rPr lang="en-US" sz="2400" dirty="0"/>
                  <a:t> correlations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Analytical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covariance matrix </a:t>
                </a:r>
                <a:r>
                  <a:rPr lang="en-US" sz="2400" dirty="0"/>
                  <a:t>for these correlations, and tests using simulations and code comparison</a:t>
                </a: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Model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parameter fits </a:t>
                </a:r>
                <a:r>
                  <a:rPr lang="en-US" sz="2400" dirty="0"/>
                  <a:t>using </a:t>
                </a:r>
                <a:r>
                  <a:rPr lang="en-US" sz="2400" dirty="0" err="1"/>
                  <a:t>CosmoMC</a:t>
                </a:r>
                <a:r>
                  <a:rPr lang="en-US" sz="2400" dirty="0"/>
                  <a:t>, and comparison with fiducial expectations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ED6E4E-2599-C4D1-E9D9-60C900204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139" y="1975946"/>
                <a:ext cx="4813738" cy="4825488"/>
              </a:xfrm>
              <a:prstGeom prst="rect">
                <a:avLst/>
              </a:prstGeom>
              <a:blipFill>
                <a:blip r:embed="rId4"/>
                <a:stretch>
                  <a:fillRect l="-2639" t="-1312" r="-2111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B6CAEFF-E820-4E6D-AF48-220163583BE4}"/>
              </a:ext>
            </a:extLst>
          </p:cNvPr>
          <p:cNvSpPr/>
          <p:nvPr/>
        </p:nvSpPr>
        <p:spPr>
          <a:xfrm>
            <a:off x="11330152" y="3394840"/>
            <a:ext cx="630620" cy="62011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308C9-2749-308F-D913-7322D4670CD6}"/>
              </a:ext>
            </a:extLst>
          </p:cNvPr>
          <p:cNvSpPr txBox="1"/>
          <p:nvPr/>
        </p:nvSpPr>
        <p:spPr>
          <a:xfrm>
            <a:off x="10079421" y="1734207"/>
            <a:ext cx="2112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70C0"/>
                </a:solidFill>
              </a:rPr>
              <a:t>New statistic used in this context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FD92DF-7A7F-1CAC-85B8-099CEA71B278}"/>
              </a:ext>
            </a:extLst>
          </p:cNvPr>
          <p:cNvCxnSpPr/>
          <p:nvPr/>
        </p:nvCxnSpPr>
        <p:spPr>
          <a:xfrm>
            <a:off x="11330152" y="2454110"/>
            <a:ext cx="283779" cy="7725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5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E0F18F-34F2-8291-B94F-14A8464BF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69" y="1058087"/>
            <a:ext cx="7874357" cy="52901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F3E9B-6B2B-7DC7-5E00-59527B1EE20B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0351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Parameter fits to full </a:t>
                </a:r>
                <a14:m>
                  <m:oMath xmlns:m="http://schemas.openxmlformats.org/officeDocument/2006/math">
                    <m:r>
                      <a:rPr lang="en-AU" sz="4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4400" dirty="0"/>
                  <a:t>-</a:t>
                </a:r>
                <a:r>
                  <a:rPr lang="en-US" sz="4400" dirty="0" err="1"/>
                  <a:t>pt</a:t>
                </a:r>
                <a:r>
                  <a:rPr lang="en-US" sz="4400" dirty="0"/>
                  <a:t> correlations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F3E9B-6B2B-7DC7-5E00-59527B1EE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903514"/>
              </a:xfrm>
              <a:prstGeom prst="rect">
                <a:avLst/>
              </a:prstGeom>
              <a:blipFill>
                <a:blip r:embed="rId4"/>
                <a:stretch>
                  <a:fillRect t="-5479" b="-232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18F889-3AB1-AAB8-F786-F04D4C7F7720}"/>
                  </a:ext>
                </a:extLst>
              </p:cNvPr>
              <p:cNvSpPr txBox="1"/>
              <p:nvPr/>
            </p:nvSpPr>
            <p:spPr>
              <a:xfrm>
                <a:off x="166054" y="1240221"/>
                <a:ext cx="4185227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>
                    <a:solidFill>
                      <a:srgbClr val="7030A0"/>
                    </a:solidFill>
                  </a:rPr>
                  <a:t>Here are the fits to the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A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pt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data vectors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with scale cuts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𝐺𝐺𝐿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𝑐𝑙𝑢𝑠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&gt;7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A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Mpc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:</a:t>
                </a:r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average</a:t>
                </a:r>
                <a:r>
                  <a:rPr lang="en-US" sz="2400" dirty="0">
                    <a:solidFill>
                      <a:srgbClr val="0070C0"/>
                    </a:solidFill>
                  </a:rPr>
                  <a:t> reduced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for the fits across the </a:t>
                </a:r>
                <a:r>
                  <a:rPr lang="en-US" sz="2400" dirty="0" err="1"/>
                  <a:t>realisations</a:t>
                </a:r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parameter errors </a:t>
                </a:r>
                <a:r>
                  <a:rPr lang="en-US" sz="2400" dirty="0"/>
                  <a:t>are significantly reduced</a:t>
                </a:r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parameter bias</a:t>
                </a:r>
                <a:r>
                  <a:rPr lang="en-US" sz="2400" dirty="0"/>
                  <a:t> </a:t>
                </a:r>
                <a:r>
                  <a:rPr lang="en-AU" sz="2400" dirty="0"/>
                  <a:t>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but exceeds noise</a:t>
                </a:r>
              </a:p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PTE</a:t>
                </a:r>
                <a:r>
                  <a:rPr lang="en-US" sz="2400" dirty="0"/>
                  <a:t> is less than (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dirty="0"/>
                  <a:t>) for a (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) bias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18F889-3AB1-AAB8-F786-F04D4C7F7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4" y="1240221"/>
                <a:ext cx="4185227" cy="5447645"/>
              </a:xfrm>
              <a:prstGeom prst="rect">
                <a:avLst/>
              </a:prstGeom>
              <a:blipFill>
                <a:blip r:embed="rId5"/>
                <a:stretch>
                  <a:fillRect l="-2115" t="-698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0EF4FB7-5D9F-B151-4C19-46E9626E6B90}"/>
              </a:ext>
            </a:extLst>
          </p:cNvPr>
          <p:cNvSpPr txBox="1"/>
          <p:nvPr/>
        </p:nvSpPr>
        <p:spPr>
          <a:xfrm>
            <a:off x="4351281" y="6295696"/>
            <a:ext cx="7662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030A0"/>
                </a:solidFill>
              </a:rPr>
              <a:t>Note: PTE calculation uses re-scaled covariance for mock mean</a:t>
            </a:r>
          </a:p>
        </p:txBody>
      </p:sp>
    </p:spTree>
    <p:extLst>
      <p:ext uri="{BB962C8B-B14F-4D97-AF65-F5344CB8AC3E}">
        <p14:creationId xmlns:p14="http://schemas.microsoft.com/office/powerpoint/2010/main" val="14746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F3E9B-6B2B-7DC7-5E00-59527B1EE20B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/>
              <a:t>Conclusions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5AF3CE-E7F7-3698-B889-E54CB38CC825}"/>
                  </a:ext>
                </a:extLst>
              </p:cNvPr>
              <p:cNvSpPr txBox="1"/>
              <p:nvPr/>
            </p:nvSpPr>
            <p:spPr>
              <a:xfrm>
                <a:off x="325820" y="1145630"/>
                <a:ext cx="7115504" cy="5652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have an operational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end-to-end pipeline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pt</a:t>
                </a:r>
                <a:r>
                  <a:rPr lang="en-US" sz="2800" dirty="0"/>
                  <a:t> cosmology,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!</a:t>
                </a:r>
              </a:p>
              <a:p>
                <a:pPr marL="285750" indent="-28575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</a:rPr>
                  <a:t>Analytical covariance </a:t>
                </a:r>
                <a:r>
                  <a:rPr lang="en-US" sz="2800" dirty="0"/>
                  <a:t>is established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US" sz="2800" dirty="0"/>
                  <a:t> level</a:t>
                </a:r>
              </a:p>
              <a:p>
                <a:pPr marL="285750" indent="-28575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Buzzard simulation fits recover fiducial cosmology with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systematics </a:t>
                </a:r>
                <a:r>
                  <a:rPr lang="en-US" sz="2800" dirty="0"/>
                  <a:t>using scale cuts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&gt;5−10 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Mpc</m:t>
                    </m:r>
                  </m:oMath>
                </a14:m>
                <a:endParaRPr lang="en-US" sz="2800" dirty="0"/>
              </a:p>
              <a:p>
                <a:pPr marL="285750" indent="-28575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should be cautious that simulations are not the same as real data! – full scale cuts validation also requires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analytical tests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5AF3CE-E7F7-3698-B889-E54CB38CC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0" y="1145630"/>
                <a:ext cx="7115504" cy="5652638"/>
              </a:xfrm>
              <a:prstGeom prst="rect">
                <a:avLst/>
              </a:prstGeom>
              <a:blipFill>
                <a:blip r:embed="rId3"/>
                <a:stretch>
                  <a:fillRect l="-1423" t="-1345" r="-712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0EE44B5-4912-8069-042F-78B4746E1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845" y="2915888"/>
            <a:ext cx="2191133" cy="2696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1BB806-D4A7-76DB-3515-E462F944796E}"/>
              </a:ext>
            </a:extLst>
          </p:cNvPr>
          <p:cNvSpPr txBox="1"/>
          <p:nvPr/>
        </p:nvSpPr>
        <p:spPr>
          <a:xfrm>
            <a:off x="7441324" y="2146971"/>
            <a:ext cx="42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Great thanks/praise due to:</a:t>
            </a:r>
          </a:p>
        </p:txBody>
      </p:sp>
    </p:spTree>
    <p:extLst>
      <p:ext uri="{BB962C8B-B14F-4D97-AF65-F5344CB8AC3E}">
        <p14:creationId xmlns:p14="http://schemas.microsoft.com/office/powerpoint/2010/main" val="14442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F3E9B-6B2B-7DC7-5E00-59527B1EE20B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0351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Validation of </a:t>
                </a:r>
                <a14:m>
                  <m:oMath xmlns:m="http://schemas.openxmlformats.org/officeDocument/2006/math">
                    <m:r>
                      <a:rPr lang="en-AU" sz="4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sz="4400" dirty="0"/>
                  <a:t>-</a:t>
                </a:r>
                <a:r>
                  <a:rPr lang="en-US" sz="4400" dirty="0" err="1"/>
                  <a:t>pt</a:t>
                </a:r>
                <a:r>
                  <a:rPr lang="en-US" sz="4400" dirty="0"/>
                  <a:t> methodology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F3E9B-6B2B-7DC7-5E00-59527B1EE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903514"/>
              </a:xfrm>
              <a:prstGeom prst="rect">
                <a:avLst/>
              </a:prstGeom>
              <a:blipFill>
                <a:blip r:embed="rId2"/>
                <a:stretch>
                  <a:fillRect t="-5479" b="-232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65880F-4F11-8E55-6544-7820395DB491}"/>
              </a:ext>
            </a:extLst>
          </p:cNvPr>
          <p:cNvSpPr/>
          <p:nvPr/>
        </p:nvSpPr>
        <p:spPr>
          <a:xfrm>
            <a:off x="599089" y="1629105"/>
            <a:ext cx="3773214" cy="935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Simulation-based tests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0782010-FC00-FB6F-1A30-F39A9157AB45}"/>
              </a:ext>
            </a:extLst>
          </p:cNvPr>
          <p:cNvSpPr/>
          <p:nvPr/>
        </p:nvSpPr>
        <p:spPr>
          <a:xfrm>
            <a:off x="599089" y="3437260"/>
            <a:ext cx="3773214" cy="935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“Analytical” tests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DF562A-9CA7-45E8-FC06-952D99022B30}"/>
              </a:ext>
            </a:extLst>
          </p:cNvPr>
          <p:cNvSpPr/>
          <p:nvPr/>
        </p:nvSpPr>
        <p:spPr>
          <a:xfrm>
            <a:off x="599089" y="5245415"/>
            <a:ext cx="3773214" cy="935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Tests on the data itself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B41F0E-BD7A-ED00-63D6-3A9FB448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083" y="3156984"/>
            <a:ext cx="2243957" cy="1495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EA37F5-F949-F936-CBC9-E59C7CBAE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39" y="4851151"/>
            <a:ext cx="2806044" cy="1723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FDCF5A-1EB7-09A3-5A75-7BB31A56B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078" y="1242349"/>
            <a:ext cx="1618812" cy="17089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F6D334-3BA2-6F98-5BDB-A72A1C071802}"/>
              </a:ext>
            </a:extLst>
          </p:cNvPr>
          <p:cNvSpPr txBox="1"/>
          <p:nvPr/>
        </p:nvSpPr>
        <p:spPr>
          <a:xfrm>
            <a:off x="8008665" y="3158115"/>
            <a:ext cx="3972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Propagate model variations to changes in fitted parameters; choosing scale cuts to minimize the impact of modeling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CA8F76-1F44-70E5-CE8B-D19C7F1CF9AD}"/>
              </a:ext>
            </a:extLst>
          </p:cNvPr>
          <p:cNvSpPr txBox="1"/>
          <p:nvPr/>
        </p:nvSpPr>
        <p:spPr>
          <a:xfrm>
            <a:off x="8008665" y="1435094"/>
            <a:ext cx="4025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Test covariance or parameter recovery with realistic complexity, but may not fully capture all astrophysical or observational effects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279C51-7C94-5FEE-0B41-6A18B00A6C35}"/>
              </a:ext>
            </a:extLst>
          </p:cNvPr>
          <p:cNvSpPr txBox="1"/>
          <p:nvPr/>
        </p:nvSpPr>
        <p:spPr>
          <a:xfrm>
            <a:off x="8035049" y="5051405"/>
            <a:ext cx="3972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Consider analysis variations in fits to real data vectors, but severely limited by blinding data to avoid confirmation bias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4883F1-E1C7-C8ED-331C-276FA6C51B45}"/>
              </a:ext>
            </a:extLst>
          </p:cNvPr>
          <p:cNvSpPr/>
          <p:nvPr/>
        </p:nvSpPr>
        <p:spPr>
          <a:xfrm>
            <a:off x="294290" y="1101709"/>
            <a:ext cx="11740054" cy="19568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6" grpId="0"/>
      <p:bldP spid="17" grpId="0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F3E9B-6B2B-7DC7-5E00-59527B1EE20B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Buzzard simulations</a:t>
            </a:r>
          </a:p>
        </p:txBody>
      </p:sp>
      <p:pic>
        <p:nvPicPr>
          <p:cNvPr id="3" name="Picture 2" descr="A colorful graph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FE705672-AB20-B0CE-8D4B-7147ED84A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8" y="3178917"/>
            <a:ext cx="4932634" cy="2959580"/>
          </a:xfrm>
          <a:prstGeom prst="rect">
            <a:avLst/>
          </a:prstGeom>
        </p:spPr>
      </p:pic>
      <p:pic>
        <p:nvPicPr>
          <p:cNvPr id="11" name="Picture 10" descr="A graph of a red and blue circle&#10;&#10;Description automatically generated with medium confidence">
            <a:extLst>
              <a:ext uri="{FF2B5EF4-FFF2-40B4-BE49-F238E27FC236}">
                <a16:creationId xmlns:a16="http://schemas.microsoft.com/office/drawing/2014/main" id="{8406BD2F-5473-4B07-0774-34FD4699B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59" y="3178917"/>
            <a:ext cx="4932635" cy="29595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B98B88-E48B-B5FC-3B99-56A5FFE33E72}"/>
              </a:ext>
            </a:extLst>
          </p:cNvPr>
          <p:cNvSpPr txBox="1"/>
          <p:nvPr/>
        </p:nvSpPr>
        <p:spPr>
          <a:xfrm>
            <a:off x="280498" y="1135117"/>
            <a:ext cx="1161819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We’ve constructed DESI + (KiDS-1000, DES-Y3, HSC-Y1) mocks from the Buzzard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Lensing catalogues</a:t>
            </a:r>
            <a:r>
              <a:rPr lang="en-US" sz="2400" dirty="0"/>
              <a:t> match redshift distributions, shape noise, weights, shear 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DESI catalogues </a:t>
            </a:r>
            <a:r>
              <a:rPr lang="en-US" sz="2400" dirty="0"/>
              <a:t>match clustering and number density of EDR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use 5 lens samples: </a:t>
            </a:r>
            <a:r>
              <a:rPr lang="en-US" sz="2400" dirty="0">
                <a:solidFill>
                  <a:srgbClr val="0070C0"/>
                </a:solidFill>
              </a:rPr>
              <a:t>BGS</a:t>
            </a:r>
            <a:r>
              <a:rPr lang="en-US" sz="2400" dirty="0"/>
              <a:t> (0.1-0.2, 0.2-0.3, 0.3-0.4) and </a:t>
            </a:r>
            <a:r>
              <a:rPr lang="en-US" sz="2400" dirty="0">
                <a:solidFill>
                  <a:srgbClr val="0070C0"/>
                </a:solidFill>
              </a:rPr>
              <a:t>LRG</a:t>
            </a:r>
            <a:r>
              <a:rPr lang="en-US" sz="2400" dirty="0"/>
              <a:t> (0.4-0.6, 0.6-0.8)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divide the catalogues into regions for </a:t>
            </a:r>
            <a:r>
              <a:rPr lang="en-US" sz="2400" dirty="0">
                <a:solidFill>
                  <a:srgbClr val="0070C0"/>
                </a:solidFill>
              </a:rPr>
              <a:t>covariance testing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0C0"/>
                </a:solidFill>
              </a:rPr>
              <a:t>cosmology testing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A5B87C-A8E8-6BDC-2BCE-AFA11E0A3A5C}"/>
              </a:ext>
            </a:extLst>
          </p:cNvPr>
          <p:cNvSpPr txBox="1"/>
          <p:nvPr/>
        </p:nvSpPr>
        <p:spPr>
          <a:xfrm>
            <a:off x="280498" y="6117477"/>
            <a:ext cx="556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030A0"/>
                </a:solidFill>
              </a:rPr>
              <a:t>These regions, with size approximating the overlaps with DESI, are used for covariance testing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13C60-649E-2B62-7C8F-F6C0A642A46C}"/>
              </a:ext>
            </a:extLst>
          </p:cNvPr>
          <p:cNvSpPr txBox="1"/>
          <p:nvPr/>
        </p:nvSpPr>
        <p:spPr>
          <a:xfrm>
            <a:off x="6547945" y="6106967"/>
            <a:ext cx="556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030A0"/>
                </a:solidFill>
              </a:rPr>
              <a:t>The regions are combined into representative DESI, lensing and overlapping areas for cosmology testing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F70D6-1FFB-7E4E-5A68-6B33FFED6D5D}"/>
              </a:ext>
            </a:extLst>
          </p:cNvPr>
          <p:cNvSpPr txBox="1"/>
          <p:nvPr/>
        </p:nvSpPr>
        <p:spPr>
          <a:xfrm>
            <a:off x="10046331" y="5190586"/>
            <a:ext cx="112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clustering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C4A2E-ACB9-B6E9-3751-529CFC4C77FF}"/>
              </a:ext>
            </a:extLst>
          </p:cNvPr>
          <p:cNvSpPr txBox="1"/>
          <p:nvPr/>
        </p:nvSpPr>
        <p:spPr>
          <a:xfrm>
            <a:off x="9580181" y="3751706"/>
            <a:ext cx="90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lensing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ABA292-791E-FC99-AB4E-CB7D50359F29}"/>
              </a:ext>
            </a:extLst>
          </p:cNvPr>
          <p:cNvSpPr txBox="1"/>
          <p:nvPr/>
        </p:nvSpPr>
        <p:spPr>
          <a:xfrm>
            <a:off x="8554765" y="5452008"/>
            <a:ext cx="67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GGL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EDC3A2-872E-13F9-8BC4-2966ED45811A}"/>
              </a:ext>
            </a:extLst>
          </p:cNvPr>
          <p:cNvCxnSpPr/>
          <p:nvPr/>
        </p:nvCxnSpPr>
        <p:spPr>
          <a:xfrm flipH="1" flipV="1">
            <a:off x="8103476" y="5483162"/>
            <a:ext cx="504496" cy="1535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C10DC3-9799-D7E9-3B63-DF8974DE4860}"/>
              </a:ext>
            </a:extLst>
          </p:cNvPr>
          <p:cNvCxnSpPr>
            <a:cxnSpLocks/>
          </p:cNvCxnSpPr>
          <p:nvPr/>
        </p:nvCxnSpPr>
        <p:spPr>
          <a:xfrm flipH="1" flipV="1">
            <a:off x="9118876" y="3911227"/>
            <a:ext cx="504496" cy="279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ECFED9-9E3D-B876-5025-763666052688}"/>
              </a:ext>
            </a:extLst>
          </p:cNvPr>
          <p:cNvCxnSpPr>
            <a:cxnSpLocks/>
          </p:cNvCxnSpPr>
          <p:nvPr/>
        </p:nvCxnSpPr>
        <p:spPr>
          <a:xfrm flipH="1" flipV="1">
            <a:off x="10034753" y="4853348"/>
            <a:ext cx="97219" cy="38852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7978D7F-3FD5-E8C9-6932-C2A3E70077D1}"/>
              </a:ext>
            </a:extLst>
          </p:cNvPr>
          <p:cNvCxnSpPr/>
          <p:nvPr/>
        </p:nvCxnSpPr>
        <p:spPr>
          <a:xfrm>
            <a:off x="5486400" y="4658707"/>
            <a:ext cx="126124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F3E9B-6B2B-7DC7-5E00-59527B1EE20B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Correlation function measurements</a:t>
            </a: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F8431D87-DEE4-1255-AEDE-13D969A66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" y="966952"/>
            <a:ext cx="5649311" cy="3163614"/>
          </a:xfrm>
          <a:prstGeom prst="rect">
            <a:avLst/>
          </a:prstGeom>
        </p:spPr>
      </p:pic>
      <p:pic>
        <p:nvPicPr>
          <p:cNvPr id="8" name="Picture 7" descr="A chart of different sizes and shapes&#10;&#10;Description automatically generated with medium confidence">
            <a:extLst>
              <a:ext uri="{FF2B5EF4-FFF2-40B4-BE49-F238E27FC236}">
                <a16:creationId xmlns:a16="http://schemas.microsoft.com/office/drawing/2014/main" id="{A8567C9B-D797-6BF3-1DD2-231CC0C18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41" y="966951"/>
            <a:ext cx="5838687" cy="3269665"/>
          </a:xfrm>
          <a:prstGeom prst="rect">
            <a:avLst/>
          </a:prstGeom>
        </p:spPr>
      </p:pic>
      <p:pic>
        <p:nvPicPr>
          <p:cNvPr id="10" name="Picture 9" descr="A graph of a clustering graph&#10;&#10;Description automatically generated with medium confidence">
            <a:extLst>
              <a:ext uri="{FF2B5EF4-FFF2-40B4-BE49-F238E27FC236}">
                <a16:creationId xmlns:a16="http://schemas.microsoft.com/office/drawing/2014/main" id="{66E49835-6695-DFB8-A7E1-76D27E96D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0" y="4249946"/>
            <a:ext cx="4117980" cy="26080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7A8146-7CB1-803F-7902-F6A457D51DB3}"/>
                  </a:ext>
                </a:extLst>
              </p:cNvPr>
              <p:cNvSpPr txBox="1"/>
              <p:nvPr/>
            </p:nvSpPr>
            <p:spPr>
              <a:xfrm>
                <a:off x="4477406" y="4340774"/>
                <a:ext cx="7451834" cy="243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measure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cosmic shear </a:t>
                </a:r>
                <a:r>
                  <a:rPr lang="en-US" sz="2000" dirty="0"/>
                  <a:t>source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correlations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using </a:t>
                </a:r>
                <a:r>
                  <a:rPr lang="en-US" sz="2000" dirty="0" err="1"/>
                  <a:t>treecorr</a:t>
                </a:r>
                <a:r>
                  <a:rPr lang="en-US" sz="2000" dirty="0"/>
                  <a:t> with the same binning as used by each lensing collaboration</a:t>
                </a:r>
              </a:p>
              <a:p>
                <a:pPr marL="285750" indent="-28575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measure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average tangential shear </a:t>
                </a:r>
                <a:r>
                  <a:rPr lang="en-US" sz="2000" dirty="0"/>
                  <a:t>source-lens correlations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using </a:t>
                </a:r>
                <a:r>
                  <a:rPr lang="en-US" sz="2000" dirty="0" err="1"/>
                  <a:t>treecorr</a:t>
                </a:r>
                <a:r>
                  <a:rPr lang="en-US" sz="2000" dirty="0"/>
                  <a:t> with our fiducial binning in the range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&lt;5°</m:t>
                    </m:r>
                  </m:oMath>
                </a14:m>
                <a:endParaRPr lang="en-US" sz="2000" dirty="0"/>
              </a:p>
              <a:p>
                <a:pPr marL="285750" indent="-28575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measure the lens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projected correlation function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using </a:t>
                </a:r>
                <a:r>
                  <a:rPr lang="en-US" sz="2000" dirty="0" err="1"/>
                  <a:t>corrfunc</a:t>
                </a:r>
                <a:r>
                  <a:rPr lang="en-US" sz="2000" dirty="0"/>
                  <a:t> in the range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&lt;80 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Mpc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=100 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Mpc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7A8146-7CB1-803F-7902-F6A457D51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06" y="4340774"/>
                <a:ext cx="7451834" cy="2431115"/>
              </a:xfrm>
              <a:prstGeom prst="rect">
                <a:avLst/>
              </a:prstGeom>
              <a:blipFill>
                <a:blip r:embed="rId5"/>
                <a:stretch>
                  <a:fillRect l="-680" t="-1036" b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36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F3E9B-6B2B-7DC7-5E00-59527B1EE20B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Analytical covariance</a:t>
            </a:r>
          </a:p>
        </p:txBody>
      </p:sp>
      <p:pic>
        <p:nvPicPr>
          <p:cNvPr id="3" name="Picture 2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10161CE1-EA35-6E02-12EC-F888CC939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1" y="3492062"/>
            <a:ext cx="5891795" cy="3299405"/>
          </a:xfrm>
          <a:prstGeom prst="rect">
            <a:avLst/>
          </a:prstGeom>
        </p:spPr>
      </p:pic>
      <p:pic>
        <p:nvPicPr>
          <p:cNvPr id="7" name="Picture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CB51DB3C-5FAA-0EAE-7479-0DF64DC90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616" y="3492061"/>
            <a:ext cx="5891795" cy="32994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60B6B9-6348-7B62-1AC4-38B93B80E128}"/>
                  </a:ext>
                </a:extLst>
              </p:cNvPr>
              <p:cNvSpPr txBox="1"/>
              <p:nvPr/>
            </p:nvSpPr>
            <p:spPr>
              <a:xfrm>
                <a:off x="280498" y="2995913"/>
                <a:ext cx="5563254" cy="40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rgbClr val="0070C0"/>
                    </a:solidFill>
                  </a:rPr>
                  <a:t>Analytical vs mock covariance tests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60B6B9-6348-7B62-1AC4-38B93B80E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98" y="2995913"/>
                <a:ext cx="5563254" cy="406906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AA8883-04CC-A78D-1CE2-0CDE27BD2D82}"/>
                  </a:ext>
                </a:extLst>
              </p:cNvPr>
              <p:cNvSpPr txBox="1"/>
              <p:nvPr/>
            </p:nvSpPr>
            <p:spPr>
              <a:xfrm>
                <a:off x="6400799" y="2995913"/>
                <a:ext cx="5563254" cy="40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rgbClr val="0070C0"/>
                    </a:solidFill>
                  </a:rPr>
                  <a:t>Analytical vs mock covariance tests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AA8883-04CC-A78D-1CE2-0CDE27BD2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995913"/>
                <a:ext cx="5563254" cy="406906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21AADC-0E60-9D6F-2CFF-B30359A20686}"/>
                  </a:ext>
                </a:extLst>
              </p:cNvPr>
              <p:cNvSpPr txBox="1"/>
              <p:nvPr/>
            </p:nvSpPr>
            <p:spPr>
              <a:xfrm>
                <a:off x="280498" y="1008995"/>
                <a:ext cx="11618196" cy="19675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7030A0"/>
                    </a:solidFill>
                  </a:rPr>
                  <a:t>We determine an analytical covariance for these correlations: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Including sample variance, noise, mixed and super-sample contributions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Excluding non-Gaussian contribution (currently negligible on the scales we’re using)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Note: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cross-covariances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are new to this project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We test the analytical covariance using the Buzzard mock regions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A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error-in-error</a:t>
                </a:r>
                <a:endParaRPr lang="en-US" sz="24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21AADC-0E60-9D6F-2CFF-B30359A20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98" y="1008995"/>
                <a:ext cx="11618196" cy="1967526"/>
              </a:xfrm>
              <a:prstGeom prst="rect">
                <a:avLst/>
              </a:prstGeom>
              <a:blipFill>
                <a:blip r:embed="rId6"/>
                <a:stretch>
                  <a:fillRect l="-874" t="-2564"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1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F3E9B-6B2B-7DC7-5E00-59527B1EE20B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Analytical covariance</a:t>
            </a:r>
          </a:p>
        </p:txBody>
      </p:sp>
      <p:pic>
        <p:nvPicPr>
          <p:cNvPr id="5" name="Picture 4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340B38F-C2F0-5601-15AD-37D37044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69" y="2270233"/>
            <a:ext cx="5870924" cy="4154930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9A4476FA-1FE7-A827-3F9C-341005FE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7" y="2070536"/>
            <a:ext cx="5847893" cy="4726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F35419-D88F-4AFC-7A8B-F147B3C0C6EC}"/>
              </a:ext>
            </a:extLst>
          </p:cNvPr>
          <p:cNvSpPr txBox="1"/>
          <p:nvPr/>
        </p:nvSpPr>
        <p:spPr>
          <a:xfrm>
            <a:off x="579429" y="1054873"/>
            <a:ext cx="4824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 enough mock realizations for accurate off-diagonal tests, but “qualitative comparison” looks reasonable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AB9E02-534D-A001-B0DB-6F4467110D26}"/>
                  </a:ext>
                </a:extLst>
              </p:cNvPr>
              <p:cNvSpPr txBox="1"/>
              <p:nvPr/>
            </p:nvSpPr>
            <p:spPr>
              <a:xfrm>
                <a:off x="6901402" y="1054872"/>
                <a:ext cx="48242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We also compared the covariance with the DES and </a:t>
                </a:r>
                <a:r>
                  <a:rPr lang="en-US" sz="2000" dirty="0" err="1"/>
                  <a:t>KiDS</a:t>
                </a:r>
                <a:r>
                  <a:rPr lang="en-US" sz="2000" dirty="0"/>
                  <a:t> codes – agreement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sz="2000" dirty="0"/>
                  <a:t> for equivalent cases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AB9E02-534D-A001-B0DB-6F4467110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402" y="1054872"/>
                <a:ext cx="4824248" cy="1015663"/>
              </a:xfrm>
              <a:prstGeom prst="rect">
                <a:avLst/>
              </a:prstGeom>
              <a:blipFill>
                <a:blip r:embed="rId4"/>
                <a:stretch>
                  <a:fillRect l="-525" t="-3704" r="-157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93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of mathematical formulas&#10;&#10;Description automatically generated with medium confidence">
            <a:extLst>
              <a:ext uri="{FF2B5EF4-FFF2-40B4-BE49-F238E27FC236}">
                <a16:creationId xmlns:a16="http://schemas.microsoft.com/office/drawing/2014/main" id="{8B0CE241-81E5-A468-B7C9-4DE10FDE0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52" y="969269"/>
            <a:ext cx="4427043" cy="5853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7F3E9B-6B2B-7DC7-5E00-59527B1EE20B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Model fitting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364566-3A2C-C267-4933-B5F099F904F0}"/>
                  </a:ext>
                </a:extLst>
              </p:cNvPr>
              <p:cNvSpPr txBox="1"/>
              <p:nvPr/>
            </p:nvSpPr>
            <p:spPr>
              <a:xfrm>
                <a:off x="280498" y="1135117"/>
                <a:ext cx="7644302" cy="5632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7030A0"/>
                    </a:solidFill>
                  </a:rPr>
                  <a:t>We used a </a:t>
                </a:r>
                <a:r>
                  <a:rPr lang="en-US" sz="2400" i="1" dirty="0" err="1">
                    <a:solidFill>
                      <a:srgbClr val="7030A0"/>
                    </a:solidFill>
                  </a:rPr>
                  <a:t>CosmoMC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 platform to test cosmological parameter recovery on the “combined region” data: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Standard cosmological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Linear galaxy bias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AU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/>
                  <a:t>Fixed magnification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AU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Redshift distribution uncertainties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Multiplicative shear bias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We fit to 8 Buzzard </a:t>
                </a:r>
                <a:r>
                  <a:rPr lang="en-US" sz="2400" i="1" dirty="0" err="1">
                    <a:solidFill>
                      <a:srgbClr val="0070C0"/>
                    </a:solidFill>
                  </a:rPr>
                  <a:t>realisations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, the mock mean and a fiducial model vector, using the single-realization covariance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r>
                  <a:rPr lang="en-US" sz="2400" i="1" dirty="0">
                    <a:solidFill>
                      <a:srgbClr val="7030A0"/>
                    </a:solidFill>
                  </a:rPr>
                  <a:t>We considered: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Goodness-of-fit</a:t>
                </a:r>
                <a:r>
                  <a:rPr lang="en-US" sz="2400" dirty="0"/>
                  <a:t> of best-fitting model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statistic)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Parameter bias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recovery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“Probability-to-Exceed” statistic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recovery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for different observables, and GGL and clustering scale cuts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364566-3A2C-C267-4933-B5F099F90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98" y="1135117"/>
                <a:ext cx="7644302" cy="5632311"/>
              </a:xfrm>
              <a:prstGeom prst="rect">
                <a:avLst/>
              </a:prstGeom>
              <a:blipFill>
                <a:blip r:embed="rId3"/>
                <a:stretch>
                  <a:fillRect l="-1329" t="-901" r="-831" b="-1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7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F3E9B-6B2B-7DC7-5E00-59527B1EE20B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Metrics for cosmological parameter recovery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4944C2-B0C4-0352-3D5F-E8AFC2BB0EC9}"/>
              </a:ext>
            </a:extLst>
          </p:cNvPr>
          <p:cNvCxnSpPr/>
          <p:nvPr/>
        </p:nvCxnSpPr>
        <p:spPr>
          <a:xfrm>
            <a:off x="882870" y="3121567"/>
            <a:ext cx="0" cy="2175641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6AAC30-23A4-6E9C-3030-4B87E058326A}"/>
              </a:ext>
            </a:extLst>
          </p:cNvPr>
          <p:cNvCxnSpPr>
            <a:cxnSpLocks/>
          </p:cNvCxnSpPr>
          <p:nvPr/>
        </p:nvCxnSpPr>
        <p:spPr>
          <a:xfrm flipH="1">
            <a:off x="882870" y="5297208"/>
            <a:ext cx="3279227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0C63052-540C-3AF9-5014-51A04AEB4D01}"/>
              </a:ext>
            </a:extLst>
          </p:cNvPr>
          <p:cNvSpPr/>
          <p:nvPr/>
        </p:nvSpPr>
        <p:spPr>
          <a:xfrm rot="1800000">
            <a:off x="1282264" y="3278220"/>
            <a:ext cx="2480441" cy="1240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DA8567-B95C-AE3E-687A-26C135FA1F52}"/>
              </a:ext>
            </a:extLst>
          </p:cNvPr>
          <p:cNvSpPr/>
          <p:nvPr/>
        </p:nvSpPr>
        <p:spPr>
          <a:xfrm rot="1800000">
            <a:off x="1755347" y="3611142"/>
            <a:ext cx="1534272" cy="5743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F7741D-BC55-E9A2-8467-ACE4D4C88FCB}"/>
              </a:ext>
            </a:extLst>
          </p:cNvPr>
          <p:cNvSpPr/>
          <p:nvPr/>
        </p:nvSpPr>
        <p:spPr>
          <a:xfrm>
            <a:off x="2385849" y="4087515"/>
            <a:ext cx="157656" cy="173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98D746-7FA6-D2CF-B995-5158A178311B}"/>
              </a:ext>
            </a:extLst>
          </p:cNvPr>
          <p:cNvCxnSpPr/>
          <p:nvPr/>
        </p:nvCxnSpPr>
        <p:spPr>
          <a:xfrm>
            <a:off x="2464677" y="4260935"/>
            <a:ext cx="0" cy="1036273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8E2D61-61C3-4FA6-8C3E-FC5956D68AB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882870" y="4174225"/>
            <a:ext cx="1502979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98C0CA-9FE4-3212-7C95-B06FB8188A6A}"/>
                  </a:ext>
                </a:extLst>
              </p:cNvPr>
              <p:cNvSpPr txBox="1"/>
              <p:nvPr/>
            </p:nvSpPr>
            <p:spPr>
              <a:xfrm>
                <a:off x="2827286" y="3266050"/>
                <a:ext cx="47296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98C0CA-9FE4-3212-7C95-B06FB8188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286" y="3266050"/>
                <a:ext cx="47296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047611-E7DF-B7AA-4430-504B4945A38C}"/>
                  </a:ext>
                </a:extLst>
              </p:cNvPr>
              <p:cNvSpPr txBox="1"/>
              <p:nvPr/>
            </p:nvSpPr>
            <p:spPr>
              <a:xfrm>
                <a:off x="1613339" y="3514358"/>
                <a:ext cx="47296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047611-E7DF-B7AA-4430-504B4945A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339" y="3514358"/>
                <a:ext cx="472965" cy="400110"/>
              </a:xfrm>
              <a:prstGeom prst="rect">
                <a:avLst/>
              </a:prstGeom>
              <a:blipFill>
                <a:blip r:embed="rId4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AC3B16-724D-9502-CACE-4722AE557B23}"/>
                  </a:ext>
                </a:extLst>
              </p:cNvPr>
              <p:cNvSpPr txBox="1"/>
              <p:nvPr/>
            </p:nvSpPr>
            <p:spPr>
              <a:xfrm>
                <a:off x="4254925" y="5112542"/>
                <a:ext cx="5039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AC3B16-724D-9502-CACE-4722AE557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925" y="5112542"/>
                <a:ext cx="503921" cy="369332"/>
              </a:xfrm>
              <a:prstGeom prst="rect">
                <a:avLst/>
              </a:prstGeom>
              <a:blipFill>
                <a:blip r:embed="rId5"/>
                <a:stretch>
                  <a:fillRect l="-15000" r="-25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F9E882-6403-61C2-50DB-4176F0A010D4}"/>
                  </a:ext>
                </a:extLst>
              </p:cNvPr>
              <p:cNvSpPr txBox="1"/>
              <p:nvPr/>
            </p:nvSpPr>
            <p:spPr>
              <a:xfrm>
                <a:off x="406657" y="3056497"/>
                <a:ext cx="361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F9E882-6403-61C2-50DB-4176F0A01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57" y="3056497"/>
                <a:ext cx="361509" cy="369332"/>
              </a:xfrm>
              <a:prstGeom prst="rect">
                <a:avLst/>
              </a:prstGeom>
              <a:blipFill>
                <a:blip r:embed="rId6"/>
                <a:stretch>
                  <a:fillRect l="-20690" r="-68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EB44D64-075F-E589-1677-653381AF5CDB}"/>
              </a:ext>
            </a:extLst>
          </p:cNvPr>
          <p:cNvSpPr txBox="1"/>
          <p:nvPr/>
        </p:nvSpPr>
        <p:spPr>
          <a:xfrm>
            <a:off x="2469932" y="4810601"/>
            <a:ext cx="154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Fiducial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CD467F-1AE0-A337-4AE2-8FBB8389CFE2}"/>
                  </a:ext>
                </a:extLst>
              </p:cNvPr>
              <p:cNvSpPr txBox="1"/>
              <p:nvPr/>
            </p:nvSpPr>
            <p:spPr>
              <a:xfrm>
                <a:off x="94601" y="1145628"/>
                <a:ext cx="56125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parameter bias </a:t>
                </a:r>
                <a:r>
                  <a:rPr lang="en-US" sz="2400" dirty="0"/>
                  <a:t>is the confidence interval of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fit to the mock mean (using a single-realization covariance) that intersects the fiducial point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CD467F-1AE0-A337-4AE2-8FBB8389C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1" y="1145628"/>
                <a:ext cx="5612511" cy="1569660"/>
              </a:xfrm>
              <a:prstGeom prst="rect">
                <a:avLst/>
              </a:prstGeom>
              <a:blipFill>
                <a:blip r:embed="rId7"/>
                <a:stretch>
                  <a:fillRect l="-1354" t="-3226" r="-248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49A18A-9D9E-9CB2-3D6F-57EB075876B2}"/>
                  </a:ext>
                </a:extLst>
              </p:cNvPr>
              <p:cNvSpPr txBox="1"/>
              <p:nvPr/>
            </p:nvSpPr>
            <p:spPr>
              <a:xfrm>
                <a:off x="94601" y="5697551"/>
                <a:ext cx="546536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7030A0"/>
                    </a:solidFill>
                  </a:rPr>
                  <a:t>Issues</a:t>
                </a:r>
                <a:r>
                  <a:rPr lang="en-US" sz="2000" dirty="0"/>
                  <a:t>: the parameter bias neglects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parameter projection effects</a:t>
                </a:r>
                <a:r>
                  <a:rPr lang="en-US" sz="2000" dirty="0"/>
                  <a:t> and contains noise (i.e. in the absence of systematics, it won’t be equal to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!)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49A18A-9D9E-9CB2-3D6F-57EB07587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1" y="5697551"/>
                <a:ext cx="5465369" cy="1015663"/>
              </a:xfrm>
              <a:prstGeom prst="rect">
                <a:avLst/>
              </a:prstGeom>
              <a:blipFill>
                <a:blip r:embed="rId8"/>
                <a:stretch>
                  <a:fillRect t="-3704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A17B35-B029-1EEC-C3CC-8BFA0370C542}"/>
                  </a:ext>
                </a:extLst>
              </p:cNvPr>
              <p:cNvSpPr txBox="1"/>
              <p:nvPr/>
            </p:nvSpPr>
            <p:spPr>
              <a:xfrm>
                <a:off x="5875279" y="1141937"/>
                <a:ext cx="6243148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To fix this, we also perform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fit to a fiducial model data vector</a:t>
                </a:r>
                <a:r>
                  <a:rPr lang="en-US" sz="2400" dirty="0"/>
                  <a:t> and use this as the “baseline”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probability-to-exceed (PTE) </a:t>
                </a:r>
                <a:r>
                  <a:rPr lang="en-US" sz="2400" dirty="0"/>
                  <a:t>is the chance the fit to the mock mean lies outside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confidence region of the fit to the fiducial model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A17B35-B029-1EEC-C3CC-8BFA0370C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279" y="1141937"/>
                <a:ext cx="6243148" cy="2308324"/>
              </a:xfrm>
              <a:prstGeom prst="rect">
                <a:avLst/>
              </a:prstGeom>
              <a:blipFill>
                <a:blip r:embed="rId9"/>
                <a:stretch>
                  <a:fillRect l="-1420" t="-2186" r="-2434"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A078FF-5DE2-A29D-E5B1-98037AB92CEA}"/>
              </a:ext>
            </a:extLst>
          </p:cNvPr>
          <p:cNvCxnSpPr>
            <a:cxnSpLocks/>
          </p:cNvCxnSpPr>
          <p:nvPr/>
        </p:nvCxnSpPr>
        <p:spPr>
          <a:xfrm>
            <a:off x="5791197" y="1051034"/>
            <a:ext cx="0" cy="5662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0AE2FDD-E465-FB18-E524-CAE860E658A5}"/>
              </a:ext>
            </a:extLst>
          </p:cNvPr>
          <p:cNvCxnSpPr/>
          <p:nvPr/>
        </p:nvCxnSpPr>
        <p:spPr>
          <a:xfrm>
            <a:off x="7387008" y="4356531"/>
            <a:ext cx="0" cy="2175641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8C9D0C-1A64-AFF9-6EC0-BFA3E9173F6F}"/>
              </a:ext>
            </a:extLst>
          </p:cNvPr>
          <p:cNvCxnSpPr>
            <a:cxnSpLocks/>
          </p:cNvCxnSpPr>
          <p:nvPr/>
        </p:nvCxnSpPr>
        <p:spPr>
          <a:xfrm flipH="1">
            <a:off x="7387008" y="6532172"/>
            <a:ext cx="3279227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C7AEB9-DE88-45E3-3A26-57181749347B}"/>
                  </a:ext>
                </a:extLst>
              </p:cNvPr>
              <p:cNvSpPr txBox="1"/>
              <p:nvPr/>
            </p:nvSpPr>
            <p:spPr>
              <a:xfrm>
                <a:off x="10759063" y="6347506"/>
                <a:ext cx="5039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C7AEB9-DE88-45E3-3A26-571817493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063" y="6347506"/>
                <a:ext cx="503921" cy="369332"/>
              </a:xfrm>
              <a:prstGeom prst="rect">
                <a:avLst/>
              </a:prstGeom>
              <a:blipFill>
                <a:blip r:embed="rId10"/>
                <a:stretch>
                  <a:fillRect l="-1463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73A7F1-6805-59B1-DE30-5CDCE5D3ACD2}"/>
                  </a:ext>
                </a:extLst>
              </p:cNvPr>
              <p:cNvSpPr txBox="1"/>
              <p:nvPr/>
            </p:nvSpPr>
            <p:spPr>
              <a:xfrm>
                <a:off x="6910795" y="4291461"/>
                <a:ext cx="361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73A7F1-6805-59B1-DE30-5CDCE5D3A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95" y="4291461"/>
                <a:ext cx="361509" cy="369332"/>
              </a:xfrm>
              <a:prstGeom prst="rect">
                <a:avLst/>
              </a:prstGeom>
              <a:blipFill>
                <a:blip r:embed="rId11"/>
                <a:stretch>
                  <a:fillRect l="-20690" r="-6897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8559A7EE-3B01-6648-EDE6-34627EC503DD}"/>
              </a:ext>
            </a:extLst>
          </p:cNvPr>
          <p:cNvSpPr/>
          <p:nvPr/>
        </p:nvSpPr>
        <p:spPr>
          <a:xfrm rot="1800000">
            <a:off x="7931303" y="5042903"/>
            <a:ext cx="2283463" cy="9647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3B4CA4-5E18-2E0B-0BBA-9BDD990629E0}"/>
              </a:ext>
            </a:extLst>
          </p:cNvPr>
          <p:cNvSpPr/>
          <p:nvPr/>
        </p:nvSpPr>
        <p:spPr>
          <a:xfrm rot="1800000">
            <a:off x="8100950" y="4848470"/>
            <a:ext cx="1534327" cy="5790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30B59D-89E1-A154-0885-BE38B2FFBFAF}"/>
                  </a:ext>
                </a:extLst>
              </p:cNvPr>
              <p:cNvSpPr txBox="1"/>
              <p:nvPr/>
            </p:nvSpPr>
            <p:spPr>
              <a:xfrm>
                <a:off x="10089313" y="5391408"/>
                <a:ext cx="19286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confidence region for fit to the fiducial model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30B59D-89E1-A154-0885-BE38B2FF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313" y="5391408"/>
                <a:ext cx="1928641" cy="923330"/>
              </a:xfrm>
              <a:prstGeom prst="rect">
                <a:avLst/>
              </a:prstGeom>
              <a:blipFill>
                <a:blip r:embed="rId12"/>
                <a:stretch>
                  <a:fillRect l="-1307" t="-2703" r="-1307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B9AC5B3C-68B1-9850-05E0-D6B3170389AE}"/>
              </a:ext>
            </a:extLst>
          </p:cNvPr>
          <p:cNvSpPr/>
          <p:nvPr/>
        </p:nvSpPr>
        <p:spPr>
          <a:xfrm rot="1800000">
            <a:off x="7926048" y="5037651"/>
            <a:ext cx="2283463" cy="964788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061D97-036F-38BB-2F33-A646ED8C662C}"/>
              </a:ext>
            </a:extLst>
          </p:cNvPr>
          <p:cNvSpPr txBox="1"/>
          <p:nvPr/>
        </p:nvSpPr>
        <p:spPr>
          <a:xfrm>
            <a:off x="9574761" y="4174225"/>
            <a:ext cx="179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Confidence regions for fit to the mock mean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78AA8A7-CBAE-98FB-41BD-042D39556CD5}"/>
              </a:ext>
            </a:extLst>
          </p:cNvPr>
          <p:cNvSpPr/>
          <p:nvPr/>
        </p:nvSpPr>
        <p:spPr>
          <a:xfrm rot="1800000">
            <a:off x="7597896" y="4629841"/>
            <a:ext cx="2580640" cy="1041057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68D2F3-75E3-E568-6604-C9AC1727EFE3}"/>
              </a:ext>
            </a:extLst>
          </p:cNvPr>
          <p:cNvSpPr txBox="1"/>
          <p:nvPr/>
        </p:nvSpPr>
        <p:spPr>
          <a:xfrm>
            <a:off x="6287407" y="3642504"/>
            <a:ext cx="34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PTE is the integrated orange probability outside the blue region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136EFD6-D984-C47D-67A1-05301CABB184}"/>
              </a:ext>
            </a:extLst>
          </p:cNvPr>
          <p:cNvSpPr/>
          <p:nvPr/>
        </p:nvSpPr>
        <p:spPr>
          <a:xfrm>
            <a:off x="8610103" y="5378291"/>
            <a:ext cx="157656" cy="173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0" grpId="0" animBg="1"/>
      <p:bldP spid="21" grpId="0" animBg="1"/>
      <p:bldP spid="22" grpId="0"/>
      <p:bldP spid="23" grpId="0"/>
      <p:bldP spid="24" grpId="0"/>
      <p:bldP spid="26" grpId="0"/>
      <p:bldP spid="27" grpId="0"/>
      <p:bldP spid="40" grpId="0"/>
      <p:bldP spid="41" grpId="0"/>
      <p:bldP spid="43" grpId="0" animBg="1"/>
      <p:bldP spid="44" grpId="0" animBg="1"/>
      <p:bldP spid="45" grpId="0"/>
      <p:bldP spid="46" grpId="0" animBg="1"/>
      <p:bldP spid="47" grpId="0"/>
      <p:bldP spid="48" grpId="0" animBg="1"/>
      <p:bldP spid="50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F3E9B-6B2B-7DC7-5E00-59527B1EE20B}"/>
              </a:ext>
            </a:extLst>
          </p:cNvPr>
          <p:cNvSpPr/>
          <p:nvPr/>
        </p:nvSpPr>
        <p:spPr>
          <a:xfrm>
            <a:off x="0" y="0"/>
            <a:ext cx="12192000" cy="903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Parameter fits to cosmic shear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DE7B0-FEE2-850B-A081-60219D29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098" y="1078439"/>
            <a:ext cx="7853337" cy="52986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18F889-3AB1-AAB8-F786-F04D4C7F7720}"/>
                  </a:ext>
                </a:extLst>
              </p:cNvPr>
              <p:cNvSpPr txBox="1"/>
              <p:nvPr/>
            </p:nvSpPr>
            <p:spPr>
              <a:xfrm>
                <a:off x="365751" y="1208690"/>
                <a:ext cx="3649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Here are the fits to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cosmic shear only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for the 3 mock lensing surveys:</a:t>
                </a: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average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reduced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for the fits across the </a:t>
                </a:r>
                <a:r>
                  <a:rPr lang="en-US" sz="2400" dirty="0" err="1"/>
                  <a:t>realisations</a:t>
                </a:r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parameter bias</a:t>
                </a:r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(consistent with noise fluctuations)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PTE</a:t>
                </a:r>
                <a:r>
                  <a:rPr lang="en-US" sz="2400" dirty="0"/>
                  <a:t> is less than (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9%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dirty="0"/>
                  <a:t>) for a (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) bias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18F889-3AB1-AAB8-F786-F04D4C7F7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1" y="1208690"/>
                <a:ext cx="3649200" cy="5262979"/>
              </a:xfrm>
              <a:prstGeom prst="rect">
                <a:avLst/>
              </a:prstGeom>
              <a:blipFill>
                <a:blip r:embed="rId4"/>
                <a:stretch>
                  <a:fillRect l="-2422" t="-964" r="-3114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D5FF03A-A2AD-3BE6-C73C-3E2675AB4968}"/>
              </a:ext>
            </a:extLst>
          </p:cNvPr>
          <p:cNvSpPr txBox="1"/>
          <p:nvPr/>
        </p:nvSpPr>
        <p:spPr>
          <a:xfrm>
            <a:off x="4351281" y="6295696"/>
            <a:ext cx="7662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030A0"/>
                </a:solidFill>
              </a:rPr>
              <a:t>Note: PTE calculation uses re-scaled covariance for mock mean</a:t>
            </a:r>
          </a:p>
        </p:txBody>
      </p:sp>
    </p:spTree>
    <p:extLst>
      <p:ext uri="{BB962C8B-B14F-4D97-AF65-F5344CB8AC3E}">
        <p14:creationId xmlns:p14="http://schemas.microsoft.com/office/powerpoint/2010/main" val="38991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955</Words>
  <Application>Microsoft Macintosh PowerPoint</Application>
  <PresentationFormat>Widescreen</PresentationFormat>
  <Paragraphs>97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Blake</dc:creator>
  <cp:lastModifiedBy>Chris Blake</cp:lastModifiedBy>
  <cp:revision>8</cp:revision>
  <dcterms:created xsi:type="dcterms:W3CDTF">2024-10-15T21:16:00Z</dcterms:created>
  <dcterms:modified xsi:type="dcterms:W3CDTF">2024-10-16T01:13:49Z</dcterms:modified>
</cp:coreProperties>
</file>