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346" r:id="rId2"/>
    <p:sldId id="350" r:id="rId3"/>
    <p:sldId id="376" r:id="rId4"/>
    <p:sldId id="351" r:id="rId5"/>
    <p:sldId id="353" r:id="rId6"/>
    <p:sldId id="354" r:id="rId7"/>
    <p:sldId id="355" r:id="rId8"/>
    <p:sldId id="352" r:id="rId9"/>
    <p:sldId id="372" r:id="rId10"/>
    <p:sldId id="361" r:id="rId11"/>
    <p:sldId id="362" r:id="rId12"/>
    <p:sldId id="363" r:id="rId13"/>
    <p:sldId id="364" r:id="rId14"/>
    <p:sldId id="374" r:id="rId15"/>
    <p:sldId id="373" r:id="rId16"/>
    <p:sldId id="365" r:id="rId17"/>
    <p:sldId id="377" r:id="rId18"/>
    <p:sldId id="357" r:id="rId19"/>
    <p:sldId id="359" r:id="rId20"/>
    <p:sldId id="360" r:id="rId21"/>
    <p:sldId id="371" r:id="rId22"/>
    <p:sldId id="366" r:id="rId23"/>
    <p:sldId id="367" r:id="rId24"/>
    <p:sldId id="368" r:id="rId25"/>
    <p:sldId id="369" r:id="rId26"/>
    <p:sldId id="37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32"/>
    <p:restoredTop sz="94709"/>
  </p:normalViewPr>
  <p:slideViewPr>
    <p:cSldViewPr snapToGrid="0">
      <p:cViewPr varScale="1">
        <p:scale>
          <a:sx n="117" d="100"/>
          <a:sy n="117" d="100"/>
        </p:scale>
        <p:origin x="18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DECB3-6120-6D46-966A-6FE4147CC64C}" type="datetimeFigureOut">
              <a:rPr lang="en-US" smtClean="0"/>
              <a:t>5/19/24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417F5-9FFA-8346-ACAD-FE724AEB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8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59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64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51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86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22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13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30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518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62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95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46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979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361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24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922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154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487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341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25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50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21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16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01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94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51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1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7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4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6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9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7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3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0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5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213ED-3531-F34F-8059-58619B5DB645}" type="datetimeFigureOut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3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obregister.aa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B55AFA-C0FD-CAAA-DBAE-5111D2405B22}"/>
              </a:ext>
            </a:extLst>
          </p:cNvPr>
          <p:cNvSpPr txBox="1"/>
          <p:nvPr/>
        </p:nvSpPr>
        <p:spPr>
          <a:xfrm>
            <a:off x="874986" y="588580"/>
            <a:ext cx="7394028" cy="17568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Postdoc job applications: the “don’t panic” guide!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4F5075-2F35-8B28-8770-8FD51D746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783" y="2725379"/>
            <a:ext cx="5394434" cy="34973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F81303-19D2-9454-9ACB-7D440A476DC6}"/>
              </a:ext>
            </a:extLst>
          </p:cNvPr>
          <p:cNvSpPr txBox="1"/>
          <p:nvPr/>
        </p:nvSpPr>
        <p:spPr>
          <a:xfrm>
            <a:off x="0" y="6259090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https://</a:t>
            </a:r>
            <a:r>
              <a:rPr lang="en-US" sz="2000" dirty="0" err="1">
                <a:solidFill>
                  <a:schemeClr val="bg1"/>
                </a:solidFill>
              </a:rPr>
              <a:t>phdcomics.com</a:t>
            </a:r>
            <a:r>
              <a:rPr lang="en-US" sz="2000" dirty="0">
                <a:solidFill>
                  <a:schemeClr val="bg1"/>
                </a:solidFill>
              </a:rPr>
              <a:t>/comics/</a:t>
            </a:r>
            <a:r>
              <a:rPr lang="en-US" sz="2000" dirty="0" err="1">
                <a:solidFill>
                  <a:schemeClr val="bg1"/>
                </a:solidFill>
              </a:rPr>
              <a:t>archive.php?comicid</a:t>
            </a:r>
            <a:r>
              <a:rPr lang="en-US" sz="2000" dirty="0">
                <a:solidFill>
                  <a:schemeClr val="bg1"/>
                </a:solidFill>
              </a:rPr>
              <a:t>=1527</a:t>
            </a:r>
          </a:p>
        </p:txBody>
      </p:sp>
    </p:spTree>
    <p:extLst>
      <p:ext uri="{BB962C8B-B14F-4D97-AF65-F5344CB8AC3E}">
        <p14:creationId xmlns:p14="http://schemas.microsoft.com/office/powerpoint/2010/main" val="240011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8121EFA-212C-4547-5890-05135946BCE6}"/>
              </a:ext>
            </a:extLst>
          </p:cNvPr>
          <p:cNvSpPr/>
          <p:nvPr/>
        </p:nvSpPr>
        <p:spPr>
          <a:xfrm>
            <a:off x="6411312" y="2285996"/>
            <a:ext cx="2627587" cy="292187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B37C0C-63BC-1EDE-B671-A379D0E6E9A4}"/>
              </a:ext>
            </a:extLst>
          </p:cNvPr>
          <p:cNvSpPr/>
          <p:nvPr/>
        </p:nvSpPr>
        <p:spPr>
          <a:xfrm>
            <a:off x="3363310" y="2285996"/>
            <a:ext cx="2627587" cy="292187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A2DA5E-2586-BA65-04C4-F0124C025024}"/>
              </a:ext>
            </a:extLst>
          </p:cNvPr>
          <p:cNvSpPr/>
          <p:nvPr/>
        </p:nvSpPr>
        <p:spPr>
          <a:xfrm>
            <a:off x="315307" y="2285997"/>
            <a:ext cx="2627587" cy="29061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How to write a postdoc job application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24BA04-751A-83C5-4876-C33D8546098D}"/>
              </a:ext>
            </a:extLst>
          </p:cNvPr>
          <p:cNvSpPr/>
          <p:nvPr/>
        </p:nvSpPr>
        <p:spPr>
          <a:xfrm>
            <a:off x="199694" y="2391101"/>
            <a:ext cx="2627587" cy="29061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A731FB-8E03-DCC7-CD1F-F24CFC95FFDE}"/>
              </a:ext>
            </a:extLst>
          </p:cNvPr>
          <p:cNvSpPr/>
          <p:nvPr/>
        </p:nvSpPr>
        <p:spPr>
          <a:xfrm>
            <a:off x="3247696" y="2391100"/>
            <a:ext cx="2627587" cy="29061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F0FE58-EFBA-1F66-841C-A4979A0122FE}"/>
              </a:ext>
            </a:extLst>
          </p:cNvPr>
          <p:cNvSpPr/>
          <p:nvPr/>
        </p:nvSpPr>
        <p:spPr>
          <a:xfrm>
            <a:off x="6295698" y="2375336"/>
            <a:ext cx="2627587" cy="292187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E4A127-6C21-8A62-5EB9-48B23140E5FC}"/>
              </a:ext>
            </a:extLst>
          </p:cNvPr>
          <p:cNvSpPr txBox="1"/>
          <p:nvPr/>
        </p:nvSpPr>
        <p:spPr>
          <a:xfrm>
            <a:off x="199694" y="3260879"/>
            <a:ext cx="2606566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“Covering letter”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4EC4B1-9C71-B4BB-4F9D-44FC23BEC439}"/>
              </a:ext>
            </a:extLst>
          </p:cNvPr>
          <p:cNvSpPr txBox="1"/>
          <p:nvPr/>
        </p:nvSpPr>
        <p:spPr>
          <a:xfrm>
            <a:off x="3258206" y="3260879"/>
            <a:ext cx="2627587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“CV” or “Resume”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ECE8E1-517D-F44C-6617-D50A6F17D063}"/>
              </a:ext>
            </a:extLst>
          </p:cNvPr>
          <p:cNvSpPr txBox="1"/>
          <p:nvPr/>
        </p:nvSpPr>
        <p:spPr>
          <a:xfrm>
            <a:off x="6306208" y="3260879"/>
            <a:ext cx="2606566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“Research statement”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0ED2A0-0F7C-EC54-2712-CA35B7958BF3}"/>
              </a:ext>
            </a:extLst>
          </p:cNvPr>
          <p:cNvSpPr txBox="1"/>
          <p:nvPr/>
        </p:nvSpPr>
        <p:spPr>
          <a:xfrm>
            <a:off x="199698" y="1240219"/>
            <a:ext cx="8250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For most jobs, you will need to prepare 3 documents!  </a:t>
            </a:r>
            <a:r>
              <a:rPr lang="en-AU" sz="2000" dirty="0"/>
              <a:t>(yes, academia is very old-fashioned)</a:t>
            </a:r>
            <a:endParaRPr lang="en-AU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92B503-BD95-0ED7-10B1-93B656C8848F}"/>
              </a:ext>
            </a:extLst>
          </p:cNvPr>
          <p:cNvSpPr txBox="1"/>
          <p:nvPr/>
        </p:nvSpPr>
        <p:spPr>
          <a:xfrm>
            <a:off x="220715" y="5543525"/>
            <a:ext cx="825062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You will also need to identify some </a:t>
            </a:r>
            <a:r>
              <a:rPr lang="en-AU" sz="2800" i="1" dirty="0">
                <a:solidFill>
                  <a:schemeClr val="accent1"/>
                </a:solidFill>
              </a:rPr>
              <a:t>reference writers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Some jobs require a </a:t>
            </a:r>
            <a:r>
              <a:rPr lang="en-AU" sz="2800" i="1" dirty="0">
                <a:solidFill>
                  <a:schemeClr val="accent1"/>
                </a:solidFill>
              </a:rPr>
              <a:t>response to selection criteria</a:t>
            </a:r>
          </a:p>
        </p:txBody>
      </p:sp>
    </p:spTree>
    <p:extLst>
      <p:ext uri="{BB962C8B-B14F-4D97-AF65-F5344CB8AC3E}">
        <p14:creationId xmlns:p14="http://schemas.microsoft.com/office/powerpoint/2010/main" val="266408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3" grpId="0" animBg="1"/>
      <p:bldP spid="5" grpId="0" animBg="1"/>
      <p:bldP spid="6" grpId="0" animBg="1"/>
      <p:bldP spid="10" grpId="0"/>
      <p:bldP spid="11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Covering letter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156137"/>
            <a:ext cx="88497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accent1"/>
                </a:solidFill>
              </a:rPr>
              <a:t>What is this??  </a:t>
            </a:r>
            <a:r>
              <a:rPr lang="en-AU" sz="2800" dirty="0"/>
              <a:t>A 1-page formal letter introducing yourself and explaining why you are a good fit for the position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Make sure you get the contact details right </a:t>
            </a:r>
            <a:r>
              <a:rPr lang="en-AU" sz="2800" dirty="0">
                <a:sym typeface="Wingdings" pitchFamily="2" charset="2"/>
              </a:rPr>
              <a:t></a:t>
            </a:r>
            <a:endParaRPr lang="en-AU" sz="2800" dirty="0"/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Paragraph 1:</a:t>
            </a:r>
            <a:r>
              <a:rPr lang="en-AU" sz="2800" dirty="0"/>
              <a:t> introduce yourself, your current position, and what position you are applying for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Paragraph 2:</a:t>
            </a:r>
            <a:r>
              <a:rPr lang="en-AU" sz="2800" dirty="0"/>
              <a:t> briefly, what are your top skills and research achievements you would like the panel to know about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Paragraph 3:</a:t>
            </a:r>
            <a:r>
              <a:rPr lang="en-AU" sz="2800" dirty="0"/>
              <a:t> why you want to move to this organization, and how yourself and your research would enhance it </a:t>
            </a:r>
            <a:r>
              <a:rPr lang="en-AU" sz="2800" b="1" dirty="0">
                <a:solidFill>
                  <a:schemeClr val="accent1"/>
                </a:solidFill>
              </a:rPr>
              <a:t>(include specific details, not just hollow platitudes!)</a:t>
            </a:r>
          </a:p>
        </p:txBody>
      </p:sp>
    </p:spTree>
    <p:extLst>
      <p:ext uri="{BB962C8B-B14F-4D97-AF65-F5344CB8AC3E}">
        <p14:creationId xmlns:p14="http://schemas.microsoft.com/office/powerpoint/2010/main" val="7639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CV (also known as Resume)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145626"/>
            <a:ext cx="87971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2 pages, but can be longer if needed </a:t>
            </a:r>
            <a:r>
              <a:rPr lang="en-AU" sz="2800" b="1" dirty="0">
                <a:solidFill>
                  <a:schemeClr val="accent1"/>
                </a:solidFill>
              </a:rPr>
              <a:t>(short is good!)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Contact details </a:t>
            </a:r>
            <a:r>
              <a:rPr lang="en-AU" sz="2800" dirty="0"/>
              <a:t>at the top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Short bullet point lists </a:t>
            </a:r>
            <a:r>
              <a:rPr lang="en-AU" sz="2800" dirty="0"/>
              <a:t>of academic record, research experience/skills, publications, awards/prizes, talks, conferences, teaching, outreach, roles/responsibilities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32C14F-7D44-7FAE-6DF5-88F9145BD652}"/>
              </a:ext>
            </a:extLst>
          </p:cNvPr>
          <p:cNvSpPr txBox="1"/>
          <p:nvPr/>
        </p:nvSpPr>
        <p:spPr>
          <a:xfrm>
            <a:off x="1145628" y="4267202"/>
            <a:ext cx="77461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7030A0"/>
                </a:solidFill>
              </a:rPr>
              <a:t>Skills include computing, statistics, management …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7030A0"/>
                </a:solidFill>
              </a:rPr>
              <a:t>Leave out hobbies, photo, pre-university record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7030A0"/>
                </a:solidFill>
              </a:rPr>
              <a:t>Do not pad publication list with “in prep” papers.  Highlight your name in long author lists, give </a:t>
            </a:r>
            <a:r>
              <a:rPr lang="en-AU" sz="2400" dirty="0" err="1">
                <a:solidFill>
                  <a:srgbClr val="7030A0"/>
                </a:solidFill>
              </a:rPr>
              <a:t>astro-ph</a:t>
            </a:r>
            <a:r>
              <a:rPr lang="en-AU" sz="2400" dirty="0">
                <a:solidFill>
                  <a:srgbClr val="7030A0"/>
                </a:solidFill>
              </a:rPr>
              <a:t> links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7030A0"/>
                </a:solidFill>
              </a:rPr>
              <a:t>Restrict to specific examples, not generalities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7972DB-1624-1E56-CB74-DAB70335697C}"/>
              </a:ext>
            </a:extLst>
          </p:cNvPr>
          <p:cNvSpPr txBox="1"/>
          <p:nvPr/>
        </p:nvSpPr>
        <p:spPr>
          <a:xfrm>
            <a:off x="147146" y="5195899"/>
            <a:ext cx="11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Hints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FCE9B1-2C00-C642-E779-CC4974DA96B8}"/>
              </a:ext>
            </a:extLst>
          </p:cNvPr>
          <p:cNvSpPr/>
          <p:nvPr/>
        </p:nvSpPr>
        <p:spPr>
          <a:xfrm>
            <a:off x="126125" y="4204138"/>
            <a:ext cx="8870732" cy="251627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2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Research statement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208689"/>
            <a:ext cx="87971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accent1"/>
                </a:solidFill>
              </a:rPr>
              <a:t>What is this??  </a:t>
            </a:r>
            <a:r>
              <a:rPr lang="en-AU" sz="2800" dirty="0"/>
              <a:t>A 2-3 page document describing your science plans and why you’re the best person to do them</a:t>
            </a:r>
            <a:endParaRPr lang="en-AU" sz="2800" b="1" dirty="0"/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accent1"/>
                </a:solidFill>
              </a:rPr>
              <a:t>This is a sales pitch not a research paper!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Clearly state </a:t>
            </a:r>
            <a:r>
              <a:rPr lang="en-AU" sz="2800" i="1" dirty="0">
                <a:solidFill>
                  <a:schemeClr val="accent1"/>
                </a:solidFill>
              </a:rPr>
              <a:t>aims</a:t>
            </a:r>
            <a:r>
              <a:rPr lang="en-AU" sz="2800" dirty="0"/>
              <a:t> and </a:t>
            </a:r>
            <a:r>
              <a:rPr lang="en-AU" sz="2800" i="1" dirty="0">
                <a:solidFill>
                  <a:schemeClr val="accent1"/>
                </a:solidFill>
              </a:rPr>
              <a:t>significance</a:t>
            </a:r>
            <a:r>
              <a:rPr lang="en-AU" sz="2800" dirty="0"/>
              <a:t> at the beginning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Not too dense</a:t>
            </a:r>
            <a:r>
              <a:rPr lang="en-AU" sz="2800" dirty="0"/>
              <a:t>: include spaces, sub-headings, figures, images, bullet points, timelines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Demonstrate you can carry out future science plans by describing your successful </a:t>
            </a:r>
            <a:r>
              <a:rPr lang="en-AU" sz="2800" i="1" dirty="0">
                <a:solidFill>
                  <a:schemeClr val="accent1"/>
                </a:solidFill>
              </a:rPr>
              <a:t>past and current research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Has to impress both </a:t>
            </a:r>
            <a:r>
              <a:rPr lang="en-AU" sz="2800" i="1" dirty="0">
                <a:solidFill>
                  <a:schemeClr val="accent1"/>
                </a:solidFill>
              </a:rPr>
              <a:t>expert</a:t>
            </a:r>
            <a:r>
              <a:rPr lang="en-AU" sz="2800" dirty="0"/>
              <a:t> and </a:t>
            </a:r>
            <a:r>
              <a:rPr lang="en-AU" sz="2800" i="1" dirty="0">
                <a:solidFill>
                  <a:schemeClr val="accent1"/>
                </a:solidFill>
              </a:rPr>
              <a:t>non-expert</a:t>
            </a:r>
            <a:r>
              <a:rPr lang="en-AU" sz="2800" dirty="0"/>
              <a:t> astronomers</a:t>
            </a:r>
          </a:p>
        </p:txBody>
      </p:sp>
    </p:spTree>
    <p:extLst>
      <p:ext uri="{BB962C8B-B14F-4D97-AF65-F5344CB8AC3E}">
        <p14:creationId xmlns:p14="http://schemas.microsoft.com/office/powerpoint/2010/main" val="1944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Research statement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40B2B8-81CB-63B2-FF42-43D321E38488}"/>
              </a:ext>
            </a:extLst>
          </p:cNvPr>
          <p:cNvSpPr/>
          <p:nvPr/>
        </p:nvSpPr>
        <p:spPr>
          <a:xfrm>
            <a:off x="241735" y="2180899"/>
            <a:ext cx="2627587" cy="408326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9E8D83-991F-5FFD-8E2D-AE0E0AE19E42}"/>
              </a:ext>
            </a:extLst>
          </p:cNvPr>
          <p:cNvSpPr/>
          <p:nvPr/>
        </p:nvSpPr>
        <p:spPr>
          <a:xfrm>
            <a:off x="3242445" y="2196661"/>
            <a:ext cx="2627587" cy="4067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7A161E-EE7D-D325-0286-EF0BC13A10A0}"/>
              </a:ext>
            </a:extLst>
          </p:cNvPr>
          <p:cNvSpPr/>
          <p:nvPr/>
        </p:nvSpPr>
        <p:spPr>
          <a:xfrm>
            <a:off x="6243156" y="2186150"/>
            <a:ext cx="2627587" cy="4067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5A3547-46F3-51F1-2332-4B8409DC21FA}"/>
              </a:ext>
            </a:extLst>
          </p:cNvPr>
          <p:cNvSpPr txBox="1"/>
          <p:nvPr/>
        </p:nvSpPr>
        <p:spPr>
          <a:xfrm>
            <a:off x="241735" y="2259725"/>
            <a:ext cx="26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Eye-catching science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302248-9F62-A597-1E3E-0E3B61263570}"/>
              </a:ext>
            </a:extLst>
          </p:cNvPr>
          <p:cNvSpPr txBox="1"/>
          <p:nvPr/>
        </p:nvSpPr>
        <p:spPr>
          <a:xfrm>
            <a:off x="231226" y="2892303"/>
            <a:ext cx="262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Opening paragraph explaining the importance of your science to a non-expert astronomer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9F9796-CE2F-88A0-9D26-DFD0F82FAF4B}"/>
              </a:ext>
            </a:extLst>
          </p:cNvPr>
          <p:cNvSpPr/>
          <p:nvPr/>
        </p:nvSpPr>
        <p:spPr>
          <a:xfrm>
            <a:off x="3436882" y="2349801"/>
            <a:ext cx="2259724" cy="9649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Nice image or figure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A2B09-55CA-95E4-3461-C852B861236C}"/>
              </a:ext>
            </a:extLst>
          </p:cNvPr>
          <p:cNvSpPr/>
          <p:nvPr/>
        </p:nvSpPr>
        <p:spPr>
          <a:xfrm>
            <a:off x="6427087" y="5339254"/>
            <a:ext cx="2259724" cy="7585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4D3D97-A0E2-D009-AB20-F42E8DC559E9}"/>
              </a:ext>
            </a:extLst>
          </p:cNvPr>
          <p:cNvSpPr txBox="1"/>
          <p:nvPr/>
        </p:nvSpPr>
        <p:spPr>
          <a:xfrm>
            <a:off x="252245" y="5296911"/>
            <a:ext cx="262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Describe your previous research outcomes as evidence of success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3CEE5E-DE13-AF4C-74DB-37B736652C05}"/>
              </a:ext>
            </a:extLst>
          </p:cNvPr>
          <p:cNvSpPr txBox="1"/>
          <p:nvPr/>
        </p:nvSpPr>
        <p:spPr>
          <a:xfrm>
            <a:off x="241736" y="4391931"/>
            <a:ext cx="262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Bullet-point summary of the aims of your proposal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EBE053-7BAC-7644-F35B-5A77B527D317}"/>
              </a:ext>
            </a:extLst>
          </p:cNvPr>
          <p:cNvSpPr txBox="1"/>
          <p:nvPr/>
        </p:nvSpPr>
        <p:spPr>
          <a:xfrm>
            <a:off x="3252951" y="3532755"/>
            <a:ext cx="262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Your vision of the current state of the field, and how this motivates your work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D80F51-9CFD-7B7F-3BC5-61A96BC01C17}"/>
              </a:ext>
            </a:extLst>
          </p:cNvPr>
          <p:cNvSpPr txBox="1"/>
          <p:nvPr/>
        </p:nvSpPr>
        <p:spPr>
          <a:xfrm>
            <a:off x="3252951" y="5837457"/>
            <a:ext cx="26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Project 1 of your proposal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855A78-CC40-67E1-6BA1-5B6022DC4EA6}"/>
              </a:ext>
            </a:extLst>
          </p:cNvPr>
          <p:cNvSpPr txBox="1"/>
          <p:nvPr/>
        </p:nvSpPr>
        <p:spPr>
          <a:xfrm>
            <a:off x="6243157" y="2406585"/>
            <a:ext cx="26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Project 2 of your proposal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81E95E-B6C5-2D66-D579-33ED77DC09EA}"/>
              </a:ext>
            </a:extLst>
          </p:cNvPr>
          <p:cNvSpPr txBox="1"/>
          <p:nvPr/>
        </p:nvSpPr>
        <p:spPr>
          <a:xfrm>
            <a:off x="6253666" y="3335795"/>
            <a:ext cx="26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Project 3 of your proposal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B65405-430C-D278-B8B9-ECC7D9A4A69F}"/>
              </a:ext>
            </a:extLst>
          </p:cNvPr>
          <p:cNvSpPr txBox="1"/>
          <p:nvPr/>
        </p:nvSpPr>
        <p:spPr>
          <a:xfrm>
            <a:off x="6264175" y="4096840"/>
            <a:ext cx="262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Concluding statement summarizing how this research benefits the field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1F4345-C8A4-ABCC-5F92-6D86CC977584}"/>
              </a:ext>
            </a:extLst>
          </p:cNvPr>
          <p:cNvSpPr txBox="1"/>
          <p:nvPr/>
        </p:nvSpPr>
        <p:spPr>
          <a:xfrm>
            <a:off x="3252957" y="4681834"/>
            <a:ext cx="262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Why you are positioned to address these questions (collaborations, tools)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D20A8D-21B0-321F-CACF-8A7CBAA224D1}"/>
              </a:ext>
            </a:extLst>
          </p:cNvPr>
          <p:cNvSpPr txBox="1"/>
          <p:nvPr/>
        </p:nvSpPr>
        <p:spPr>
          <a:xfrm>
            <a:off x="199698" y="1240219"/>
            <a:ext cx="881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Here is a potential layout of a 3-page research statement:</a:t>
            </a:r>
          </a:p>
        </p:txBody>
      </p:sp>
    </p:spTree>
    <p:extLst>
      <p:ext uri="{BB962C8B-B14F-4D97-AF65-F5344CB8AC3E}">
        <p14:creationId xmlns:p14="http://schemas.microsoft.com/office/powerpoint/2010/main" val="151321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Should I tailor each individual application?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240219"/>
            <a:ext cx="8944302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Yes, in a limited way – tailor </a:t>
            </a:r>
            <a:r>
              <a:rPr lang="en-AU" sz="2800" i="1" dirty="0">
                <a:solidFill>
                  <a:schemeClr val="accent1"/>
                </a:solidFill>
              </a:rPr>
              <a:t>one paragraph of your covering letter</a:t>
            </a:r>
            <a:r>
              <a:rPr lang="en-AU" sz="2800" i="1" dirty="0"/>
              <a:t> </a:t>
            </a:r>
            <a:r>
              <a:rPr lang="en-AU" sz="2800" dirty="0"/>
              <a:t>and </a:t>
            </a:r>
            <a:r>
              <a:rPr lang="en-AU" sz="2800" dirty="0">
                <a:solidFill>
                  <a:schemeClr val="accent1"/>
                </a:solidFill>
              </a:rPr>
              <a:t>a </a:t>
            </a:r>
            <a:r>
              <a:rPr lang="en-AU" sz="2800" i="1" dirty="0">
                <a:solidFill>
                  <a:schemeClr val="accent1"/>
                </a:solidFill>
              </a:rPr>
              <a:t>small part of the research statement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Explain why you are good match to this specific job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Explain why you want to join the specific organization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Provide a science plan fitting to the position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6E67E1-4AD9-919C-E0AE-47AEBB9B13D5}"/>
              </a:ext>
            </a:extLst>
          </p:cNvPr>
          <p:cNvSpPr txBox="1"/>
          <p:nvPr/>
        </p:nvSpPr>
        <p:spPr>
          <a:xfrm>
            <a:off x="388884" y="4977855"/>
            <a:ext cx="8161282" cy="138499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7030A0"/>
                </a:solidFill>
              </a:rPr>
              <a:t>Tailoring the application, even in a small way, helps the job committee rank you highly since it demonstrates to them that you have thought about these questions!</a:t>
            </a:r>
          </a:p>
        </p:txBody>
      </p:sp>
    </p:spTree>
    <p:extLst>
      <p:ext uri="{BB962C8B-B14F-4D97-AF65-F5344CB8AC3E}">
        <p14:creationId xmlns:p14="http://schemas.microsoft.com/office/powerpoint/2010/main" val="166588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How to choose referees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15614" y="1240219"/>
            <a:ext cx="902838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Usually nominate </a:t>
            </a:r>
            <a:r>
              <a:rPr lang="en-AU" sz="2800" b="1" dirty="0">
                <a:solidFill>
                  <a:schemeClr val="accent1"/>
                </a:solidFill>
              </a:rPr>
              <a:t>3 referees </a:t>
            </a:r>
            <a:r>
              <a:rPr lang="en-AU" sz="2800" dirty="0"/>
              <a:t>to write recommendations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As well as supervisors, you can ask </a:t>
            </a:r>
            <a:r>
              <a:rPr lang="en-AU" sz="2800" i="1" dirty="0">
                <a:solidFill>
                  <a:schemeClr val="accent1"/>
                </a:solidFill>
              </a:rPr>
              <a:t>national or international collaborators</a:t>
            </a:r>
            <a:r>
              <a:rPr lang="en-AU" sz="2800" dirty="0"/>
              <a:t> from other institutions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People </a:t>
            </a:r>
            <a:r>
              <a:rPr lang="en-AU" sz="2800" i="1" dirty="0">
                <a:solidFill>
                  <a:schemeClr val="accent1"/>
                </a:solidFill>
              </a:rPr>
              <a:t>familiar with you </a:t>
            </a:r>
            <a:r>
              <a:rPr lang="en-AU" sz="2800" dirty="0"/>
              <a:t>who will write a good letter </a:t>
            </a:r>
            <a:r>
              <a:rPr lang="en-AU" sz="2800" dirty="0">
                <a:sym typeface="Wingdings" pitchFamily="2" charset="2"/>
              </a:rPr>
              <a:t></a:t>
            </a:r>
            <a:endParaRPr lang="en-AU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397672-DCAE-90B4-8478-D0C537D47B69}"/>
              </a:ext>
            </a:extLst>
          </p:cNvPr>
          <p:cNvSpPr txBox="1"/>
          <p:nvPr/>
        </p:nvSpPr>
        <p:spPr>
          <a:xfrm>
            <a:off x="1199136" y="3880800"/>
            <a:ext cx="7797718" cy="276998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7030A0"/>
                </a:solidFill>
              </a:rPr>
              <a:t>Academics are very comfortable with receiving requests to write references, so don’t worrying about asking.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7030A0"/>
                </a:solidFill>
              </a:rPr>
              <a:t>It is O.K. to have the conversation “are you able to write me a good reference for job X?”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7030A0"/>
                </a:solidFill>
              </a:rPr>
              <a:t>Share your CV and application materials with your referees and give them plenty of time to prepare a reference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13E2E-2AEA-47D0-1288-FB2B944624BC}"/>
              </a:ext>
            </a:extLst>
          </p:cNvPr>
          <p:cNvSpPr txBox="1"/>
          <p:nvPr/>
        </p:nvSpPr>
        <p:spPr>
          <a:xfrm>
            <a:off x="197021" y="4880018"/>
            <a:ext cx="11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Hints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DF8DCE-A345-883E-20EB-17C130C479FB}"/>
              </a:ext>
            </a:extLst>
          </p:cNvPr>
          <p:cNvSpPr/>
          <p:nvPr/>
        </p:nvSpPr>
        <p:spPr>
          <a:xfrm>
            <a:off x="126125" y="3757352"/>
            <a:ext cx="8870732" cy="299630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3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F8F3ED-3173-C486-A8B8-CC9C00873667}"/>
              </a:ext>
            </a:extLst>
          </p:cNvPr>
          <p:cNvSpPr txBox="1"/>
          <p:nvPr/>
        </p:nvSpPr>
        <p:spPr>
          <a:xfrm>
            <a:off x="874986" y="588580"/>
            <a:ext cx="7394028" cy="175432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How do I make my application stand out?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918E2C-2814-EE80-01DD-C187E2348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815416"/>
            <a:ext cx="7772400" cy="364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56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What happens in an application process?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F9D5E52-55C1-48C1-26B8-E4F335273622}"/>
                  </a:ext>
                </a:extLst>
              </p:cNvPr>
              <p:cNvSpPr txBox="1"/>
              <p:nvPr/>
            </p:nvSpPr>
            <p:spPr>
              <a:xfrm>
                <a:off x="199698" y="1072054"/>
                <a:ext cx="8797159" cy="5709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A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AU" sz="2800" dirty="0"/>
                  <a:t>30 applications received for each job (10-100?)</a:t>
                </a:r>
              </a:p>
              <a:p>
                <a:pPr lvl="1">
                  <a:spcAft>
                    <a:spcPts val="3000"/>
                  </a:spcAft>
                </a:pPr>
                <a14:m>
                  <m:oMath xmlns:m="http://schemas.openxmlformats.org/officeDocument/2006/math">
                    <m:r>
                      <a:rPr lang="en-A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AU" sz="2400" dirty="0"/>
                  <a:t> you will need to </a:t>
                </a:r>
                <a:r>
                  <a:rPr lang="en-AU" sz="2400" i="1" dirty="0">
                    <a:solidFill>
                      <a:schemeClr val="accent1"/>
                    </a:solidFill>
                  </a:rPr>
                  <a:t>apply for multiple positions</a:t>
                </a:r>
                <a:r>
                  <a:rPr lang="en-AU" sz="2400" dirty="0"/>
                  <a:t> and prioritise applications for which you stand the best chance</a:t>
                </a:r>
              </a:p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AU" sz="2800" dirty="0"/>
                  <a:t>Applications are reviewed by a committee of </a:t>
                </a:r>
                <a14:m>
                  <m:oMath xmlns:m="http://schemas.openxmlformats.org/officeDocument/2006/math">
                    <m:r>
                      <a:rPr lang="en-A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AU" sz="2800" dirty="0"/>
                  <a:t>4 people including both experts and non-experts in the field</a:t>
                </a:r>
              </a:p>
              <a:p>
                <a:pPr lvl="1">
                  <a:spcAft>
                    <a:spcPts val="3000"/>
                  </a:spcAft>
                </a:pPr>
                <a14:m>
                  <m:oMath xmlns:m="http://schemas.openxmlformats.org/officeDocument/2006/math">
                    <m:r>
                      <a:rPr lang="en-A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AU" sz="2400" dirty="0"/>
                  <a:t> </a:t>
                </a:r>
                <a:r>
                  <a:rPr lang="en-AU" sz="2400" i="1" dirty="0">
                    <a:solidFill>
                      <a:schemeClr val="accent1"/>
                    </a:solidFill>
                  </a:rPr>
                  <a:t>You are addressing 2 audiences: expert and non-expert</a:t>
                </a:r>
                <a:r>
                  <a:rPr lang="en-AU" sz="2400" dirty="0"/>
                  <a:t>. Explain the significance of your work very clearly, but also provide some detail an expert will appreciate.</a:t>
                </a:r>
              </a:p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AU" sz="2800" dirty="0"/>
                  <a:t>Initial review will be swift, producing a ranked shortlist</a:t>
                </a:r>
              </a:p>
              <a:p>
                <a:pPr lvl="1">
                  <a:spcAft>
                    <a:spcPts val="3600"/>
                  </a:spcAft>
                </a:pPr>
                <a14:m>
                  <m:oMath xmlns:m="http://schemas.openxmlformats.org/officeDocument/2006/math">
                    <m:r>
                      <a:rPr lang="en-A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AU" sz="2400" dirty="0"/>
                  <a:t> </a:t>
                </a:r>
                <a:r>
                  <a:rPr lang="en-AU" sz="2400" i="1" dirty="0">
                    <a:solidFill>
                      <a:schemeClr val="accent1"/>
                    </a:solidFill>
                  </a:rPr>
                  <a:t>You need to make your key points very clear to someone skimming your application in a few minutes</a:t>
                </a:r>
                <a:r>
                  <a:rPr lang="en-AU" sz="2400" dirty="0"/>
                  <a:t>.  Repeat them!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F9D5E52-55C1-48C1-26B8-E4F335273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98" y="1072054"/>
                <a:ext cx="8797159" cy="5709255"/>
              </a:xfrm>
              <a:prstGeom prst="rect">
                <a:avLst/>
              </a:prstGeom>
              <a:blipFill>
                <a:blip r:embed="rId3"/>
                <a:stretch>
                  <a:fillRect l="-1153" t="-1111" r="-1153" b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88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How do you improve your chances?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240219"/>
            <a:ext cx="879715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Be a </a:t>
            </a:r>
            <a:r>
              <a:rPr lang="en-AU" sz="2800" i="1" dirty="0">
                <a:solidFill>
                  <a:schemeClr val="accent1"/>
                </a:solidFill>
              </a:rPr>
              <a:t>good fit to the position </a:t>
            </a:r>
            <a:r>
              <a:rPr lang="en-AU" sz="2800" dirty="0"/>
              <a:t>if possible (this can be in terms of skills as much as the precise science topic)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Write a </a:t>
            </a:r>
            <a:r>
              <a:rPr lang="en-AU" sz="2800" i="1" dirty="0">
                <a:solidFill>
                  <a:schemeClr val="accent1"/>
                </a:solidFill>
              </a:rPr>
              <a:t>good application </a:t>
            </a:r>
            <a:r>
              <a:rPr lang="en-AU" sz="2800" dirty="0"/>
              <a:t>tailored for each position   </a:t>
            </a:r>
            <a:r>
              <a:rPr lang="en-AU" sz="2400" dirty="0"/>
              <a:t>(stating why you’re a good fit – do not assume the reader knows)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Contact your prospective boss </a:t>
            </a:r>
            <a:r>
              <a:rPr lang="en-AU" sz="2800" dirty="0"/>
              <a:t>with sensible questions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Use your network</a:t>
            </a:r>
            <a:r>
              <a:rPr lang="en-AU" sz="2800" i="1" dirty="0"/>
              <a:t> </a:t>
            </a:r>
            <a:r>
              <a:rPr lang="en-AU" sz="2800" dirty="0"/>
              <a:t>of existing collaborators and contacts, are any of them offering positions?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Increase your profile </a:t>
            </a:r>
            <a:r>
              <a:rPr lang="en-AU" sz="2800" dirty="0"/>
              <a:t>by presenting at useful conferences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Get </a:t>
            </a:r>
            <a:r>
              <a:rPr lang="en-AU" sz="2800" i="1" dirty="0">
                <a:solidFill>
                  <a:schemeClr val="accent1"/>
                </a:solidFill>
              </a:rPr>
              <a:t>papers submitted or on </a:t>
            </a:r>
            <a:r>
              <a:rPr lang="en-AU" sz="2800" i="1" dirty="0" err="1">
                <a:solidFill>
                  <a:schemeClr val="accent1"/>
                </a:solidFill>
              </a:rPr>
              <a:t>astro-ph</a:t>
            </a:r>
            <a:r>
              <a:rPr lang="en-AU" sz="2800" i="1" dirty="0">
                <a:solidFill>
                  <a:schemeClr val="accent1"/>
                </a:solidFill>
              </a:rPr>
              <a:t> </a:t>
            </a:r>
            <a:r>
              <a:rPr lang="en-AU" sz="2800" dirty="0"/>
              <a:t>before applications</a:t>
            </a:r>
          </a:p>
        </p:txBody>
      </p:sp>
    </p:spTree>
    <p:extLst>
      <p:ext uri="{BB962C8B-B14F-4D97-AF65-F5344CB8AC3E}">
        <p14:creationId xmlns:p14="http://schemas.microsoft.com/office/powerpoint/2010/main" val="226188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Welcome to your job hunt!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240219"/>
            <a:ext cx="879715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accent1"/>
                </a:solidFill>
              </a:rPr>
              <a:t>You are all incredibly employable people!  </a:t>
            </a:r>
            <a:r>
              <a:rPr lang="en-AU" sz="2800" dirty="0"/>
              <a:t>About half of our PhD students go onto postdoc jobs, half to industry</a:t>
            </a:r>
          </a:p>
          <a:p>
            <a:pPr marL="285750" indent="-28575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Today we’ll discuss the typical postdoc application process.  </a:t>
            </a:r>
            <a:r>
              <a:rPr lang="en-AU" sz="2800" i="1" dirty="0">
                <a:solidFill>
                  <a:schemeClr val="accent1"/>
                </a:solidFill>
              </a:rPr>
              <a:t>Knowing how the system works will help you plan your applications effectively</a:t>
            </a:r>
            <a:r>
              <a:rPr lang="en-AU" sz="2800" dirty="0"/>
              <a:t>. </a:t>
            </a:r>
          </a:p>
          <a:p>
            <a:pPr marL="285750" indent="-28575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Writing effective job applications is a new skill you’ll need to learn</a:t>
            </a:r>
            <a:r>
              <a:rPr lang="en-AU" sz="2800" dirty="0"/>
              <a:t>.  This presentation will provide some tips!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F93581-178E-A32F-D48B-AEF180748F5B}"/>
              </a:ext>
            </a:extLst>
          </p:cNvPr>
          <p:cNvSpPr txBox="1"/>
          <p:nvPr/>
        </p:nvSpPr>
        <p:spPr>
          <a:xfrm>
            <a:off x="102879" y="5665817"/>
            <a:ext cx="8944301" cy="95410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7030A0"/>
                </a:solidFill>
              </a:rPr>
              <a:t>Disclaimer: some of these views are subject to my own bias, other faculty and postdocs will also give you great info!</a:t>
            </a:r>
          </a:p>
        </p:txBody>
      </p:sp>
    </p:spTree>
    <p:extLst>
      <p:ext uri="{BB962C8B-B14F-4D97-AF65-F5344CB8AC3E}">
        <p14:creationId xmlns:p14="http://schemas.microsoft.com/office/powerpoint/2010/main" val="168162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Am I competitive for a particular job?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114096"/>
            <a:ext cx="879715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accent1"/>
                </a:solidFill>
              </a:rPr>
              <a:t>Don’t be put off too easily, but do realistically consider your chances of success</a:t>
            </a:r>
            <a:r>
              <a:rPr lang="en-AU" sz="2800" dirty="0">
                <a:solidFill>
                  <a:schemeClr val="accent1"/>
                </a:solidFill>
              </a:rPr>
              <a:t> </a:t>
            </a:r>
            <a:r>
              <a:rPr lang="en-AU" sz="2800" dirty="0"/>
              <a:t>(“gumption and self-awareness”)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For example: is this position a prize fellowship with 200 applicants?  Is this position well outside my field with many better-matched applicants?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Papers count – need to demonstrate a publication record for a research position – but </a:t>
            </a:r>
            <a:r>
              <a:rPr lang="en-AU" sz="2800" i="1" dirty="0">
                <a:solidFill>
                  <a:schemeClr val="accent1"/>
                </a:solidFill>
              </a:rPr>
              <a:t>papers are not everything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Skills and fit to position</a:t>
            </a:r>
            <a:r>
              <a:rPr lang="en-AU" sz="2800" dirty="0"/>
              <a:t> are equally or more important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Competition for U.S. postdoc positions can be tougher for students from 3-year vs. 6-year PhDs</a:t>
            </a:r>
          </a:p>
        </p:txBody>
      </p:sp>
    </p:spTree>
    <p:extLst>
      <p:ext uri="{BB962C8B-B14F-4D97-AF65-F5344CB8AC3E}">
        <p14:creationId xmlns:p14="http://schemas.microsoft.com/office/powerpoint/2010/main" val="265439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F8F3ED-3173-C486-A8B8-CC9C00873667}"/>
              </a:ext>
            </a:extLst>
          </p:cNvPr>
          <p:cNvSpPr txBox="1"/>
          <p:nvPr/>
        </p:nvSpPr>
        <p:spPr>
          <a:xfrm>
            <a:off x="874986" y="588580"/>
            <a:ext cx="7394028" cy="175432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Preparing for job interviews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346836-054F-A811-5C5B-4E2EE42E6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035" y="3085606"/>
            <a:ext cx="7028793" cy="28589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963B03-3A69-EA27-623C-C279062C3EE2}"/>
              </a:ext>
            </a:extLst>
          </p:cNvPr>
          <p:cNvSpPr txBox="1"/>
          <p:nvPr/>
        </p:nvSpPr>
        <p:spPr>
          <a:xfrm>
            <a:off x="0" y="6090744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https://</a:t>
            </a:r>
            <a:r>
              <a:rPr lang="en-US" sz="2000" dirty="0" err="1">
                <a:solidFill>
                  <a:schemeClr val="bg1"/>
                </a:solidFill>
              </a:rPr>
              <a:t>xkcd.com</a:t>
            </a:r>
            <a:r>
              <a:rPr lang="en-US" sz="2000" dirty="0">
                <a:solidFill>
                  <a:schemeClr val="bg1"/>
                </a:solidFill>
              </a:rPr>
              <a:t>/1545/</a:t>
            </a:r>
          </a:p>
        </p:txBody>
      </p:sp>
    </p:spTree>
    <p:extLst>
      <p:ext uri="{BB962C8B-B14F-4D97-AF65-F5344CB8AC3E}">
        <p14:creationId xmlns:p14="http://schemas.microsoft.com/office/powerpoint/2010/main" val="3591859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Key points about interviews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143400"/>
            <a:ext cx="88707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Good news, you got shortlisted for an interview!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Usually, you’ll have a 20-30m video interview with a panel using a set of fixed questions (talk not usually required)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accent1"/>
                </a:solidFill>
              </a:rPr>
              <a:t>Preparation is key!  </a:t>
            </a:r>
            <a:r>
              <a:rPr lang="en-AU" sz="2800" dirty="0"/>
              <a:t>Interview questions are highly predictable (see next slide)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EE47C-4D0D-0947-8245-86A3EF2A8776}"/>
              </a:ext>
            </a:extLst>
          </p:cNvPr>
          <p:cNvSpPr txBox="1"/>
          <p:nvPr/>
        </p:nvSpPr>
        <p:spPr>
          <a:xfrm>
            <a:off x="1161826" y="4277213"/>
            <a:ext cx="7740436" cy="240065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7030A0"/>
                </a:solidFill>
              </a:rPr>
              <a:t>Rehearse answers to typical questions – but do not read from a script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7030A0"/>
                </a:solidFill>
              </a:rPr>
              <a:t>Use these answers to tell the panel why you are the best candidate for the position.  Give informative but concise answers, try not to waffle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7030A0"/>
                </a:solidFill>
              </a:rPr>
              <a:t>Ask sensible questions demonstrating your knowledge.  For example: independent research, collaboration access, computer/travel funding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7030A0"/>
                </a:solidFill>
              </a:rPr>
              <a:t>Arrange a practice interview beforehand!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B8CF53-5883-3FE1-F1F3-3DAA8AF1B8CF}"/>
              </a:ext>
            </a:extLst>
          </p:cNvPr>
          <p:cNvSpPr txBox="1"/>
          <p:nvPr/>
        </p:nvSpPr>
        <p:spPr>
          <a:xfrm>
            <a:off x="197021" y="5170476"/>
            <a:ext cx="11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Hints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C6E904-C6EA-BBDE-1D9E-A77EA7E44555}"/>
              </a:ext>
            </a:extLst>
          </p:cNvPr>
          <p:cNvSpPr/>
          <p:nvPr/>
        </p:nvSpPr>
        <p:spPr>
          <a:xfrm>
            <a:off x="126125" y="4195481"/>
            <a:ext cx="8870732" cy="255817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5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List of predictable interview questions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164915"/>
            <a:ext cx="879715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Why did you apply for this position?  Why do you want to move to university X / country Y?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Tell us about your PhD / biggest research achievement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[If the position is tied to an existing project:]  What skills and experience do you have in area X?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[If there is some research freedom:]  What independent science plans do you have for the position?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How will this position help with your career ambitions?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What are your strengths/weaknesses as a researcher?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In your opinion, how can we make academia / collaborations / research groups a better place to work?</a:t>
            </a:r>
          </a:p>
        </p:txBody>
      </p:sp>
    </p:spTree>
    <p:extLst>
      <p:ext uri="{BB962C8B-B14F-4D97-AF65-F5344CB8AC3E}">
        <p14:creationId xmlns:p14="http://schemas.microsoft.com/office/powerpoint/2010/main" val="3560638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If you get a job offer!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220930"/>
            <a:ext cx="879715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accent1"/>
                </a:solidFill>
              </a:rPr>
              <a:t>Hurray!!  </a:t>
            </a:r>
            <a:r>
              <a:rPr lang="en-AU" sz="2800" dirty="0"/>
              <a:t>Typically, you might first receive an “informal offer” by e-mail, contract follows later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You are in a strong negotiating position</a:t>
            </a:r>
            <a:r>
              <a:rPr lang="en-AU" sz="2800" dirty="0"/>
              <a:t>.  It is fine to take some time deciding and negotiate on the start date.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Get in touch with existing postdocs / PhD students in the group </a:t>
            </a:r>
            <a:r>
              <a:rPr lang="en-AU" sz="2800" dirty="0"/>
              <a:t>(ask potential employer for contact details)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Clarify the plans for the position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Clarify the financial side: salary and benefits?  travel funding?  funds for computers?  relocation expenses?</a:t>
            </a:r>
          </a:p>
        </p:txBody>
      </p:sp>
    </p:spTree>
    <p:extLst>
      <p:ext uri="{BB962C8B-B14F-4D97-AF65-F5344CB8AC3E}">
        <p14:creationId xmlns:p14="http://schemas.microsoft.com/office/powerpoint/2010/main" val="427113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Concluding thoughts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135380"/>
            <a:ext cx="879715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A postdoc can lead to a rewarding career path in academia or elsewhere, opportunities to travel etc.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Postdoc job applications are daunting and time-consuming.  Uncertainty about life and the future.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It is not easy to write good applications or compelling research proposals.  Do seek advice and feedback.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Your current supervisors and mentors can give you feedback on your plans – ask them!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949C8A-D116-7B68-6AA8-7CE011103D28}"/>
              </a:ext>
            </a:extLst>
          </p:cNvPr>
          <p:cNvSpPr txBox="1"/>
          <p:nvPr/>
        </p:nvSpPr>
        <p:spPr>
          <a:xfrm>
            <a:off x="388884" y="5752665"/>
            <a:ext cx="8161282" cy="95410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AU" sz="2800" dirty="0">
                <a:solidFill>
                  <a:srgbClr val="7030A0"/>
                </a:solidFill>
              </a:rPr>
              <a:t>There are simple steps of preparation you can take to increase your chances of success</a:t>
            </a:r>
          </a:p>
        </p:txBody>
      </p:sp>
    </p:spTree>
    <p:extLst>
      <p:ext uri="{BB962C8B-B14F-4D97-AF65-F5344CB8AC3E}">
        <p14:creationId xmlns:p14="http://schemas.microsoft.com/office/powerpoint/2010/main" val="41459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F8F3ED-3173-C486-A8B8-CC9C00873667}"/>
              </a:ext>
            </a:extLst>
          </p:cNvPr>
          <p:cNvSpPr txBox="1"/>
          <p:nvPr/>
        </p:nvSpPr>
        <p:spPr>
          <a:xfrm>
            <a:off x="874986" y="588580"/>
            <a:ext cx="7394028" cy="92333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Good luck!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8C5F88-1F88-F0D3-289E-474ED6773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474685"/>
            <a:ext cx="76200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8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F8F3ED-3173-C486-A8B8-CC9C00873667}"/>
              </a:ext>
            </a:extLst>
          </p:cNvPr>
          <p:cNvSpPr txBox="1"/>
          <p:nvPr/>
        </p:nvSpPr>
        <p:spPr>
          <a:xfrm>
            <a:off x="735723" y="588580"/>
            <a:ext cx="7704083" cy="175432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What??  When??  Why??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(the basics)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2630A-26C6-E48B-8B53-E54EAF2F7384}"/>
              </a:ext>
            </a:extLst>
          </p:cNvPr>
          <p:cNvSpPr txBox="1"/>
          <p:nvPr/>
        </p:nvSpPr>
        <p:spPr>
          <a:xfrm>
            <a:off x="0" y="6204660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https://</a:t>
            </a:r>
            <a:r>
              <a:rPr lang="en-US" sz="2000" dirty="0" err="1">
                <a:solidFill>
                  <a:schemeClr val="bg1"/>
                </a:solidFill>
              </a:rPr>
              <a:t>phdcomics.com</a:t>
            </a:r>
            <a:r>
              <a:rPr lang="en-US" sz="2000" dirty="0">
                <a:solidFill>
                  <a:schemeClr val="bg1"/>
                </a:solidFill>
              </a:rPr>
              <a:t>/comics/</a:t>
            </a:r>
            <a:r>
              <a:rPr lang="en-US" sz="2000" dirty="0" err="1">
                <a:solidFill>
                  <a:schemeClr val="bg1"/>
                </a:solidFill>
              </a:rPr>
              <a:t>archive.php?comicid</a:t>
            </a:r>
            <a:r>
              <a:rPr lang="en-US" sz="2000" dirty="0">
                <a:solidFill>
                  <a:schemeClr val="bg1"/>
                </a:solidFill>
              </a:rPr>
              <a:t>=1004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880EC3-8ED4-06D1-B41A-13A22AD736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2868214"/>
            <a:ext cx="7620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What is a postdoc position?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240219"/>
            <a:ext cx="879715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Typically, a fixed-term 2-year or 3-year research position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Some are </a:t>
            </a:r>
            <a:r>
              <a:rPr lang="en-AU" sz="2800" i="1" dirty="0">
                <a:solidFill>
                  <a:schemeClr val="accent1"/>
                </a:solidFill>
              </a:rPr>
              <a:t>independent research positions </a:t>
            </a:r>
            <a:r>
              <a:rPr lang="en-AU" sz="2800" dirty="0"/>
              <a:t>(“fellowships”) offered by a university or institute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Some are </a:t>
            </a:r>
            <a:r>
              <a:rPr lang="en-AU" sz="2800" i="1" dirty="0">
                <a:solidFill>
                  <a:schemeClr val="accent1"/>
                </a:solidFill>
              </a:rPr>
              <a:t>“research associates” </a:t>
            </a:r>
            <a:r>
              <a:rPr lang="en-AU" sz="2800" dirty="0"/>
              <a:t>tied to specific projects or investigators (although there is often freedom)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Some are </a:t>
            </a:r>
            <a:r>
              <a:rPr lang="en-AU" sz="2800" i="1" dirty="0">
                <a:solidFill>
                  <a:schemeClr val="accent1"/>
                </a:solidFill>
              </a:rPr>
              <a:t>observatory</a:t>
            </a:r>
            <a:r>
              <a:rPr lang="en-AU" sz="2800" dirty="0"/>
              <a:t>,</a:t>
            </a:r>
            <a:r>
              <a:rPr lang="en-AU" sz="2800" b="1" dirty="0"/>
              <a:t> </a:t>
            </a:r>
            <a:r>
              <a:rPr lang="en-AU" sz="2800" i="1" dirty="0">
                <a:solidFill>
                  <a:schemeClr val="accent1"/>
                </a:solidFill>
              </a:rPr>
              <a:t>software</a:t>
            </a:r>
            <a:r>
              <a:rPr lang="en-AU" sz="2800" dirty="0"/>
              <a:t> or </a:t>
            </a:r>
            <a:r>
              <a:rPr lang="en-AU" sz="2800" i="1" dirty="0">
                <a:solidFill>
                  <a:schemeClr val="accent1"/>
                </a:solidFill>
              </a:rPr>
              <a:t>teaching</a:t>
            </a:r>
            <a:r>
              <a:rPr lang="en-AU" sz="2800" dirty="0"/>
              <a:t> positions (often with some fractional allocation for research)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Can also apply for </a:t>
            </a:r>
            <a:r>
              <a:rPr lang="en-AU" sz="2800" i="1" dirty="0">
                <a:solidFill>
                  <a:schemeClr val="accent1"/>
                </a:solidFill>
              </a:rPr>
              <a:t>research council funding </a:t>
            </a:r>
            <a:r>
              <a:rPr lang="en-AU" sz="2800" dirty="0"/>
              <a:t>(e.g. ARC prize fellowships), but this is very competitive</a:t>
            </a:r>
          </a:p>
        </p:txBody>
      </p:sp>
    </p:spTree>
    <p:extLst>
      <p:ext uri="{BB962C8B-B14F-4D97-AF65-F5344CB8AC3E}">
        <p14:creationId xmlns:p14="http://schemas.microsoft.com/office/powerpoint/2010/main" val="349856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How can I find available positions?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240219"/>
            <a:ext cx="615906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Most jobs are </a:t>
            </a:r>
            <a:r>
              <a:rPr lang="en-AU" sz="2800" dirty="0" err="1"/>
              <a:t>advertized</a:t>
            </a:r>
            <a:r>
              <a:rPr lang="en-AU" sz="2800" dirty="0"/>
              <a:t> on the </a:t>
            </a:r>
            <a:r>
              <a:rPr lang="en-AU" sz="2800" i="1" dirty="0">
                <a:solidFill>
                  <a:schemeClr val="accent1"/>
                </a:solidFill>
              </a:rPr>
              <a:t>AAS job register </a:t>
            </a:r>
            <a:r>
              <a:rPr lang="en-AU" sz="2800" dirty="0"/>
              <a:t>(</a:t>
            </a:r>
            <a:r>
              <a:rPr lang="en-AU" sz="2800" u="sng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http://jobregister.aas.org</a:t>
            </a:r>
            <a:r>
              <a:rPr lang="en-AU" sz="2800" dirty="0"/>
              <a:t>)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Jobs are also advertised on </a:t>
            </a:r>
            <a:r>
              <a:rPr lang="en-AU" sz="2800" i="1" dirty="0">
                <a:solidFill>
                  <a:schemeClr val="accent1"/>
                </a:solidFill>
              </a:rPr>
              <a:t>e-mail lists </a:t>
            </a:r>
            <a:r>
              <a:rPr lang="en-AU" sz="2800" dirty="0"/>
              <a:t>and </a:t>
            </a:r>
            <a:r>
              <a:rPr lang="en-AU" sz="2800" i="1" dirty="0">
                <a:solidFill>
                  <a:schemeClr val="accent1"/>
                </a:solidFill>
              </a:rPr>
              <a:t>Slack channels</a:t>
            </a:r>
            <a:r>
              <a:rPr lang="en-AU" sz="2800" i="1" dirty="0"/>
              <a:t> </a:t>
            </a:r>
            <a:r>
              <a:rPr lang="en-AU" sz="2800" dirty="0"/>
              <a:t>(e.g., ASA, your collaborations)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You can also find openings by </a:t>
            </a:r>
            <a:r>
              <a:rPr lang="en-AU" sz="2800" i="1" dirty="0">
                <a:solidFill>
                  <a:schemeClr val="accent1"/>
                </a:solidFill>
              </a:rPr>
              <a:t>word-of-mouth</a:t>
            </a:r>
            <a:r>
              <a:rPr lang="en-AU" sz="2800" dirty="0"/>
              <a:t> in your networks</a:t>
            </a:r>
            <a:endParaRPr lang="en-AU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EA9729-8F2A-C9A9-69C9-A4B767DE3C83}"/>
              </a:ext>
            </a:extLst>
          </p:cNvPr>
          <p:cNvSpPr txBox="1"/>
          <p:nvPr/>
        </p:nvSpPr>
        <p:spPr>
          <a:xfrm>
            <a:off x="199698" y="5290884"/>
            <a:ext cx="8671033" cy="138499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AU" sz="2800" dirty="0">
                <a:solidFill>
                  <a:srgbClr val="7030A0"/>
                </a:solidFill>
              </a:rPr>
              <a:t>If you have specific idea(s) of places where you might like a postdoc job, reach out to faculty there and ask if there are any upcoming opportunities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57174D-25FE-C7DF-3CED-4E04D83A8F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9570" y="1374793"/>
            <a:ext cx="2464222" cy="31846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FD070E-FD28-A6D7-C719-C75CF7AA6FAA}"/>
              </a:ext>
            </a:extLst>
          </p:cNvPr>
          <p:cNvSpPr txBox="1"/>
          <p:nvPr/>
        </p:nvSpPr>
        <p:spPr>
          <a:xfrm>
            <a:off x="6855598" y="2459119"/>
            <a:ext cx="1692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Your dream job!</a:t>
            </a:r>
          </a:p>
        </p:txBody>
      </p:sp>
    </p:spTree>
    <p:extLst>
      <p:ext uri="{BB962C8B-B14F-4D97-AF65-F5344CB8AC3E}">
        <p14:creationId xmlns:p14="http://schemas.microsoft.com/office/powerpoint/2010/main" val="385237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Which jobs should I apply for?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154156"/>
            <a:ext cx="879715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accent1"/>
                </a:solidFill>
              </a:rPr>
              <a:t>Your life and personal goals are obviously the most important thing.  What are your criteria?                </a:t>
            </a:r>
            <a:r>
              <a:rPr lang="en-AU" sz="2400" dirty="0"/>
              <a:t>(location, environment, type of work, collaboration access, type of institution, academia vs industry)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Because of competition, you will need to </a:t>
            </a:r>
            <a:r>
              <a:rPr lang="en-AU" sz="2800" i="1" dirty="0">
                <a:solidFill>
                  <a:schemeClr val="accent1"/>
                </a:solidFill>
              </a:rPr>
              <a:t>apply for multiple positions</a:t>
            </a:r>
            <a:r>
              <a:rPr lang="en-AU" sz="2800" b="1" dirty="0"/>
              <a:t> </a:t>
            </a:r>
            <a:r>
              <a:rPr lang="en-AU" sz="2400" dirty="0"/>
              <a:t>(typically 10-20, sometimes more or less)</a:t>
            </a:r>
            <a:endParaRPr lang="en-AU" sz="2800" dirty="0"/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i="1" dirty="0">
                <a:solidFill>
                  <a:schemeClr val="accent1"/>
                </a:solidFill>
              </a:rPr>
              <a:t>Don’t rule out things too quickly</a:t>
            </a:r>
            <a:r>
              <a:rPr lang="en-AU" sz="2800" dirty="0"/>
              <a:t>, since flexibility is often required, and you cannot count on your “dream job”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However, don’t apply for jobs you don’t want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8FCEF0-6F9B-70DD-8074-53120F146299}"/>
              </a:ext>
            </a:extLst>
          </p:cNvPr>
          <p:cNvSpPr txBox="1"/>
          <p:nvPr/>
        </p:nvSpPr>
        <p:spPr>
          <a:xfrm>
            <a:off x="301214" y="6162795"/>
            <a:ext cx="8337177" cy="52322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7030A0"/>
                </a:solidFill>
              </a:rPr>
              <a:t>Focus on positions for which you are a “good fit”</a:t>
            </a:r>
          </a:p>
        </p:txBody>
      </p:sp>
    </p:spTree>
    <p:extLst>
      <p:ext uri="{BB962C8B-B14F-4D97-AF65-F5344CB8AC3E}">
        <p14:creationId xmlns:p14="http://schemas.microsoft.com/office/powerpoint/2010/main" val="24524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When should I apply?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240219"/>
            <a:ext cx="8797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Many variations are possible, but typically you would: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21AC2C-8E53-0C2B-9AEB-E9B142D11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77" y="1985940"/>
            <a:ext cx="2199362" cy="23230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F45BE4-6D97-C259-9F53-8503E8519045}"/>
              </a:ext>
            </a:extLst>
          </p:cNvPr>
          <p:cNvSpPr txBox="1"/>
          <p:nvPr/>
        </p:nvSpPr>
        <p:spPr>
          <a:xfrm>
            <a:off x="2686262" y="2070260"/>
            <a:ext cx="631059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/>
                </a:solidFill>
              </a:rPr>
              <a:t>Apply for postdocs Oct-Jan (75% of jobs)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/>
                </a:solidFill>
              </a:rPr>
              <a:t>Receive interviews/offers Dec-Mar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accent1"/>
                </a:solidFill>
              </a:rPr>
              <a:t>Start new positions Jul-Nov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8E71F4-59D6-49D5-A431-4414F898D545}"/>
              </a:ext>
            </a:extLst>
          </p:cNvPr>
          <p:cNvSpPr/>
          <p:nvPr/>
        </p:nvSpPr>
        <p:spPr>
          <a:xfrm>
            <a:off x="199698" y="1923139"/>
            <a:ext cx="8797159" cy="251223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318382-00AE-DAA9-A42C-1F0446069586}"/>
              </a:ext>
            </a:extLst>
          </p:cNvPr>
          <p:cNvSpPr txBox="1"/>
          <p:nvPr/>
        </p:nvSpPr>
        <p:spPr>
          <a:xfrm>
            <a:off x="2385848" y="4642198"/>
            <a:ext cx="6611009" cy="2123658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sz="2800" dirty="0">
                <a:solidFill>
                  <a:srgbClr val="7030A0"/>
                </a:solidFill>
              </a:rPr>
              <a:t>Where are you in your PhD, and when will you realistically finish?</a:t>
            </a:r>
          </a:p>
          <a:p>
            <a:pPr>
              <a:spcAft>
                <a:spcPts val="1800"/>
              </a:spcAft>
            </a:pPr>
            <a:r>
              <a:rPr lang="en-AU" sz="2800" dirty="0">
                <a:solidFill>
                  <a:srgbClr val="7030A0"/>
                </a:solidFill>
              </a:rPr>
              <a:t>Are you a competitive applicant?  Is it worth waiting until you submit a particular paper?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C4E3F0-69C7-2DB1-3F06-AE61AC525E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271" y="4741949"/>
            <a:ext cx="1910656" cy="202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3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What you should know (the basics)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9" y="1240219"/>
            <a:ext cx="8628992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accent1"/>
                </a:solidFill>
              </a:rPr>
              <a:t>Postdoc job applications are very time-consuming!</a:t>
            </a:r>
            <a:r>
              <a:rPr lang="en-AU" sz="2800" dirty="0"/>
              <a:t>         (1 month’s work in total?  Start preparing early!)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Each position is very competitive, rejection is normal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More opportunities to find a position if you are able to move (internationally), but is that what you want?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Communication from employers to applicants during the process is usually very poor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A562C7-BA7A-D8EC-CB46-1E594E81D7F0}"/>
              </a:ext>
            </a:extLst>
          </p:cNvPr>
          <p:cNvSpPr txBox="1"/>
          <p:nvPr/>
        </p:nvSpPr>
        <p:spPr>
          <a:xfrm>
            <a:off x="301214" y="5710969"/>
            <a:ext cx="8337177" cy="95410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AU" sz="2800" dirty="0">
                <a:solidFill>
                  <a:srgbClr val="7030A0"/>
                </a:solidFill>
              </a:rPr>
              <a:t>It is easy to increase your chances of success by following some simple tips and guidelines!!</a:t>
            </a:r>
          </a:p>
        </p:txBody>
      </p:sp>
    </p:spTree>
    <p:extLst>
      <p:ext uri="{BB962C8B-B14F-4D97-AF65-F5344CB8AC3E}">
        <p14:creationId xmlns:p14="http://schemas.microsoft.com/office/powerpoint/2010/main" val="19270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F8F3ED-3173-C486-A8B8-CC9C00873667}"/>
              </a:ext>
            </a:extLst>
          </p:cNvPr>
          <p:cNvSpPr txBox="1"/>
          <p:nvPr/>
        </p:nvSpPr>
        <p:spPr>
          <a:xfrm>
            <a:off x="874986" y="588580"/>
            <a:ext cx="7394028" cy="175432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How to write a postdoc job application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3828FC-0B80-96CF-9C58-87699370C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141" y="2925818"/>
            <a:ext cx="6149717" cy="345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5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980</TotalTime>
  <Words>1995</Words>
  <Application>Microsoft Macintosh PowerPoint</Application>
  <PresentationFormat>On-screen Show (4:3)</PresentationFormat>
  <Paragraphs>178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Blake</dc:creator>
  <cp:lastModifiedBy>Chris Blake</cp:lastModifiedBy>
  <cp:revision>37</cp:revision>
  <dcterms:created xsi:type="dcterms:W3CDTF">2023-01-14T21:08:58Z</dcterms:created>
  <dcterms:modified xsi:type="dcterms:W3CDTF">2024-05-19T05:03:02Z</dcterms:modified>
</cp:coreProperties>
</file>