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71" r:id="rId3"/>
    <p:sldId id="276" r:id="rId4"/>
    <p:sldId id="275" r:id="rId5"/>
    <p:sldId id="278" r:id="rId6"/>
    <p:sldId id="274" r:id="rId7"/>
    <p:sldId id="272" r:id="rId8"/>
    <p:sldId id="273" r:id="rId9"/>
    <p:sldId id="279" r:id="rId10"/>
    <p:sldId id="270" r:id="rId11"/>
    <p:sldId id="257" r:id="rId12"/>
    <p:sldId id="262" r:id="rId13"/>
    <p:sldId id="260" r:id="rId14"/>
    <p:sldId id="266" r:id="rId15"/>
    <p:sldId id="264" r:id="rId16"/>
    <p:sldId id="265" r:id="rId17"/>
    <p:sldId id="267" r:id="rId18"/>
    <p:sldId id="268" r:id="rId19"/>
    <p:sldId id="263" r:id="rId20"/>
    <p:sldId id="258" r:id="rId21"/>
    <p:sldId id="259" r:id="rId22"/>
    <p:sldId id="26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5"/>
    <p:restoredTop sz="94633"/>
  </p:normalViewPr>
  <p:slideViewPr>
    <p:cSldViewPr snapToGrid="0" snapToObjects="1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57F28-4134-BF4B-A186-30CBA7FF09CB}" type="datetimeFigureOut">
              <a:rPr lang="en-US" smtClean="0"/>
              <a:t>8/29/19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708ED-05A7-924A-9B0D-A1EC6862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5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FD4F69-DEFF-034F-8422-183C9A2F3397}" type="slidenum">
              <a:rPr lang="en-US"/>
              <a:pPr/>
              <a:t>15</a:t>
            </a:fld>
            <a:endParaRPr lang="en-US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219201" y="3257550"/>
            <a:ext cx="6703484" cy="30861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4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FD4F69-DEFF-034F-8422-183C9A2F3397}" type="slidenum">
              <a:rPr lang="en-US"/>
              <a:pPr/>
              <a:t>16</a:t>
            </a:fld>
            <a:endParaRPr lang="en-US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219201" y="3257550"/>
            <a:ext cx="6703484" cy="30861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94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E2C2E-B5C2-3842-8011-C09F41C16B9D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AA640-3CD3-B14C-9BEB-0E92A9007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71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E2C2E-B5C2-3842-8011-C09F41C16B9D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AA640-3CD3-B14C-9BEB-0E92A9007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250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E2C2E-B5C2-3842-8011-C09F41C16B9D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AA640-3CD3-B14C-9BEB-0E92A9007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32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E2C2E-B5C2-3842-8011-C09F41C16B9D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AA640-3CD3-B14C-9BEB-0E92A9007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13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E2C2E-B5C2-3842-8011-C09F41C16B9D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AA640-3CD3-B14C-9BEB-0E92A9007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69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E2C2E-B5C2-3842-8011-C09F41C16B9D}" type="datetimeFigureOut">
              <a:rPr lang="en-US" smtClean="0"/>
              <a:t>8/29/19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AA640-3CD3-B14C-9BEB-0E92A9007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16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E2C2E-B5C2-3842-8011-C09F41C16B9D}" type="datetimeFigureOut">
              <a:rPr lang="en-US" smtClean="0"/>
              <a:t>8/29/19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AA640-3CD3-B14C-9BEB-0E92A9007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71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E2C2E-B5C2-3842-8011-C09F41C16B9D}" type="datetimeFigureOut">
              <a:rPr lang="en-US" smtClean="0"/>
              <a:t>8/29/19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AA640-3CD3-B14C-9BEB-0E92A9007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39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E2C2E-B5C2-3842-8011-C09F41C16B9D}" type="datetimeFigureOut">
              <a:rPr lang="en-US" smtClean="0"/>
              <a:t>8/29/19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AA640-3CD3-B14C-9BEB-0E92A9007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83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E2C2E-B5C2-3842-8011-C09F41C16B9D}" type="datetimeFigureOut">
              <a:rPr lang="en-US" smtClean="0"/>
              <a:t>8/29/19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AA640-3CD3-B14C-9BEB-0E92A9007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11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E2C2E-B5C2-3842-8011-C09F41C16B9D}" type="datetimeFigureOut">
              <a:rPr lang="en-US" smtClean="0"/>
              <a:t>8/29/19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AA640-3CD3-B14C-9BEB-0E92A9007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46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E2C2E-B5C2-3842-8011-C09F41C16B9D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AA640-3CD3-B14C-9BEB-0E92A9007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tif"/><Relationship Id="rId5" Type="http://schemas.openxmlformats.org/officeDocument/2006/relationships/image" Target="../media/image36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4" Type="http://schemas.openxmlformats.org/officeDocument/2006/relationships/image" Target="../media/image8.tif"/><Relationship Id="rId5" Type="http://schemas.openxmlformats.org/officeDocument/2006/relationships/image" Target="../media/image9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4" Type="http://schemas.openxmlformats.org/officeDocument/2006/relationships/image" Target="../media/image12.tif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"/><Relationship Id="rId3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6215" y="2448064"/>
            <a:ext cx="7619523" cy="1323439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</a:rPr>
              <a:t>Welcome to CAS !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14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7180" y="2287425"/>
            <a:ext cx="5947013" cy="1938992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</a:rPr>
              <a:t>2020 CAS </a:t>
            </a:r>
            <a:r>
              <a:rPr lang="en-US" sz="6000" dirty="0" err="1" smtClean="0">
                <a:solidFill>
                  <a:srgbClr val="FFFF00"/>
                </a:solidFill>
              </a:rPr>
              <a:t>Honours</a:t>
            </a:r>
            <a:endParaRPr lang="en-US" sz="6000" dirty="0">
              <a:solidFill>
                <a:srgbClr val="FFFF00"/>
              </a:solidFill>
            </a:endParaRPr>
          </a:p>
          <a:p>
            <a:pPr algn="ctr"/>
            <a:r>
              <a:rPr lang="en-US" sz="6000" dirty="0" smtClean="0">
                <a:solidFill>
                  <a:srgbClr val="FFFF00"/>
                </a:solidFill>
              </a:rPr>
              <a:t>Projects Showcase</a:t>
            </a:r>
            <a:endParaRPr lang="en-US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1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3" y="930528"/>
            <a:ext cx="5769394" cy="57693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16063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Do the laws of gravity depend on cosmological environment?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40380" y="1000891"/>
            <a:ext cx="4381199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Chris Blake (</a:t>
            </a:r>
            <a:r>
              <a:rPr lang="en-US" sz="2400" dirty="0" err="1" smtClean="0">
                <a:solidFill>
                  <a:schemeClr val="bg1"/>
                </a:solidFill>
              </a:rPr>
              <a:t>cblake@swin.edu.au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06533" y="1902934"/>
            <a:ext cx="5955954" cy="45704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The </a:t>
            </a:r>
            <a:r>
              <a:rPr lang="en-US" sz="2400" dirty="0" smtClean="0">
                <a:solidFill>
                  <a:srgbClr val="FFFF00"/>
                </a:solidFill>
              </a:rPr>
              <a:t>distribution of galaxies </a:t>
            </a:r>
            <a:r>
              <a:rPr lang="en-US" sz="2400" dirty="0" smtClean="0">
                <a:solidFill>
                  <a:schemeClr val="bg1"/>
                </a:solidFill>
              </a:rPr>
              <a:t>forms a network of clusters, filaments, sheets and voids</a:t>
            </a:r>
          </a:p>
          <a:p>
            <a:pPr marL="285750" indent="-285750">
              <a:spcAft>
                <a:spcPts val="30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In this project, we’ll make a </a:t>
            </a:r>
            <a:r>
              <a:rPr lang="en-US" sz="2400" dirty="0" smtClean="0">
                <a:solidFill>
                  <a:srgbClr val="FFFF00"/>
                </a:solidFill>
              </a:rPr>
              <a:t>topological map </a:t>
            </a:r>
            <a:r>
              <a:rPr lang="en-US" sz="2400" dirty="0" smtClean="0">
                <a:solidFill>
                  <a:schemeClr val="bg1"/>
                </a:solidFill>
              </a:rPr>
              <a:t>using the largest existing galaxy survey</a:t>
            </a:r>
          </a:p>
          <a:p>
            <a:pPr marL="285750" indent="-285750">
              <a:spcAft>
                <a:spcPts val="30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We’ll compare the </a:t>
            </a:r>
            <a:r>
              <a:rPr lang="en-US" sz="2400" dirty="0" smtClean="0">
                <a:solidFill>
                  <a:srgbClr val="FFFF00"/>
                </a:solidFill>
              </a:rPr>
              <a:t>gravitational force </a:t>
            </a:r>
            <a:r>
              <a:rPr lang="en-US" sz="2400" dirty="0" smtClean="0">
                <a:solidFill>
                  <a:schemeClr val="bg1"/>
                </a:solidFill>
              </a:rPr>
              <a:t>exerted by these regions, using the manner in which they lens background light</a:t>
            </a:r>
          </a:p>
          <a:p>
            <a:pPr marL="285750" indent="-285750">
              <a:spcAft>
                <a:spcPts val="30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This project will </a:t>
            </a:r>
            <a:r>
              <a:rPr lang="en-US" sz="2400" dirty="0" smtClean="0">
                <a:solidFill>
                  <a:srgbClr val="FFFF00"/>
                </a:solidFill>
              </a:rPr>
              <a:t>develop your skills </a:t>
            </a:r>
            <a:r>
              <a:rPr lang="en-US" sz="2400" dirty="0" smtClean="0">
                <a:solidFill>
                  <a:schemeClr val="bg1"/>
                </a:solidFill>
              </a:rPr>
              <a:t>in programming, statistics and </a:t>
            </a:r>
            <a:r>
              <a:rPr lang="en-US" sz="2400" dirty="0" err="1" smtClean="0">
                <a:solidFill>
                  <a:schemeClr val="bg1"/>
                </a:solidFill>
              </a:rPr>
              <a:t>maths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97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DEA42E-5AC9-1646-A4A0-E484F8AAB439}"/>
              </a:ext>
            </a:extLst>
          </p:cNvPr>
          <p:cNvSpPr txBox="1"/>
          <p:nvPr/>
        </p:nvSpPr>
        <p:spPr>
          <a:xfrm>
            <a:off x="122662" y="0"/>
            <a:ext cx="123778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latin typeface="Britannic Bold" panose="020B0903060703020204" pitchFamily="34" charset="77"/>
              </a:rPr>
              <a:t>How do ionizing photons leak through the interstellar medium?</a:t>
            </a:r>
          </a:p>
          <a:p>
            <a:r>
              <a:rPr lang="en-AU" sz="2000" dirty="0">
                <a:solidFill>
                  <a:srgbClr val="FF0000"/>
                </a:solidFill>
                <a:latin typeface="American Typewriter Light" panose="02090304020004020304" pitchFamily="18" charset="77"/>
              </a:rPr>
              <a:t>Supervisors: Emma Ryan-Weber &amp; Rob Bassett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2316FF-8262-4448-A2CC-4619BD51EB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81" y="1014760"/>
            <a:ext cx="3294923" cy="32331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11ABCE3-A771-014C-996B-5DA144A978C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242" y="1014759"/>
            <a:ext cx="3484656" cy="32331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6C33799-872D-9E4A-A0C3-02326DB361CA}"/>
              </a:ext>
            </a:extLst>
          </p:cNvPr>
          <p:cNvSpPr txBox="1"/>
          <p:nvPr/>
        </p:nvSpPr>
        <p:spPr>
          <a:xfrm>
            <a:off x="7560527" y="1014760"/>
            <a:ext cx="44270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combining spectroscopic data of nearby star-forming regions taken with the Anglo Australian Telescope with radio observations of neutral Hydrogen, the student will explore the connection between leaking ionizing radiation and neutral hydrogen covering fraction.</a:t>
            </a:r>
          </a:p>
          <a:p>
            <a:endParaRPr lang="en-US" dirty="0"/>
          </a:p>
          <a:p>
            <a:r>
              <a:rPr lang="en-US" dirty="0"/>
              <a:t>Q: Do star-forming regions that leak lots of ionizing radiation correspond to regions with low neutral hydrogen content?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2108B39-4D5A-CD4E-AB57-F49A24877D9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81" y="4247952"/>
            <a:ext cx="11334953" cy="26100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F83B7AD-E3FB-8242-B043-549E394F6A01}"/>
              </a:ext>
            </a:extLst>
          </p:cNvPr>
          <p:cNvSpPr txBox="1"/>
          <p:nvPr/>
        </p:nvSpPr>
        <p:spPr>
          <a:xfrm>
            <a:off x="5657874" y="6488668"/>
            <a:ext cx="13074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Wavelength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8E398E7-1D78-F94E-8185-979778251010}"/>
              </a:ext>
            </a:extLst>
          </p:cNvPr>
          <p:cNvSpPr txBox="1"/>
          <p:nvPr/>
        </p:nvSpPr>
        <p:spPr>
          <a:xfrm rot="16200000">
            <a:off x="6508" y="5368310"/>
            <a:ext cx="11708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Brightness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214C65A-D29C-3B48-9245-C400CB83EDF8}"/>
              </a:ext>
            </a:extLst>
          </p:cNvPr>
          <p:cNvSpPr txBox="1"/>
          <p:nvPr/>
        </p:nvSpPr>
        <p:spPr>
          <a:xfrm>
            <a:off x="407280" y="3878622"/>
            <a:ext cx="6885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Hubble Space Telescope                       Anglo Australian Telescope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088DD28A-8963-0648-AC85-437AD3BC4FBA}"/>
              </a:ext>
            </a:extLst>
          </p:cNvPr>
          <p:cNvSpPr/>
          <p:nvPr/>
        </p:nvSpPr>
        <p:spPr>
          <a:xfrm>
            <a:off x="7928517" y="4348976"/>
            <a:ext cx="200722" cy="2230244"/>
          </a:xfrm>
          <a:prstGeom prst="roundRect">
            <a:avLst/>
          </a:prstGeom>
          <a:solidFill>
            <a:srgbClr val="4472C4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E7DAE318-6A57-E341-B6AC-A9E68690CB8A}"/>
              </a:ext>
            </a:extLst>
          </p:cNvPr>
          <p:cNvSpPr/>
          <p:nvPr/>
        </p:nvSpPr>
        <p:spPr>
          <a:xfrm>
            <a:off x="7156978" y="4348976"/>
            <a:ext cx="176316" cy="2230244"/>
          </a:xfrm>
          <a:prstGeom prst="roundRect">
            <a:avLst/>
          </a:prstGeom>
          <a:solidFill>
            <a:srgbClr val="70AD47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9D228736-00D0-9E48-ACAF-7E8B6D330868}"/>
              </a:ext>
            </a:extLst>
          </p:cNvPr>
          <p:cNvSpPr/>
          <p:nvPr/>
        </p:nvSpPr>
        <p:spPr>
          <a:xfrm>
            <a:off x="1137424" y="4348976"/>
            <a:ext cx="144966" cy="2230244"/>
          </a:xfrm>
          <a:prstGeom prst="roundRect">
            <a:avLst/>
          </a:prstGeom>
          <a:solidFill>
            <a:srgbClr val="FF0000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758425B-4B72-804D-9124-E1879C7529AA}"/>
              </a:ext>
            </a:extLst>
          </p:cNvPr>
          <p:cNvSpPr txBox="1"/>
          <p:nvPr/>
        </p:nvSpPr>
        <p:spPr>
          <a:xfrm>
            <a:off x="6624876" y="1014757"/>
            <a:ext cx="1336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1/13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76D669E9-92F4-FF4F-A0F4-6311CC0267DA}"/>
              </a:ext>
            </a:extLst>
          </p:cNvPr>
          <p:cNvCxnSpPr>
            <a:cxnSpLocks/>
          </p:cNvCxnSpPr>
          <p:nvPr/>
        </p:nvCxnSpPr>
        <p:spPr>
          <a:xfrm>
            <a:off x="5932449" y="3178098"/>
            <a:ext cx="1628078" cy="14831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4C7D2F-E466-1248-8ACF-CAFE4425C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518" y="4355222"/>
            <a:ext cx="7186526" cy="239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7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1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0925" y="-1443309"/>
            <a:ext cx="6946063" cy="9829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7593" y="6261328"/>
            <a:ext cx="4572002" cy="40011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Edward Taylor (</a:t>
            </a:r>
            <a:r>
              <a:rPr lang="en-US" sz="2000" dirty="0" err="1" smtClean="0">
                <a:solidFill>
                  <a:schemeClr val="bg1"/>
                </a:solidFill>
              </a:rPr>
              <a:t>entaylor@swin.edu.au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38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752600" y="4353892"/>
            <a:ext cx="8686800" cy="10913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endParaRPr lang="en-US" sz="2800" dirty="0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title"/>
          </p:nvPr>
        </p:nvSpPr>
        <p:spPr>
          <a:xfrm>
            <a:off x="1729680" y="116632"/>
            <a:ext cx="8686800" cy="762000"/>
          </a:xfrm>
          <a:ln/>
        </p:spPr>
        <p:txBody>
          <a:bodyPr vert="horz" lIns="90000" tIns="46800" rIns="90000" bIns="46800" rtlCol="0" anchor="ctr">
            <a:norm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>
                <a:solidFill>
                  <a:srgbClr val="33CCFF"/>
                </a:solidFill>
              </a:rPr>
              <a:t>Quasar absorption lines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2878" y="6310756"/>
            <a:ext cx="4744991" cy="40011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Michael Murphy (</a:t>
            </a:r>
            <a:r>
              <a:rPr lang="en-US" sz="2000" dirty="0" err="1" smtClean="0">
                <a:solidFill>
                  <a:schemeClr val="bg1"/>
                </a:solidFill>
              </a:rPr>
              <a:t>mmurphy@swin.edu.au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42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title"/>
          </p:nvPr>
        </p:nvSpPr>
        <p:spPr>
          <a:xfrm>
            <a:off x="1729680" y="116632"/>
            <a:ext cx="8686800" cy="762000"/>
          </a:xfrm>
          <a:ln/>
        </p:spPr>
        <p:txBody>
          <a:bodyPr vert="horz" lIns="90000" tIns="46800" rIns="90000" bIns="46800" rtlCol="0" anchor="ctr">
            <a:norm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>
                <a:solidFill>
                  <a:srgbClr val="33CCFF"/>
                </a:solidFill>
              </a:rPr>
              <a:t>2 projects: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CCCA2592-27DB-0240-9341-5214348B5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5664" y="764704"/>
            <a:ext cx="8686800" cy="108012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>
              <a:lnSpc>
                <a:spcPct val="92000"/>
              </a:lnSpc>
              <a:spcBef>
                <a:spcPts val="2100"/>
              </a:spcBef>
              <a:buSzPct val="68000"/>
              <a:buBlip>
                <a:blip r:embed="rId3">
                  <a:extLst/>
                </a:blip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000" dirty="0">
                <a:solidFill>
                  <a:srgbClr val="CCFFFF"/>
                </a:solidFill>
                <a:ea typeface="DejaVu LGC Sans" charset="0"/>
                <a:cs typeface="DejaVu LGC Sans" charset="0"/>
              </a:rPr>
              <a:t>Rare, heavy metals in the world’s best spectral data</a:t>
            </a:r>
          </a:p>
          <a:p>
            <a:pPr marL="249238" indent="-231775">
              <a:lnSpc>
                <a:spcPct val="92000"/>
              </a:lnSpc>
              <a:spcBef>
                <a:spcPts val="2100"/>
              </a:spcBef>
              <a:buSzPct val="68000"/>
              <a:buBlip>
                <a:blip r:embed="rId3">
                  <a:extLst/>
                </a:blip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000" dirty="0">
                <a:solidFill>
                  <a:srgbClr val="CCFFFF"/>
                </a:solidFill>
                <a:ea typeface="DejaVu LGC Sans" charset="0"/>
                <a:cs typeface="DejaVu LGC Sans" charset="0"/>
              </a:rPr>
              <a:t>Possible cosmological variations in the electromagnetism</a:t>
            </a:r>
            <a:r>
              <a:rPr lang="en-US" sz="2000" dirty="0">
                <a:solidFill>
                  <a:srgbClr val="FFFFCC"/>
                </a:solidFill>
                <a:ea typeface="DejaVu LGC Sans" charset="0"/>
                <a:cs typeface="DejaVu LGC Sans" charset="0"/>
              </a:rPr>
              <a:t/>
            </a:r>
            <a:br>
              <a:rPr lang="en-US" sz="2000" dirty="0">
                <a:solidFill>
                  <a:srgbClr val="FFFFCC"/>
                </a:solidFill>
                <a:ea typeface="DejaVu LGC Sans" charset="0"/>
                <a:cs typeface="DejaVu LGC Sans" charset="0"/>
              </a:rPr>
            </a:br>
            <a:endParaRPr lang="en-US" sz="2000" dirty="0">
              <a:solidFill>
                <a:srgbClr val="FFFFCC"/>
              </a:solidFill>
              <a:ea typeface="DejaVu LGC Sans" charset="0"/>
              <a:cs typeface="DejaVu LGC Sans" charset="0"/>
            </a:endParaRPr>
          </a:p>
        </p:txBody>
      </p:sp>
      <p:pic>
        <p:nvPicPr>
          <p:cNvPr id="8" name="Picture 7" descr="UDF_spec_all_sci.jpg">
            <a:extLst>
              <a:ext uri="{FF2B5EF4-FFF2-40B4-BE49-F238E27FC236}">
                <a16:creationId xmlns:a16="http://schemas.microsoft.com/office/drawing/2014/main" xmlns="" id="{67B36A81-3EE2-1742-8A7D-7F36BE616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772817"/>
            <a:ext cx="7920880" cy="498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91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: The nature of the first stellar populations in the Universe"/>
          <p:cNvSpPr txBox="1">
            <a:spLocks/>
          </p:cNvSpPr>
          <p:nvPr/>
        </p:nvSpPr>
        <p:spPr>
          <a:xfrm>
            <a:off x="1" y="200113"/>
            <a:ext cx="12191999" cy="11049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smtClean="0"/>
              <a:t>The </a:t>
            </a:r>
            <a:r>
              <a:rPr lang="en-US" b="1" dirty="0" smtClean="0"/>
              <a:t>nature of the first stellar populations in the Universe</a:t>
            </a:r>
            <a:endParaRPr lang="en-US" b="1" dirty="0"/>
          </a:p>
        </p:txBody>
      </p:sp>
      <p:pic>
        <p:nvPicPr>
          <p:cNvPr id="4" name="SimFigures_ForKarlv3.pdf" descr="SimFigures_ForKarlv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886974"/>
            <a:ext cx="12192000" cy="534568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Massive quiescent galaxy…"/>
          <p:cNvSpPr txBox="1"/>
          <p:nvPr/>
        </p:nvSpPr>
        <p:spPr>
          <a:xfrm>
            <a:off x="7454474" y="1619545"/>
            <a:ext cx="4321517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/>
            <a:r>
              <a:rPr sz="2800"/>
              <a:t>Massive quiescent galaxy</a:t>
            </a:r>
          </a:p>
          <a:p>
            <a:pPr algn="ctr"/>
            <a:r>
              <a:rPr sz="2800" dirty="0"/>
              <a:t>z=4, 1.6 Gyr after Big Bang</a:t>
            </a:r>
          </a:p>
        </p:txBody>
      </p:sp>
      <p:sp>
        <p:nvSpPr>
          <p:cNvPr id="6" name="Abundances, star-formation histories, stellar populations, ionised gas, binary populations, Pop III?,…"/>
          <p:cNvSpPr txBox="1"/>
          <p:nvPr/>
        </p:nvSpPr>
        <p:spPr>
          <a:xfrm>
            <a:off x="1" y="6261324"/>
            <a:ext cx="12191999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/>
            <a:r>
              <a:rPr sz="2000" b="1" dirty="0"/>
              <a:t>Abundances, star-formation histories, stellar populations, </a:t>
            </a:r>
            <a:r>
              <a:rPr sz="2000" b="1" dirty="0" err="1"/>
              <a:t>ionised</a:t>
            </a:r>
            <a:r>
              <a:rPr sz="2000" b="1" dirty="0"/>
              <a:t> gas, binary populations, Pop III?,…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4560" y="985830"/>
            <a:ext cx="4773486" cy="40011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Karl </a:t>
            </a:r>
            <a:r>
              <a:rPr lang="en-US" sz="2000" dirty="0" err="1" smtClean="0">
                <a:solidFill>
                  <a:srgbClr val="C00000"/>
                </a:solidFill>
              </a:rPr>
              <a:t>Glazebrook</a:t>
            </a:r>
            <a:r>
              <a:rPr lang="en-US" sz="2000" dirty="0" smtClean="0">
                <a:solidFill>
                  <a:srgbClr val="C00000"/>
                </a:solidFill>
              </a:rPr>
              <a:t> (</a:t>
            </a:r>
            <a:r>
              <a:rPr lang="en-US" sz="2000" dirty="0" err="1" smtClean="0">
                <a:solidFill>
                  <a:srgbClr val="C00000"/>
                </a:solidFill>
              </a:rPr>
              <a:t>kglazebrook@swin.edu.au</a:t>
            </a:r>
            <a:r>
              <a:rPr lang="en-US" sz="2000" dirty="0" smtClean="0">
                <a:solidFill>
                  <a:srgbClr val="C00000"/>
                </a:solidFill>
              </a:rPr>
              <a:t>)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49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JWST-HST-primary-mirrors.png" descr="JWST-HST-primary-mirror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95707" y="777269"/>
            <a:ext cx="3492875" cy="2363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lot-edited3.png" descr="plot-edited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3153" y="3392602"/>
            <a:ext cx="8795950" cy="276750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Deep fields with dozens of NIR filters, – can we use ALL the information in a ROBUST fashion?"/>
          <p:cNvSpPr txBox="1"/>
          <p:nvPr/>
        </p:nvSpPr>
        <p:spPr>
          <a:xfrm>
            <a:off x="0" y="6307699"/>
            <a:ext cx="1219200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/>
            <a:r>
              <a:rPr sz="2000" b="1" dirty="0"/>
              <a:t>Deep fields with dozens of NIR filters, – can we use </a:t>
            </a:r>
            <a:r>
              <a:rPr sz="2000" b="1" i="1" dirty="0"/>
              <a:t>ALL</a:t>
            </a:r>
            <a:r>
              <a:rPr sz="2000" b="1" dirty="0"/>
              <a:t> the information in a </a:t>
            </a:r>
            <a:r>
              <a:rPr sz="2000" b="1" i="1" dirty="0"/>
              <a:t>ROBUST</a:t>
            </a:r>
            <a:r>
              <a:rPr sz="2000" b="1" dirty="0"/>
              <a:t> fashion?</a:t>
            </a:r>
          </a:p>
        </p:txBody>
      </p:sp>
      <p:pic>
        <p:nvPicPr>
          <p:cNvPr id="1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7806" y="778483"/>
            <a:ext cx="2363988" cy="2363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86603" y="777269"/>
            <a:ext cx="3555179" cy="236641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tle: Machine Learning for discovering High-Redshift  and Exotic Objects"/>
          <p:cNvSpPr txBox="1">
            <a:spLocks/>
          </p:cNvSpPr>
          <p:nvPr/>
        </p:nvSpPr>
        <p:spPr>
          <a:xfrm>
            <a:off x="0" y="168539"/>
            <a:ext cx="12192000" cy="5481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smtClean="0"/>
              <a:t>Machine </a:t>
            </a:r>
            <a:r>
              <a:rPr lang="en-US" sz="3200" b="1" dirty="0" smtClean="0"/>
              <a:t>Learning for discovering </a:t>
            </a:r>
            <a:r>
              <a:rPr lang="en-US" sz="3200" b="1" smtClean="0"/>
              <a:t>High-Redshift and </a:t>
            </a:r>
            <a:r>
              <a:rPr lang="en-US" sz="3200" b="1" dirty="0" smtClean="0"/>
              <a:t>Exotic Objects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466592" y="1049106"/>
            <a:ext cx="2813336" cy="64633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Karl </a:t>
            </a:r>
            <a:r>
              <a:rPr lang="en-US" dirty="0" err="1" smtClean="0">
                <a:solidFill>
                  <a:srgbClr val="C00000"/>
                </a:solidFill>
              </a:rPr>
              <a:t>Glazebrook</a:t>
            </a:r>
            <a:r>
              <a:rPr lang="en-US" dirty="0" smtClean="0">
                <a:solidFill>
                  <a:srgbClr val="C00000"/>
                </a:solidFill>
              </a:rPr>
              <a:t> (</a:t>
            </a:r>
            <a:r>
              <a:rPr lang="en-US" dirty="0" err="1" smtClean="0">
                <a:solidFill>
                  <a:srgbClr val="C00000"/>
                </a:solidFill>
              </a:rPr>
              <a:t>kglazebrook@swin.edu.au</a:t>
            </a:r>
            <a:r>
              <a:rPr lang="en-US" dirty="0" smtClean="0">
                <a:solidFill>
                  <a:srgbClr val="C00000"/>
                </a:solidFill>
              </a:rPr>
              <a:t>)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86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V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096" y="2638330"/>
            <a:ext cx="4477055" cy="3327618"/>
          </a:xfrm>
          <a:prstGeom prst="rect">
            <a:avLst/>
          </a:prstGeom>
        </p:spPr>
      </p:pic>
      <p:pic>
        <p:nvPicPr>
          <p:cNvPr id="5" name="Picture 4" descr="Screen Shot 2019-08-26 at 11.43.0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892" y="1719671"/>
            <a:ext cx="4425048" cy="30076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20907" y="6329233"/>
            <a:ext cx="423834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Duncan </a:t>
            </a:r>
            <a:r>
              <a:rPr lang="en-US" sz="2000" dirty="0" smtClean="0"/>
              <a:t>Forbes (</a:t>
            </a:r>
            <a:r>
              <a:rPr lang="en-US" sz="2000" dirty="0" err="1" smtClean="0"/>
              <a:t>dforbes@swin.edu.au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7" name="Picture 6" descr="star_clus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469" y="4708636"/>
            <a:ext cx="2502858" cy="20022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3427" y="387762"/>
            <a:ext cx="9045146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the origin of the UV upturn in elliptical galaxies?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52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9267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Centre of Astrophysics and Supercomputing</a:t>
            </a:r>
            <a:endParaRPr lang="en-US" sz="4400" dirty="0"/>
          </a:p>
        </p:txBody>
      </p:sp>
      <p:sp>
        <p:nvSpPr>
          <p:cNvPr id="24" name="TextBox 23"/>
          <p:cNvSpPr txBox="1"/>
          <p:nvPr/>
        </p:nvSpPr>
        <p:spPr>
          <a:xfrm>
            <a:off x="234776" y="1186248"/>
            <a:ext cx="7187342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charset="0"/>
              <a:buChar char="•"/>
            </a:pPr>
            <a:r>
              <a:rPr lang="en-US" sz="2800" dirty="0" smtClean="0"/>
              <a:t>Founded in 1998</a:t>
            </a:r>
          </a:p>
          <a:p>
            <a:pPr marL="285750" indent="-285750">
              <a:spcAft>
                <a:spcPts val="1800"/>
              </a:spcAft>
              <a:buFont typeface="Arial" charset="0"/>
              <a:buChar char="•"/>
            </a:pPr>
            <a:r>
              <a:rPr lang="en-US" sz="2800" dirty="0" smtClean="0"/>
              <a:t>Currently 106 people (including 40 PhD students, 22 faculty)</a:t>
            </a:r>
          </a:p>
          <a:p>
            <a:pPr marL="285750" indent="-285750">
              <a:spcAft>
                <a:spcPts val="1800"/>
              </a:spcAft>
              <a:buFont typeface="Arial" charset="0"/>
              <a:buChar char="•"/>
            </a:pPr>
            <a:r>
              <a:rPr lang="en-US" sz="2800" dirty="0" smtClean="0"/>
              <a:t>One of the top 3 astronomy research groups in the country (with ANU, </a:t>
            </a:r>
            <a:r>
              <a:rPr lang="en-US" sz="2800" dirty="0" err="1" smtClean="0"/>
              <a:t>USyd</a:t>
            </a:r>
            <a:r>
              <a:rPr lang="en-US" sz="2800" dirty="0" smtClean="0"/>
              <a:t>)</a:t>
            </a:r>
          </a:p>
          <a:p>
            <a:pPr marL="285750" indent="-285750">
              <a:spcAft>
                <a:spcPts val="1800"/>
              </a:spcAft>
              <a:buFont typeface="Arial" charset="0"/>
              <a:buChar char="•"/>
            </a:pPr>
            <a:r>
              <a:rPr lang="en-US" sz="2800" dirty="0" smtClean="0"/>
              <a:t>Large astronomy software group, Astronomy Data and Computing Services (20 engineers)</a:t>
            </a:r>
          </a:p>
          <a:p>
            <a:pPr marL="285750" indent="-285750">
              <a:spcAft>
                <a:spcPts val="1800"/>
              </a:spcAft>
              <a:buFont typeface="Arial" charset="0"/>
              <a:buChar char="•"/>
            </a:pPr>
            <a:r>
              <a:rPr lang="en-US" sz="2800" dirty="0" smtClean="0"/>
              <a:t>Strong outreach and 3D animation capability</a:t>
            </a:r>
          </a:p>
          <a:p>
            <a:pPr marL="285750" indent="-285750">
              <a:spcAft>
                <a:spcPts val="1800"/>
              </a:spcAft>
              <a:buFont typeface="Arial" charset="0"/>
              <a:buChar char="•"/>
            </a:pPr>
            <a:r>
              <a:rPr lang="en-US" sz="2800" dirty="0" smtClean="0"/>
              <a:t>Active in undergraduate teaching and research (including space science!)</a:t>
            </a:r>
            <a:endParaRPr lang="en-US" sz="2800" dirty="0"/>
          </a:p>
        </p:txBody>
      </p:sp>
      <p:grpSp>
        <p:nvGrpSpPr>
          <p:cNvPr id="25" name="photo.jpg"/>
          <p:cNvGrpSpPr/>
          <p:nvPr/>
        </p:nvGrpSpPr>
        <p:grpSpPr>
          <a:xfrm>
            <a:off x="7290486" y="1041157"/>
            <a:ext cx="4620355" cy="3728551"/>
            <a:chOff x="0" y="0"/>
            <a:chExt cx="3154921" cy="2754741"/>
          </a:xfrm>
        </p:grpSpPr>
        <p:pic>
          <p:nvPicPr>
            <p:cNvPr id="26" name="photo.jpg" descr="photo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317" b="54"/>
            <a:stretch>
              <a:fillRect/>
            </a:stretch>
          </p:blipFill>
          <p:spPr>
            <a:xfrm>
              <a:off x="12700" y="318619"/>
              <a:ext cx="3129522" cy="233452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" name="photo.jpg" descr="photo.jp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3154923" cy="2754742"/>
            </a:xfrm>
            <a:prstGeom prst="rect">
              <a:avLst/>
            </a:prstGeom>
            <a:effectLst/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716469" y="4057029"/>
            <a:ext cx="1768389" cy="349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8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"/>
            <a:ext cx="12203288" cy="686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4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6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7180" y="2287425"/>
            <a:ext cx="5947013" cy="1938992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</a:rPr>
              <a:t>2020 CAS </a:t>
            </a:r>
            <a:r>
              <a:rPr lang="en-US" sz="6000" dirty="0" err="1" smtClean="0">
                <a:solidFill>
                  <a:srgbClr val="FFFF00"/>
                </a:solidFill>
              </a:rPr>
              <a:t>Honours</a:t>
            </a:r>
            <a:endParaRPr lang="en-US" sz="6000" dirty="0">
              <a:solidFill>
                <a:srgbClr val="FFFF00"/>
              </a:solidFill>
            </a:endParaRPr>
          </a:p>
          <a:p>
            <a:pPr algn="ctr"/>
            <a:r>
              <a:rPr lang="en-US" sz="6000" dirty="0" smtClean="0">
                <a:solidFill>
                  <a:srgbClr val="FFFF00"/>
                </a:solidFill>
              </a:rPr>
              <a:t>Projects Showcase</a:t>
            </a:r>
            <a:endParaRPr lang="en-US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2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9267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Our new director!</a:t>
            </a:r>
            <a:endParaRPr lang="en-US"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6" y="1421028"/>
            <a:ext cx="7375748" cy="48067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954" y="1433384"/>
            <a:ext cx="4763182" cy="480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4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9267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Research</a:t>
            </a:r>
            <a:endParaRPr lang="en-US" sz="4400" dirty="0"/>
          </a:p>
        </p:txBody>
      </p:sp>
      <p:sp>
        <p:nvSpPr>
          <p:cNvPr id="12" name="Galaxy evolution…"/>
          <p:cNvSpPr txBox="1">
            <a:spLocks/>
          </p:cNvSpPr>
          <p:nvPr/>
        </p:nvSpPr>
        <p:spPr>
          <a:xfrm>
            <a:off x="266813" y="1405980"/>
            <a:ext cx="4181619" cy="49330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schemeClr val="bg1"/>
                </a:solidFill>
              </a:rPr>
              <a:t>Galaxy evolution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schemeClr val="bg1"/>
                </a:solidFill>
              </a:rPr>
              <a:t>Cosmology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schemeClr val="bg1"/>
                </a:solidFill>
              </a:rPr>
              <a:t>Planet formation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schemeClr val="bg1"/>
                </a:solidFill>
              </a:rPr>
              <a:t>Pulsars &amp; transient Universe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schemeClr val="bg1"/>
                </a:solidFill>
              </a:rPr>
              <a:t>HPC/GPU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schemeClr val="bg1"/>
                </a:solidFill>
              </a:rPr>
              <a:t>100–120 A/A* publications a year, ~2 in Nature or Science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3171" y="1032673"/>
            <a:ext cx="2918308" cy="5751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79479" y="1032673"/>
            <a:ext cx="2918308" cy="5751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66782" y="1025609"/>
            <a:ext cx="1429489" cy="2817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66782" y="3941802"/>
            <a:ext cx="1442247" cy="28424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8788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Box 5"/>
          <p:cNvSpPr txBox="1"/>
          <p:nvPr/>
        </p:nvSpPr>
        <p:spPr>
          <a:xfrm>
            <a:off x="1655949" y="249172"/>
            <a:ext cx="4184637" cy="61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457184">
              <a:defRPr sz="2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1687">
                <a:solidFill>
                  <a:schemeClr val="bg1"/>
                </a:solidFill>
              </a:rPr>
              <a:t>Highest redshift spiral galaxy</a:t>
            </a:r>
            <a:br>
              <a:rPr sz="1687">
                <a:solidFill>
                  <a:schemeClr val="bg1"/>
                </a:solidFill>
              </a:rPr>
            </a:br>
            <a:r>
              <a:rPr sz="1687" i="1">
                <a:solidFill>
                  <a:schemeClr val="bg1"/>
                </a:solidFill>
              </a:rPr>
              <a:t>Yuan et al. (ApJ)</a:t>
            </a:r>
          </a:p>
        </p:txBody>
      </p:sp>
      <p:sp>
        <p:nvSpPr>
          <p:cNvPr id="154" name="TextBox 7"/>
          <p:cNvSpPr txBox="1"/>
          <p:nvPr/>
        </p:nvSpPr>
        <p:spPr>
          <a:xfrm>
            <a:off x="6181259" y="210643"/>
            <a:ext cx="4317391" cy="61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/>
          <a:p>
            <a:pPr defTabSz="457184">
              <a:defRPr sz="2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1687" dirty="0">
                <a:solidFill>
                  <a:schemeClr val="bg1"/>
                </a:solidFill>
              </a:rPr>
              <a:t>The monster galaxy that grew up too fast</a:t>
            </a:r>
            <a:br>
              <a:rPr sz="1687" dirty="0">
                <a:solidFill>
                  <a:schemeClr val="bg1"/>
                </a:solidFill>
              </a:rPr>
            </a:br>
            <a:r>
              <a:rPr sz="1687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Glazebrook et al. </a:t>
            </a:r>
            <a:r>
              <a:rPr sz="1687" i="1" dirty="0">
                <a:solidFill>
                  <a:schemeClr val="bg1"/>
                </a:solidFill>
              </a:rPr>
              <a:t>(Nature)</a:t>
            </a:r>
          </a:p>
        </p:txBody>
      </p:sp>
      <p:sp>
        <p:nvSpPr>
          <p:cNvPr id="155" name="TextBox 9"/>
          <p:cNvSpPr txBox="1"/>
          <p:nvPr/>
        </p:nvSpPr>
        <p:spPr>
          <a:xfrm>
            <a:off x="5256905" y="3643670"/>
            <a:ext cx="5807829" cy="61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/>
          <a:p>
            <a:pPr defTabSz="457184">
              <a:defRPr sz="2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1687" dirty="0">
                <a:solidFill>
                  <a:schemeClr val="bg1"/>
                </a:solidFill>
              </a:rPr>
              <a:t>Mysterious bursts of energy do come from outer space</a:t>
            </a:r>
            <a:br>
              <a:rPr sz="1687" dirty="0">
                <a:solidFill>
                  <a:schemeClr val="bg1"/>
                </a:solidFill>
              </a:rPr>
            </a:br>
            <a:r>
              <a:rPr sz="1687" i="1" dirty="0">
                <a:solidFill>
                  <a:schemeClr val="bg1"/>
                </a:solidFill>
              </a:rPr>
              <a:t>Caleb et al. (MNRAS)</a:t>
            </a:r>
          </a:p>
        </p:txBody>
      </p:sp>
      <p:sp>
        <p:nvSpPr>
          <p:cNvPr id="156" name="TextBox 19"/>
          <p:cNvSpPr txBox="1"/>
          <p:nvPr/>
        </p:nvSpPr>
        <p:spPr>
          <a:xfrm>
            <a:off x="1732712" y="3643671"/>
            <a:ext cx="4204113" cy="61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457184">
              <a:defRPr sz="2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1687">
                <a:solidFill>
                  <a:schemeClr val="bg1"/>
                </a:solidFill>
              </a:rPr>
              <a:t>Galaxy murder mystery</a:t>
            </a:r>
          </a:p>
          <a:p>
            <a:pPr defTabSz="457184">
              <a:defRPr sz="2400" i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1687">
                <a:solidFill>
                  <a:schemeClr val="bg1"/>
                </a:solidFill>
              </a:rPr>
              <a:t>Brown et al. (MNRAS)</a:t>
            </a:r>
          </a:p>
        </p:txBody>
      </p:sp>
      <p:pic>
        <p:nvPicPr>
          <p:cNvPr id="15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2712" y="835457"/>
            <a:ext cx="4266091" cy="2670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56563" y="835455"/>
            <a:ext cx="4242087" cy="2670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2712" y="4245764"/>
            <a:ext cx="3685557" cy="2320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icture 11" descr="Picture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67474" y="4222177"/>
            <a:ext cx="4731176" cy="234412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57416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1796" y="2131564"/>
            <a:ext cx="5628762" cy="2827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76627" y="2842056"/>
            <a:ext cx="5535540" cy="170158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ARC Centre of Excellence for Astronomy in 3D"/>
          <p:cNvSpPr txBox="1"/>
          <p:nvPr/>
        </p:nvSpPr>
        <p:spPr>
          <a:xfrm>
            <a:off x="424056" y="5136381"/>
            <a:ext cx="554650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ARC Centre of Excellence for Astronomy in 3D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9267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Australian Research Council </a:t>
            </a:r>
            <a:r>
              <a:rPr lang="en-US" sz="4400" dirty="0" err="1" smtClean="0"/>
              <a:t>Centres</a:t>
            </a:r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667265" y="1334530"/>
            <a:ext cx="8369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We have two ARC-funded </a:t>
            </a:r>
            <a:r>
              <a:rPr lang="en-US" sz="2800" dirty="0" err="1" smtClean="0"/>
              <a:t>Centres</a:t>
            </a:r>
            <a:r>
              <a:rPr lang="en-US" sz="2800" dirty="0" smtClean="0"/>
              <a:t> of Excellence in CAS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67264" y="5902523"/>
            <a:ext cx="8056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~$2.5M p.a. in research funding from these </a:t>
            </a:r>
            <a:r>
              <a:rPr lang="en-US" sz="2800" dirty="0" err="1" smtClean="0"/>
              <a:t>centres</a:t>
            </a:r>
            <a:r>
              <a:rPr lang="en-US" sz="2800" dirty="0" smtClean="0"/>
              <a:t>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897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9267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Facilities </a:t>
            </a:r>
            <a:r>
              <a:rPr lang="mr-IN" sz="4400" dirty="0" smtClean="0"/>
              <a:t>–</a:t>
            </a:r>
            <a:r>
              <a:rPr lang="en-US" sz="4400" dirty="0" smtClean="0"/>
              <a:t> Telescopes!</a:t>
            </a:r>
            <a:endParaRPr lang="en-US" sz="4400" dirty="0"/>
          </a:p>
        </p:txBody>
      </p:sp>
      <p:pic>
        <p:nvPicPr>
          <p:cNvPr id="12" name="Keck1.tiff" descr="Keck1.tiff"/>
          <p:cNvPicPr>
            <a:picLocks noChangeAspect="1"/>
          </p:cNvPicPr>
          <p:nvPr/>
        </p:nvPicPr>
        <p:blipFill>
          <a:blip r:embed="rId2">
            <a:extLst/>
          </a:blip>
          <a:srcRect l="11178" t="27604" r="15684" b="28385"/>
          <a:stretch>
            <a:fillRect/>
          </a:stretch>
        </p:blipFill>
        <p:spPr>
          <a:xfrm>
            <a:off x="0" y="926757"/>
            <a:ext cx="7241510" cy="290003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Access to Keck Observatory twin 10m telescopes (10 nights/yr) via Caltech is one of Swinburne’s premier international relations…"/>
          <p:cNvSpPr txBox="1"/>
          <p:nvPr/>
        </p:nvSpPr>
        <p:spPr>
          <a:xfrm>
            <a:off x="0" y="3990904"/>
            <a:ext cx="12192000" cy="278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889000" indent="-571500" algn="l">
              <a:spcAft>
                <a:spcPts val="1200"/>
              </a:spcAft>
              <a:buSzPct val="171000"/>
              <a:buChar char="•"/>
              <a:defRPr sz="2900"/>
            </a:pPr>
            <a:r>
              <a:rPr sz="2400" dirty="0"/>
              <a:t>Access to Keck Observatory twin 10m telescopes (10 nights/</a:t>
            </a:r>
            <a:r>
              <a:rPr sz="2400" dirty="0" err="1"/>
              <a:t>yr</a:t>
            </a:r>
            <a:r>
              <a:rPr sz="2400" dirty="0"/>
              <a:t>) via Caltech is one of Swinburne’s premier international relations</a:t>
            </a:r>
          </a:p>
          <a:p>
            <a:pPr marL="889000" indent="-571500" algn="l">
              <a:spcAft>
                <a:spcPts val="1200"/>
              </a:spcAft>
              <a:buSzPct val="171000"/>
              <a:buChar char="•"/>
              <a:defRPr sz="2900"/>
            </a:pPr>
            <a:r>
              <a:rPr sz="2400" dirty="0"/>
              <a:t>Best/largest Optical/IR telescope in the world: transformative in areas such as Adaptive Optics &amp; Laser Guide stars</a:t>
            </a:r>
          </a:p>
          <a:p>
            <a:pPr marL="889000" indent="-571500" algn="l">
              <a:spcAft>
                <a:spcPts val="1200"/>
              </a:spcAft>
              <a:buSzPct val="171000"/>
              <a:buChar char="•"/>
              <a:defRPr sz="2900"/>
            </a:pPr>
            <a:r>
              <a:rPr sz="2400" dirty="0"/>
              <a:t>Full remote operation from Hawthorn campus</a:t>
            </a:r>
          </a:p>
          <a:p>
            <a:pPr marL="889000" indent="-571500" algn="l">
              <a:spcAft>
                <a:spcPts val="1200"/>
              </a:spcAft>
              <a:buSzPct val="171000"/>
              <a:buChar char="•"/>
              <a:defRPr sz="2900"/>
            </a:pPr>
            <a:r>
              <a:rPr sz="2400" dirty="0"/>
              <a:t>+ESO (4x8m) national access,  AAT national 4m, etc.</a:t>
            </a:r>
          </a:p>
        </p:txBody>
      </p:sp>
      <p:pic>
        <p:nvPicPr>
          <p:cNvPr id="14" name="IMG_0645.jpg" descr="IMG_064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41510" y="926757"/>
            <a:ext cx="4950490" cy="24589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2103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9267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Facilities </a:t>
            </a:r>
            <a:r>
              <a:rPr lang="mr-IN" sz="4400" dirty="0" smtClean="0"/>
              <a:t>–</a:t>
            </a:r>
            <a:r>
              <a:rPr lang="en-US" sz="4400" dirty="0" smtClean="0"/>
              <a:t> Computers!</a:t>
            </a:r>
            <a:endParaRPr lang="en-US" sz="4400" dirty="0"/>
          </a:p>
        </p:txBody>
      </p:sp>
      <p:pic>
        <p:nvPicPr>
          <p:cNvPr id="6" name="IMG_0816.jpg" descr="IMG_08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8447" y="984810"/>
            <a:ext cx="7830921" cy="5873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37716" y="2475925"/>
            <a:ext cx="3695167" cy="1908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37716" y="4520161"/>
            <a:ext cx="3487417" cy="222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06127" y="997161"/>
            <a:ext cx="2128457" cy="13432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492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9267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400" dirty="0" smtClean="0"/>
              <a:t>We are a very active place!</a:t>
            </a:r>
            <a:endParaRPr lang="en-US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494271" y="1272745"/>
            <a:ext cx="885979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Weekly </a:t>
            </a:r>
            <a:r>
              <a:rPr lang="en-US" sz="2800" dirty="0" err="1" smtClean="0">
                <a:solidFill>
                  <a:schemeClr val="bg1"/>
                </a:solidFill>
              </a:rPr>
              <a:t>centre</a:t>
            </a:r>
            <a:r>
              <a:rPr lang="en-US" sz="2800" dirty="0" smtClean="0">
                <a:solidFill>
                  <a:schemeClr val="bg1"/>
                </a:solidFill>
              </a:rPr>
              <a:t> meeting (Director’s pizza lunch)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Weekly student talks, science </a:t>
            </a:r>
            <a:r>
              <a:rPr lang="en-US" sz="2800" dirty="0" err="1" smtClean="0">
                <a:solidFill>
                  <a:schemeClr val="bg1"/>
                </a:solidFill>
              </a:rPr>
              <a:t>colloquiua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Weekly journal club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Cookies and code!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Weekly art sessions!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Many outreach opportunities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Astronomy club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Many learning/research opportunities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800" b="1" dirty="0" err="1" smtClean="0">
                <a:solidFill>
                  <a:srgbClr val="FFFF00"/>
                </a:solidFill>
              </a:rPr>
              <a:t>Honours</a:t>
            </a:r>
            <a:r>
              <a:rPr lang="en-US" sz="2800" b="1" dirty="0" smtClean="0">
                <a:solidFill>
                  <a:srgbClr val="FFFF00"/>
                </a:solidFill>
              </a:rPr>
              <a:t> students very welcome to get involved!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6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572</Words>
  <Application>Microsoft Macintosh PowerPoint</Application>
  <PresentationFormat>Widescreen</PresentationFormat>
  <Paragraphs>78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American Typewriter Light</vt:lpstr>
      <vt:lpstr>Britannic Bold</vt:lpstr>
      <vt:lpstr>Calibri</vt:lpstr>
      <vt:lpstr>Calibri Light</vt:lpstr>
      <vt:lpstr>DejaVu LGC Sans</vt:lpstr>
      <vt:lpstr>Helvetica</vt:lpstr>
      <vt:lpstr>Mangal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Quasar absorption lines</vt:lpstr>
      <vt:lpstr>2 projects:</vt:lpstr>
      <vt:lpstr>PowerPoint Presentation</vt:lpstr>
      <vt:lpstr>PowerPoint Presentation</vt:lpstr>
      <vt:lpstr>What is the origin of the UV upturn in elliptical galaxies?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Blake</dc:creator>
  <cp:lastModifiedBy>Chris Blake</cp:lastModifiedBy>
  <cp:revision>16</cp:revision>
  <dcterms:created xsi:type="dcterms:W3CDTF">2019-08-29T09:03:12Z</dcterms:created>
  <dcterms:modified xsi:type="dcterms:W3CDTF">2019-08-29T11:02:32Z</dcterms:modified>
</cp:coreProperties>
</file>