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64" r:id="rId3"/>
    <p:sldId id="263" r:id="rId4"/>
    <p:sldId id="278" r:id="rId5"/>
    <p:sldId id="277" r:id="rId6"/>
    <p:sldId id="270" r:id="rId7"/>
    <p:sldId id="272" r:id="rId8"/>
    <p:sldId id="274" r:id="rId9"/>
    <p:sldId id="275" r:id="rId10"/>
    <p:sldId id="276" r:id="rId11"/>
    <p:sldId id="279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5"/>
    <p:restoredTop sz="94633"/>
  </p:normalViewPr>
  <p:slideViewPr>
    <p:cSldViewPr snapToGrid="0" snapToObjects="1">
      <p:cViewPr varScale="1">
        <p:scale>
          <a:sx n="121" d="100"/>
          <a:sy n="121" d="100"/>
        </p:scale>
        <p:origin x="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57A78-0E25-BB48-ACA2-C990E0968BB4}" type="datetimeFigureOut">
              <a:rPr lang="en-US" smtClean="0"/>
              <a:t>7/3/19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C9CAA-50FF-E347-80D4-EAD98B581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28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39070-131C-FB4C-849B-06B9AD735535}" type="datetimeFigureOut">
              <a:rPr lang="en-US" smtClean="0"/>
              <a:t>7/3/19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0B338-88C0-7044-A41A-D50C1E6D81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39070-131C-FB4C-849B-06B9AD735535}" type="datetimeFigureOut">
              <a:rPr lang="en-US" smtClean="0"/>
              <a:t>7/3/19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0B338-88C0-7044-A41A-D50C1E6D81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39070-131C-FB4C-849B-06B9AD735535}" type="datetimeFigureOut">
              <a:rPr lang="en-US" smtClean="0"/>
              <a:t>7/3/19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0B338-88C0-7044-A41A-D50C1E6D81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39070-131C-FB4C-849B-06B9AD735535}" type="datetimeFigureOut">
              <a:rPr lang="en-US" smtClean="0"/>
              <a:t>7/3/19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0B338-88C0-7044-A41A-D50C1E6D81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39070-131C-FB4C-849B-06B9AD735535}" type="datetimeFigureOut">
              <a:rPr lang="en-US" smtClean="0"/>
              <a:t>7/3/19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0B338-88C0-7044-A41A-D50C1E6D81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39070-131C-FB4C-849B-06B9AD735535}" type="datetimeFigureOut">
              <a:rPr lang="en-US" smtClean="0"/>
              <a:t>7/3/19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0B338-88C0-7044-A41A-D50C1E6D81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39070-131C-FB4C-849B-06B9AD735535}" type="datetimeFigureOut">
              <a:rPr lang="en-US" smtClean="0"/>
              <a:t>7/3/19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0B338-88C0-7044-A41A-D50C1E6D81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39070-131C-FB4C-849B-06B9AD735535}" type="datetimeFigureOut">
              <a:rPr lang="en-US" smtClean="0"/>
              <a:t>7/3/19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0B338-88C0-7044-A41A-D50C1E6D81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39070-131C-FB4C-849B-06B9AD735535}" type="datetimeFigureOut">
              <a:rPr lang="en-US" smtClean="0"/>
              <a:t>7/3/19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0B338-88C0-7044-A41A-D50C1E6D81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39070-131C-FB4C-849B-06B9AD735535}" type="datetimeFigureOut">
              <a:rPr lang="en-US" smtClean="0"/>
              <a:t>7/3/19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0B338-88C0-7044-A41A-D50C1E6D81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39070-131C-FB4C-849B-06B9AD735535}" type="datetimeFigureOut">
              <a:rPr lang="en-US" smtClean="0"/>
              <a:t>7/3/19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0B338-88C0-7044-A41A-D50C1E6D81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39070-131C-FB4C-849B-06B9AD735535}" type="datetimeFigureOut">
              <a:rPr lang="en-US" smtClean="0"/>
              <a:t>7/3/19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0B338-88C0-7044-A41A-D50C1E6D8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tiff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60.png"/><Relationship Id="rId5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4" Type="http://schemas.openxmlformats.org/officeDocument/2006/relationships/image" Target="../media/image10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36188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Forecasting lensing-clustering </a:t>
            </a:r>
            <a:r>
              <a:rPr lang="en-US" sz="4800" dirty="0" smtClean="0">
                <a:solidFill>
                  <a:schemeClr val="bg1"/>
                </a:solidFill>
              </a:rPr>
              <a:t>analyses with DESI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625" y="369495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Chris Blake (Swinburne)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370" y="444643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July 2019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76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605" y="2149255"/>
            <a:ext cx="6653048" cy="45281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2813" y="1198177"/>
            <a:ext cx="7954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600"/>
              </a:spcAft>
              <a:buFont typeface="Arial" charset="0"/>
              <a:buChar char="•"/>
            </a:pPr>
            <a:r>
              <a:rPr lang="en-AU" sz="2400" b="1" dirty="0" smtClean="0"/>
              <a:t>Cosmic shear </a:t>
            </a:r>
            <a:r>
              <a:rPr lang="en-AU" sz="2400" dirty="0" smtClean="0"/>
              <a:t>statistics (just one bin for now, in practice would split into tomographic bins)</a:t>
            </a:r>
            <a:endParaRPr lang="en-AU" sz="2400" b="1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0" y="38490"/>
                <a:ext cx="9144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smtClean="0">
                    <a:solidFill>
                      <a:schemeClr val="bg1"/>
                    </a:solidFill>
                  </a:rPr>
                  <a:t>Mock correlations (</a:t>
                </a:r>
                <a14:m>
                  <m:oMath xmlns:m="http://schemas.openxmlformats.org/officeDocument/2006/math">
                    <m:r>
                      <a:rPr lang="en-AU" sz="4400" b="0" i="1" smtClean="0">
                        <a:solidFill>
                          <a:schemeClr val="bg1"/>
                        </a:solidFill>
                        <a:latin typeface="Cambria Math" charset="0"/>
                      </a:rPr>
                      <m:t>1000 </m:t>
                    </m:r>
                    <m:sSup>
                      <m:sSupPr>
                        <m:ctrlPr>
                          <a:rPr lang="en-AU" sz="44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AU" sz="4400" b="0" i="0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deg</m:t>
                        </m:r>
                      </m:e>
                      <m:sup>
                        <m:r>
                          <a:rPr lang="en-AU" sz="44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 smtClean="0">
                    <a:solidFill>
                      <a:schemeClr val="bg1"/>
                    </a:solidFill>
                  </a:rPr>
                  <a:t>)</a:t>
                </a:r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490"/>
                <a:ext cx="9144000" cy="769441"/>
              </a:xfrm>
              <a:prstGeom prst="rect">
                <a:avLst/>
              </a:prstGeom>
              <a:blipFill rotWithShape="0">
                <a:blip r:embed="rId3"/>
                <a:stretch>
                  <a:fillRect t="-14961" b="-3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43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40" y="2090300"/>
            <a:ext cx="6049360" cy="45370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0" y="38490"/>
                <a:ext cx="9144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4400" dirty="0" smtClean="0">
                    <a:solidFill>
                      <a:schemeClr val="bg1"/>
                    </a:solidFill>
                  </a:rPr>
                  <a:t>DESI-HSC Y1 forecast (</a:t>
                </a:r>
                <a14:m>
                  <m:oMath xmlns:m="http://schemas.openxmlformats.org/officeDocument/2006/math">
                    <m:r>
                      <a:rPr lang="en-AU" sz="4400" b="0" i="1" smtClean="0">
                        <a:solidFill>
                          <a:schemeClr val="bg1"/>
                        </a:solidFill>
                        <a:latin typeface="Cambria Math" charset="0"/>
                      </a:rPr>
                      <m:t>160 </m:t>
                    </m:r>
                    <m:sSup>
                      <m:sSupPr>
                        <m:ctrlPr>
                          <a:rPr lang="en-AU" sz="44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AU" sz="4400" b="0" i="0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deg</m:t>
                        </m:r>
                      </m:e>
                      <m:sup>
                        <m:r>
                          <a:rPr lang="en-AU" sz="44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sz="4400" dirty="0" smtClean="0">
                    <a:solidFill>
                      <a:schemeClr val="bg1"/>
                    </a:solidFill>
                  </a:rPr>
                  <a:t>)</a:t>
                </a:r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490"/>
                <a:ext cx="9144000" cy="769441"/>
              </a:xfrm>
              <a:prstGeom prst="rect">
                <a:avLst/>
              </a:prstGeom>
              <a:blipFill rotWithShape="0">
                <a:blip r:embed="rId3"/>
                <a:stretch>
                  <a:fillRect t="-14961" b="-3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572812" y="1387363"/>
                <a:ext cx="814026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AU" sz="2800" dirty="0" smtClean="0"/>
                  <a:t>Here is a </a:t>
                </a:r>
                <a14:m>
                  <m:oMath xmlns:m="http://schemas.openxmlformats.org/officeDocument/2006/math">
                    <m:r>
                      <a:rPr lang="en-AU" sz="28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∆</m:t>
                    </m:r>
                    <m:r>
                      <m:rPr>
                        <m:sty m:val="p"/>
                      </m:rPr>
                      <a:rPr lang="el-GR" sz="28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Σ</m:t>
                    </m:r>
                    <m:r>
                      <a:rPr lang="en-AU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AU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𝑅</m:t>
                    </m:r>
                    <m:r>
                      <a:rPr lang="en-AU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AU" sz="2800" dirty="0" smtClean="0"/>
                  <a:t> forecast for a putative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 charset="0"/>
                      </a:rPr>
                      <m:t>160 </m:t>
                    </m:r>
                    <m:sSup>
                      <m:sSupPr>
                        <m:ctrlPr>
                          <a:rPr lang="en-AU" sz="28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AU" sz="2800" b="0" i="0" smtClean="0">
                            <a:latin typeface="Cambria Math" charset="0"/>
                          </a:rPr>
                          <m:t>deg</m:t>
                        </m:r>
                      </m:e>
                      <m:sup>
                        <m:r>
                          <a:rPr lang="en-AU" sz="28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sz="2800" dirty="0" smtClean="0"/>
                  <a:t> Y1 DESI-HSC overlap area using analytic covariance:</a:t>
                </a:r>
                <a:endParaRPr lang="en-AU" sz="2800" dirty="0" smtClean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12" y="1387363"/>
                <a:ext cx="8140263" cy="954107"/>
              </a:xfrm>
              <a:prstGeom prst="rect">
                <a:avLst/>
              </a:prstGeom>
              <a:blipFill rotWithShape="0">
                <a:blip r:embed="rId4"/>
                <a:stretch>
                  <a:fillRect l="-1348"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340366" y="3204648"/>
            <a:ext cx="2433144" cy="23083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Note: this dataset would not be competitive on </a:t>
            </a:r>
            <a:r>
              <a:rPr lang="en-US" sz="2400" smtClean="0">
                <a:solidFill>
                  <a:srgbClr val="FF0000"/>
                </a:solidFill>
              </a:rPr>
              <a:t>large scales with </a:t>
            </a:r>
            <a:r>
              <a:rPr lang="en-US" sz="2400" dirty="0" smtClean="0">
                <a:solidFill>
                  <a:srgbClr val="FF0000"/>
                </a:solidFill>
              </a:rPr>
              <a:t>current </a:t>
            </a:r>
            <a:r>
              <a:rPr lang="en-US" sz="2400" dirty="0" err="1" smtClean="0">
                <a:solidFill>
                  <a:srgbClr val="FF0000"/>
                </a:solidFill>
              </a:rPr>
              <a:t>KiDS</a:t>
            </a:r>
            <a:r>
              <a:rPr lang="en-US" sz="2400" dirty="0" smtClean="0">
                <a:solidFill>
                  <a:srgbClr val="FF0000"/>
                </a:solidFill>
              </a:rPr>
              <a:t>/DES datasets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20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3849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Rossana and I are working </a:t>
            </a:r>
            <a:r>
              <a:rPr lang="en-US" sz="4400" dirty="0" smtClean="0">
                <a:solidFill>
                  <a:schemeClr val="bg1"/>
                </a:solidFill>
              </a:rPr>
              <a:t>on </a:t>
            </a:r>
            <a:r>
              <a:rPr lang="mr-IN" sz="4400" dirty="0" smtClean="0">
                <a:solidFill>
                  <a:schemeClr val="bg1"/>
                </a:solidFill>
              </a:rPr>
              <a:t>…</a:t>
            </a:r>
            <a:endParaRPr lang="en-US" sz="4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572812" y="1545018"/>
                <a:ext cx="8255878" cy="4126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3600"/>
                  </a:spcAft>
                  <a:buFont typeface="Arial" charset="0"/>
                  <a:buChar char="•"/>
                </a:pPr>
                <a:r>
                  <a:rPr lang="en-AU" sz="2800" dirty="0" smtClean="0"/>
                  <a:t>Optimal weighting for combined probe analyses</a:t>
                </a:r>
              </a:p>
              <a:p>
                <a:pPr marL="285750" indent="-285750">
                  <a:spcAft>
                    <a:spcPts val="3600"/>
                  </a:spcAft>
                  <a:buFont typeface="Arial" charset="0"/>
                  <a:buChar char="•"/>
                </a:pPr>
                <a:r>
                  <a:rPr lang="en-AU" sz="2800" dirty="0" smtClean="0"/>
                  <a:t>Differing effective bias values for </a:t>
                </a:r>
                <a14:m>
                  <m:oMath xmlns:m="http://schemas.openxmlformats.org/officeDocument/2006/math">
                    <m:r>
                      <a:rPr lang="en-AU" sz="28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∆</m:t>
                    </m:r>
                    <m:r>
                      <m:rPr>
                        <m:sty m:val="p"/>
                      </m:rPr>
                      <a:rPr lang="el-GR" sz="28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Σ</m:t>
                    </m:r>
                    <m:r>
                      <a:rPr lang="en-AU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AU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𝑅</m:t>
                    </m:r>
                    <m:r>
                      <a:rPr lang="en-AU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AU" sz="28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AU" sz="2800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AU" sz="2800" b="0" i="1" smtClean="0">
                            <a:latin typeface="Cambria Math" charset="0"/>
                          </a:rPr>
                          <m:t>𝑝</m:t>
                        </m:r>
                      </m:sub>
                    </m:sSub>
                    <m:r>
                      <a:rPr lang="en-AU" sz="2800" b="0" i="1" smtClean="0">
                        <a:latin typeface="Cambria Math" charset="0"/>
                      </a:rPr>
                      <m:t>(</m:t>
                    </m:r>
                    <m:r>
                      <a:rPr lang="en-AU" sz="2800" b="0" i="1" smtClean="0">
                        <a:latin typeface="Cambria Math" charset="0"/>
                      </a:rPr>
                      <m:t>𝑅</m:t>
                    </m:r>
                    <m:r>
                      <a:rPr lang="en-AU" sz="2800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AU" sz="2800" dirty="0" smtClean="0"/>
              </a:p>
              <a:p>
                <a:pPr marL="285750" indent="-285750">
                  <a:spcAft>
                    <a:spcPts val="3600"/>
                  </a:spcAft>
                  <a:buFont typeface="Arial" charset="0"/>
                  <a:buChar char="•"/>
                </a:pPr>
                <a:r>
                  <a:rPr lang="en-AU" sz="2800" dirty="0" smtClean="0"/>
                  <a:t>Fibre collision corrections for lensing analyses</a:t>
                </a:r>
              </a:p>
              <a:p>
                <a:pPr marL="285750" indent="-285750">
                  <a:spcAft>
                    <a:spcPts val="3600"/>
                  </a:spcAft>
                  <a:buFont typeface="Arial" charset="0"/>
                  <a:buChar char="•"/>
                </a:pPr>
                <a:r>
                  <a:rPr lang="en-AU" sz="2800" dirty="0" smtClean="0"/>
                  <a:t>Source redshift distributions by </a:t>
                </a:r>
                <a:r>
                  <a:rPr lang="en-AU" sz="2800" dirty="0" smtClean="0"/>
                  <a:t>cross-correlation</a:t>
                </a:r>
              </a:p>
              <a:p>
                <a:pPr marL="285750" indent="-285750">
                  <a:spcAft>
                    <a:spcPts val="3600"/>
                  </a:spcAft>
                  <a:buFont typeface="Arial" charset="0"/>
                  <a:buChar char="•"/>
                </a:pPr>
                <a:r>
                  <a:rPr lang="en-AU" sz="2800" b="1" dirty="0" smtClean="0">
                    <a:solidFill>
                      <a:schemeClr val="accent1"/>
                    </a:solidFill>
                  </a:rPr>
                  <a:t>I look forward to further discussions at this meeting!</a:t>
                </a:r>
                <a:endParaRPr lang="en-AU" sz="2800" b="1" dirty="0" smtClean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12" y="1545018"/>
                <a:ext cx="8255878" cy="4126643"/>
              </a:xfrm>
              <a:prstGeom prst="rect">
                <a:avLst/>
              </a:prstGeom>
              <a:blipFill rotWithShape="0">
                <a:blip r:embed="rId2"/>
                <a:stretch>
                  <a:fillRect l="-1329" t="-1329" r="-812" b="-3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554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3849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Goals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813" y="1387363"/>
            <a:ext cx="7954242" cy="107721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AU" sz="3200" dirty="0" smtClean="0">
                <a:solidFill>
                  <a:srgbClr val="FF0000"/>
                </a:solidFill>
              </a:rPr>
              <a:t>Investigate potential and practicality of joint lensing and clustering analyses in DESI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2813" y="2927129"/>
            <a:ext cx="795424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0"/>
              </a:spcAft>
              <a:buFont typeface="Arial" charset="0"/>
              <a:buChar char="•"/>
            </a:pPr>
            <a:r>
              <a:rPr lang="en-AU" sz="2400" b="1" dirty="0" smtClean="0">
                <a:solidFill>
                  <a:schemeClr val="accent1"/>
                </a:solidFill>
              </a:rPr>
              <a:t>How accurately can such analyses constrain cosmology, what do they add to clustering alone?  </a:t>
            </a:r>
            <a:r>
              <a:rPr lang="en-AU" sz="2400" i="1" dirty="0" smtClean="0"/>
              <a:t>(Science cases: testing gravity, photo-z </a:t>
            </a:r>
            <a:r>
              <a:rPr lang="en-AU" sz="2400" i="1" dirty="0" smtClean="0"/>
              <a:t>by </a:t>
            </a:r>
            <a:r>
              <a:rPr lang="en-AU" sz="2400" i="1" dirty="0" smtClean="0"/>
              <a:t>cross-correlation, </a:t>
            </a:r>
            <a:r>
              <a:rPr lang="en-AU" sz="2400" i="1" dirty="0" smtClean="0"/>
              <a:t>halo studies</a:t>
            </a:r>
            <a:r>
              <a:rPr lang="mr-IN" sz="2400" i="1" dirty="0" smtClean="0"/>
              <a:t>…</a:t>
            </a:r>
            <a:r>
              <a:rPr lang="en-AU" sz="2400" i="1" dirty="0" smtClean="0"/>
              <a:t>)</a:t>
            </a:r>
          </a:p>
          <a:p>
            <a:pPr marL="285750" indent="-285750">
              <a:spcAft>
                <a:spcPts val="3000"/>
              </a:spcAft>
              <a:buFont typeface="Arial" charset="0"/>
              <a:buChar char="•"/>
            </a:pPr>
            <a:r>
              <a:rPr lang="en-AU" sz="2400" b="1" dirty="0" smtClean="0">
                <a:solidFill>
                  <a:schemeClr val="accent1"/>
                </a:solidFill>
              </a:rPr>
              <a:t>What weights should be applied to reduce systematic </a:t>
            </a:r>
            <a:r>
              <a:rPr lang="en-AU" sz="2400" b="1" dirty="0" smtClean="0">
                <a:solidFill>
                  <a:schemeClr val="accent1"/>
                </a:solidFill>
              </a:rPr>
              <a:t>bias </a:t>
            </a:r>
            <a:r>
              <a:rPr lang="en-AU" sz="2400" b="1" dirty="0" smtClean="0">
                <a:solidFill>
                  <a:schemeClr val="accent1"/>
                </a:solidFill>
              </a:rPr>
              <a:t>or optimize statistical error?</a:t>
            </a:r>
            <a:r>
              <a:rPr lang="en-AU" sz="2400" dirty="0" smtClean="0"/>
              <a:t>  </a:t>
            </a:r>
            <a:r>
              <a:rPr lang="en-AU" sz="2400" i="1" dirty="0" smtClean="0"/>
              <a:t>(Examples: FKP weights, </a:t>
            </a:r>
            <a:r>
              <a:rPr lang="en-AU" sz="2400" i="1" dirty="0" smtClean="0"/>
              <a:t>fibre collision, completeness, redshift </a:t>
            </a:r>
            <a:r>
              <a:rPr lang="en-AU" sz="2400" i="1" dirty="0" smtClean="0"/>
              <a:t>kernels/weights</a:t>
            </a:r>
            <a:r>
              <a:rPr lang="en-AU" sz="2400" i="1" dirty="0" smtClean="0"/>
              <a:t>?)</a:t>
            </a:r>
          </a:p>
          <a:p>
            <a:pPr marL="285750" indent="-285750">
              <a:spcAft>
                <a:spcPts val="3000"/>
              </a:spcAft>
              <a:buFont typeface="Arial" charset="0"/>
              <a:buChar char="•"/>
            </a:pPr>
            <a:r>
              <a:rPr lang="en-AU" sz="2400" dirty="0" smtClean="0"/>
              <a:t>What are the </a:t>
            </a:r>
            <a:r>
              <a:rPr lang="en-AU" sz="2400" b="1" dirty="0" smtClean="0">
                <a:solidFill>
                  <a:schemeClr val="accent1"/>
                </a:solidFill>
              </a:rPr>
              <a:t>key systematics </a:t>
            </a:r>
            <a:r>
              <a:rPr lang="en-AU" sz="2400" dirty="0" smtClean="0"/>
              <a:t>to address?</a:t>
            </a:r>
          </a:p>
        </p:txBody>
      </p:sp>
    </p:spTree>
    <p:extLst>
      <p:ext uri="{BB962C8B-B14F-4D97-AF65-F5344CB8AC3E}">
        <p14:creationId xmlns:p14="http://schemas.microsoft.com/office/powerpoint/2010/main" val="1861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3849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Methods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813" y="1387363"/>
            <a:ext cx="8350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400"/>
              </a:spcAft>
              <a:buFont typeface="Arial" charset="0"/>
              <a:buChar char="•"/>
            </a:pPr>
            <a:r>
              <a:rPr lang="en-AU" sz="2400" dirty="0" smtClean="0"/>
              <a:t>DESI will overlap with several current weak lensing surveys (</a:t>
            </a:r>
            <a:r>
              <a:rPr lang="en-AU" sz="2400" b="1" dirty="0" err="1" smtClean="0"/>
              <a:t>KiDS</a:t>
            </a:r>
            <a:r>
              <a:rPr lang="en-AU" sz="2400" dirty="0" smtClean="0"/>
              <a:t>, </a:t>
            </a:r>
            <a:r>
              <a:rPr lang="en-AU" sz="2400" b="1" dirty="0" smtClean="0"/>
              <a:t>DES</a:t>
            </a:r>
            <a:r>
              <a:rPr lang="en-AU" sz="2400" dirty="0" smtClean="0"/>
              <a:t>, </a:t>
            </a:r>
            <a:r>
              <a:rPr lang="en-AU" sz="2400" b="1" dirty="0" smtClean="0"/>
              <a:t>HSC</a:t>
            </a:r>
            <a:r>
              <a:rPr lang="en-AU" sz="2400" dirty="0" smtClean="0"/>
              <a:t>) and future surveys (e.g. </a:t>
            </a:r>
            <a:r>
              <a:rPr lang="en-AU" sz="2400" b="1" dirty="0" smtClean="0"/>
              <a:t>CFIS</a:t>
            </a:r>
            <a:r>
              <a:rPr lang="en-AU" sz="2400" dirty="0" smtClean="0"/>
              <a:t>, </a:t>
            </a:r>
            <a:r>
              <a:rPr lang="en-AU" sz="2400" b="1" dirty="0" smtClean="0"/>
              <a:t>LSST</a:t>
            </a:r>
            <a:r>
              <a:rPr lang="en-AU" sz="2400" dirty="0" smtClean="0"/>
              <a:t>) </a:t>
            </a:r>
            <a:endParaRPr lang="en-AU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37" y="2480433"/>
            <a:ext cx="8688208" cy="40044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76551" y="5108026"/>
            <a:ext cx="2186151" cy="33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433142" y="4741576"/>
                <a:ext cx="1961755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KiDS (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~</m:t>
                    </m:r>
                    <m:r>
                      <a:rPr lang="en-AU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𝟕𝟓𝟎</m:t>
                    </m:r>
                    <m:r>
                      <a:rPr lang="en-AU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sSup>
                      <m:sSupPr>
                        <m:ctrlPr>
                          <a:rPr lang="en-AU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AU" b="1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𝐝𝐞𝐠</m:t>
                        </m:r>
                      </m:e>
                      <m:sup>
                        <m:r>
                          <a:rPr lang="en-AU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 smtClean="0"/>
                  <a:t>)</a:t>
                </a:r>
                <a:endParaRPr lang="en-US" b="1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3142" y="4741576"/>
                <a:ext cx="1961755" cy="375552"/>
              </a:xfrm>
              <a:prstGeom prst="rect">
                <a:avLst/>
              </a:prstGeom>
              <a:blipFill rotWithShape="0">
                <a:blip r:embed="rId3"/>
                <a:stretch>
                  <a:fillRect l="-2484" t="-95082" r="-2174" b="-1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5570483" y="5108026"/>
            <a:ext cx="2123089" cy="31672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7619999" y="4513853"/>
                <a:ext cx="1466027" cy="6525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70C0"/>
                    </a:solidFill>
                  </a:rPr>
                  <a:t>DES 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~</m:t>
                    </m:r>
                    <m:r>
                      <a:rPr lang="en-AU" b="1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𝟓𝟎𝟎</m:t>
                    </m:r>
                    <m:r>
                      <a:rPr lang="en-AU" b="1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sSup>
                      <m:sSupPr>
                        <m:ctrlPr>
                          <a:rPr lang="en-AU" b="1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AU" b="1" i="0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𝐝𝐞𝐠</m:t>
                        </m:r>
                      </m:e>
                      <m:sup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)</a:t>
                </a:r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99" y="4513853"/>
                <a:ext cx="1466027" cy="652551"/>
              </a:xfrm>
              <a:prstGeom prst="rect">
                <a:avLst/>
              </a:prstGeom>
              <a:blipFill rotWithShape="0">
                <a:blip r:embed="rId4"/>
                <a:stretch>
                  <a:fillRect l="-3333" t="-11111" r="-3750" b="-675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5854262" y="5000593"/>
            <a:ext cx="1765737" cy="3228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471390" y="5566179"/>
                <a:ext cx="1499297" cy="652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FF0000"/>
                    </a:solidFill>
                  </a:rPr>
                  <a:t>HSC 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~</m:t>
                    </m:r>
                    <m:r>
                      <a:rPr lang="en-AU" b="1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𝟔𝟖𝟎</m:t>
                    </m:r>
                    <m:r>
                      <a:rPr lang="en-AU" b="1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sSup>
                      <m:sSupPr>
                        <m:ctrlPr>
                          <a:rPr lang="en-AU" b="1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AU" b="1" i="0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𝐝𝐞𝐠</m:t>
                        </m:r>
                      </m:e>
                      <m:sup>
                        <m:r>
                          <a:rPr lang="en-AU" b="1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)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90" y="5566179"/>
                <a:ext cx="1499297" cy="652551"/>
              </a:xfrm>
              <a:prstGeom prst="rect">
                <a:avLst/>
              </a:prstGeom>
              <a:blipFill rotWithShape="0">
                <a:blip r:embed="rId5"/>
                <a:stretch>
                  <a:fillRect l="-2033" t="-12150" r="-2439" b="-68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3058510" y="3918389"/>
            <a:ext cx="1008993" cy="1438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2632836" y="4026364"/>
                <a:ext cx="1835633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FF0000"/>
                    </a:solidFill>
                  </a:rPr>
                  <a:t>HSC 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~</m:t>
                    </m:r>
                    <m:r>
                      <a:rPr lang="en-AU" b="1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𝟗𝟎</m:t>
                    </m:r>
                    <m:r>
                      <a:rPr lang="en-AU" b="1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sSup>
                      <m:sSupPr>
                        <m:ctrlPr>
                          <a:rPr lang="en-AU" b="1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AU" b="1" i="0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𝐝𝐞𝐠</m:t>
                        </m:r>
                      </m:e>
                      <m:sup>
                        <m:r>
                          <a:rPr lang="en-AU" b="1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)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836" y="4026364"/>
                <a:ext cx="1835633" cy="375552"/>
              </a:xfrm>
              <a:prstGeom prst="rect">
                <a:avLst/>
              </a:prstGeom>
              <a:blipFill rotWithShape="0">
                <a:blip r:embed="rId6"/>
                <a:stretch>
                  <a:fillRect l="-664" t="-91935" r="-332" b="-1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5717624" y="4620788"/>
                <a:ext cx="1949670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FF0000"/>
                    </a:solidFill>
                  </a:rPr>
                  <a:t>HSC 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~</m:t>
                    </m:r>
                    <m:r>
                      <a:rPr lang="en-AU" b="1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𝟔𝟑𝟎</m:t>
                    </m:r>
                    <m:r>
                      <a:rPr lang="en-AU" b="1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sSup>
                      <m:sSupPr>
                        <m:ctrlPr>
                          <a:rPr lang="en-AU" b="1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AU" b="1" i="0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𝐝𝐞𝐠</m:t>
                        </m:r>
                      </m:e>
                      <m:sup>
                        <m:r>
                          <a:rPr lang="en-AU" b="1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)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624" y="4620788"/>
                <a:ext cx="1949670" cy="375552"/>
              </a:xfrm>
              <a:prstGeom prst="rect">
                <a:avLst/>
              </a:prstGeom>
              <a:blipFill rotWithShape="0">
                <a:blip r:embed="rId7"/>
                <a:stretch>
                  <a:fillRect l="-938" t="-93548" r="-1250" b="-117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1110415" y="5129046"/>
            <a:ext cx="2284426" cy="2314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04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3849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Methods</a:t>
            </a:r>
            <a:endParaRPr lang="en-US" sz="4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72813" y="1387363"/>
                <a:ext cx="8035159" cy="4988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2400"/>
                  </a:spcAft>
                </a:pPr>
                <a:r>
                  <a:rPr lang="en-AU" sz="2800" dirty="0" smtClean="0"/>
                  <a:t>We use </a:t>
                </a:r>
                <a:r>
                  <a:rPr lang="en-AU" sz="2800" b="1" dirty="0" smtClean="0">
                    <a:solidFill>
                      <a:srgbClr val="0070C0"/>
                    </a:solidFill>
                  </a:rPr>
                  <a:t>two approaches </a:t>
                </a:r>
                <a:r>
                  <a:rPr lang="en-AU" sz="2800" dirty="0" smtClean="0"/>
                  <a:t>for forecasts / tests:</a:t>
                </a:r>
              </a:p>
              <a:p>
                <a:pPr marL="285750" indent="-28575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AU" sz="2800" b="1" dirty="0" smtClean="0"/>
                  <a:t>Combined-probe mocks </a:t>
                </a:r>
                <a:r>
                  <a:rPr lang="en-AU" sz="2800" dirty="0" smtClean="0"/>
                  <a:t>from Buzzard simulations</a:t>
                </a:r>
              </a:p>
              <a:p>
                <a:pPr marL="285750" indent="-28575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AU" sz="2800" b="1" dirty="0" smtClean="0"/>
                  <a:t>Analytic covariance</a:t>
                </a:r>
                <a:r>
                  <a:rPr lang="en-AU" sz="2800" dirty="0" smtClean="0"/>
                  <a:t> for lensing statistics</a:t>
                </a:r>
              </a:p>
              <a:p>
                <a:pPr>
                  <a:spcAft>
                    <a:spcPts val="2400"/>
                  </a:spcAft>
                </a:pPr>
                <a:r>
                  <a:rPr lang="en-AU" sz="2800" dirty="0" smtClean="0"/>
                  <a:t>We measure various </a:t>
                </a:r>
                <a:r>
                  <a:rPr lang="en-AU" sz="2800" b="1" dirty="0" smtClean="0">
                    <a:solidFill>
                      <a:srgbClr val="0070C0"/>
                    </a:solidFill>
                  </a:rPr>
                  <a:t>combined-probe correlations</a:t>
                </a:r>
                <a:r>
                  <a:rPr lang="en-AU" sz="2800" dirty="0" smtClean="0"/>
                  <a:t>:</a:t>
                </a:r>
              </a:p>
              <a:p>
                <a:pPr marL="285750" indent="-28575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AU" sz="2800" b="1" dirty="0"/>
                  <a:t>Cosmic shear</a:t>
                </a:r>
                <a:r>
                  <a:rPr lang="en-AU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𝜉</m:t>
                        </m:r>
                      </m:e>
                      <m:sub>
                        <m:r>
                          <a:rPr lang="en-AU" sz="2800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+</m:t>
                        </m:r>
                      </m:sub>
                    </m:sSub>
                    <m:d>
                      <m:dPr>
                        <m:ctrlPr>
                          <a:rPr lang="mr-IN" sz="2800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mr-IN" sz="2800" i="1">
                            <a:solidFill>
                              <a:schemeClr val="accent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AU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𝜉</m:t>
                        </m:r>
                      </m:e>
                      <m:sub>
                        <m:r>
                          <a:rPr lang="en-AU" sz="2800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−</m:t>
                        </m:r>
                      </m:sub>
                    </m:sSub>
                    <m:d>
                      <m:dPr>
                        <m:ctrlPr>
                          <a:rPr lang="mr-IN" sz="2800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mr-IN" sz="2800" i="1">
                            <a:solidFill>
                              <a:schemeClr val="accent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e>
                    </m:d>
                  </m:oMath>
                </a14:m>
                <a:endParaRPr lang="en-AU" sz="2800" dirty="0"/>
              </a:p>
              <a:p>
                <a:pPr marL="285750" indent="-28575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AU" sz="2800" b="1" dirty="0"/>
                  <a:t>Galaxy-galaxy lensing</a:t>
                </a:r>
                <a:r>
                  <a:rPr lang="en-AU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𝛾</m:t>
                        </m:r>
                      </m:e>
                      <m:sub>
                        <m:r>
                          <a:rPr lang="en-AU" sz="2800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mr-IN" sz="2800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mr-IN" sz="2800" i="1">
                            <a:solidFill>
                              <a:schemeClr val="accent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AU" sz="2800" dirty="0"/>
                  <a:t> or </a:t>
                </a:r>
                <a14:m>
                  <m:oMath xmlns:m="http://schemas.openxmlformats.org/officeDocument/2006/math">
                    <m:r>
                      <a:rPr lang="en-AU" sz="2800" i="1">
                        <a:solidFill>
                          <a:schemeClr val="accent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∆</m:t>
                    </m:r>
                    <m:r>
                      <m:rPr>
                        <m:sty m:val="p"/>
                      </m:rPr>
                      <a:rPr lang="el-GR" sz="2800" i="1">
                        <a:solidFill>
                          <a:schemeClr val="accent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Σ</m:t>
                    </m:r>
                    <m:d>
                      <m:dPr>
                        <m:ctrlPr>
                          <a:rPr lang="mr-IN" sz="2800" i="1">
                            <a:solidFill>
                              <a:schemeClr val="accent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AU" sz="2800" i="1">
                            <a:solidFill>
                              <a:schemeClr val="accent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𝑅</m:t>
                        </m:r>
                      </m:e>
                    </m:d>
                  </m:oMath>
                </a14:m>
                <a:endParaRPr lang="en-AU" sz="2800" dirty="0"/>
              </a:p>
              <a:p>
                <a:pPr marL="285750" indent="-28575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AU" sz="2800" b="1" dirty="0"/>
                  <a:t>Galaxy clustering</a:t>
                </a:r>
                <a:r>
                  <a:rPr lang="en-AU" sz="2800" dirty="0"/>
                  <a:t>, </a:t>
                </a:r>
                <a14:m>
                  <m:oMath xmlns:m="http://schemas.openxmlformats.org/officeDocument/2006/math">
                    <m:r>
                      <a:rPr lang="en-AU" sz="2800" i="1">
                        <a:solidFill>
                          <a:schemeClr val="accent1"/>
                        </a:solidFill>
                        <a:latin typeface="Cambria Math" charset="0"/>
                      </a:rPr>
                      <m:t>𝑤</m:t>
                    </m:r>
                    <m:d>
                      <m:dPr>
                        <m:ctrlPr>
                          <a:rPr lang="mr-IN" sz="2800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mr-IN" sz="2800" i="1">
                            <a:solidFill>
                              <a:schemeClr val="accent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AU" sz="2800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AU" sz="2800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AU" sz="2800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mr-IN" sz="2800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AU" sz="2800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𝑅</m:t>
                        </m:r>
                      </m:e>
                    </m:d>
                  </m:oMath>
                </a14:m>
                <a:endParaRPr lang="en-AU" sz="2800" dirty="0" smtClean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13" y="1387363"/>
                <a:ext cx="8035159" cy="4988417"/>
              </a:xfrm>
              <a:prstGeom prst="rect">
                <a:avLst/>
              </a:prstGeom>
              <a:blipFill rotWithShape="0">
                <a:blip r:embed="rId2"/>
                <a:stretch>
                  <a:fillRect l="-1593" t="-1222" b="-1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896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39" y="1765738"/>
            <a:ext cx="5707119" cy="42803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72813" y="1387363"/>
                <a:ext cx="7954242" cy="507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AU" sz="2800" dirty="0" smtClean="0"/>
                  <a:t>Use </a:t>
                </a:r>
                <a:r>
                  <a:rPr lang="en-AU" sz="2800" b="1" dirty="0" smtClean="0"/>
                  <a:t>Buzzard mocks </a:t>
                </a:r>
                <a:r>
                  <a:rPr lang="en-AU" sz="2800" dirty="0" smtClean="0"/>
                  <a:t>on NERSC to construct 18 “HSC-like” simulations (each with area </a:t>
                </a:r>
                <a14:m>
                  <m:oMath xmlns:m="http://schemas.openxmlformats.org/officeDocument/2006/math">
                    <m:r>
                      <a:rPr lang="en-AU" sz="28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~</m:t>
                    </m:r>
                    <m:r>
                      <a:rPr lang="en-AU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1000 </m:t>
                    </m:r>
                    <m:sSup>
                      <m:sSupPr>
                        <m:ctrlPr>
                          <a:rPr lang="en-AU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AU" sz="28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deg</m:t>
                        </m:r>
                      </m:e>
                      <m:sup>
                        <m:r>
                          <a:rPr lang="en-AU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sz="2800" dirty="0" smtClean="0"/>
                  <a:t>)</a:t>
                </a:r>
              </a:p>
              <a:p>
                <a:pPr marL="285750" indent="-285750">
                  <a:spcAft>
                    <a:spcPts val="2400"/>
                  </a:spcAft>
                  <a:buFont typeface="Arial" charset="0"/>
                  <a:buChar char="•"/>
                </a:pPr>
                <a:endParaRPr lang="en-AU" sz="2800" dirty="0" smtClean="0"/>
              </a:p>
              <a:p>
                <a:pPr marL="285750" indent="-285750">
                  <a:spcAft>
                    <a:spcPts val="2400"/>
                  </a:spcAft>
                  <a:buFont typeface="Arial" charset="0"/>
                  <a:buChar char="•"/>
                </a:pPr>
                <a:endParaRPr lang="en-AU" sz="2800" dirty="0"/>
              </a:p>
              <a:p>
                <a:pPr marL="285750" indent="-285750">
                  <a:spcAft>
                    <a:spcPts val="2400"/>
                  </a:spcAft>
                  <a:buFont typeface="Arial" charset="0"/>
                  <a:buChar char="•"/>
                </a:pPr>
                <a:endParaRPr lang="en-AU" sz="2800" dirty="0" smtClean="0"/>
              </a:p>
              <a:p>
                <a:pPr marL="285750" indent="-285750">
                  <a:spcAft>
                    <a:spcPts val="2400"/>
                  </a:spcAft>
                  <a:buFont typeface="Arial" charset="0"/>
                  <a:buChar char="•"/>
                </a:pPr>
                <a:endParaRPr lang="en-AU" sz="2800" dirty="0" smtClean="0"/>
              </a:p>
              <a:p>
                <a:pPr marL="285750" indent="-28575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AU" sz="2800" dirty="0" smtClean="0"/>
                  <a:t>Each mock consists of </a:t>
                </a:r>
                <a:r>
                  <a:rPr lang="en-AU" sz="2800" b="1" dirty="0" smtClean="0"/>
                  <a:t>sources with shapes</a:t>
                </a:r>
                <a:r>
                  <a:rPr lang="en-AU" sz="2800" dirty="0" smtClean="0"/>
                  <a:t>, and </a:t>
                </a:r>
                <a:r>
                  <a:rPr lang="en-AU" sz="2800" b="1" dirty="0" smtClean="0"/>
                  <a:t>DESI lenses </a:t>
                </a:r>
                <a:r>
                  <a:rPr lang="en-AU" sz="2800" dirty="0" smtClean="0"/>
                  <a:t>(I will show here, LRGs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 charset="0"/>
                      </a:rPr>
                      <m:t>0.4&lt;</m:t>
                    </m:r>
                    <m:r>
                      <a:rPr lang="en-AU" sz="2800" b="0" i="1" smtClean="0">
                        <a:latin typeface="Cambria Math" charset="0"/>
                      </a:rPr>
                      <m:t>𝑧</m:t>
                    </m:r>
                    <m:r>
                      <a:rPr lang="en-AU" sz="2800" b="0" i="1" smtClean="0">
                        <a:latin typeface="Cambria Math" charset="0"/>
                      </a:rPr>
                      <m:t>&lt;0.6</m:t>
                    </m:r>
                  </m:oMath>
                </a14:m>
                <a:r>
                  <a:rPr lang="en-AU" sz="2800" dirty="0" smtClean="0"/>
                  <a:t>)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13" y="1387363"/>
                <a:ext cx="7954242" cy="5078313"/>
              </a:xfrm>
              <a:prstGeom prst="rect">
                <a:avLst/>
              </a:prstGeom>
              <a:blipFill rotWithShape="0">
                <a:blip r:embed="rId3"/>
                <a:stretch>
                  <a:fillRect l="-1379" t="-1200" r="-1226" b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3849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DESI-HSC mocks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66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657" y="2645978"/>
            <a:ext cx="5402316" cy="40517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3849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DESI-HSC mocks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813" y="1387363"/>
            <a:ext cx="79542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0"/>
              </a:spcAft>
              <a:buFont typeface="Arial" charset="0"/>
              <a:buChar char="•"/>
            </a:pPr>
            <a:r>
              <a:rPr lang="en-AU" sz="2800" dirty="0" smtClean="0"/>
              <a:t>Modulate the shape noise applied to the Buzzard sources to match the “effective number density” of the HSC source redshift distribution</a:t>
            </a:r>
          </a:p>
        </p:txBody>
      </p:sp>
    </p:spTree>
    <p:extLst>
      <p:ext uri="{BB962C8B-B14F-4D97-AF65-F5344CB8AC3E}">
        <p14:creationId xmlns:p14="http://schemas.microsoft.com/office/powerpoint/2010/main" val="46491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0" y="38490"/>
                <a:ext cx="9144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smtClean="0">
                    <a:solidFill>
                      <a:schemeClr val="bg1"/>
                    </a:solidFill>
                  </a:rPr>
                  <a:t>Mock correlations (</a:t>
                </a:r>
                <a14:m>
                  <m:oMath xmlns:m="http://schemas.openxmlformats.org/officeDocument/2006/math">
                    <m:r>
                      <a:rPr lang="en-AU" sz="4400" b="0" i="1" smtClean="0">
                        <a:solidFill>
                          <a:schemeClr val="bg1"/>
                        </a:solidFill>
                        <a:latin typeface="Cambria Math" charset="0"/>
                      </a:rPr>
                      <m:t>1000 </m:t>
                    </m:r>
                    <m:sSup>
                      <m:sSupPr>
                        <m:ctrlPr>
                          <a:rPr lang="en-AU" sz="44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AU" sz="4400" b="0" i="0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deg</m:t>
                        </m:r>
                      </m:e>
                      <m:sup>
                        <m:r>
                          <a:rPr lang="en-AU" sz="44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 smtClean="0">
                    <a:solidFill>
                      <a:schemeClr val="bg1"/>
                    </a:solidFill>
                  </a:rPr>
                  <a:t>)</a:t>
                </a:r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490"/>
                <a:ext cx="9144000" cy="769441"/>
              </a:xfrm>
              <a:prstGeom prst="rect">
                <a:avLst/>
              </a:prstGeom>
              <a:blipFill rotWithShape="0">
                <a:blip r:embed="rId2"/>
                <a:stretch>
                  <a:fillRect t="-14961" b="-3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83" y="1629102"/>
            <a:ext cx="73152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97878" y="1156139"/>
            <a:ext cx="3534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accent1"/>
                </a:solidFill>
              </a:rPr>
              <a:t>Mock mean and </a:t>
            </a:r>
            <a:r>
              <a:rPr lang="en-US" sz="2000" b="1" i="1" smtClean="0">
                <a:solidFill>
                  <a:schemeClr val="accent1"/>
                </a:solidFill>
              </a:rPr>
              <a:t>(</a:t>
            </a:r>
            <a:r>
              <a:rPr lang="en-US" sz="2000" b="1" i="1" dirty="0" err="1" smtClean="0">
                <a:solidFill>
                  <a:schemeClr val="accent1"/>
                </a:solidFill>
              </a:rPr>
              <a:t>halofit</a:t>
            </a:r>
            <a:r>
              <a:rPr lang="en-US" sz="2000" b="1" i="1" dirty="0" smtClean="0">
                <a:solidFill>
                  <a:schemeClr val="accent1"/>
                </a:solidFill>
              </a:rPr>
              <a:t>) model</a:t>
            </a:r>
            <a:endParaRPr lang="en-US" sz="2000" b="1" i="1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39407" y="1156139"/>
            <a:ext cx="33447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accent1"/>
                </a:solidFill>
              </a:rPr>
              <a:t>Errors (JK vs mock </a:t>
            </a:r>
            <a:r>
              <a:rPr lang="en-US" sz="2000" b="1" i="1" smtClean="0">
                <a:solidFill>
                  <a:schemeClr val="accent1"/>
                </a:solidFill>
              </a:rPr>
              <a:t>vs analytic)</a:t>
            </a:r>
            <a:endParaRPr lang="en-US" sz="2000" b="1" i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 rot="16200000">
                <a:off x="-768114" y="2243966"/>
                <a:ext cx="28761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i="1" dirty="0" smtClean="0">
                    <a:solidFill>
                      <a:schemeClr val="accent1"/>
                    </a:solidFill>
                  </a:rPr>
                  <a:t>Galaxy-galaxy lensing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∆</m:t>
                    </m:r>
                    <m:r>
                      <a:rPr lang="en-US" sz="2000" b="1" i="1" smtClean="0">
                        <a:solidFill>
                          <a:schemeClr val="accent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𝚺</m:t>
                    </m:r>
                  </m:oMath>
                </a14:m>
                <a:endParaRPr lang="en-US" sz="2000" b="1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768114" y="2243966"/>
                <a:ext cx="2876108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7576" r="-25758" b="-2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 rot="16200000">
                <a:off x="-670227" y="5094270"/>
                <a:ext cx="2669833" cy="4276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i="1" dirty="0" smtClean="0">
                    <a:solidFill>
                      <a:schemeClr val="accent1"/>
                    </a:solidFill>
                  </a:rPr>
                  <a:t>Projected clustering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AU" sz="2000" b="1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𝒘</m:t>
                        </m:r>
                      </m:e>
                      <m:sub>
                        <m:r>
                          <a:rPr lang="en-AU" sz="2000" b="1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𝒑</m:t>
                        </m:r>
                      </m:sub>
                    </m:sSub>
                  </m:oMath>
                </a14:m>
                <a:endParaRPr lang="en-US" sz="2000" b="1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670227" y="5094270"/>
                <a:ext cx="2669833" cy="427618"/>
              </a:xfrm>
              <a:prstGeom prst="rect">
                <a:avLst/>
              </a:prstGeom>
              <a:blipFill rotWithShape="0">
                <a:blip r:embed="rId5"/>
                <a:stretch>
                  <a:fillRect l="-7143" r="-20000" b="-2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344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25" y="3142590"/>
            <a:ext cx="8639383" cy="36260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2813" y="1198177"/>
                <a:ext cx="795424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3600"/>
                  </a:spcAft>
                  <a:buFont typeface="Arial" charset="0"/>
                  <a:buChar char="•"/>
                </a:pPr>
                <a:r>
                  <a:rPr lang="en-AU" sz="2400" b="1" dirty="0" smtClean="0"/>
                  <a:t>Annular differential surface density </a:t>
                </a:r>
                <a:r>
                  <a:rPr lang="en-AU" sz="2400" dirty="0" smtClean="0"/>
                  <a:t>statistics (suppress information at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𝑅</m:t>
                    </m:r>
                    <m:r>
                      <a:rPr lang="en-AU" sz="2400" b="0" i="1" smtClean="0">
                        <a:latin typeface="Cambria Math" charset="0"/>
                      </a:rPr>
                      <m:t>&lt;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lang="en-AU" sz="2400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AU" sz="24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AU" sz="2400" dirty="0" smtClean="0"/>
                  <a:t>:</a:t>
                </a:r>
                <a:endParaRPr lang="en-AU" sz="2400" b="1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13" y="1198177"/>
                <a:ext cx="7954242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1073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07168" y="2186153"/>
                <a:ext cx="4793556" cy="854336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Υ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𝑔𝑚</m:t>
                          </m:r>
                        </m:sub>
                      </m:sSub>
                      <m:d>
                        <m:dPr>
                          <m:ctrlP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𝑅</m:t>
                          </m:r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ΔΣ</m:t>
                      </m:r>
                      <m:d>
                        <m:dPr>
                          <m:ctrlP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𝑅</m:t>
                          </m:r>
                        </m:e>
                      </m:d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f>
                        <m:fPr>
                          <m:ctrlPr>
                            <a:rPr lang="mr-IN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mr-IN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AU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mr-IN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ΔΣ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𝑅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168" y="2186153"/>
                <a:ext cx="4793556" cy="85433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0" y="38490"/>
                <a:ext cx="9144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smtClean="0">
                    <a:solidFill>
                      <a:schemeClr val="bg1"/>
                    </a:solidFill>
                  </a:rPr>
                  <a:t>Mock correlations (</a:t>
                </a:r>
                <a14:m>
                  <m:oMath xmlns:m="http://schemas.openxmlformats.org/officeDocument/2006/math">
                    <m:r>
                      <a:rPr lang="en-AU" sz="4400" b="0" i="1" smtClean="0">
                        <a:solidFill>
                          <a:schemeClr val="bg1"/>
                        </a:solidFill>
                        <a:latin typeface="Cambria Math" charset="0"/>
                      </a:rPr>
                      <m:t>1000 </m:t>
                    </m:r>
                    <m:sSup>
                      <m:sSupPr>
                        <m:ctrlPr>
                          <a:rPr lang="en-AU" sz="44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AU" sz="4400" b="0" i="0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deg</m:t>
                        </m:r>
                      </m:e>
                      <m:sup>
                        <m:r>
                          <a:rPr lang="en-AU" sz="44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 smtClean="0">
                    <a:solidFill>
                      <a:schemeClr val="bg1"/>
                    </a:solidFill>
                  </a:rPr>
                  <a:t>)</a:t>
                </a:r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490"/>
                <a:ext cx="9144000" cy="769441"/>
              </a:xfrm>
              <a:prstGeom prst="rect">
                <a:avLst/>
              </a:prstGeom>
              <a:blipFill rotWithShape="0">
                <a:blip r:embed="rId4"/>
                <a:stretch>
                  <a:fillRect t="-14961" b="-3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816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949" y="2009664"/>
            <a:ext cx="6381094" cy="47858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2813" y="1355831"/>
            <a:ext cx="3904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600"/>
              </a:spcAft>
              <a:buFont typeface="Arial" charset="0"/>
              <a:buChar char="•"/>
            </a:pPr>
            <a:r>
              <a:rPr lang="en-AU" sz="2400" b="1" dirty="0" smtClean="0"/>
              <a:t>Gravitational slip </a:t>
            </a:r>
            <a:r>
              <a:rPr lang="en-AU" sz="2400" dirty="0" smtClean="0"/>
              <a:t>statistic:</a:t>
            </a:r>
            <a:endParaRPr lang="en-AU" sz="2400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56085" y="1145628"/>
                <a:ext cx="4035015" cy="92262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𝐺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𝑅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)=</m:t>
                      </m:r>
                      <m:f>
                        <m:fPr>
                          <m:ctrlPr>
                            <a:rPr lang="mr-IN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mr-IN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𝛽</m:t>
                          </m:r>
                        </m:den>
                      </m:f>
                      <m:f>
                        <m:fPr>
                          <m:ctrlPr>
                            <a:rPr lang="mr-IN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Υ</m:t>
                              </m:r>
                            </m:e>
                            <m:sub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𝑔𝑚</m:t>
                              </m:r>
                            </m:sub>
                          </m:sSub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𝑅</m:t>
                          </m:r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Υ</m:t>
                              </m:r>
                            </m:e>
                            <m:sub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𝑔𝑔</m:t>
                              </m:r>
                            </m:sub>
                          </m:sSub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𝑅</m:t>
                          </m:r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)</m:t>
                          </m:r>
                        </m:den>
                      </m:f>
                      <m:r>
                        <a:rPr lang="mr-IN" sz="24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≈</m:t>
                      </m:r>
                      <m:f>
                        <m:fPr>
                          <m:ctrlPr>
                            <a:rPr lang="mr-IN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085" y="1145628"/>
                <a:ext cx="4035015" cy="92262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0" y="38490"/>
                <a:ext cx="9144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smtClean="0">
                    <a:solidFill>
                      <a:schemeClr val="bg1"/>
                    </a:solidFill>
                  </a:rPr>
                  <a:t>Mock correlations (</a:t>
                </a:r>
                <a14:m>
                  <m:oMath xmlns:m="http://schemas.openxmlformats.org/officeDocument/2006/math">
                    <m:r>
                      <a:rPr lang="en-AU" sz="4400" b="0" i="1" smtClean="0">
                        <a:solidFill>
                          <a:schemeClr val="bg1"/>
                        </a:solidFill>
                        <a:latin typeface="Cambria Math" charset="0"/>
                      </a:rPr>
                      <m:t>1000 </m:t>
                    </m:r>
                    <m:sSup>
                      <m:sSupPr>
                        <m:ctrlPr>
                          <a:rPr lang="en-AU" sz="44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AU" sz="4400" b="0" i="0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deg</m:t>
                        </m:r>
                      </m:e>
                      <m:sup>
                        <m:r>
                          <a:rPr lang="en-AU" sz="44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 smtClean="0">
                    <a:solidFill>
                      <a:schemeClr val="bg1"/>
                    </a:solidFill>
                  </a:rPr>
                  <a:t>)</a:t>
                </a:r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490"/>
                <a:ext cx="9144000" cy="769441"/>
              </a:xfrm>
              <a:prstGeom prst="rect">
                <a:avLst/>
              </a:prstGeom>
              <a:blipFill rotWithShape="0">
                <a:blip r:embed="rId4"/>
                <a:stretch>
                  <a:fillRect t="-14961" b="-3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156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358</TotalTime>
  <Words>605</Words>
  <Application>Microsoft Macintosh PowerPoint</Application>
  <PresentationFormat>On-screen Show (4:3)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Calibri Light</vt:lpstr>
      <vt:lpstr>Cambria Math</vt:lpstr>
      <vt:lpstr>Mangal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Chris Blake</cp:lastModifiedBy>
  <cp:revision>43</cp:revision>
  <cp:lastPrinted>2019-07-03T04:08:25Z</cp:lastPrinted>
  <dcterms:created xsi:type="dcterms:W3CDTF">2018-07-07T07:19:55Z</dcterms:created>
  <dcterms:modified xsi:type="dcterms:W3CDTF">2019-07-03T04:08:29Z</dcterms:modified>
</cp:coreProperties>
</file>