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602" r:id="rId2"/>
    <p:sldId id="603" r:id="rId3"/>
    <p:sldId id="296" r:id="rId4"/>
    <p:sldId id="293" r:id="rId5"/>
    <p:sldId id="294" r:id="rId6"/>
    <p:sldId id="295" r:id="rId7"/>
    <p:sldId id="605" r:id="rId8"/>
    <p:sldId id="604" r:id="rId9"/>
    <p:sldId id="60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FC33B-EA8B-0E4B-BDD9-8FBD88069C6A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8689E-1637-054C-B386-5589636E7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8689E-1637-054C-B386-5589636E7C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C9E3-90E7-0870-0FA3-13672EFD0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D9CA0-018F-F9AC-3FFF-C538057A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C031E-6853-947A-5CDA-2C7EA519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CAF72-0551-1ECE-8802-71DC9296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EC899-D365-A720-2AC6-C9115D34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E4A2-26F1-1380-584B-85BD44AF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F9614-C7E8-E829-A98E-D3FC4978E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841AB-B73C-BC04-BE21-F6AB3E46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8D3B6-84A8-1942-F4F5-86D95F2A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573B7-849B-25C4-E292-24EFF7A0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8C3A1-761E-6A75-2D56-5D217C164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D7A0A-7AEB-E5B8-A9FE-7D338F80E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CA99-DF9A-CB8D-1DB2-1E15985E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1979-9CE8-2F3B-237D-CDDDFD14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2FD0-C50A-1BE3-219A-4F162C5A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F914-5093-23DA-5FE4-6263161F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C2AB-39C8-4E06-3B9F-286CAE209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25879-1D42-A077-8904-C3B4645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DF357-BA35-F221-B2EE-4E281BAA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BFF14-DA27-9494-46AA-4828DDC0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0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57CF-EDBC-415B-51E7-3F883099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1DB8F-26F2-DFFB-816A-2951502F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B22A-EEFA-C1A6-9987-4DAEBB2F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B3BE1-E474-8E7D-B07C-B519FB69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93BCD-E5C7-819B-AA7A-DF40C6F6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9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1001-510E-CE1F-0754-1B4576F7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33CA-9CAB-AF7F-416C-55DCC573C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70D36-8568-E7A5-7571-5EF65F21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63D0D-CBCD-07CE-2394-FAF1C89C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35655-B370-B3AD-1B1D-C93832BA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9DF53-10AB-C9F9-64C2-DC5E2FED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2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F1E3-BEC0-8884-8F99-620A63A7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95EA8-6B7D-FA39-892A-B6371F565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6FCEF-F92C-D36F-A887-9DDBAFCDC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4C4C6-1039-47CC-3B8E-FCB43194A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F2376-AEA5-97CF-EC2D-92E9D07FD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6D4FB4-5578-E730-68F3-FD9E696E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4A573-1002-3A52-47B9-B3C6196A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FE264-6CDA-A386-7B5B-9F3CC75D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0EF6-8F26-D668-E9AE-D679F382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5F3F7-F5B2-61EC-DF32-890A2F30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A500B-C112-A040-68DF-861384A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9FB6F-A859-3298-B434-E3662047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4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D8844-D1A9-348E-2606-28C3A673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24CF8-519F-34FC-9F2E-89DE3CE0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992B-E236-2FA3-1A85-50BAF408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2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567A-FB15-C2CE-27B7-847EBCF1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62BB5-93F2-20D9-912A-5BADC9E48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C51CC-3C14-2F2B-633E-9929E365F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60D6D-C864-5A8E-9870-4E7F5766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01CA1-14BB-BDE4-98EE-35CC5226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E5C83-0317-C5F6-3B92-FE1161BE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2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F9F6-DC98-E797-63C6-4AAC99D4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562B3-75F8-FD57-286C-91FFA703D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A76CD-5C0A-C960-50EB-926F44D85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AE114-A953-148F-12DE-E8544266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078E4-F47B-7281-7516-0F72E94B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EED43-8480-AE60-E47A-C7D7D9DA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1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134DA-BF4B-48BF-2F91-F9215F1A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8EDA6-328D-7AFF-3DC9-0125BB2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E17BB-8901-272E-549A-CF98DCC8B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4234-189A-884A-88CA-3256C7E6F007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969BC-7AB6-4825-A749-E63F55CC6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99B3A-5694-4A85-15AE-29DAF97CB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8E40F-007D-754C-B61A-FB2C5F214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12192000" cy="585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408E3-9D86-F7A1-50E9-A1AD5FE3DE5C}"/>
              </a:ext>
            </a:extLst>
          </p:cNvPr>
          <p:cNvSpPr txBox="1"/>
          <p:nvPr/>
        </p:nvSpPr>
        <p:spPr>
          <a:xfrm>
            <a:off x="884241" y="2437804"/>
            <a:ext cx="10382849" cy="175432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Welcome to the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</a:rPr>
              <a:t>Astrophysics </a:t>
            </a:r>
            <a:r>
              <a:rPr lang="en-US" sz="6000" dirty="0" err="1">
                <a:solidFill>
                  <a:srgbClr val="FFFF00"/>
                </a:solidFill>
              </a:rPr>
              <a:t>Honours</a:t>
            </a:r>
            <a:r>
              <a:rPr lang="en-US" sz="6000" dirty="0">
                <a:solidFill>
                  <a:srgbClr val="FFFF00"/>
                </a:solidFill>
              </a:rPr>
              <a:t> stream!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0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1219200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4242" y="1208644"/>
            <a:ext cx="10382849" cy="4585871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Astrophysics Honours 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We’re very excited to be launching an Astrophysics Honours stream for the first time in 2025!</a:t>
            </a:r>
            <a:endParaRPr lang="en-AU" sz="2800" b="0" i="0" u="none" strike="noStrike" dirty="0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Astrophysics Honours students will now have focussed Astrophysics coursework and research skills classes during Semester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You don’t need to have studied any previous Astrophysics or Space units to join our team!</a:t>
            </a:r>
          </a:p>
        </p:txBody>
      </p:sp>
    </p:spTree>
    <p:extLst>
      <p:ext uri="{BB962C8B-B14F-4D97-AF65-F5344CB8AC3E}">
        <p14:creationId xmlns:p14="http://schemas.microsoft.com/office/powerpoint/2010/main" val="77979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Meet your teaching team!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3C0C1BA-17DC-54D6-A494-0056537D0711}"/>
              </a:ext>
            </a:extLst>
          </p:cNvPr>
          <p:cNvSpPr txBox="1"/>
          <p:nvPr/>
        </p:nvSpPr>
        <p:spPr>
          <a:xfrm>
            <a:off x="310186" y="1505542"/>
            <a:ext cx="1886476" cy="1384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Chris Blake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000" dirty="0">
                <a:solidFill>
                  <a:schemeClr val="bg1"/>
                </a:solidFill>
              </a:rPr>
              <a:t>(Astrophysics Honours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000" dirty="0">
                <a:solidFill>
                  <a:schemeClr val="bg1"/>
                </a:solidFill>
              </a:rPr>
              <a:t>coordinator)</a:t>
            </a:r>
            <a:endParaRPr sz="2000" i="1" dirty="0">
              <a:solidFill>
                <a:schemeClr val="bg1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24EA0FF-ACAC-D388-279E-9FDED4EC37C8}"/>
              </a:ext>
            </a:extLst>
          </p:cNvPr>
          <p:cNvSpPr txBox="1"/>
          <p:nvPr/>
        </p:nvSpPr>
        <p:spPr>
          <a:xfrm>
            <a:off x="4879905" y="1734217"/>
            <a:ext cx="2310879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Emma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Ryan-Weber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A555663-21BB-440A-2A21-87D207308B7B}"/>
              </a:ext>
            </a:extLst>
          </p:cNvPr>
          <p:cNvSpPr txBox="1"/>
          <p:nvPr/>
        </p:nvSpPr>
        <p:spPr>
          <a:xfrm>
            <a:off x="7336393" y="1782540"/>
            <a:ext cx="2096809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Adam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Deller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419BB1F-D6A7-F6FA-4BCC-47BFC517A57C}"/>
              </a:ext>
            </a:extLst>
          </p:cNvPr>
          <p:cNvSpPr txBox="1"/>
          <p:nvPr/>
        </p:nvSpPr>
        <p:spPr>
          <a:xfrm>
            <a:off x="9848087" y="1783228"/>
            <a:ext cx="1886476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Ryan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Shannon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0C0FD-E6FC-3900-0F03-9553C82B9396}"/>
              </a:ext>
            </a:extLst>
          </p:cNvPr>
          <p:cNvSpPr txBox="1"/>
          <p:nvPr/>
        </p:nvSpPr>
        <p:spPr>
          <a:xfrm>
            <a:off x="2423555" y="1726400"/>
            <a:ext cx="2229595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Michelle </a:t>
            </a:r>
            <a:r>
              <a:rPr lang="en-AU" sz="2400" dirty="0" err="1">
                <a:solidFill>
                  <a:schemeClr val="bg1"/>
                </a:solidFill>
              </a:rPr>
              <a:t>Cluver</a:t>
            </a:r>
            <a:endParaRPr sz="2400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56492EFB-EE00-B06E-E991-D2FBD96D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7" y="3162890"/>
            <a:ext cx="2189568" cy="218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58518-3079-5B63-5930-FDA37C4B7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878" y="3162889"/>
            <a:ext cx="2189569" cy="2189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79CF83-D441-AB49-F9FF-AB9B8AFE2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541" y="3162889"/>
            <a:ext cx="2189569" cy="2189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DA76A-851E-3C97-BD93-0B023BC4E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10" y="3162889"/>
            <a:ext cx="2245711" cy="2189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6455AA-3FCA-6665-216C-AC61FE097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215" y="3162889"/>
            <a:ext cx="2189569" cy="21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7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6E1B35-795E-1145-1F2A-642078CD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" y="2636565"/>
            <a:ext cx="3100579" cy="31005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Astrophysics </a:t>
            </a:r>
            <a:r>
              <a:rPr lang="en-US" sz="4400" dirty="0" err="1"/>
              <a:t>Honours</a:t>
            </a:r>
            <a:r>
              <a:rPr lang="en-US" sz="4400" dirty="0"/>
              <a:t> Coursework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3C0C1BA-17DC-54D6-A494-0056537D0711}"/>
              </a:ext>
            </a:extLst>
          </p:cNvPr>
          <p:cNvSpPr txBox="1"/>
          <p:nvPr/>
        </p:nvSpPr>
        <p:spPr>
          <a:xfrm>
            <a:off x="352561" y="1553273"/>
            <a:ext cx="2332368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1 – Cosmology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24EA0FF-ACAC-D388-279E-9FDED4EC37C8}"/>
              </a:ext>
            </a:extLst>
          </p:cNvPr>
          <p:cNvSpPr txBox="1"/>
          <p:nvPr/>
        </p:nvSpPr>
        <p:spPr>
          <a:xfrm>
            <a:off x="2858814" y="1443913"/>
            <a:ext cx="3174123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2 – Astrophysical</a:t>
            </a:r>
          </a:p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Processes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A555663-21BB-440A-2A21-87D207308B7B}"/>
              </a:ext>
            </a:extLst>
          </p:cNvPr>
          <p:cNvSpPr txBox="1"/>
          <p:nvPr/>
        </p:nvSpPr>
        <p:spPr>
          <a:xfrm>
            <a:off x="6316716" y="1443912"/>
            <a:ext cx="2433143" cy="8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3 – Compact Objects</a:t>
            </a:r>
            <a:endParaRPr sz="2400" i="1" dirty="0">
              <a:solidFill>
                <a:schemeClr val="bg1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419BB1F-D6A7-F6FA-4BCC-47BFC517A57C}"/>
              </a:ext>
            </a:extLst>
          </p:cNvPr>
          <p:cNvSpPr txBox="1"/>
          <p:nvPr/>
        </p:nvSpPr>
        <p:spPr>
          <a:xfrm>
            <a:off x="9648497" y="1628577"/>
            <a:ext cx="2007474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ctr" defTabSz="457184"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AU" sz="2400" dirty="0">
                <a:solidFill>
                  <a:schemeClr val="bg1"/>
                </a:solidFill>
              </a:rPr>
              <a:t>4 – Galaxies</a:t>
            </a:r>
            <a:endParaRPr sz="24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4F6F2-7F9D-FB24-F726-E134154EE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56" y="2782176"/>
            <a:ext cx="4170692" cy="273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A899B-2AB2-3DF0-E0A4-31CCAA665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655" y="2782175"/>
            <a:ext cx="2984500" cy="273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EFE1D-7061-4A71-2FC7-7520BDB4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346" y="2797260"/>
            <a:ext cx="2730501" cy="27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2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Astrophysics </a:t>
            </a:r>
            <a:r>
              <a:rPr lang="en-US" sz="4400" dirty="0" err="1"/>
              <a:t>Honours</a:t>
            </a:r>
            <a:r>
              <a:rPr lang="en-US" sz="4400" dirty="0"/>
              <a:t> Coursework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385FC9-713D-76B9-E8CB-451D356DC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26277"/>
              </p:ext>
            </p:extLst>
          </p:nvPr>
        </p:nvGraphicFramePr>
        <p:xfrm>
          <a:off x="2218293" y="915489"/>
          <a:ext cx="9308662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957">
                  <a:extLst>
                    <a:ext uri="{9D8B030D-6E8A-4147-A177-3AD203B41FA5}">
                      <a16:colId xmlns:a16="http://schemas.microsoft.com/office/drawing/2014/main" val="4082182757"/>
                    </a:ext>
                  </a:extLst>
                </a:gridCol>
                <a:gridCol w="6074705">
                  <a:extLst>
                    <a:ext uri="{9D8B030D-6E8A-4147-A177-3AD203B41FA5}">
                      <a16:colId xmlns:a16="http://schemas.microsoft.com/office/drawing/2014/main" val="163720202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Cosmology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Physics of the expanding Universe, contents of the Universe, Big Bang physics, cosmic structure, cosmological observations</a:t>
                      </a:r>
                      <a:r>
                        <a:rPr lang="en-AU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49215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Astrophysical Processes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Formation of spectral lines, absorption and emission processes, radiative transfer, accretion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129353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Compact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Objects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Formation and evolution of neutron stars and black holes, radio pulsars, gravitational wave sources, use as astrophysical probes</a:t>
                      </a:r>
                      <a:r>
                        <a:rPr lang="en-AU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535725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Galaxies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Astrophysical components of a galaxy, physical processes of galaxy evolution, observing galaxies, active galactic nuclei</a:t>
                      </a:r>
                      <a:r>
                        <a:rPr lang="en-AU" sz="2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86467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BE3A88F-65C5-454F-28D2-46B50D32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82" y="984076"/>
            <a:ext cx="1180757" cy="118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6CE7A-4714-39FE-F21F-CD85ACF55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82" y="2489604"/>
            <a:ext cx="1180757" cy="118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7627D-006A-9892-66A1-C3E258F06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77" y="3878955"/>
            <a:ext cx="1749934" cy="1145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D5C12-9716-6A11-BC6A-AEA6DCB5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70" y="5233209"/>
            <a:ext cx="1620258" cy="14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Astrophysics </a:t>
            </a:r>
            <a:r>
              <a:rPr lang="en-US" sz="4400" dirty="0" err="1"/>
              <a:t>Honours</a:t>
            </a:r>
            <a:r>
              <a:rPr lang="en-US" sz="4400" dirty="0"/>
              <a:t> Research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036AE-FE36-3060-B0B7-DD13C6B1A951}"/>
              </a:ext>
            </a:extLst>
          </p:cNvPr>
          <p:cNvSpPr txBox="1"/>
          <p:nvPr/>
        </p:nvSpPr>
        <p:spPr>
          <a:xfrm>
            <a:off x="644677" y="1153630"/>
            <a:ext cx="1106384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We’re arranging weekly classes in Semester 1 to train the research skills of an astrophysicist!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You’ll complete a portfolio of tasks relevant to your literature review and project planning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CA194708-DF6C-9C97-286A-2A5E2F141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72224"/>
              </p:ext>
            </p:extLst>
          </p:nvPr>
        </p:nvGraphicFramePr>
        <p:xfrm>
          <a:off x="164699" y="3973587"/>
          <a:ext cx="11808000" cy="25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2437996721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4025902573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1978321575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2241766037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management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to find your key references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to read</a:t>
                      </a:r>
                    </a:p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paper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Strategies </a:t>
                      </a:r>
                    </a:p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writing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022017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coding practice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Useful tools</a:t>
                      </a:r>
                    </a:p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statistics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Presentation</a:t>
                      </a:r>
                    </a:p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 of AI tools</a:t>
                      </a:r>
                    </a:p>
                    <a:p>
                      <a:pPr algn="ctr"/>
                      <a:r>
                        <a:rPr lang="en-AU" sz="2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research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0158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719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Centre for Astrophysics and Supercomputing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C005A-3EFE-4713-106C-53C11A1DBEAD}"/>
              </a:ext>
            </a:extLst>
          </p:cNvPr>
          <p:cNvSpPr txBox="1"/>
          <p:nvPr/>
        </p:nvSpPr>
        <p:spPr>
          <a:xfrm>
            <a:off x="644677" y="1153630"/>
            <a:ext cx="612398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Astrophysics </a:t>
            </a:r>
            <a:r>
              <a:rPr lang="en-US" sz="3200" dirty="0" err="1">
                <a:solidFill>
                  <a:schemeClr val="bg1"/>
                </a:solidFill>
              </a:rPr>
              <a:t>Honours</a:t>
            </a:r>
            <a:r>
              <a:rPr lang="en-US" sz="3200" dirty="0">
                <a:solidFill>
                  <a:schemeClr val="bg1"/>
                </a:solidFill>
              </a:rPr>
              <a:t> students become members of the </a:t>
            </a:r>
            <a:r>
              <a:rPr lang="en-US" sz="3200" dirty="0">
                <a:solidFill>
                  <a:srgbClr val="FFFF00"/>
                </a:solidFill>
              </a:rPr>
              <a:t>Centre for Astrophysics and Supercomputing (CAS)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We have many weekly activities and events you can join to enrich your research journey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Many CAS </a:t>
            </a:r>
            <a:r>
              <a:rPr lang="en-US" sz="3200" dirty="0" err="1">
                <a:solidFill>
                  <a:schemeClr val="bg1"/>
                </a:solidFill>
              </a:rPr>
              <a:t>Honours</a:t>
            </a:r>
            <a:r>
              <a:rPr lang="en-US" sz="3200" dirty="0">
                <a:solidFill>
                  <a:schemeClr val="bg1"/>
                </a:solidFill>
              </a:rPr>
              <a:t> students gain </a:t>
            </a:r>
            <a:r>
              <a:rPr lang="en-US" sz="3200" dirty="0">
                <a:solidFill>
                  <a:srgbClr val="FFFF00"/>
                </a:solidFill>
              </a:rPr>
              <a:t>PhD scholarships </a:t>
            </a:r>
            <a:r>
              <a:rPr lang="en-US" sz="3200" dirty="0">
                <a:solidFill>
                  <a:schemeClr val="bg1"/>
                </a:solidFill>
              </a:rPr>
              <a:t>in our </a:t>
            </a:r>
            <a:r>
              <a:rPr lang="en-US" sz="3200" dirty="0" err="1">
                <a:solidFill>
                  <a:schemeClr val="bg1"/>
                </a:solidFill>
              </a:rPr>
              <a:t>centre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IMG_0816.jpg" descr="IMG_0816.jpg">
            <a:extLst>
              <a:ext uri="{FF2B5EF4-FFF2-40B4-BE49-F238E27FC236}">
                <a16:creationId xmlns:a16="http://schemas.microsoft.com/office/drawing/2014/main" id="{EFE655CB-E5E1-C17D-85D0-A49B1A71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513" y="3245927"/>
            <a:ext cx="4553810" cy="341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Keck1.tiff" descr="Keck1.tiff">
            <a:extLst>
              <a:ext uri="{FF2B5EF4-FFF2-40B4-BE49-F238E27FC236}">
                <a16:creationId xmlns:a16="http://schemas.microsoft.com/office/drawing/2014/main" id="{E6343098-340D-3C96-11E4-FC553C59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78" t="27604" r="15684" b="28385"/>
          <a:stretch>
            <a:fillRect/>
          </a:stretch>
        </p:blipFill>
        <p:spPr>
          <a:xfrm>
            <a:off x="6644657" y="1034793"/>
            <a:ext cx="5251521" cy="2103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859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12192000" cy="585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408E3-9D86-F7A1-50E9-A1AD5FE3DE5C}"/>
              </a:ext>
            </a:extLst>
          </p:cNvPr>
          <p:cNvSpPr txBox="1"/>
          <p:nvPr/>
        </p:nvSpPr>
        <p:spPr>
          <a:xfrm>
            <a:off x="884241" y="2154026"/>
            <a:ext cx="10382849" cy="2308324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Please come along to the presentation from our Astrophysics research supervisors, 1pm-1.30pm!</a:t>
            </a:r>
          </a:p>
        </p:txBody>
      </p:sp>
    </p:spTree>
    <p:extLst>
      <p:ext uri="{BB962C8B-B14F-4D97-AF65-F5344CB8AC3E}">
        <p14:creationId xmlns:p14="http://schemas.microsoft.com/office/powerpoint/2010/main" val="92409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yellow text and a purple logo&#10;&#10;Description automatically generated with medium confidence">
            <a:extLst>
              <a:ext uri="{FF2B5EF4-FFF2-40B4-BE49-F238E27FC236}">
                <a16:creationId xmlns:a16="http://schemas.microsoft.com/office/drawing/2014/main" id="{65D92D87-FD76-B629-9612-006EC394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34" y="830317"/>
            <a:ext cx="8529931" cy="60276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4D428-63F0-A727-D296-C7AB8E189DA8}"/>
              </a:ext>
            </a:extLst>
          </p:cNvPr>
          <p:cNvSpPr/>
          <p:nvPr/>
        </p:nvSpPr>
        <p:spPr>
          <a:xfrm>
            <a:off x="0" y="0"/>
            <a:ext cx="12192000" cy="926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Message from Physics &amp; Outer-Space Club …</a:t>
            </a:r>
          </a:p>
        </p:txBody>
      </p:sp>
    </p:spTree>
    <p:extLst>
      <p:ext uri="{BB962C8B-B14F-4D97-AF65-F5344CB8AC3E}">
        <p14:creationId xmlns:p14="http://schemas.microsoft.com/office/powerpoint/2010/main" val="625983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311</Words>
  <Application>Microsoft Macintosh PowerPoint</Application>
  <PresentationFormat>Widescreen</PresentationFormat>
  <Paragraphs>59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Blake</dc:creator>
  <cp:lastModifiedBy>Chris Blake</cp:lastModifiedBy>
  <cp:revision>5</cp:revision>
  <dcterms:created xsi:type="dcterms:W3CDTF">2024-10-02T23:03:17Z</dcterms:created>
  <dcterms:modified xsi:type="dcterms:W3CDTF">2024-10-03T07:30:21Z</dcterms:modified>
</cp:coreProperties>
</file>