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9.xml" ContentType="application/vnd.openxmlformats-officedocument.presentationml.notesSlide+xml"/>
  <Override PartName="/ppt/tags/tag25.xml" ContentType="application/vnd.openxmlformats-officedocument.presentationml.tags+xml"/>
  <Override PartName="/ppt/notesSlides/notesSlide20.xml" ContentType="application/vnd.openxmlformats-officedocument.presentationml.notesSlide+xml"/>
  <Override PartName="/ppt/tags/tag26.xml" ContentType="application/vnd.openxmlformats-officedocument.presentationml.tags+xml"/>
  <Override PartName="/ppt/notesSlides/notesSlide21.xml" ContentType="application/vnd.openxmlformats-officedocument.presentationml.notesSlide+xml"/>
  <Override PartName="/ppt/tags/tag27.xml" ContentType="application/vnd.openxmlformats-officedocument.presentationml.tags+xml"/>
  <Override PartName="/ppt/notesSlides/notesSlide22.xml" ContentType="application/vnd.openxmlformats-officedocument.presentationml.notesSlide+xml"/>
  <Override PartName="/ppt/tags/tag28.xml" ContentType="application/vnd.openxmlformats-officedocument.presentationml.tags+xml"/>
  <Override PartName="/ppt/notesSlides/notesSlide23.xml" ContentType="application/vnd.openxmlformats-officedocument.presentationml.notesSlide+xml"/>
  <Override PartName="/ppt/tags/tag29.xml" ContentType="application/vnd.openxmlformats-officedocument.presentationml.tags+xml"/>
  <Override PartName="/ppt/notesSlides/notesSlide24.xml" ContentType="application/vnd.openxmlformats-officedocument.presentationml.notesSlide+xml"/>
  <Override PartName="/ppt/tags/tag30.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69" r:id="rId2"/>
    <p:sldId id="358" r:id="rId3"/>
    <p:sldId id="391" r:id="rId4"/>
    <p:sldId id="372" r:id="rId5"/>
    <p:sldId id="371" r:id="rId6"/>
    <p:sldId id="373" r:id="rId7"/>
    <p:sldId id="376" r:id="rId8"/>
    <p:sldId id="377" r:id="rId9"/>
    <p:sldId id="378" r:id="rId10"/>
    <p:sldId id="385" r:id="rId11"/>
    <p:sldId id="374" r:id="rId12"/>
    <p:sldId id="375" r:id="rId13"/>
    <p:sldId id="386" r:id="rId14"/>
    <p:sldId id="367" r:id="rId15"/>
    <p:sldId id="389" r:id="rId16"/>
    <p:sldId id="388" r:id="rId17"/>
    <p:sldId id="379" r:id="rId18"/>
    <p:sldId id="381" r:id="rId19"/>
    <p:sldId id="368" r:id="rId20"/>
    <p:sldId id="382" r:id="rId21"/>
    <p:sldId id="380" r:id="rId22"/>
    <p:sldId id="364" r:id="rId23"/>
    <p:sldId id="365" r:id="rId24"/>
    <p:sldId id="366" r:id="rId25"/>
    <p:sldId id="390" r:id="rId26"/>
  </p:sldIdLst>
  <p:sldSz cx="9144000" cy="6858000" type="screen4x3"/>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403" autoAdjust="0"/>
  </p:normalViewPr>
  <p:slideViewPr>
    <p:cSldViewPr snapToGrid="0">
      <p:cViewPr>
        <p:scale>
          <a:sx n="68" d="100"/>
          <a:sy n="68" d="100"/>
        </p:scale>
        <p:origin x="1882" y="67"/>
      </p:cViewPr>
      <p:guideLst>
        <p:guide orient="horz" pos="2160"/>
        <p:guide pos="2880"/>
      </p:guideLst>
    </p:cSldViewPr>
  </p:slideViewPr>
  <p:notesTextViewPr>
    <p:cViewPr>
      <p:scale>
        <a:sx n="1" d="1"/>
        <a:sy n="1" d="1"/>
      </p:scale>
      <p:origin x="0" y="0"/>
    </p:cViewPr>
  </p:notesTextViewPr>
  <p:sorterViewPr>
    <p:cViewPr>
      <p:scale>
        <a:sx n="60" d="100"/>
        <a:sy n="60" d="100"/>
      </p:scale>
      <p:origin x="0" y="51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2FA046-D89C-4F3D-917D-436090E79FC5}" type="datetimeFigureOut">
              <a:rPr lang="en-AU" smtClean="0"/>
              <a:t>4/05/2016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73920D-ED48-4CEB-9FCA-FD9D13AF4FE5}" type="slidenum">
              <a:rPr lang="en-AU" smtClean="0"/>
              <a:t>‹#›</a:t>
            </a:fld>
            <a:endParaRPr lang="en-AU"/>
          </a:p>
        </p:txBody>
      </p:sp>
    </p:spTree>
    <p:extLst>
      <p:ext uri="{BB962C8B-B14F-4D97-AF65-F5344CB8AC3E}">
        <p14:creationId xmlns:p14="http://schemas.microsoft.com/office/powerpoint/2010/main" val="2870157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1</a:t>
            </a:fld>
            <a:endParaRPr lang="en-AU" dirty="0"/>
          </a:p>
        </p:txBody>
      </p:sp>
    </p:spTree>
    <p:extLst>
      <p:ext uri="{BB962C8B-B14F-4D97-AF65-F5344CB8AC3E}">
        <p14:creationId xmlns:p14="http://schemas.microsoft.com/office/powerpoint/2010/main" val="1076597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10</a:t>
            </a:fld>
            <a:endParaRPr lang="en-AU" dirty="0"/>
          </a:p>
        </p:txBody>
      </p:sp>
    </p:spTree>
    <p:extLst>
      <p:ext uri="{BB962C8B-B14F-4D97-AF65-F5344CB8AC3E}">
        <p14:creationId xmlns:p14="http://schemas.microsoft.com/office/powerpoint/2010/main" val="3646703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11</a:t>
            </a:fld>
            <a:endParaRPr lang="en-AU" dirty="0"/>
          </a:p>
        </p:txBody>
      </p:sp>
    </p:spTree>
    <p:extLst>
      <p:ext uri="{BB962C8B-B14F-4D97-AF65-F5344CB8AC3E}">
        <p14:creationId xmlns:p14="http://schemas.microsoft.com/office/powerpoint/2010/main" val="4255820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12</a:t>
            </a:fld>
            <a:endParaRPr lang="en-AU" dirty="0"/>
          </a:p>
        </p:txBody>
      </p:sp>
    </p:spTree>
    <p:extLst>
      <p:ext uri="{BB962C8B-B14F-4D97-AF65-F5344CB8AC3E}">
        <p14:creationId xmlns:p14="http://schemas.microsoft.com/office/powerpoint/2010/main" val="3295206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13</a:t>
            </a:fld>
            <a:endParaRPr lang="en-AU" dirty="0"/>
          </a:p>
        </p:txBody>
      </p:sp>
    </p:spTree>
    <p:extLst>
      <p:ext uri="{BB962C8B-B14F-4D97-AF65-F5344CB8AC3E}">
        <p14:creationId xmlns:p14="http://schemas.microsoft.com/office/powerpoint/2010/main" val="2688383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373920D-ED48-4CEB-9FCA-FD9D13AF4FE5}" type="slidenum">
              <a:rPr lang="en-AU" smtClean="0"/>
              <a:t>14</a:t>
            </a:fld>
            <a:endParaRPr lang="en-AU"/>
          </a:p>
        </p:txBody>
      </p:sp>
    </p:spTree>
    <p:extLst>
      <p:ext uri="{BB962C8B-B14F-4D97-AF65-F5344CB8AC3E}">
        <p14:creationId xmlns:p14="http://schemas.microsoft.com/office/powerpoint/2010/main" val="27459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15</a:t>
            </a:fld>
            <a:endParaRPr lang="en-AU" dirty="0"/>
          </a:p>
        </p:txBody>
      </p:sp>
    </p:spTree>
    <p:extLst>
      <p:ext uri="{BB962C8B-B14F-4D97-AF65-F5344CB8AC3E}">
        <p14:creationId xmlns:p14="http://schemas.microsoft.com/office/powerpoint/2010/main" val="3132116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16</a:t>
            </a:fld>
            <a:endParaRPr lang="en-AU" dirty="0"/>
          </a:p>
        </p:txBody>
      </p:sp>
    </p:spTree>
    <p:extLst>
      <p:ext uri="{BB962C8B-B14F-4D97-AF65-F5344CB8AC3E}">
        <p14:creationId xmlns:p14="http://schemas.microsoft.com/office/powerpoint/2010/main" val="520315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17</a:t>
            </a:fld>
            <a:endParaRPr lang="en-AU" dirty="0"/>
          </a:p>
        </p:txBody>
      </p:sp>
    </p:spTree>
    <p:extLst>
      <p:ext uri="{BB962C8B-B14F-4D97-AF65-F5344CB8AC3E}">
        <p14:creationId xmlns:p14="http://schemas.microsoft.com/office/powerpoint/2010/main" val="3432017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18</a:t>
            </a:fld>
            <a:endParaRPr lang="en-AU" dirty="0"/>
          </a:p>
        </p:txBody>
      </p:sp>
    </p:spTree>
    <p:extLst>
      <p:ext uri="{BB962C8B-B14F-4D97-AF65-F5344CB8AC3E}">
        <p14:creationId xmlns:p14="http://schemas.microsoft.com/office/powerpoint/2010/main" val="2606372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373920D-ED48-4CEB-9FCA-FD9D13AF4FE5}" type="slidenum">
              <a:rPr lang="en-AU" smtClean="0"/>
              <a:t>19</a:t>
            </a:fld>
            <a:endParaRPr lang="en-AU"/>
          </a:p>
        </p:txBody>
      </p:sp>
    </p:spTree>
    <p:extLst>
      <p:ext uri="{BB962C8B-B14F-4D97-AF65-F5344CB8AC3E}">
        <p14:creationId xmlns:p14="http://schemas.microsoft.com/office/powerpoint/2010/main" val="2211658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2</a:t>
            </a:fld>
            <a:endParaRPr lang="en-AU" dirty="0"/>
          </a:p>
        </p:txBody>
      </p:sp>
    </p:spTree>
    <p:extLst>
      <p:ext uri="{BB962C8B-B14F-4D97-AF65-F5344CB8AC3E}">
        <p14:creationId xmlns:p14="http://schemas.microsoft.com/office/powerpoint/2010/main" val="4112441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20</a:t>
            </a:fld>
            <a:endParaRPr lang="en-AU" dirty="0"/>
          </a:p>
        </p:txBody>
      </p:sp>
    </p:spTree>
    <p:extLst>
      <p:ext uri="{BB962C8B-B14F-4D97-AF65-F5344CB8AC3E}">
        <p14:creationId xmlns:p14="http://schemas.microsoft.com/office/powerpoint/2010/main" val="2216227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21</a:t>
            </a:fld>
            <a:endParaRPr lang="en-AU" dirty="0"/>
          </a:p>
        </p:txBody>
      </p:sp>
    </p:spTree>
    <p:extLst>
      <p:ext uri="{BB962C8B-B14F-4D97-AF65-F5344CB8AC3E}">
        <p14:creationId xmlns:p14="http://schemas.microsoft.com/office/powerpoint/2010/main" val="819817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22</a:t>
            </a:fld>
            <a:endParaRPr lang="en-AU" dirty="0"/>
          </a:p>
        </p:txBody>
      </p:sp>
    </p:spTree>
    <p:extLst>
      <p:ext uri="{BB962C8B-B14F-4D97-AF65-F5344CB8AC3E}">
        <p14:creationId xmlns:p14="http://schemas.microsoft.com/office/powerpoint/2010/main" val="4112441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23</a:t>
            </a:fld>
            <a:endParaRPr lang="en-AU" dirty="0"/>
          </a:p>
        </p:txBody>
      </p:sp>
    </p:spTree>
    <p:extLst>
      <p:ext uri="{BB962C8B-B14F-4D97-AF65-F5344CB8AC3E}">
        <p14:creationId xmlns:p14="http://schemas.microsoft.com/office/powerpoint/2010/main" val="41124413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24</a:t>
            </a:fld>
            <a:endParaRPr lang="en-AU" dirty="0"/>
          </a:p>
        </p:txBody>
      </p:sp>
    </p:spTree>
    <p:extLst>
      <p:ext uri="{BB962C8B-B14F-4D97-AF65-F5344CB8AC3E}">
        <p14:creationId xmlns:p14="http://schemas.microsoft.com/office/powerpoint/2010/main" val="41124413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25</a:t>
            </a:fld>
            <a:endParaRPr lang="en-AU" dirty="0"/>
          </a:p>
        </p:txBody>
      </p:sp>
    </p:spTree>
    <p:extLst>
      <p:ext uri="{BB962C8B-B14F-4D97-AF65-F5344CB8AC3E}">
        <p14:creationId xmlns:p14="http://schemas.microsoft.com/office/powerpoint/2010/main" val="1996338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3</a:t>
            </a:fld>
            <a:endParaRPr lang="en-AU" dirty="0"/>
          </a:p>
        </p:txBody>
      </p:sp>
    </p:spTree>
    <p:extLst>
      <p:ext uri="{BB962C8B-B14F-4D97-AF65-F5344CB8AC3E}">
        <p14:creationId xmlns:p14="http://schemas.microsoft.com/office/powerpoint/2010/main" val="3586283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4</a:t>
            </a:fld>
            <a:endParaRPr lang="en-AU" dirty="0"/>
          </a:p>
        </p:txBody>
      </p:sp>
    </p:spTree>
    <p:extLst>
      <p:ext uri="{BB962C8B-B14F-4D97-AF65-F5344CB8AC3E}">
        <p14:creationId xmlns:p14="http://schemas.microsoft.com/office/powerpoint/2010/main" val="3521464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5</a:t>
            </a:fld>
            <a:endParaRPr lang="en-AU" dirty="0"/>
          </a:p>
        </p:txBody>
      </p:sp>
    </p:spTree>
    <p:extLst>
      <p:ext uri="{BB962C8B-B14F-4D97-AF65-F5344CB8AC3E}">
        <p14:creationId xmlns:p14="http://schemas.microsoft.com/office/powerpoint/2010/main" val="1638647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6</a:t>
            </a:fld>
            <a:endParaRPr lang="en-AU" dirty="0"/>
          </a:p>
        </p:txBody>
      </p:sp>
    </p:spTree>
    <p:extLst>
      <p:ext uri="{BB962C8B-B14F-4D97-AF65-F5344CB8AC3E}">
        <p14:creationId xmlns:p14="http://schemas.microsoft.com/office/powerpoint/2010/main" val="2464315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7</a:t>
            </a:fld>
            <a:endParaRPr lang="en-AU" dirty="0"/>
          </a:p>
        </p:txBody>
      </p:sp>
    </p:spTree>
    <p:extLst>
      <p:ext uri="{BB962C8B-B14F-4D97-AF65-F5344CB8AC3E}">
        <p14:creationId xmlns:p14="http://schemas.microsoft.com/office/powerpoint/2010/main" val="271165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8</a:t>
            </a:fld>
            <a:endParaRPr lang="en-AU" dirty="0"/>
          </a:p>
        </p:txBody>
      </p:sp>
    </p:spTree>
    <p:extLst>
      <p:ext uri="{BB962C8B-B14F-4D97-AF65-F5344CB8AC3E}">
        <p14:creationId xmlns:p14="http://schemas.microsoft.com/office/powerpoint/2010/main" val="3052120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73920D-ED48-4CEB-9FCA-FD9D13AF4FE5}" type="slidenum">
              <a:rPr lang="en-AU" smtClean="0"/>
              <a:t>9</a:t>
            </a:fld>
            <a:endParaRPr lang="en-AU" dirty="0"/>
          </a:p>
        </p:txBody>
      </p:sp>
    </p:spTree>
    <p:extLst>
      <p:ext uri="{BB962C8B-B14F-4D97-AF65-F5344CB8AC3E}">
        <p14:creationId xmlns:p14="http://schemas.microsoft.com/office/powerpoint/2010/main" val="3726454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0A2783CB-9329-4DA9-8847-515EE559F062}" type="datetimeFigureOut">
              <a:rPr lang="en-AU" smtClean="0"/>
              <a:t>4/05/2016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C83126-DEA1-4255-9A78-CA165F3478EB}" type="slidenum">
              <a:rPr lang="en-AU" smtClean="0"/>
              <a:t>‹#›</a:t>
            </a:fld>
            <a:endParaRPr lang="en-AU"/>
          </a:p>
        </p:txBody>
      </p:sp>
    </p:spTree>
    <p:extLst>
      <p:ext uri="{BB962C8B-B14F-4D97-AF65-F5344CB8AC3E}">
        <p14:creationId xmlns:p14="http://schemas.microsoft.com/office/powerpoint/2010/main" val="301325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A2783CB-9329-4DA9-8847-515EE559F062}" type="datetimeFigureOut">
              <a:rPr lang="en-AU" smtClean="0"/>
              <a:t>4/05/2016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C83126-DEA1-4255-9A78-CA165F3478EB}" type="slidenum">
              <a:rPr lang="en-AU" smtClean="0"/>
              <a:t>‹#›</a:t>
            </a:fld>
            <a:endParaRPr lang="en-AU"/>
          </a:p>
        </p:txBody>
      </p:sp>
    </p:spTree>
    <p:extLst>
      <p:ext uri="{BB962C8B-B14F-4D97-AF65-F5344CB8AC3E}">
        <p14:creationId xmlns:p14="http://schemas.microsoft.com/office/powerpoint/2010/main" val="3158628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A2783CB-9329-4DA9-8847-515EE559F062}" type="datetimeFigureOut">
              <a:rPr lang="en-AU" smtClean="0"/>
              <a:t>4/05/2016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C83126-DEA1-4255-9A78-CA165F3478EB}" type="slidenum">
              <a:rPr lang="en-AU" smtClean="0"/>
              <a:t>‹#›</a:t>
            </a:fld>
            <a:endParaRPr lang="en-AU"/>
          </a:p>
        </p:txBody>
      </p:sp>
    </p:spTree>
    <p:extLst>
      <p:ext uri="{BB962C8B-B14F-4D97-AF65-F5344CB8AC3E}">
        <p14:creationId xmlns:p14="http://schemas.microsoft.com/office/powerpoint/2010/main" val="3024432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A2783CB-9329-4DA9-8847-515EE559F062}" type="datetimeFigureOut">
              <a:rPr lang="en-AU" smtClean="0"/>
              <a:t>4/05/2016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C83126-DEA1-4255-9A78-CA165F3478EB}" type="slidenum">
              <a:rPr lang="en-AU" smtClean="0"/>
              <a:t>‹#›</a:t>
            </a:fld>
            <a:endParaRPr lang="en-AU"/>
          </a:p>
        </p:txBody>
      </p:sp>
    </p:spTree>
    <p:extLst>
      <p:ext uri="{BB962C8B-B14F-4D97-AF65-F5344CB8AC3E}">
        <p14:creationId xmlns:p14="http://schemas.microsoft.com/office/powerpoint/2010/main" val="3766195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A2783CB-9329-4DA9-8847-515EE559F062}" type="datetimeFigureOut">
              <a:rPr lang="en-AU" smtClean="0"/>
              <a:t>4/05/2016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C83126-DEA1-4255-9A78-CA165F3478EB}" type="slidenum">
              <a:rPr lang="en-AU" smtClean="0"/>
              <a:t>‹#›</a:t>
            </a:fld>
            <a:endParaRPr lang="en-AU"/>
          </a:p>
        </p:txBody>
      </p:sp>
    </p:spTree>
    <p:extLst>
      <p:ext uri="{BB962C8B-B14F-4D97-AF65-F5344CB8AC3E}">
        <p14:creationId xmlns:p14="http://schemas.microsoft.com/office/powerpoint/2010/main" val="2198447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2783CB-9329-4DA9-8847-515EE559F062}" type="datetimeFigureOut">
              <a:rPr lang="en-AU" smtClean="0"/>
              <a:t>4/05/2016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C83126-DEA1-4255-9A78-CA165F3478EB}" type="slidenum">
              <a:rPr lang="en-AU" smtClean="0"/>
              <a:t>‹#›</a:t>
            </a:fld>
            <a:endParaRPr lang="en-AU"/>
          </a:p>
        </p:txBody>
      </p:sp>
    </p:spTree>
    <p:extLst>
      <p:ext uri="{BB962C8B-B14F-4D97-AF65-F5344CB8AC3E}">
        <p14:creationId xmlns:p14="http://schemas.microsoft.com/office/powerpoint/2010/main" val="3704823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0A2783CB-9329-4DA9-8847-515EE559F062}" type="datetimeFigureOut">
              <a:rPr lang="en-AU" smtClean="0"/>
              <a:t>4/05/2016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4C83126-DEA1-4255-9A78-CA165F3478EB}" type="slidenum">
              <a:rPr lang="en-AU" smtClean="0"/>
              <a:t>‹#›</a:t>
            </a:fld>
            <a:endParaRPr lang="en-AU"/>
          </a:p>
        </p:txBody>
      </p:sp>
    </p:spTree>
    <p:extLst>
      <p:ext uri="{BB962C8B-B14F-4D97-AF65-F5344CB8AC3E}">
        <p14:creationId xmlns:p14="http://schemas.microsoft.com/office/powerpoint/2010/main" val="4039921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0A2783CB-9329-4DA9-8847-515EE559F062}" type="datetimeFigureOut">
              <a:rPr lang="en-AU" smtClean="0"/>
              <a:t>4/05/2016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4C83126-DEA1-4255-9A78-CA165F3478EB}" type="slidenum">
              <a:rPr lang="en-AU" smtClean="0"/>
              <a:t>‹#›</a:t>
            </a:fld>
            <a:endParaRPr lang="en-AU"/>
          </a:p>
        </p:txBody>
      </p:sp>
    </p:spTree>
    <p:extLst>
      <p:ext uri="{BB962C8B-B14F-4D97-AF65-F5344CB8AC3E}">
        <p14:creationId xmlns:p14="http://schemas.microsoft.com/office/powerpoint/2010/main" val="1122310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0A2783CB-9329-4DA9-8847-515EE559F062}" type="datetimeFigureOut">
              <a:rPr lang="en-AU" smtClean="0"/>
              <a:t>4/05/2016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4C83126-DEA1-4255-9A78-CA165F3478EB}" type="slidenum">
              <a:rPr lang="en-AU" smtClean="0"/>
              <a:t>‹#›</a:t>
            </a:fld>
            <a:endParaRPr lang="en-AU"/>
          </a:p>
        </p:txBody>
      </p:sp>
    </p:spTree>
    <p:extLst>
      <p:ext uri="{BB962C8B-B14F-4D97-AF65-F5344CB8AC3E}">
        <p14:creationId xmlns:p14="http://schemas.microsoft.com/office/powerpoint/2010/main" val="3180400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2783CB-9329-4DA9-8847-515EE559F062}" type="datetimeFigureOut">
              <a:rPr lang="en-AU" smtClean="0"/>
              <a:t>4/05/2016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4C83126-DEA1-4255-9A78-CA165F3478EB}" type="slidenum">
              <a:rPr lang="en-AU" smtClean="0"/>
              <a:t>‹#›</a:t>
            </a:fld>
            <a:endParaRPr lang="en-AU"/>
          </a:p>
        </p:txBody>
      </p:sp>
    </p:spTree>
    <p:extLst>
      <p:ext uri="{BB962C8B-B14F-4D97-AF65-F5344CB8AC3E}">
        <p14:creationId xmlns:p14="http://schemas.microsoft.com/office/powerpoint/2010/main" val="2725803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2783CB-9329-4DA9-8847-515EE559F062}" type="datetimeFigureOut">
              <a:rPr lang="en-AU" smtClean="0"/>
              <a:t>4/05/2016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4C83126-DEA1-4255-9A78-CA165F3478EB}" type="slidenum">
              <a:rPr lang="en-AU" smtClean="0"/>
              <a:t>‹#›</a:t>
            </a:fld>
            <a:endParaRPr lang="en-AU"/>
          </a:p>
        </p:txBody>
      </p:sp>
    </p:spTree>
    <p:extLst>
      <p:ext uri="{BB962C8B-B14F-4D97-AF65-F5344CB8AC3E}">
        <p14:creationId xmlns:p14="http://schemas.microsoft.com/office/powerpoint/2010/main" val="2767657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2783CB-9329-4DA9-8847-515EE559F062}" type="datetimeFigureOut">
              <a:rPr lang="en-AU" smtClean="0"/>
              <a:t>4/05/2016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4C83126-DEA1-4255-9A78-CA165F3478EB}" type="slidenum">
              <a:rPr lang="en-AU" smtClean="0"/>
              <a:t>‹#›</a:t>
            </a:fld>
            <a:endParaRPr lang="en-AU"/>
          </a:p>
        </p:txBody>
      </p:sp>
    </p:spTree>
    <p:extLst>
      <p:ext uri="{BB962C8B-B14F-4D97-AF65-F5344CB8AC3E}">
        <p14:creationId xmlns:p14="http://schemas.microsoft.com/office/powerpoint/2010/main" val="49017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2783CB-9329-4DA9-8847-515EE559F062}" type="datetimeFigureOut">
              <a:rPr lang="en-AU" smtClean="0"/>
              <a:t>4/05/2016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83126-DEA1-4255-9A78-CA165F3478EB}" type="slidenum">
              <a:rPr lang="en-AU" smtClean="0"/>
              <a:t>‹#›</a:t>
            </a:fld>
            <a:endParaRPr lang="en-AU"/>
          </a:p>
        </p:txBody>
      </p:sp>
    </p:spTree>
    <p:extLst>
      <p:ext uri="{BB962C8B-B14F-4D97-AF65-F5344CB8AC3E}">
        <p14:creationId xmlns:p14="http://schemas.microsoft.com/office/powerpoint/2010/main" val="2428440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18.jp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1.xml"/><Relationship Id="rId7"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0.png"/><Relationship Id="rId9" Type="http://schemas.openxmlformats.org/officeDocument/2006/relationships/image" Target="../media/image19.jp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12.xml"/><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2.pn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13.xml"/><Relationship Id="rId7" Type="http://schemas.openxmlformats.org/officeDocument/2006/relationships/image" Target="../media/image35.pn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tags" Target="../tags/tag16.xml"/><Relationship Id="rId7" Type="http://schemas.openxmlformats.org/officeDocument/2006/relationships/oleObject" Target="../embeddings/oleObject1.bin"/><Relationship Id="rId2" Type="http://schemas.openxmlformats.org/officeDocument/2006/relationships/tags" Target="../tags/tag15.xml"/><Relationship Id="rId1" Type="http://schemas.openxmlformats.org/officeDocument/2006/relationships/vmlDrawing" Target="../drawings/vmlDrawing1.vml"/><Relationship Id="rId6" Type="http://schemas.openxmlformats.org/officeDocument/2006/relationships/notesSlide" Target="../notesSlides/notesSlide14.xml"/><Relationship Id="rId5" Type="http://schemas.openxmlformats.org/officeDocument/2006/relationships/slideLayout" Target="../slideLayouts/slideLayout12.xml"/><Relationship Id="rId4" Type="http://schemas.openxmlformats.org/officeDocument/2006/relationships/tags" Target="../tags/tag1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41.png"/><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40.jpg"/><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32.png"/><Relationship Id="rId5" Type="http://schemas.openxmlformats.org/officeDocument/2006/relationships/image" Target="../media/image42.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notesSlide" Target="../notesSlides/notesSlide17.xml"/><Relationship Id="rId7" Type="http://schemas.openxmlformats.org/officeDocument/2006/relationships/image" Target="../media/image46.png"/><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60.png"/><Relationship Id="rId2" Type="http://schemas.openxmlformats.org/officeDocument/2006/relationships/slideLayout" Target="../slideLayouts/slideLayout1.xml"/><Relationship Id="rId1" Type="http://schemas.openxmlformats.org/officeDocument/2006/relationships/tags" Target="../tags/tag21.xml"/><Relationship Id="rId5" Type="http://schemas.openxmlformats.org/officeDocument/2006/relationships/image" Target="../media/image3.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tags" Target="../tags/tag23.xml"/><Relationship Id="rId7" Type="http://schemas.openxmlformats.org/officeDocument/2006/relationships/oleObject" Target="../embeddings/oleObject2.bin"/><Relationship Id="rId2" Type="http://schemas.openxmlformats.org/officeDocument/2006/relationships/tags" Target="../tags/tag22.xml"/><Relationship Id="rId1" Type="http://schemas.openxmlformats.org/officeDocument/2006/relationships/vmlDrawing" Target="../drawings/vmlDrawing2.vml"/><Relationship Id="rId6" Type="http://schemas.openxmlformats.org/officeDocument/2006/relationships/notesSlide" Target="../notesSlides/notesSlide19.xml"/><Relationship Id="rId5" Type="http://schemas.openxmlformats.org/officeDocument/2006/relationships/slideLayout" Target="../slideLayouts/slideLayout12.xml"/><Relationship Id="rId4" Type="http://schemas.openxmlformats.org/officeDocument/2006/relationships/tags" Target="../tags/tag2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8" Type="http://schemas.openxmlformats.org/officeDocument/2006/relationships/image" Target="../media/image440.png"/><Relationship Id="rId3" Type="http://schemas.openxmlformats.org/officeDocument/2006/relationships/notesSlide" Target="../notesSlides/notesSlide20.xml"/><Relationship Id="rId7" Type="http://schemas.openxmlformats.org/officeDocument/2006/relationships/image" Target="../media/image430.png"/><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image" Target="../media/image50.png"/><Relationship Id="rId5" Type="http://schemas.openxmlformats.org/officeDocument/2006/relationships/image" Target="../media/image330.png"/><Relationship Id="rId4" Type="http://schemas.openxmlformats.org/officeDocument/2006/relationships/image" Target="../media/image32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6.xml"/><Relationship Id="rId6" Type="http://schemas.openxmlformats.org/officeDocument/2006/relationships/image" Target="../media/image51.jpg"/><Relationship Id="rId5" Type="http://schemas.openxmlformats.org/officeDocument/2006/relationships/image" Target="../media/image380.png"/><Relationship Id="rId4" Type="http://schemas.openxmlformats.org/officeDocument/2006/relationships/image" Target="../media/image370.png"/></Relationships>
</file>

<file path=ppt/slides/_rels/slide2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notesSlide" Target="../notesSlides/notesSlide22.xml"/><Relationship Id="rId7" Type="http://schemas.openxmlformats.org/officeDocument/2006/relationships/image" Target="../media/image55.png"/><Relationship Id="rId2" Type="http://schemas.openxmlformats.org/officeDocument/2006/relationships/slideLayout" Target="../slideLayouts/slideLayout1.xml"/><Relationship Id="rId1" Type="http://schemas.openxmlformats.org/officeDocument/2006/relationships/tags" Target="../tags/tag2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7.png"/></Relationships>
</file>

<file path=ppt/slides/_rels/slide23.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openxmlformats.org/officeDocument/2006/relationships/notesSlide" Target="../notesSlides/notesSlide23.xml"/><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slideLayout" Target="../slideLayouts/slideLayout1.xml"/><Relationship Id="rId16" Type="http://schemas.openxmlformats.org/officeDocument/2006/relationships/image" Target="../media/image70.png"/><Relationship Id="rId1" Type="http://schemas.openxmlformats.org/officeDocument/2006/relationships/tags" Target="../tags/tag28.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5" Type="http://schemas.openxmlformats.org/officeDocument/2006/relationships/image" Target="../media/image6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8.png"/></Relationships>
</file>

<file path=ppt/slides/_rels/slide24.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notesSlide" Target="../notesSlides/notesSlide24.xml"/><Relationship Id="rId7" Type="http://schemas.openxmlformats.org/officeDocument/2006/relationships/image" Target="../media/image72.png"/><Relationship Id="rId2" Type="http://schemas.openxmlformats.org/officeDocument/2006/relationships/slideLayout" Target="../slideLayouts/slideLayout1.xml"/><Relationship Id="rId1" Type="http://schemas.openxmlformats.org/officeDocument/2006/relationships/tags" Target="../tags/tag29.xml"/><Relationship Id="rId6" Type="http://schemas.openxmlformats.org/officeDocument/2006/relationships/image" Target="../media/image71.png"/><Relationship Id="rId5" Type="http://schemas.openxmlformats.org/officeDocument/2006/relationships/image" Target="../media/image59.png"/><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30.xml"/><Relationship Id="rId4" Type="http://schemas.openxmlformats.org/officeDocument/2006/relationships/image" Target="../media/image7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40.png"/><Relationship Id="rId5"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7.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7284" y="1533173"/>
            <a:ext cx="4762500" cy="4762500"/>
          </a:xfrm>
          <a:prstGeom prst="rect">
            <a:avLst/>
          </a:prstGeom>
        </p:spPr>
      </p:pic>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1"/>
          <p:cNvSpPr txBox="1">
            <a:spLocks/>
          </p:cNvSpPr>
          <p:nvPr/>
        </p:nvSpPr>
        <p:spPr>
          <a:xfrm>
            <a:off x="0" y="274638"/>
            <a:ext cx="910854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effectLst>
                  <a:outerShdw blurRad="38100" dist="38100" dir="2700000" algn="tl">
                    <a:srgbClr val="000000">
                      <a:alpha val="43137"/>
                    </a:srgbClr>
                  </a:outerShdw>
                </a:effectLst>
              </a:rPr>
              <a:t>Chapter 22 : Electric potential</a:t>
            </a:r>
            <a:endParaRPr lang="en-AU" dirty="0">
              <a:effectLst>
                <a:outerShdw blurRad="38100" dist="38100" dir="2700000" algn="tl">
                  <a:srgbClr val="000000">
                    <a:alpha val="43137"/>
                  </a:srgbClr>
                </a:outerShdw>
              </a:effectLst>
            </a:endParaRPr>
          </a:p>
        </p:txBody>
      </p:sp>
      <p:sp>
        <p:nvSpPr>
          <p:cNvPr id="9" name="TextBox 8"/>
          <p:cNvSpPr txBox="1"/>
          <p:nvPr/>
        </p:nvSpPr>
        <p:spPr>
          <a:xfrm>
            <a:off x="620889" y="1580444"/>
            <a:ext cx="5012268" cy="4524315"/>
          </a:xfrm>
          <a:prstGeom prst="rect">
            <a:avLst/>
          </a:prstGeom>
          <a:noFill/>
        </p:spPr>
        <p:txBody>
          <a:bodyPr wrap="square" rtlCol="0">
            <a:spAutoFit/>
          </a:bodyPr>
          <a:lstStyle/>
          <a:p>
            <a:pPr marL="285750" indent="-285750">
              <a:buFont typeface="Arial" panose="020B0604020202020204" pitchFamily="34" charset="0"/>
              <a:buChar char="•"/>
            </a:pPr>
            <a:r>
              <a:rPr lang="en-AU" sz="3200" dirty="0" smtClean="0"/>
              <a:t>What is </a:t>
            </a:r>
            <a:r>
              <a:rPr lang="en-AU" sz="3200" dirty="0" smtClean="0">
                <a:solidFill>
                  <a:srgbClr val="FF0000"/>
                </a:solidFill>
              </a:rPr>
              <a:t>electric </a:t>
            </a:r>
            <a:r>
              <a:rPr lang="en-AU" sz="3200" dirty="0" smtClean="0">
                <a:solidFill>
                  <a:srgbClr val="FF0000"/>
                </a:solidFill>
              </a:rPr>
              <a:t>potential?</a:t>
            </a:r>
          </a:p>
          <a:p>
            <a:pPr marL="285750" indent="-285750">
              <a:buFont typeface="Arial" panose="020B0604020202020204" pitchFamily="34" charset="0"/>
              <a:buChar char="•"/>
            </a:pPr>
            <a:endParaRPr lang="en-AU" sz="3200" dirty="0">
              <a:solidFill>
                <a:srgbClr val="FF0000"/>
              </a:solidFill>
            </a:endParaRPr>
          </a:p>
          <a:p>
            <a:pPr marL="285750" indent="-285750">
              <a:buFont typeface="Arial" panose="020B0604020202020204" pitchFamily="34" charset="0"/>
              <a:buChar char="•"/>
            </a:pPr>
            <a:r>
              <a:rPr lang="en-AU" sz="3200" dirty="0" smtClean="0"/>
              <a:t>How does it relate to </a:t>
            </a:r>
            <a:r>
              <a:rPr lang="en-AU" sz="3200" dirty="0" smtClean="0">
                <a:solidFill>
                  <a:srgbClr val="FF0000"/>
                </a:solidFill>
              </a:rPr>
              <a:t>potential energy</a:t>
            </a:r>
            <a:r>
              <a:rPr lang="en-AU" sz="3200" dirty="0" smtClean="0"/>
              <a:t>?</a:t>
            </a:r>
          </a:p>
          <a:p>
            <a:pPr marL="285750" indent="-285750">
              <a:buFont typeface="Arial" panose="020B0604020202020204" pitchFamily="34" charset="0"/>
              <a:buChar char="•"/>
            </a:pPr>
            <a:endParaRPr lang="en-AU" sz="3200" dirty="0">
              <a:solidFill>
                <a:srgbClr val="FF0000"/>
              </a:solidFill>
            </a:endParaRPr>
          </a:p>
          <a:p>
            <a:pPr marL="285750" indent="-285750">
              <a:buFont typeface="Arial" panose="020B0604020202020204" pitchFamily="34" charset="0"/>
              <a:buChar char="•"/>
            </a:pPr>
            <a:r>
              <a:rPr lang="en-AU" sz="3200" dirty="0" smtClean="0"/>
              <a:t>How </a:t>
            </a:r>
            <a:r>
              <a:rPr lang="en-AU" sz="3200" dirty="0" smtClean="0"/>
              <a:t>does it relate to </a:t>
            </a:r>
            <a:r>
              <a:rPr lang="en-AU" sz="3200" dirty="0" smtClean="0">
                <a:solidFill>
                  <a:srgbClr val="FF0000"/>
                </a:solidFill>
              </a:rPr>
              <a:t>electric field</a:t>
            </a:r>
            <a:r>
              <a:rPr lang="en-AU" sz="3200" dirty="0" smtClean="0"/>
              <a:t>?</a:t>
            </a:r>
          </a:p>
          <a:p>
            <a:pPr marL="285750" indent="-285750">
              <a:buFont typeface="Arial" panose="020B0604020202020204" pitchFamily="34" charset="0"/>
              <a:buChar char="•"/>
            </a:pPr>
            <a:endParaRPr lang="en-AU" sz="3200" dirty="0"/>
          </a:p>
          <a:p>
            <a:pPr marL="285750" indent="-285750">
              <a:buFont typeface="Arial" panose="020B0604020202020204" pitchFamily="34" charset="0"/>
              <a:buChar char="•"/>
            </a:pPr>
            <a:r>
              <a:rPr lang="en-AU" sz="3200" dirty="0" smtClean="0"/>
              <a:t>Some simple applications</a:t>
            </a:r>
            <a:endParaRPr lang="en-AU" sz="3200" dirty="0"/>
          </a:p>
        </p:txBody>
      </p:sp>
    </p:spTree>
    <p:custDataLst>
      <p:tags r:id="rId1"/>
    </p:custDataLst>
    <p:extLst>
      <p:ext uri="{BB962C8B-B14F-4D97-AF65-F5344CB8AC3E}">
        <p14:creationId xmlns:p14="http://schemas.microsoft.com/office/powerpoint/2010/main" val="1876043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1"/>
          <p:cNvSpPr txBox="1">
            <a:spLocks/>
          </p:cNvSpPr>
          <p:nvPr/>
        </p:nvSpPr>
        <p:spPr>
          <a:xfrm>
            <a:off x="0" y="274638"/>
            <a:ext cx="910854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rPr>
              <a:t>Potential energy</a:t>
            </a:r>
            <a:endParaRPr lang="en-AU" sz="4800" dirty="0">
              <a:effectLst>
                <a:outerShdw blurRad="38100" dist="38100" dir="2700000" algn="tl">
                  <a:srgbClr val="000000">
                    <a:alpha val="43137"/>
                  </a:srgbClr>
                </a:outerShdw>
              </a:effectLst>
            </a:endParaRPr>
          </a:p>
        </p:txBody>
      </p:sp>
      <p:sp>
        <p:nvSpPr>
          <p:cNvPr id="11" name="TextBox 10"/>
          <p:cNvSpPr txBox="1"/>
          <p:nvPr/>
        </p:nvSpPr>
        <p:spPr>
          <a:xfrm>
            <a:off x="620888" y="1365953"/>
            <a:ext cx="7902223" cy="954107"/>
          </a:xfrm>
          <a:prstGeom prst="rect">
            <a:avLst/>
          </a:prstGeom>
          <a:noFill/>
        </p:spPr>
        <p:txBody>
          <a:bodyPr wrap="square" rtlCol="0">
            <a:spAutoFit/>
          </a:bodyPr>
          <a:lstStyle/>
          <a:p>
            <a:pPr marL="285750" indent="-285750">
              <a:buFont typeface="Arial" panose="020B0604020202020204" pitchFamily="34" charset="0"/>
              <a:buChar char="•"/>
            </a:pPr>
            <a:r>
              <a:rPr lang="en-AU" sz="2800" dirty="0" smtClean="0"/>
              <a:t>Potential energy </a:t>
            </a:r>
            <a:r>
              <a:rPr lang="en-AU" sz="2800" dirty="0" smtClean="0"/>
              <a:t>difference </a:t>
            </a:r>
            <a:r>
              <a:rPr lang="en-AU" sz="2800" dirty="0" smtClean="0">
                <a:solidFill>
                  <a:srgbClr val="FF0000"/>
                </a:solidFill>
              </a:rPr>
              <a:t>doesn’t </a:t>
            </a:r>
            <a:r>
              <a:rPr lang="en-AU" sz="2800" dirty="0" smtClean="0">
                <a:solidFill>
                  <a:srgbClr val="FF0000"/>
                </a:solidFill>
              </a:rPr>
              <a:t>depend on the path</a:t>
            </a:r>
            <a:r>
              <a:rPr lang="en-AU" sz="2800" dirty="0" smtClean="0"/>
              <a:t> – only on the two points A and B</a:t>
            </a:r>
            <a:endParaRPr lang="en-AU" sz="28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285" y="2743200"/>
            <a:ext cx="2789517" cy="373097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6007" y="2901244"/>
            <a:ext cx="5346419" cy="3341512"/>
          </a:xfrm>
          <a:prstGeom prst="rect">
            <a:avLst/>
          </a:prstGeom>
        </p:spPr>
      </p:pic>
    </p:spTree>
    <p:custDataLst>
      <p:tags r:id="rId1"/>
    </p:custDataLst>
    <p:extLst>
      <p:ext uri="{BB962C8B-B14F-4D97-AF65-F5344CB8AC3E}">
        <p14:creationId xmlns:p14="http://schemas.microsoft.com/office/powerpoint/2010/main" val="2905479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1"/>
          <p:cNvSpPr txBox="1">
            <a:spLocks/>
          </p:cNvSpPr>
          <p:nvPr/>
        </p:nvSpPr>
        <p:spPr>
          <a:xfrm>
            <a:off x="0" y="274638"/>
            <a:ext cx="910854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rPr>
              <a:t>Potential energy</a:t>
            </a:r>
            <a:endParaRPr lang="en-AU" sz="4800" dirty="0">
              <a:effectLst>
                <a:outerShdw blurRad="38100" dist="38100" dir="2700000" algn="tl">
                  <a:srgbClr val="000000">
                    <a:alpha val="43137"/>
                  </a:srgbClr>
                </a:outerShdw>
              </a:effectLst>
            </a:endParaRPr>
          </a:p>
        </p:txBody>
      </p:sp>
      <p:sp>
        <p:nvSpPr>
          <p:cNvPr id="11" name="TextBox 10"/>
          <p:cNvSpPr txBox="1"/>
          <p:nvPr/>
        </p:nvSpPr>
        <p:spPr>
          <a:xfrm>
            <a:off x="620888" y="1365953"/>
            <a:ext cx="7902223" cy="1815882"/>
          </a:xfrm>
          <a:prstGeom prst="rect">
            <a:avLst/>
          </a:prstGeom>
          <a:noFill/>
        </p:spPr>
        <p:txBody>
          <a:bodyPr wrap="square" rtlCol="0">
            <a:spAutoFit/>
          </a:bodyPr>
          <a:lstStyle/>
          <a:p>
            <a:pPr marL="285750" indent="-285750">
              <a:buFont typeface="Arial" panose="020B0604020202020204" pitchFamily="34" charset="0"/>
              <a:buChar char="•"/>
            </a:pPr>
            <a:r>
              <a:rPr lang="en-AU" sz="2800" dirty="0" smtClean="0">
                <a:solidFill>
                  <a:srgbClr val="FF0000"/>
                </a:solidFill>
              </a:rPr>
              <a:t>Potential energy U </a:t>
            </a:r>
            <a:r>
              <a:rPr lang="en-AU" sz="2800" dirty="0" smtClean="0"/>
              <a:t>is the energy stored in a system </a:t>
            </a:r>
            <a:r>
              <a:rPr lang="en-AU" sz="2800" dirty="0" smtClean="0"/>
              <a:t>– second example</a:t>
            </a:r>
            <a:endParaRPr lang="en-AU" sz="2800" dirty="0" smtClean="0"/>
          </a:p>
          <a:p>
            <a:pPr marL="285750" indent="-285750">
              <a:buFont typeface="Arial" panose="020B0604020202020204" pitchFamily="34" charset="0"/>
              <a:buChar char="•"/>
            </a:pPr>
            <a:endParaRPr lang="en-AU" sz="2800" dirty="0"/>
          </a:p>
          <a:p>
            <a:pPr marL="285750" indent="-285750">
              <a:buFont typeface="Arial" panose="020B0604020202020204" pitchFamily="34" charset="0"/>
              <a:buChar char="•"/>
            </a:pPr>
            <a:r>
              <a:rPr lang="en-AU" sz="2800" dirty="0">
                <a:solidFill>
                  <a:srgbClr val="0070C0"/>
                </a:solidFill>
              </a:rPr>
              <a:t>e</a:t>
            </a:r>
            <a:r>
              <a:rPr lang="en-AU" sz="2800" dirty="0" smtClean="0">
                <a:solidFill>
                  <a:srgbClr val="0070C0"/>
                </a:solidFill>
              </a:rPr>
              <a:t>.g. stretching a spring …</a:t>
            </a:r>
            <a:endParaRPr lang="en-AU" sz="2800" dirty="0">
              <a:solidFill>
                <a:srgbClr val="0070C0"/>
              </a:solidFill>
            </a:endParaRPr>
          </a:p>
        </p:txBody>
      </p:sp>
      <mc:AlternateContent xmlns:mc="http://schemas.openxmlformats.org/markup-compatibility/2006" xmlns:a14="http://schemas.microsoft.com/office/drawing/2010/main">
        <mc:Choice Requires="a14">
          <p:sp>
            <p:nvSpPr>
              <p:cNvPr id="6" name="TextBox 5"/>
              <p:cNvSpPr txBox="1"/>
              <p:nvPr/>
            </p:nvSpPr>
            <p:spPr>
              <a:xfrm>
                <a:off x="6564489" y="2619018"/>
                <a:ext cx="1496564"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AU" sz="3200" b="0" i="1" smtClean="0">
                          <a:latin typeface="Cambria Math" panose="02040503050406030204" pitchFamily="18" charset="0"/>
                        </a:rPr>
                        <m:t>𝐹</m:t>
                      </m:r>
                      <m:r>
                        <a:rPr lang="en-AU" sz="3200" b="0" i="1" smtClean="0">
                          <a:latin typeface="Cambria Math" panose="02040503050406030204" pitchFamily="18" charset="0"/>
                        </a:rPr>
                        <m:t>=</m:t>
                      </m:r>
                      <m:r>
                        <a:rPr lang="en-AU" sz="3200" b="0" i="1" smtClean="0">
                          <a:latin typeface="Cambria Math" panose="02040503050406030204" pitchFamily="18" charset="0"/>
                        </a:rPr>
                        <m:t>𝑘𝑥</m:t>
                      </m:r>
                    </m:oMath>
                  </m:oMathPara>
                </a14:m>
                <a:endParaRPr lang="en-AU"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6564489" y="2619018"/>
                <a:ext cx="1496564" cy="492443"/>
              </a:xfrm>
              <a:prstGeom prst="rect">
                <a:avLst/>
              </a:prstGeom>
              <a:blipFill rotWithShape="0">
                <a:blip r:embed="rId4"/>
                <a:stretch>
                  <a:fillRect/>
                </a:stretch>
              </a:blipFill>
            </p:spPr>
            <p:txBody>
              <a:bodyPr/>
              <a:lstStyle/>
              <a:p>
                <a:r>
                  <a:rPr lang="en-AU">
                    <a:noFill/>
                  </a:rPr>
                  <a:t> </a:t>
                </a:r>
              </a:p>
            </p:txBody>
          </p:sp>
        </mc:Fallback>
      </mc:AlternateContent>
      <p:cxnSp>
        <p:nvCxnSpPr>
          <p:cNvPr id="9" name="Straight Arrow Connector 8"/>
          <p:cNvCxnSpPr/>
          <p:nvPr/>
        </p:nvCxnSpPr>
        <p:spPr>
          <a:xfrm flipH="1">
            <a:off x="1862668" y="5953501"/>
            <a:ext cx="1964265"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2771420" y="5915383"/>
                <a:ext cx="323422"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AU" sz="3200" b="0" i="1" smtClean="0">
                          <a:latin typeface="Cambria Math" panose="02040503050406030204" pitchFamily="18" charset="0"/>
                        </a:rPr>
                        <m:t>𝑥</m:t>
                      </m:r>
                    </m:oMath>
                  </m:oMathPara>
                </a14:m>
                <a:endParaRPr lang="en-AU" sz="3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771420" y="5915383"/>
                <a:ext cx="323422" cy="492443"/>
              </a:xfrm>
              <a:prstGeom prst="rect">
                <a:avLst/>
              </a:prstGeom>
              <a:blipFill rotWithShape="0">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655732" y="4030138"/>
                <a:ext cx="3346035" cy="12917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AU" sz="3200" b="0" i="1" smtClean="0">
                          <a:latin typeface="Cambria Math" panose="02040503050406030204" pitchFamily="18" charset="0"/>
                        </a:rPr>
                        <m:t>𝑊</m:t>
                      </m:r>
                      <m:r>
                        <a:rPr lang="en-AU" sz="3200" b="0" i="1" smtClean="0">
                          <a:latin typeface="Cambria Math" panose="02040503050406030204" pitchFamily="18" charset="0"/>
                        </a:rPr>
                        <m:t>=</m:t>
                      </m:r>
                      <m:nary>
                        <m:naryPr>
                          <m:limLoc m:val="undOvr"/>
                          <m:subHide m:val="on"/>
                          <m:supHide m:val="on"/>
                          <m:ctrlPr>
                            <a:rPr lang="en-AU" sz="3200" b="0" i="1" smtClean="0">
                              <a:latin typeface="Cambria Math" panose="02040503050406030204" pitchFamily="18" charset="0"/>
                            </a:rPr>
                          </m:ctrlPr>
                        </m:naryPr>
                        <m:sub/>
                        <m:sup/>
                        <m:e>
                          <m:r>
                            <a:rPr lang="en-AU" sz="3200" b="0" i="1" smtClean="0">
                              <a:latin typeface="Cambria Math" panose="02040503050406030204" pitchFamily="18" charset="0"/>
                            </a:rPr>
                            <m:t>𝑘𝑥</m:t>
                          </m:r>
                          <m:r>
                            <a:rPr lang="en-AU" sz="3200" b="0" i="1" smtClean="0">
                              <a:latin typeface="Cambria Math" panose="02040503050406030204" pitchFamily="18" charset="0"/>
                            </a:rPr>
                            <m:t> </m:t>
                          </m:r>
                          <m:r>
                            <a:rPr lang="en-AU" sz="3200" b="0" i="1" smtClean="0">
                              <a:latin typeface="Cambria Math" panose="02040503050406030204" pitchFamily="18" charset="0"/>
                            </a:rPr>
                            <m:t>𝑑𝑥</m:t>
                          </m:r>
                        </m:e>
                      </m:nary>
                    </m:oMath>
                  </m:oMathPara>
                </a14:m>
                <a:endParaRPr lang="en-AU" sz="3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655732" y="4030138"/>
                <a:ext cx="3346035" cy="1291700"/>
              </a:xfrm>
              <a:prstGeom prst="rect">
                <a:avLst/>
              </a:prstGeom>
              <a:blipFill rotWithShape="0">
                <a:blip r:embed="rId6"/>
                <a:stretch>
                  <a:fillRect/>
                </a:stretch>
              </a:blipFill>
            </p:spPr>
            <p:txBody>
              <a:bodyPr/>
              <a:lstStyle/>
              <a:p>
                <a:r>
                  <a:rPr lang="en-AU">
                    <a:noFill/>
                  </a:rPr>
                  <a:t> </a:t>
                </a:r>
              </a:p>
            </p:txBody>
          </p:sp>
        </mc:Fallback>
      </mc:AlternateContent>
      <p:sp>
        <p:nvSpPr>
          <p:cNvPr id="17" name="TextBox 16"/>
          <p:cNvSpPr txBox="1"/>
          <p:nvPr/>
        </p:nvSpPr>
        <p:spPr>
          <a:xfrm flipH="1">
            <a:off x="5757333" y="3127016"/>
            <a:ext cx="3227028" cy="461665"/>
          </a:xfrm>
          <a:prstGeom prst="rect">
            <a:avLst/>
          </a:prstGeom>
          <a:noFill/>
        </p:spPr>
        <p:txBody>
          <a:bodyPr wrap="square" rtlCol="0">
            <a:spAutoFit/>
          </a:bodyPr>
          <a:lstStyle/>
          <a:p>
            <a:r>
              <a:rPr lang="en-AU" sz="2400" dirty="0" smtClean="0"/>
              <a:t>Work = Force x Distance</a:t>
            </a:r>
            <a:endParaRPr lang="en-AU" sz="2400" dirty="0"/>
          </a:p>
        </p:txBody>
      </p:sp>
      <mc:AlternateContent xmlns:mc="http://schemas.openxmlformats.org/markup-compatibility/2006" xmlns:a14="http://schemas.microsoft.com/office/drawing/2010/main">
        <mc:Choice Requires="a14">
          <p:sp>
            <p:nvSpPr>
              <p:cNvPr id="18" name="TextBox 17"/>
              <p:cNvSpPr txBox="1"/>
              <p:nvPr/>
            </p:nvSpPr>
            <p:spPr>
              <a:xfrm>
                <a:off x="6649154" y="5089913"/>
                <a:ext cx="1368572" cy="59407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AU" sz="3200" b="0" i="1" smtClean="0">
                          <a:latin typeface="Cambria Math" panose="02040503050406030204" pitchFamily="18" charset="0"/>
                        </a:rPr>
                        <m:t>=</m:t>
                      </m:r>
                      <m:box>
                        <m:boxPr>
                          <m:ctrlPr>
                            <a:rPr lang="en-AU" sz="3200" b="0" i="1" smtClean="0">
                              <a:latin typeface="Cambria Math" panose="02040503050406030204" pitchFamily="18" charset="0"/>
                            </a:rPr>
                          </m:ctrlPr>
                        </m:boxPr>
                        <m:e>
                          <m:argPr>
                            <m:argSz m:val="-1"/>
                          </m:argPr>
                          <m:f>
                            <m:fPr>
                              <m:ctrlPr>
                                <a:rPr lang="en-AU" sz="3200" b="0" i="1" smtClean="0">
                                  <a:latin typeface="Cambria Math" panose="02040503050406030204" pitchFamily="18" charset="0"/>
                                </a:rPr>
                              </m:ctrlPr>
                            </m:fPr>
                            <m:num>
                              <m:r>
                                <a:rPr lang="en-AU" sz="3200" b="0" i="1" smtClean="0">
                                  <a:latin typeface="Cambria Math" panose="02040503050406030204" pitchFamily="18" charset="0"/>
                                </a:rPr>
                                <m:t>1</m:t>
                              </m:r>
                            </m:num>
                            <m:den>
                              <m:r>
                                <a:rPr lang="en-AU" sz="3200" b="0" i="1" smtClean="0">
                                  <a:latin typeface="Cambria Math" panose="02040503050406030204" pitchFamily="18" charset="0"/>
                                </a:rPr>
                                <m:t>2</m:t>
                              </m:r>
                            </m:den>
                          </m:f>
                        </m:e>
                      </m:box>
                      <m:r>
                        <a:rPr lang="en-AU" sz="3200" b="0" i="1" smtClean="0">
                          <a:latin typeface="Cambria Math" panose="02040503050406030204" pitchFamily="18" charset="0"/>
                        </a:rPr>
                        <m:t>𝑘</m:t>
                      </m:r>
                      <m:sSup>
                        <m:sSupPr>
                          <m:ctrlPr>
                            <a:rPr lang="en-AU" sz="3200" b="0" i="1" smtClean="0">
                              <a:latin typeface="Cambria Math" panose="02040503050406030204" pitchFamily="18" charset="0"/>
                            </a:rPr>
                          </m:ctrlPr>
                        </m:sSupPr>
                        <m:e>
                          <m:r>
                            <a:rPr lang="en-AU" sz="3200" b="0" i="1" smtClean="0">
                              <a:latin typeface="Cambria Math" panose="02040503050406030204" pitchFamily="18" charset="0"/>
                            </a:rPr>
                            <m:t>𝑥</m:t>
                          </m:r>
                        </m:e>
                        <m:sup>
                          <m:r>
                            <a:rPr lang="en-AU" sz="3200" b="0" i="1" smtClean="0">
                              <a:latin typeface="Cambria Math" panose="02040503050406030204" pitchFamily="18" charset="0"/>
                            </a:rPr>
                            <m:t>2</m:t>
                          </m:r>
                        </m:sup>
                      </m:sSup>
                    </m:oMath>
                  </m:oMathPara>
                </a14:m>
                <a:endParaRPr lang="en-AU" sz="3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6649154" y="5089913"/>
                <a:ext cx="1368572" cy="594073"/>
              </a:xfrm>
              <a:prstGeom prst="rect">
                <a:avLst/>
              </a:prstGeom>
              <a:blipFill rotWithShape="0">
                <a:blip r:embed="rId7"/>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6395154" y="5870225"/>
                <a:ext cx="2217787" cy="5745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AU" sz="3200" b="0" i="1" smtClean="0">
                          <a:solidFill>
                            <a:srgbClr val="FF0000"/>
                          </a:solidFill>
                          <a:latin typeface="Cambria Math" panose="02040503050406030204" pitchFamily="18" charset="0"/>
                          <a:ea typeface="Cambria Math" panose="02040503050406030204" pitchFamily="18" charset="0"/>
                        </a:rPr>
                        <m:t>→</m:t>
                      </m:r>
                      <m:r>
                        <a:rPr lang="en-AU" sz="3200" b="0" i="1" smtClean="0">
                          <a:solidFill>
                            <a:srgbClr val="FF0000"/>
                          </a:solidFill>
                          <a:latin typeface="Cambria Math" panose="02040503050406030204" pitchFamily="18" charset="0"/>
                        </a:rPr>
                        <m:t>𝑈</m:t>
                      </m:r>
                      <m:r>
                        <a:rPr lang="en-AU" sz="3200" b="0" i="1" smtClean="0">
                          <a:solidFill>
                            <a:srgbClr val="FF0000"/>
                          </a:solidFill>
                          <a:latin typeface="Cambria Math" panose="02040503050406030204" pitchFamily="18" charset="0"/>
                        </a:rPr>
                        <m:t>=</m:t>
                      </m:r>
                      <m:box>
                        <m:boxPr>
                          <m:ctrlPr>
                            <a:rPr lang="en-AU" sz="3200" b="0" i="1" smtClean="0">
                              <a:solidFill>
                                <a:srgbClr val="FF0000"/>
                              </a:solidFill>
                              <a:latin typeface="Cambria Math" panose="02040503050406030204" pitchFamily="18" charset="0"/>
                            </a:rPr>
                          </m:ctrlPr>
                        </m:boxPr>
                        <m:e>
                          <m:argPr>
                            <m:argSz m:val="-1"/>
                          </m:argPr>
                          <m:f>
                            <m:fPr>
                              <m:ctrlPr>
                                <a:rPr lang="en-AU" sz="3200" b="0" i="1" smtClean="0">
                                  <a:solidFill>
                                    <a:srgbClr val="FF0000"/>
                                  </a:solidFill>
                                  <a:latin typeface="Cambria Math" panose="02040503050406030204" pitchFamily="18" charset="0"/>
                                </a:rPr>
                              </m:ctrlPr>
                            </m:fPr>
                            <m:num>
                              <m:r>
                                <a:rPr lang="en-AU" sz="3200" b="0" i="1" smtClean="0">
                                  <a:solidFill>
                                    <a:srgbClr val="FF0000"/>
                                  </a:solidFill>
                                  <a:latin typeface="Cambria Math" panose="02040503050406030204" pitchFamily="18" charset="0"/>
                                </a:rPr>
                                <m:t>1</m:t>
                              </m:r>
                            </m:num>
                            <m:den>
                              <m:r>
                                <a:rPr lang="en-AU" sz="3200" b="0" i="1" smtClean="0">
                                  <a:solidFill>
                                    <a:srgbClr val="FF0000"/>
                                  </a:solidFill>
                                  <a:latin typeface="Cambria Math" panose="02040503050406030204" pitchFamily="18" charset="0"/>
                                </a:rPr>
                                <m:t>2</m:t>
                              </m:r>
                            </m:den>
                          </m:f>
                        </m:e>
                      </m:box>
                      <m:r>
                        <a:rPr lang="en-AU" sz="3200" b="0" i="1" smtClean="0">
                          <a:solidFill>
                            <a:srgbClr val="FF0000"/>
                          </a:solidFill>
                          <a:latin typeface="Cambria Math" panose="02040503050406030204" pitchFamily="18" charset="0"/>
                        </a:rPr>
                        <m:t>𝑘</m:t>
                      </m:r>
                      <m:sSup>
                        <m:sSupPr>
                          <m:ctrlPr>
                            <a:rPr lang="en-AU" sz="3200" b="0" i="1" smtClean="0">
                              <a:solidFill>
                                <a:srgbClr val="FF0000"/>
                              </a:solidFill>
                              <a:latin typeface="Cambria Math" panose="02040503050406030204" pitchFamily="18" charset="0"/>
                            </a:rPr>
                          </m:ctrlPr>
                        </m:sSupPr>
                        <m:e>
                          <m:r>
                            <a:rPr lang="en-AU" sz="3200" b="0" i="1" smtClean="0">
                              <a:solidFill>
                                <a:srgbClr val="FF0000"/>
                              </a:solidFill>
                              <a:latin typeface="Cambria Math" panose="02040503050406030204" pitchFamily="18" charset="0"/>
                            </a:rPr>
                            <m:t>𝑥</m:t>
                          </m:r>
                        </m:e>
                        <m:sup>
                          <m:r>
                            <a:rPr lang="en-AU" sz="3200" b="0" i="1" smtClean="0">
                              <a:solidFill>
                                <a:srgbClr val="FF0000"/>
                              </a:solidFill>
                              <a:latin typeface="Cambria Math" panose="02040503050406030204" pitchFamily="18" charset="0"/>
                            </a:rPr>
                            <m:t>2</m:t>
                          </m:r>
                        </m:sup>
                      </m:sSup>
                    </m:oMath>
                  </m:oMathPara>
                </a14:m>
                <a:endParaRPr lang="en-AU" sz="3200" dirty="0">
                  <a:solidFill>
                    <a:srgbClr val="FF0000"/>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6395154" y="5870225"/>
                <a:ext cx="2217787" cy="574581"/>
              </a:xfrm>
              <a:prstGeom prst="rect">
                <a:avLst/>
              </a:prstGeom>
              <a:blipFill rotWithShape="0">
                <a:blip r:embed="rId8"/>
                <a:stretch>
                  <a:fillRect/>
                </a:stretch>
              </a:blipFill>
            </p:spPr>
            <p:txBody>
              <a:bodyPr/>
              <a:lstStyle/>
              <a:p>
                <a:r>
                  <a:rPr lang="en-AU">
                    <a:noFill/>
                  </a:rPr>
                  <a:t> </a:t>
                </a:r>
              </a:p>
            </p:txBody>
          </p:sp>
        </mc:Fallback>
      </mc:AlternateContent>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8535" y="4389982"/>
            <a:ext cx="5562600" cy="1485900"/>
          </a:xfrm>
          <a:prstGeom prst="rect">
            <a:avLst/>
          </a:prstGeom>
        </p:spPr>
      </p:pic>
      <p:cxnSp>
        <p:nvCxnSpPr>
          <p:cNvPr id="14" name="Straight Arrow Connector 13"/>
          <p:cNvCxnSpPr/>
          <p:nvPr/>
        </p:nvCxnSpPr>
        <p:spPr>
          <a:xfrm>
            <a:off x="3476978" y="4389982"/>
            <a:ext cx="110631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3843864" y="3838225"/>
                <a:ext cx="35907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AU" sz="3200" b="0" i="1" smtClean="0">
                          <a:latin typeface="Cambria Math" panose="02040503050406030204" pitchFamily="18" charset="0"/>
                        </a:rPr>
                        <m:t>𝐹</m:t>
                      </m:r>
                    </m:oMath>
                  </m:oMathPara>
                </a14:m>
                <a:endParaRPr lang="en-AU" sz="3200" dirty="0"/>
              </a:p>
            </p:txBody>
          </p:sp>
        </mc:Choice>
        <mc:Fallback xmlns="">
          <p:sp>
            <p:nvSpPr>
              <p:cNvPr id="22" name="TextBox 21"/>
              <p:cNvSpPr txBox="1">
                <a:spLocks noRot="1" noChangeAspect="1" noMove="1" noResize="1" noEditPoints="1" noAdjustHandles="1" noChangeArrowheads="1" noChangeShapeType="1" noTextEdit="1"/>
              </p:cNvSpPr>
              <p:nvPr/>
            </p:nvSpPr>
            <p:spPr>
              <a:xfrm>
                <a:off x="3843864" y="3838225"/>
                <a:ext cx="359073" cy="492443"/>
              </a:xfrm>
              <a:prstGeom prst="rect">
                <a:avLst/>
              </a:prstGeom>
              <a:blipFill rotWithShape="0">
                <a:blip r:embed="rId10"/>
                <a:stretch>
                  <a:fillRect/>
                </a:stretch>
              </a:blipFill>
            </p:spPr>
            <p:txBody>
              <a:bodyPr/>
              <a:lstStyle/>
              <a:p>
                <a:r>
                  <a:rPr lang="en-AU">
                    <a:noFill/>
                  </a:rPr>
                  <a:t> </a:t>
                </a:r>
              </a:p>
            </p:txBody>
          </p:sp>
        </mc:Fallback>
      </mc:AlternateContent>
      <p:sp>
        <p:nvSpPr>
          <p:cNvPr id="23" name="TextBox 22"/>
          <p:cNvSpPr txBox="1"/>
          <p:nvPr/>
        </p:nvSpPr>
        <p:spPr>
          <a:xfrm flipH="1">
            <a:off x="5068713" y="3606797"/>
            <a:ext cx="4052710" cy="461665"/>
          </a:xfrm>
          <a:prstGeom prst="rect">
            <a:avLst/>
          </a:prstGeom>
          <a:noFill/>
        </p:spPr>
        <p:txBody>
          <a:bodyPr wrap="square" rtlCol="0">
            <a:spAutoFit/>
          </a:bodyPr>
          <a:lstStyle/>
          <a:p>
            <a:r>
              <a:rPr lang="en-AU" sz="2400" dirty="0" smtClean="0"/>
              <a:t>Force is varying with distance!</a:t>
            </a:r>
            <a:endParaRPr lang="en-AU" sz="2400" dirty="0"/>
          </a:p>
        </p:txBody>
      </p:sp>
    </p:spTree>
    <p:custDataLst>
      <p:tags r:id="rId1"/>
    </p:custDataLst>
    <p:extLst>
      <p:ext uri="{BB962C8B-B14F-4D97-AF65-F5344CB8AC3E}">
        <p14:creationId xmlns:p14="http://schemas.microsoft.com/office/powerpoint/2010/main" val="393328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7" grpId="0"/>
      <p:bldP spid="18" grpId="0"/>
      <p:bldP spid="19"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1"/>
          <p:cNvSpPr txBox="1">
            <a:spLocks/>
          </p:cNvSpPr>
          <p:nvPr/>
        </p:nvSpPr>
        <p:spPr>
          <a:xfrm>
            <a:off x="0" y="274638"/>
            <a:ext cx="910854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rPr>
              <a:t>Electric potential</a:t>
            </a:r>
            <a:endParaRPr lang="en-AU" sz="4800" dirty="0">
              <a:effectLst>
                <a:outerShdw blurRad="38100" dist="38100" dir="2700000" algn="tl">
                  <a:srgbClr val="000000">
                    <a:alpha val="43137"/>
                  </a:srgbClr>
                </a:outerShdw>
              </a:effectLst>
            </a:endParaRPr>
          </a:p>
        </p:txBody>
      </p:sp>
      <p:sp>
        <p:nvSpPr>
          <p:cNvPr id="11" name="TextBox 10"/>
          <p:cNvSpPr txBox="1"/>
          <p:nvPr/>
        </p:nvSpPr>
        <p:spPr>
          <a:xfrm>
            <a:off x="620888" y="1365953"/>
            <a:ext cx="7902223" cy="523220"/>
          </a:xfrm>
          <a:prstGeom prst="rect">
            <a:avLst/>
          </a:prstGeom>
          <a:noFill/>
        </p:spPr>
        <p:txBody>
          <a:bodyPr wrap="square" rtlCol="0">
            <a:spAutoFit/>
          </a:bodyPr>
          <a:lstStyle/>
          <a:p>
            <a:pPr marL="457200" indent="-457200">
              <a:buFont typeface="Arial" panose="020B0604020202020204" pitchFamily="34" charset="0"/>
              <a:buChar char="•"/>
            </a:pPr>
            <a:r>
              <a:rPr lang="en-AU" sz="2800" dirty="0" smtClean="0">
                <a:solidFill>
                  <a:srgbClr val="0070C0"/>
                </a:solidFill>
              </a:rPr>
              <a:t>e.g</a:t>
            </a:r>
            <a:r>
              <a:rPr lang="en-AU" sz="2800" dirty="0" smtClean="0">
                <a:solidFill>
                  <a:srgbClr val="0070C0"/>
                </a:solidFill>
              </a:rPr>
              <a:t>. moving a charge through an electric field…</a:t>
            </a:r>
            <a:endParaRPr lang="en-AU" sz="2800" dirty="0">
              <a:solidFill>
                <a:srgbClr val="0070C0"/>
              </a:solidFill>
            </a:endParaRPr>
          </a:p>
        </p:txBody>
      </p:sp>
      <p:cxnSp>
        <p:nvCxnSpPr>
          <p:cNvPr id="14" name="Straight Arrow Connector 13"/>
          <p:cNvCxnSpPr/>
          <p:nvPr/>
        </p:nvCxnSpPr>
        <p:spPr>
          <a:xfrm>
            <a:off x="2008017" y="2256999"/>
            <a:ext cx="110631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438396" y="2424516"/>
            <a:ext cx="197559" cy="2196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mc:Choice xmlns:a14="http://schemas.microsoft.com/office/drawing/2010/main" Requires="a14">
          <p:sp>
            <p:nvSpPr>
              <p:cNvPr id="22" name="TextBox 21"/>
              <p:cNvSpPr txBox="1"/>
              <p:nvPr/>
            </p:nvSpPr>
            <p:spPr>
              <a:xfrm>
                <a:off x="3132659" y="1986845"/>
                <a:ext cx="359073"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AU" sz="3200" b="0" i="1" smtClean="0">
                          <a:latin typeface="Cambria Math" panose="02040503050406030204" pitchFamily="18" charset="0"/>
                        </a:rPr>
                        <m:t>𝐹</m:t>
                      </m:r>
                    </m:oMath>
                  </m:oMathPara>
                </a14:m>
                <a:endParaRPr lang="en-AU" sz="3200" dirty="0"/>
              </a:p>
            </p:txBody>
          </p:sp>
        </mc:Choice>
        <mc:Fallback>
          <p:sp>
            <p:nvSpPr>
              <p:cNvPr id="22" name="TextBox 21"/>
              <p:cNvSpPr txBox="1">
                <a:spLocks noRot="1" noChangeAspect="1" noMove="1" noResize="1" noEditPoints="1" noAdjustHandles="1" noChangeArrowheads="1" noChangeShapeType="1" noTextEdit="1"/>
              </p:cNvSpPr>
              <p:nvPr/>
            </p:nvSpPr>
            <p:spPr>
              <a:xfrm>
                <a:off x="3132659" y="1986845"/>
                <a:ext cx="359073" cy="492443"/>
              </a:xfrm>
              <a:prstGeom prst="rect">
                <a:avLst/>
              </a:prstGeom>
              <a:blipFill rotWithShape="0">
                <a:blip r:embed="rId4"/>
                <a:stretch>
                  <a:fillRect/>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874889" y="2539992"/>
                <a:ext cx="365485"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AU" sz="3200" b="0" i="1" smtClean="0">
                          <a:solidFill>
                            <a:srgbClr val="00B050"/>
                          </a:solidFill>
                          <a:latin typeface="Cambria Math" panose="02040503050406030204" pitchFamily="18" charset="0"/>
                        </a:rPr>
                        <m:t>𝐸</m:t>
                      </m:r>
                    </m:oMath>
                  </m:oMathPara>
                </a14:m>
                <a:endParaRPr lang="en-AU" sz="3200" dirty="0">
                  <a:solidFill>
                    <a:srgbClr val="00B050"/>
                  </a:solidFill>
                </a:endParaRPr>
              </a:p>
            </p:txBody>
          </p:sp>
        </mc:Choice>
        <mc:Fallback>
          <p:sp>
            <p:nvSpPr>
              <p:cNvPr id="10" name="TextBox 9"/>
              <p:cNvSpPr txBox="1">
                <a:spLocks noRot="1" noChangeAspect="1" noMove="1" noResize="1" noEditPoints="1" noAdjustHandles="1" noChangeArrowheads="1" noChangeShapeType="1" noTextEdit="1"/>
              </p:cNvSpPr>
              <p:nvPr/>
            </p:nvSpPr>
            <p:spPr>
              <a:xfrm>
                <a:off x="874889" y="2539992"/>
                <a:ext cx="365485" cy="492443"/>
              </a:xfrm>
              <a:prstGeom prst="rect">
                <a:avLst/>
              </a:prstGeom>
              <a:blipFill rotWithShape="0">
                <a:blip r:embed="rId5"/>
                <a:stretch>
                  <a:fillRect/>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5661375" y="1998135"/>
                <a:ext cx="2048936"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AU" sz="3200" b="0" i="1" smtClean="0">
                          <a:latin typeface="Cambria Math" panose="02040503050406030204" pitchFamily="18" charset="0"/>
                        </a:rPr>
                        <m:t>𝐹</m:t>
                      </m:r>
                      <m:r>
                        <a:rPr lang="en-AU" sz="3200" b="0" i="1" smtClean="0">
                          <a:latin typeface="Cambria Math" panose="02040503050406030204" pitchFamily="18" charset="0"/>
                        </a:rPr>
                        <m:t>=−</m:t>
                      </m:r>
                      <m:r>
                        <a:rPr lang="en-AU" sz="3200" b="0" i="1" smtClean="0">
                          <a:latin typeface="Cambria Math" panose="02040503050406030204" pitchFamily="18" charset="0"/>
                        </a:rPr>
                        <m:t>𝑞𝐸</m:t>
                      </m:r>
                    </m:oMath>
                  </m:oMathPara>
                </a14:m>
                <a:endParaRPr lang="en-AU" sz="3200" dirty="0"/>
              </a:p>
            </p:txBody>
          </p:sp>
        </mc:Choice>
        <mc:Fallback>
          <p:sp>
            <p:nvSpPr>
              <p:cNvPr id="20" name="TextBox 19"/>
              <p:cNvSpPr txBox="1">
                <a:spLocks noRot="1" noChangeAspect="1" noMove="1" noResize="1" noEditPoints="1" noAdjustHandles="1" noChangeArrowheads="1" noChangeShapeType="1" noTextEdit="1"/>
              </p:cNvSpPr>
              <p:nvPr/>
            </p:nvSpPr>
            <p:spPr>
              <a:xfrm>
                <a:off x="5661375" y="1998135"/>
                <a:ext cx="2048936" cy="492443"/>
              </a:xfrm>
              <a:prstGeom prst="rect">
                <a:avLst/>
              </a:prstGeom>
              <a:blipFill rotWithShape="0">
                <a:blip r:embed="rId6"/>
                <a:stretch>
                  <a:fillRect/>
                </a:stretch>
              </a:blipFill>
            </p:spPr>
            <p:txBody>
              <a:bodyPr/>
              <a:lstStyle/>
              <a:p>
                <a:r>
                  <a:rPr lang="en-AU">
                    <a:noFill/>
                  </a:rPr>
                  <a:t> </a:t>
                </a:r>
              </a:p>
            </p:txBody>
          </p:sp>
        </mc:Fallback>
      </mc:AlternateContent>
      <p:sp>
        <p:nvSpPr>
          <p:cNvPr id="23" name="TextBox 22"/>
          <p:cNvSpPr txBox="1"/>
          <p:nvPr/>
        </p:nvSpPr>
        <p:spPr>
          <a:xfrm flipH="1">
            <a:off x="643457" y="3668896"/>
            <a:ext cx="3215740" cy="461665"/>
          </a:xfrm>
          <a:prstGeom prst="rect">
            <a:avLst/>
          </a:prstGeom>
          <a:noFill/>
        </p:spPr>
        <p:txBody>
          <a:bodyPr wrap="square" rtlCol="0">
            <a:spAutoFit/>
          </a:bodyPr>
          <a:lstStyle/>
          <a:p>
            <a:r>
              <a:rPr lang="en-AU" sz="2400" dirty="0" smtClean="0"/>
              <a:t>Work = Force x Distance</a:t>
            </a:r>
            <a:endParaRPr lang="en-AU" sz="2400" dirty="0"/>
          </a:p>
        </p:txBody>
      </p:sp>
      <mc:AlternateContent xmlns:mc="http://schemas.openxmlformats.org/markup-compatibility/2006">
        <mc:Choice xmlns:a14="http://schemas.microsoft.com/office/drawing/2010/main" Requires="a14">
          <p:sp>
            <p:nvSpPr>
              <p:cNvPr id="24" name="TextBox 23"/>
              <p:cNvSpPr txBox="1"/>
              <p:nvPr/>
            </p:nvSpPr>
            <p:spPr>
              <a:xfrm>
                <a:off x="6671734" y="3633644"/>
                <a:ext cx="1368572"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AU" sz="3200" b="0" i="1" smtClean="0">
                          <a:latin typeface="Cambria Math" panose="02040503050406030204" pitchFamily="18" charset="0"/>
                        </a:rPr>
                        <m:t>=−</m:t>
                      </m:r>
                      <m:r>
                        <a:rPr lang="en-AU" sz="3200" b="0" i="1" smtClean="0">
                          <a:latin typeface="Cambria Math" panose="02040503050406030204" pitchFamily="18" charset="0"/>
                        </a:rPr>
                        <m:t>𝑞𝐸</m:t>
                      </m:r>
                      <m:r>
                        <a:rPr lang="en-AU" sz="3200" b="0" i="1" smtClean="0">
                          <a:latin typeface="Cambria Math" panose="02040503050406030204" pitchFamily="18" charset="0"/>
                        </a:rPr>
                        <m:t> ∆</m:t>
                      </m:r>
                      <m:r>
                        <a:rPr lang="en-AU" sz="3200" b="0" i="1" smtClean="0">
                          <a:latin typeface="Cambria Math" panose="02040503050406030204" pitchFamily="18" charset="0"/>
                          <a:ea typeface="Cambria Math" panose="02040503050406030204" pitchFamily="18" charset="0"/>
                        </a:rPr>
                        <m:t>𝑥</m:t>
                      </m:r>
                    </m:oMath>
                  </m:oMathPara>
                </a14:m>
                <a:endParaRPr lang="en-AU" sz="3200" dirty="0"/>
              </a:p>
            </p:txBody>
          </p:sp>
        </mc:Choice>
        <mc:Fallback>
          <p:sp>
            <p:nvSpPr>
              <p:cNvPr id="24" name="TextBox 23"/>
              <p:cNvSpPr txBox="1">
                <a:spLocks noRot="1" noChangeAspect="1" noMove="1" noResize="1" noEditPoints="1" noAdjustHandles="1" noChangeArrowheads="1" noChangeShapeType="1" noTextEdit="1"/>
              </p:cNvSpPr>
              <p:nvPr/>
            </p:nvSpPr>
            <p:spPr>
              <a:xfrm>
                <a:off x="6671734" y="3633644"/>
                <a:ext cx="1368572" cy="492443"/>
              </a:xfrm>
              <a:prstGeom prst="rect">
                <a:avLst/>
              </a:prstGeom>
              <a:blipFill rotWithShape="0">
                <a:blip r:embed="rId7"/>
                <a:stretch>
                  <a:fillRect r="-28444"/>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26" name="TextBox 25"/>
              <p:cNvSpPr txBox="1"/>
              <p:nvPr/>
            </p:nvSpPr>
            <p:spPr>
              <a:xfrm>
                <a:off x="3781776" y="3635035"/>
                <a:ext cx="3368611"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AU" sz="3200" b="0" i="1" smtClean="0">
                          <a:latin typeface="Cambria Math" panose="02040503050406030204" pitchFamily="18" charset="0"/>
                        </a:rPr>
                        <m:t>𝑊</m:t>
                      </m:r>
                      <m:r>
                        <a:rPr lang="en-AU" sz="3200" b="0" i="1" smtClean="0">
                          <a:latin typeface="Cambria Math" panose="02040503050406030204" pitchFamily="18" charset="0"/>
                        </a:rPr>
                        <m:t>=</m:t>
                      </m:r>
                      <m:r>
                        <a:rPr lang="en-AU" sz="3200" b="0" i="1" smtClean="0">
                          <a:latin typeface="Cambria Math" panose="02040503050406030204" pitchFamily="18" charset="0"/>
                        </a:rPr>
                        <m:t>𝐹</m:t>
                      </m:r>
                      <m:r>
                        <a:rPr lang="en-AU" sz="3200" b="0" i="1" smtClean="0">
                          <a:latin typeface="Cambria Math" panose="02040503050406030204" pitchFamily="18" charset="0"/>
                        </a:rPr>
                        <m:t> ∆</m:t>
                      </m:r>
                      <m:r>
                        <a:rPr lang="en-AU" sz="3200" b="0" i="1" smtClean="0">
                          <a:latin typeface="Cambria Math" panose="02040503050406030204" pitchFamily="18" charset="0"/>
                          <a:ea typeface="Cambria Math" panose="02040503050406030204" pitchFamily="18" charset="0"/>
                        </a:rPr>
                        <m:t>𝑥</m:t>
                      </m:r>
                    </m:oMath>
                  </m:oMathPara>
                </a14:m>
                <a:endParaRPr lang="en-AU" sz="3200" dirty="0"/>
              </a:p>
            </p:txBody>
          </p:sp>
        </mc:Choice>
        <mc:Fallback>
          <p:sp>
            <p:nvSpPr>
              <p:cNvPr id="26" name="TextBox 25"/>
              <p:cNvSpPr txBox="1">
                <a:spLocks noRot="1" noChangeAspect="1" noMove="1" noResize="1" noEditPoints="1" noAdjustHandles="1" noChangeArrowheads="1" noChangeShapeType="1" noTextEdit="1"/>
              </p:cNvSpPr>
              <p:nvPr/>
            </p:nvSpPr>
            <p:spPr>
              <a:xfrm>
                <a:off x="3781776" y="3635035"/>
                <a:ext cx="3368611" cy="492443"/>
              </a:xfrm>
              <a:prstGeom prst="rect">
                <a:avLst/>
              </a:prstGeom>
              <a:blipFill rotWithShape="0">
                <a:blip r:embed="rId8"/>
                <a:stretch>
                  <a:fillRect/>
                </a:stretch>
              </a:blipFill>
            </p:spPr>
            <p:txBody>
              <a:bodyPr/>
              <a:lstStyle/>
              <a:p>
                <a:r>
                  <a:rPr lang="en-AU">
                    <a:noFill/>
                  </a:rPr>
                  <a:t> </a:t>
                </a:r>
              </a:p>
            </p:txBody>
          </p:sp>
        </mc:Fallback>
      </mc:AlternateContent>
      <p:cxnSp>
        <p:nvCxnSpPr>
          <p:cNvPr id="17" name="Straight Arrow Connector 16"/>
          <p:cNvCxnSpPr/>
          <p:nvPr/>
        </p:nvCxnSpPr>
        <p:spPr>
          <a:xfrm flipH="1" flipV="1">
            <a:off x="1253067" y="2777068"/>
            <a:ext cx="2667646" cy="2129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7" name="TextBox 26"/>
              <p:cNvSpPr txBox="1"/>
              <p:nvPr/>
            </p:nvSpPr>
            <p:spPr>
              <a:xfrm>
                <a:off x="682976" y="4521199"/>
                <a:ext cx="7902223" cy="1815882"/>
              </a:xfrm>
              <a:prstGeom prst="rect">
                <a:avLst/>
              </a:prstGeom>
              <a:noFill/>
            </p:spPr>
            <p:txBody>
              <a:bodyPr wrap="square" rtlCol="0">
                <a:spAutoFit/>
              </a:bodyPr>
              <a:lstStyle/>
              <a:p>
                <a:pPr marL="457200" indent="-457200">
                  <a:buFont typeface="Arial" panose="020B0604020202020204" pitchFamily="34" charset="0"/>
                  <a:buChar char="•"/>
                </a:pPr>
                <a:r>
                  <a:rPr lang="en-AU" sz="2800" dirty="0" smtClean="0">
                    <a:solidFill>
                      <a:srgbClr val="0070C0"/>
                    </a:solidFill>
                  </a:rPr>
                  <a:t>Potential difference </a:t>
                </a:r>
                <a14:m>
                  <m:oMath xmlns:m="http://schemas.openxmlformats.org/officeDocument/2006/math">
                    <m:r>
                      <a:rPr lang="en-AU" sz="2800" i="1" smtClean="0">
                        <a:solidFill>
                          <a:srgbClr val="0070C0"/>
                        </a:solidFill>
                        <a:latin typeface="Cambria Math" panose="02040503050406030204" pitchFamily="18" charset="0"/>
                        <a:ea typeface="Cambria Math" panose="02040503050406030204" pitchFamily="18" charset="0"/>
                      </a:rPr>
                      <m:t>∆</m:t>
                    </m:r>
                    <m:r>
                      <a:rPr lang="en-AU" sz="2800" b="0" i="1" smtClean="0">
                        <a:solidFill>
                          <a:srgbClr val="0070C0"/>
                        </a:solidFill>
                        <a:latin typeface="Cambria Math" panose="02040503050406030204" pitchFamily="18" charset="0"/>
                        <a:ea typeface="Cambria Math" panose="02040503050406030204" pitchFamily="18" charset="0"/>
                      </a:rPr>
                      <m:t>𝑉</m:t>
                    </m:r>
                  </m:oMath>
                </a14:m>
                <a:r>
                  <a:rPr lang="en-AU" sz="2800" dirty="0" smtClean="0">
                    <a:solidFill>
                      <a:srgbClr val="0070C0"/>
                    </a:solidFill>
                  </a:rPr>
                  <a:t> is work needed to move 1C of charge: </a:t>
                </a:r>
                <a14:m>
                  <m:oMath xmlns:m="http://schemas.openxmlformats.org/officeDocument/2006/math">
                    <m:r>
                      <a:rPr lang="en-AU" sz="2800" b="0" i="1" smtClean="0">
                        <a:solidFill>
                          <a:srgbClr val="0070C0"/>
                        </a:solidFill>
                        <a:latin typeface="Cambria Math" panose="02040503050406030204" pitchFamily="18" charset="0"/>
                      </a:rPr>
                      <m:t>𝑊</m:t>
                    </m:r>
                    <m:r>
                      <a:rPr lang="en-AU" sz="2800" b="0" i="1" smtClean="0">
                        <a:solidFill>
                          <a:srgbClr val="0070C0"/>
                        </a:solidFill>
                        <a:latin typeface="Cambria Math" panose="02040503050406030204" pitchFamily="18" charset="0"/>
                      </a:rPr>
                      <m:t>=</m:t>
                    </m:r>
                    <m:r>
                      <a:rPr lang="en-AU" sz="2800" b="0" i="1" smtClean="0">
                        <a:solidFill>
                          <a:srgbClr val="0070C0"/>
                        </a:solidFill>
                        <a:latin typeface="Cambria Math" panose="02040503050406030204" pitchFamily="18" charset="0"/>
                      </a:rPr>
                      <m:t>𝑞</m:t>
                    </m:r>
                    <m:r>
                      <a:rPr lang="en-AU" sz="2800" b="0" i="1" smtClean="0">
                        <a:solidFill>
                          <a:srgbClr val="0070C0"/>
                        </a:solidFill>
                        <a:latin typeface="Cambria Math" panose="02040503050406030204" pitchFamily="18" charset="0"/>
                      </a:rPr>
                      <m:t> ∆</m:t>
                    </m:r>
                    <m:r>
                      <a:rPr lang="en-AU" sz="2800" b="0" i="1" smtClean="0">
                        <a:solidFill>
                          <a:srgbClr val="0070C0"/>
                        </a:solidFill>
                        <a:latin typeface="Cambria Math" panose="02040503050406030204" pitchFamily="18" charset="0"/>
                        <a:ea typeface="Cambria Math" panose="02040503050406030204" pitchFamily="18" charset="0"/>
                      </a:rPr>
                      <m:t>𝑉</m:t>
                    </m:r>
                  </m:oMath>
                </a14:m>
                <a:endParaRPr lang="en-AU" sz="2800" b="0" dirty="0" smtClean="0">
                  <a:solidFill>
                    <a:srgbClr val="0070C0"/>
                  </a:solidFill>
                  <a:ea typeface="Cambria Math" panose="02040503050406030204" pitchFamily="18" charset="0"/>
                </a:endParaRPr>
              </a:p>
              <a:p>
                <a:pPr marL="457200" indent="-457200">
                  <a:buFont typeface="Arial" panose="020B0604020202020204" pitchFamily="34" charset="0"/>
                  <a:buChar char="•"/>
                </a:pPr>
                <a:endParaRPr lang="en-AU" sz="2800" dirty="0" smtClean="0">
                  <a:solidFill>
                    <a:srgbClr val="0070C0"/>
                  </a:solidFill>
                </a:endParaRPr>
              </a:p>
              <a:p>
                <a:pPr marL="457200" indent="-457200">
                  <a:buFont typeface="Arial" panose="020B0604020202020204" pitchFamily="34" charset="0"/>
                  <a:buChar char="•"/>
                </a:pPr>
                <a:r>
                  <a:rPr lang="en-AU" sz="2800" dirty="0" smtClean="0">
                    <a:solidFill>
                      <a:srgbClr val="0070C0"/>
                    </a:solidFill>
                  </a:rPr>
                  <a:t>Equate: </a:t>
                </a:r>
                <a14:m>
                  <m:oMath xmlns:m="http://schemas.openxmlformats.org/officeDocument/2006/math">
                    <m:r>
                      <a:rPr lang="en-AU" sz="2800" b="0" i="1" smtClean="0">
                        <a:solidFill>
                          <a:srgbClr val="0070C0"/>
                        </a:solidFill>
                        <a:latin typeface="Cambria Math" panose="02040503050406030204" pitchFamily="18" charset="0"/>
                      </a:rPr>
                      <m:t>𝑞</m:t>
                    </m:r>
                    <m:r>
                      <a:rPr lang="en-AU" sz="2800" b="0" i="1" smtClean="0">
                        <a:solidFill>
                          <a:srgbClr val="0070C0"/>
                        </a:solidFill>
                        <a:latin typeface="Cambria Math" panose="02040503050406030204" pitchFamily="18" charset="0"/>
                      </a:rPr>
                      <m:t> ∆</m:t>
                    </m:r>
                    <m:r>
                      <a:rPr lang="en-AU" sz="2800" b="0" i="1" smtClean="0">
                        <a:solidFill>
                          <a:srgbClr val="0070C0"/>
                        </a:solidFill>
                        <a:latin typeface="Cambria Math" panose="02040503050406030204" pitchFamily="18" charset="0"/>
                        <a:ea typeface="Cambria Math" panose="02040503050406030204" pitchFamily="18" charset="0"/>
                      </a:rPr>
                      <m:t>𝑉</m:t>
                    </m:r>
                    <m:r>
                      <a:rPr lang="en-AU" sz="2800" b="0" i="1" smtClean="0">
                        <a:solidFill>
                          <a:srgbClr val="0070C0"/>
                        </a:solidFill>
                        <a:latin typeface="Cambria Math" panose="02040503050406030204" pitchFamily="18" charset="0"/>
                        <a:ea typeface="Cambria Math" panose="02040503050406030204" pitchFamily="18" charset="0"/>
                      </a:rPr>
                      <m:t>=−</m:t>
                    </m:r>
                    <m:r>
                      <a:rPr lang="en-AU" sz="2800" b="0" i="1" smtClean="0">
                        <a:solidFill>
                          <a:srgbClr val="0070C0"/>
                        </a:solidFill>
                        <a:latin typeface="Cambria Math" panose="02040503050406030204" pitchFamily="18" charset="0"/>
                        <a:ea typeface="Cambria Math" panose="02040503050406030204" pitchFamily="18" charset="0"/>
                      </a:rPr>
                      <m:t>𝑞𝐸</m:t>
                    </m:r>
                    <m:r>
                      <a:rPr lang="en-AU" sz="2800" b="0" i="1" smtClean="0">
                        <a:solidFill>
                          <a:srgbClr val="0070C0"/>
                        </a:solidFill>
                        <a:latin typeface="Cambria Math" panose="02040503050406030204" pitchFamily="18" charset="0"/>
                        <a:ea typeface="Cambria Math" panose="02040503050406030204" pitchFamily="18" charset="0"/>
                      </a:rPr>
                      <m:t> ∆</m:t>
                    </m:r>
                    <m:r>
                      <a:rPr lang="en-AU" sz="2800" b="0" i="1" smtClean="0">
                        <a:solidFill>
                          <a:srgbClr val="0070C0"/>
                        </a:solidFill>
                        <a:latin typeface="Cambria Math" panose="02040503050406030204" pitchFamily="18" charset="0"/>
                        <a:ea typeface="Cambria Math" panose="02040503050406030204" pitchFamily="18" charset="0"/>
                      </a:rPr>
                      <m:t>𝑥</m:t>
                    </m:r>
                  </m:oMath>
                </a14:m>
                <a:r>
                  <a:rPr lang="en-AU" sz="2800" dirty="0" smtClean="0">
                    <a:solidFill>
                      <a:srgbClr val="0070C0"/>
                    </a:solidFill>
                  </a:rPr>
                  <a:t> </a:t>
                </a:r>
                <a:endParaRPr lang="en-AU" sz="2800" dirty="0">
                  <a:solidFill>
                    <a:srgbClr val="0070C0"/>
                  </a:solidFill>
                </a:endParaRPr>
              </a:p>
            </p:txBody>
          </p:sp>
        </mc:Choice>
        <mc:Fallback>
          <p:sp>
            <p:nvSpPr>
              <p:cNvPr id="27" name="TextBox 26"/>
              <p:cNvSpPr txBox="1">
                <a:spLocks noRot="1" noChangeAspect="1" noMove="1" noResize="1" noEditPoints="1" noAdjustHandles="1" noChangeArrowheads="1" noChangeShapeType="1" noTextEdit="1"/>
              </p:cNvSpPr>
              <p:nvPr/>
            </p:nvSpPr>
            <p:spPr>
              <a:xfrm>
                <a:off x="682976" y="4521199"/>
                <a:ext cx="7902223" cy="1815882"/>
              </a:xfrm>
              <a:prstGeom prst="rect">
                <a:avLst/>
              </a:prstGeom>
              <a:blipFill rotWithShape="0">
                <a:blip r:embed="rId9"/>
                <a:stretch>
                  <a:fillRect l="-1389" t="-3356" b="-8725"/>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2664178" y="2336799"/>
                <a:ext cx="262166" cy="369332"/>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AU" sz="2400" b="0" i="1" smtClean="0">
                          <a:latin typeface="Cambria Math" panose="02040503050406030204" pitchFamily="18" charset="0"/>
                        </a:rPr>
                        <m:t>𝑞</m:t>
                      </m:r>
                    </m:oMath>
                  </m:oMathPara>
                </a14:m>
                <a:endParaRPr lang="en-AU" sz="2400" dirty="0"/>
              </a:p>
            </p:txBody>
          </p:sp>
        </mc:Choice>
        <mc:Fallback>
          <p:sp>
            <p:nvSpPr>
              <p:cNvPr id="13" name="TextBox 12"/>
              <p:cNvSpPr txBox="1">
                <a:spLocks noRot="1" noChangeAspect="1" noMove="1" noResize="1" noEditPoints="1" noAdjustHandles="1" noChangeArrowheads="1" noChangeShapeType="1" noTextEdit="1"/>
              </p:cNvSpPr>
              <p:nvPr/>
            </p:nvSpPr>
            <p:spPr>
              <a:xfrm>
                <a:off x="2664178" y="2336799"/>
                <a:ext cx="262166" cy="369332"/>
              </a:xfrm>
              <a:prstGeom prst="rect">
                <a:avLst/>
              </a:prstGeom>
              <a:blipFill rotWithShape="0">
                <a:blip r:embed="rId10"/>
                <a:stretch>
                  <a:fillRect l="-25581" r="-20930" b="-24590"/>
                </a:stretch>
              </a:blipFill>
            </p:spPr>
            <p:txBody>
              <a:bodyPr/>
              <a:lstStyle/>
              <a:p>
                <a:r>
                  <a:rPr lang="en-AU">
                    <a:noFill/>
                  </a:rPr>
                  <a:t> </a:t>
                </a:r>
              </a:p>
            </p:txBody>
          </p:sp>
        </mc:Fallback>
      </mc:AlternateContent>
      <p:sp>
        <p:nvSpPr>
          <p:cNvPr id="16" name="TextBox 15"/>
          <p:cNvSpPr txBox="1"/>
          <p:nvPr/>
        </p:nvSpPr>
        <p:spPr>
          <a:xfrm>
            <a:off x="5000416" y="2528147"/>
            <a:ext cx="3500120" cy="830997"/>
          </a:xfrm>
          <a:prstGeom prst="rect">
            <a:avLst/>
          </a:prstGeom>
          <a:noFill/>
        </p:spPr>
        <p:txBody>
          <a:bodyPr wrap="square" rtlCol="0">
            <a:spAutoFit/>
          </a:bodyPr>
          <a:lstStyle/>
          <a:p>
            <a:r>
              <a:rPr lang="en-AU" sz="2400" dirty="0" smtClean="0"/>
              <a:t>(minus sign because the force is opposite to E) </a:t>
            </a:r>
            <a:endParaRPr lang="en-AU" sz="2400" dirty="0"/>
          </a:p>
        </p:txBody>
      </p:sp>
      <p:cxnSp>
        <p:nvCxnSpPr>
          <p:cNvPr id="19" name="Straight Connector 18"/>
          <p:cNvCxnSpPr/>
          <p:nvPr/>
        </p:nvCxnSpPr>
        <p:spPr>
          <a:xfrm>
            <a:off x="2537175" y="2943645"/>
            <a:ext cx="0" cy="4154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129845" y="2960577"/>
            <a:ext cx="0" cy="4154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1" name="TextBox 20"/>
              <p:cNvSpPr txBox="1"/>
              <p:nvPr/>
            </p:nvSpPr>
            <p:spPr>
              <a:xfrm>
                <a:off x="2593625" y="2913587"/>
                <a:ext cx="496611"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AU" sz="2800" i="1" smtClean="0">
                          <a:latin typeface="Cambria Math" panose="02040503050406030204" pitchFamily="18" charset="0"/>
                          <a:ea typeface="Cambria Math" panose="02040503050406030204" pitchFamily="18" charset="0"/>
                        </a:rPr>
                        <m:t>∆</m:t>
                      </m:r>
                      <m:r>
                        <a:rPr lang="en-AU" sz="2800" b="0" i="1" smtClean="0">
                          <a:latin typeface="Cambria Math" panose="02040503050406030204" pitchFamily="18" charset="0"/>
                          <a:ea typeface="Cambria Math" panose="02040503050406030204" pitchFamily="18" charset="0"/>
                        </a:rPr>
                        <m:t>𝑥</m:t>
                      </m:r>
                    </m:oMath>
                  </m:oMathPara>
                </a14:m>
                <a:endParaRPr lang="en-AU" sz="2800" dirty="0"/>
              </a:p>
            </p:txBody>
          </p:sp>
        </mc:Choice>
        <mc:Fallback>
          <p:sp>
            <p:nvSpPr>
              <p:cNvPr id="21" name="TextBox 20"/>
              <p:cNvSpPr txBox="1">
                <a:spLocks noRot="1" noChangeAspect="1" noMove="1" noResize="1" noEditPoints="1" noAdjustHandles="1" noChangeArrowheads="1" noChangeShapeType="1" noTextEdit="1"/>
              </p:cNvSpPr>
              <p:nvPr/>
            </p:nvSpPr>
            <p:spPr>
              <a:xfrm>
                <a:off x="2593625" y="2913587"/>
                <a:ext cx="496611" cy="430887"/>
              </a:xfrm>
              <a:prstGeom prst="rect">
                <a:avLst/>
              </a:prstGeom>
              <a:blipFill rotWithShape="0">
                <a:blip r:embed="rId11"/>
                <a:stretch>
                  <a:fillRect/>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31" name="TextBox 30"/>
              <p:cNvSpPr txBox="1"/>
              <p:nvPr/>
            </p:nvSpPr>
            <p:spPr>
              <a:xfrm>
                <a:off x="6214534" y="5384799"/>
                <a:ext cx="1789016" cy="92519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AU" sz="3200" b="0" i="1" smtClean="0">
                          <a:solidFill>
                            <a:srgbClr val="FF0000"/>
                          </a:solidFill>
                          <a:latin typeface="Cambria Math" panose="02040503050406030204" pitchFamily="18" charset="0"/>
                        </a:rPr>
                        <m:t>𝐸</m:t>
                      </m:r>
                      <m:r>
                        <a:rPr lang="en-AU" sz="3200" b="0" i="1" smtClean="0">
                          <a:solidFill>
                            <a:srgbClr val="FF0000"/>
                          </a:solidFill>
                          <a:latin typeface="Cambria Math" panose="02040503050406030204" pitchFamily="18" charset="0"/>
                        </a:rPr>
                        <m:t>=−</m:t>
                      </m:r>
                      <m:f>
                        <m:fPr>
                          <m:ctrlPr>
                            <a:rPr lang="en-AU" sz="3200" b="0" i="1" smtClean="0">
                              <a:solidFill>
                                <a:srgbClr val="FF0000"/>
                              </a:solidFill>
                              <a:latin typeface="Cambria Math" panose="02040503050406030204" pitchFamily="18" charset="0"/>
                            </a:rPr>
                          </m:ctrlPr>
                        </m:fPr>
                        <m:num>
                          <m:r>
                            <a:rPr lang="en-AU" sz="3200" b="0" i="1" smtClean="0">
                              <a:solidFill>
                                <a:srgbClr val="FF0000"/>
                              </a:solidFill>
                              <a:latin typeface="Cambria Math" panose="02040503050406030204" pitchFamily="18" charset="0"/>
                              <a:ea typeface="Cambria Math" panose="02040503050406030204" pitchFamily="18" charset="0"/>
                            </a:rPr>
                            <m:t>∆</m:t>
                          </m:r>
                          <m:r>
                            <a:rPr lang="en-AU" sz="3200" b="0" i="1" smtClean="0">
                              <a:solidFill>
                                <a:srgbClr val="FF0000"/>
                              </a:solidFill>
                              <a:latin typeface="Cambria Math" panose="02040503050406030204" pitchFamily="18" charset="0"/>
                              <a:ea typeface="Cambria Math" panose="02040503050406030204" pitchFamily="18" charset="0"/>
                            </a:rPr>
                            <m:t>𝑉</m:t>
                          </m:r>
                        </m:num>
                        <m:den>
                          <m:r>
                            <a:rPr lang="en-AU" sz="3200" b="0" i="1" smtClean="0">
                              <a:solidFill>
                                <a:srgbClr val="FF0000"/>
                              </a:solidFill>
                              <a:latin typeface="Cambria Math" panose="02040503050406030204" pitchFamily="18" charset="0"/>
                              <a:ea typeface="Cambria Math" panose="02040503050406030204" pitchFamily="18" charset="0"/>
                            </a:rPr>
                            <m:t>∆</m:t>
                          </m:r>
                          <m:r>
                            <a:rPr lang="en-AU" sz="3200" b="0" i="1" smtClean="0">
                              <a:solidFill>
                                <a:srgbClr val="FF0000"/>
                              </a:solidFill>
                              <a:latin typeface="Cambria Math" panose="02040503050406030204" pitchFamily="18" charset="0"/>
                              <a:ea typeface="Cambria Math" panose="02040503050406030204" pitchFamily="18" charset="0"/>
                            </a:rPr>
                            <m:t>𝑥</m:t>
                          </m:r>
                        </m:den>
                      </m:f>
                    </m:oMath>
                  </m:oMathPara>
                </a14:m>
                <a:endParaRPr lang="en-AU" sz="3200" dirty="0"/>
              </a:p>
            </p:txBody>
          </p:sp>
        </mc:Choice>
        <mc:Fallback>
          <p:sp>
            <p:nvSpPr>
              <p:cNvPr id="31" name="TextBox 30"/>
              <p:cNvSpPr txBox="1">
                <a:spLocks noRot="1" noChangeAspect="1" noMove="1" noResize="1" noEditPoints="1" noAdjustHandles="1" noChangeArrowheads="1" noChangeShapeType="1" noTextEdit="1"/>
              </p:cNvSpPr>
              <p:nvPr/>
            </p:nvSpPr>
            <p:spPr>
              <a:xfrm>
                <a:off x="6214534" y="5384799"/>
                <a:ext cx="1789016" cy="925190"/>
              </a:xfrm>
              <a:prstGeom prst="rect">
                <a:avLst/>
              </a:prstGeom>
              <a:blipFill rotWithShape="0">
                <a:blip r:embed="rId12"/>
                <a:stretch>
                  <a:fillRect/>
                </a:stretch>
              </a:blipFill>
              <a:ln>
                <a:solidFill>
                  <a:srgbClr val="FF0000"/>
                </a:solidFill>
              </a:ln>
            </p:spPr>
            <p:txBody>
              <a:bodyPr/>
              <a:lstStyle/>
              <a:p>
                <a:r>
                  <a:rPr lang="en-AU">
                    <a:noFill/>
                  </a:rPr>
                  <a:t> </a:t>
                </a:r>
              </a:p>
            </p:txBody>
          </p:sp>
        </mc:Fallback>
      </mc:AlternateContent>
    </p:spTree>
    <p:custDataLst>
      <p:tags r:id="rId1"/>
    </p:custDataLst>
    <p:extLst>
      <p:ext uri="{BB962C8B-B14F-4D97-AF65-F5344CB8AC3E}">
        <p14:creationId xmlns:p14="http://schemas.microsoft.com/office/powerpoint/2010/main" val="71242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p:bldP spid="10" grpId="0"/>
      <p:bldP spid="20" grpId="0"/>
      <p:bldP spid="23" grpId="0"/>
      <p:bldP spid="24" grpId="0"/>
      <p:bldP spid="26" grpId="0"/>
      <p:bldP spid="13" grpId="0"/>
      <p:bldP spid="16" grpId="0"/>
      <p:bldP spid="21" grpId="0"/>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1"/>
          <p:cNvSpPr txBox="1">
            <a:spLocks/>
          </p:cNvSpPr>
          <p:nvPr/>
        </p:nvSpPr>
        <p:spPr>
          <a:xfrm>
            <a:off x="0" y="274638"/>
            <a:ext cx="910854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rPr>
              <a:t>Electric potential</a:t>
            </a:r>
            <a:endParaRPr lang="en-AU" sz="4800" dirty="0">
              <a:effectLst>
                <a:outerShdw blurRad="38100" dist="38100" dir="2700000" algn="tl">
                  <a:srgbClr val="000000">
                    <a:alpha val="43137"/>
                  </a:srgbClr>
                </a:outerShdw>
              </a:effectLst>
            </a:endParaRPr>
          </a:p>
        </p:txBody>
      </p:sp>
      <mc:AlternateContent xmlns:mc="http://schemas.openxmlformats.org/markup-compatibility/2006">
        <mc:Choice xmlns:a14="http://schemas.microsoft.com/office/drawing/2010/main" Requires="a14">
          <p:sp>
            <p:nvSpPr>
              <p:cNvPr id="11" name="TextBox 10"/>
              <p:cNvSpPr txBox="1"/>
              <p:nvPr/>
            </p:nvSpPr>
            <p:spPr>
              <a:xfrm>
                <a:off x="620888" y="1286930"/>
                <a:ext cx="7902223" cy="739754"/>
              </a:xfrm>
              <a:prstGeom prst="rect">
                <a:avLst/>
              </a:prstGeom>
              <a:noFill/>
            </p:spPr>
            <p:txBody>
              <a:bodyPr wrap="square" rtlCol="0">
                <a:spAutoFit/>
              </a:bodyPr>
              <a:lstStyle/>
              <a:p>
                <a:pPr marL="285750" indent="-285750">
                  <a:buFont typeface="Arial" panose="020B0604020202020204" pitchFamily="34" charset="0"/>
                  <a:buChar char="•"/>
                </a:pPr>
                <a:r>
                  <a:rPr lang="en-AU" sz="2800" dirty="0" smtClean="0">
                    <a:solidFill>
                      <a:srgbClr val="0070C0"/>
                    </a:solidFill>
                  </a:rPr>
                  <a:t>Electric field is the gradient of potential </a:t>
                </a:r>
                <a14:m>
                  <m:oMath xmlns:m="http://schemas.openxmlformats.org/officeDocument/2006/math">
                    <m:r>
                      <a:rPr lang="en-AU" sz="2800" b="0" i="1" smtClean="0">
                        <a:solidFill>
                          <a:srgbClr val="0070C0"/>
                        </a:solidFill>
                        <a:latin typeface="Cambria Math" panose="02040503050406030204" pitchFamily="18" charset="0"/>
                      </a:rPr>
                      <m:t>𝐸</m:t>
                    </m:r>
                    <m:r>
                      <a:rPr lang="en-AU" sz="2800" b="0" i="1" smtClean="0">
                        <a:solidFill>
                          <a:srgbClr val="0070C0"/>
                        </a:solidFill>
                        <a:latin typeface="Cambria Math" panose="02040503050406030204" pitchFamily="18" charset="0"/>
                      </a:rPr>
                      <m:t>=−</m:t>
                    </m:r>
                    <m:f>
                      <m:fPr>
                        <m:ctrlPr>
                          <a:rPr lang="en-AU" sz="2800" b="0" i="1" smtClean="0">
                            <a:solidFill>
                              <a:srgbClr val="0070C0"/>
                            </a:solidFill>
                            <a:latin typeface="Cambria Math" panose="02040503050406030204" pitchFamily="18" charset="0"/>
                          </a:rPr>
                        </m:ctrlPr>
                      </m:fPr>
                      <m:num>
                        <m:r>
                          <a:rPr lang="en-AU" sz="2800" b="0" i="1" smtClean="0">
                            <a:solidFill>
                              <a:srgbClr val="0070C0"/>
                            </a:solidFill>
                            <a:latin typeface="Cambria Math" panose="02040503050406030204" pitchFamily="18" charset="0"/>
                            <a:ea typeface="Cambria Math" panose="02040503050406030204" pitchFamily="18" charset="0"/>
                          </a:rPr>
                          <m:t>∆</m:t>
                        </m:r>
                        <m:r>
                          <a:rPr lang="en-AU" sz="2800" b="0" i="1" smtClean="0">
                            <a:solidFill>
                              <a:srgbClr val="0070C0"/>
                            </a:solidFill>
                            <a:latin typeface="Cambria Math" panose="02040503050406030204" pitchFamily="18" charset="0"/>
                            <a:ea typeface="Cambria Math" panose="02040503050406030204" pitchFamily="18" charset="0"/>
                          </a:rPr>
                          <m:t>𝑉</m:t>
                        </m:r>
                      </m:num>
                      <m:den>
                        <m:r>
                          <a:rPr lang="en-AU" sz="2800" b="0" i="1" smtClean="0">
                            <a:solidFill>
                              <a:srgbClr val="0070C0"/>
                            </a:solidFill>
                            <a:latin typeface="Cambria Math" panose="02040503050406030204" pitchFamily="18" charset="0"/>
                            <a:ea typeface="Cambria Math" panose="02040503050406030204" pitchFamily="18" charset="0"/>
                          </a:rPr>
                          <m:t>∆</m:t>
                        </m:r>
                        <m:r>
                          <a:rPr lang="en-AU" sz="2800" b="0" i="1" smtClean="0">
                            <a:solidFill>
                              <a:srgbClr val="0070C0"/>
                            </a:solidFill>
                            <a:latin typeface="Cambria Math" panose="02040503050406030204" pitchFamily="18" charset="0"/>
                            <a:ea typeface="Cambria Math" panose="02040503050406030204" pitchFamily="18" charset="0"/>
                          </a:rPr>
                          <m:t>𝑥</m:t>
                        </m:r>
                      </m:den>
                    </m:f>
                  </m:oMath>
                </a14:m>
                <a:endParaRPr lang="en-AU" sz="2800" dirty="0" smtClean="0">
                  <a:solidFill>
                    <a:srgbClr val="0070C0"/>
                  </a:solidFill>
                </a:endParaRPr>
              </a:p>
            </p:txBody>
          </p:sp>
        </mc:Choice>
        <mc:Fallback>
          <p:sp>
            <p:nvSpPr>
              <p:cNvPr id="11" name="TextBox 10"/>
              <p:cNvSpPr txBox="1">
                <a:spLocks noRot="1" noChangeAspect="1" noMove="1" noResize="1" noEditPoints="1" noAdjustHandles="1" noChangeArrowheads="1" noChangeShapeType="1" noTextEdit="1"/>
              </p:cNvSpPr>
              <p:nvPr/>
            </p:nvSpPr>
            <p:spPr>
              <a:xfrm>
                <a:off x="620888" y="1286930"/>
                <a:ext cx="7902223" cy="739754"/>
              </a:xfrm>
              <a:prstGeom prst="rect">
                <a:avLst/>
              </a:prstGeom>
              <a:blipFill rotWithShape="0">
                <a:blip r:embed="rId4"/>
                <a:stretch>
                  <a:fillRect l="-1389" b="-7438"/>
                </a:stretch>
              </a:blipFill>
            </p:spPr>
            <p:txBody>
              <a:bodyPr/>
              <a:lstStyle/>
              <a:p>
                <a:r>
                  <a:rPr lang="en-AU">
                    <a:noFill/>
                  </a:rPr>
                  <a:t> </a:t>
                </a:r>
              </a:p>
            </p:txBody>
          </p:sp>
        </mc:Fallback>
      </mc:AlternateContent>
      <p:cxnSp>
        <p:nvCxnSpPr>
          <p:cNvPr id="17" name="Straight Arrow Connector 16"/>
          <p:cNvCxnSpPr/>
          <p:nvPr/>
        </p:nvCxnSpPr>
        <p:spPr>
          <a:xfrm flipV="1">
            <a:off x="925689" y="3014133"/>
            <a:ext cx="2698044" cy="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925689" y="3527777"/>
            <a:ext cx="2698044" cy="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925689" y="4041421"/>
            <a:ext cx="2698044" cy="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925689" y="4555065"/>
            <a:ext cx="2698044" cy="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925689" y="5068709"/>
            <a:ext cx="2698044" cy="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925689" y="5582353"/>
            <a:ext cx="2698044" cy="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80533" y="2573867"/>
            <a:ext cx="0" cy="3488266"/>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640668" y="2590799"/>
            <a:ext cx="0" cy="3488266"/>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17687" y="2111020"/>
            <a:ext cx="1151467" cy="461665"/>
          </a:xfrm>
          <a:prstGeom prst="rect">
            <a:avLst/>
          </a:prstGeom>
          <a:noFill/>
        </p:spPr>
        <p:txBody>
          <a:bodyPr wrap="square" rtlCol="0">
            <a:spAutoFit/>
          </a:bodyPr>
          <a:lstStyle/>
          <a:p>
            <a:r>
              <a:rPr lang="en-AU" sz="2400" dirty="0" smtClean="0"/>
              <a:t>High V</a:t>
            </a:r>
            <a:endParaRPr lang="en-AU" sz="2400" dirty="0"/>
          </a:p>
        </p:txBody>
      </p:sp>
      <p:sp>
        <p:nvSpPr>
          <p:cNvPr id="33" name="TextBox 32"/>
          <p:cNvSpPr txBox="1"/>
          <p:nvPr/>
        </p:nvSpPr>
        <p:spPr>
          <a:xfrm>
            <a:off x="3121377" y="2116663"/>
            <a:ext cx="1151467" cy="461665"/>
          </a:xfrm>
          <a:prstGeom prst="rect">
            <a:avLst/>
          </a:prstGeom>
          <a:noFill/>
        </p:spPr>
        <p:txBody>
          <a:bodyPr wrap="square" rtlCol="0">
            <a:spAutoFit/>
          </a:bodyPr>
          <a:lstStyle/>
          <a:p>
            <a:r>
              <a:rPr lang="en-AU" sz="2400" dirty="0" smtClean="0"/>
              <a:t>Low V</a:t>
            </a:r>
            <a:endParaRPr lang="en-AU" sz="2400" dirty="0"/>
          </a:p>
        </p:txBody>
      </p:sp>
      <mc:AlternateContent xmlns:mc="http://schemas.openxmlformats.org/markup-compatibility/2006">
        <mc:Choice xmlns:a14="http://schemas.microsoft.com/office/drawing/2010/main" Requires="a14">
          <p:sp>
            <p:nvSpPr>
              <p:cNvPr id="34" name="TextBox 33"/>
              <p:cNvSpPr txBox="1"/>
              <p:nvPr/>
            </p:nvSpPr>
            <p:spPr>
              <a:xfrm>
                <a:off x="2048933" y="2483547"/>
                <a:ext cx="365485"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AU" sz="3200" b="0" i="1" smtClean="0">
                          <a:solidFill>
                            <a:srgbClr val="00B050"/>
                          </a:solidFill>
                          <a:latin typeface="Cambria Math" panose="02040503050406030204" pitchFamily="18" charset="0"/>
                        </a:rPr>
                        <m:t>𝐸</m:t>
                      </m:r>
                    </m:oMath>
                  </m:oMathPara>
                </a14:m>
                <a:endParaRPr lang="en-AU" sz="3200" dirty="0">
                  <a:solidFill>
                    <a:srgbClr val="00B050"/>
                  </a:solidFill>
                </a:endParaRPr>
              </a:p>
            </p:txBody>
          </p:sp>
        </mc:Choice>
        <mc:Fallback>
          <p:sp>
            <p:nvSpPr>
              <p:cNvPr id="34" name="TextBox 33"/>
              <p:cNvSpPr txBox="1">
                <a:spLocks noRot="1" noChangeAspect="1" noMove="1" noResize="1" noEditPoints="1" noAdjustHandles="1" noChangeArrowheads="1" noChangeShapeType="1" noTextEdit="1"/>
              </p:cNvSpPr>
              <p:nvPr/>
            </p:nvSpPr>
            <p:spPr>
              <a:xfrm>
                <a:off x="2048933" y="2483547"/>
                <a:ext cx="365485" cy="492443"/>
              </a:xfrm>
              <a:prstGeom prst="rect">
                <a:avLst/>
              </a:prstGeom>
              <a:blipFill rotWithShape="0">
                <a:blip r:embed="rId5"/>
                <a:stretch>
                  <a:fillRect/>
                </a:stretch>
              </a:blipFill>
            </p:spPr>
            <p:txBody>
              <a:bodyPr/>
              <a:lstStyle/>
              <a:p>
                <a:r>
                  <a:rPr lang="en-AU">
                    <a:noFill/>
                  </a:rPr>
                  <a:t> </a:t>
                </a:r>
              </a:p>
            </p:txBody>
          </p:sp>
        </mc:Fallback>
      </mc:AlternateContent>
      <p:cxnSp>
        <p:nvCxnSpPr>
          <p:cNvPr id="18" name="Straight Arrow Connector 17"/>
          <p:cNvCxnSpPr/>
          <p:nvPr/>
        </p:nvCxnSpPr>
        <p:spPr>
          <a:xfrm flipV="1">
            <a:off x="5249334" y="2585155"/>
            <a:ext cx="0" cy="17497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249334" y="4334930"/>
            <a:ext cx="269804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9" name="TextBox 38"/>
              <p:cNvSpPr txBox="1"/>
              <p:nvPr/>
            </p:nvSpPr>
            <p:spPr>
              <a:xfrm>
                <a:off x="4836495" y="2305543"/>
                <a:ext cx="362472" cy="49244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AU" sz="3200" b="0" i="1" smtClean="0">
                          <a:latin typeface="Cambria Math" panose="02040503050406030204" pitchFamily="18" charset="0"/>
                        </a:rPr>
                        <m:t>𝑉</m:t>
                      </m:r>
                    </m:oMath>
                  </m:oMathPara>
                </a14:m>
                <a:endParaRPr lang="en-AU" sz="3200" dirty="0"/>
              </a:p>
            </p:txBody>
          </p:sp>
        </mc:Choice>
        <mc:Fallback>
          <p:sp>
            <p:nvSpPr>
              <p:cNvPr id="39" name="TextBox 38"/>
              <p:cNvSpPr txBox="1">
                <a:spLocks noRot="1" noChangeAspect="1" noMove="1" noResize="1" noEditPoints="1" noAdjustHandles="1" noChangeArrowheads="1" noChangeShapeType="1" noTextEdit="1"/>
              </p:cNvSpPr>
              <p:nvPr/>
            </p:nvSpPr>
            <p:spPr>
              <a:xfrm>
                <a:off x="4836495" y="2305543"/>
                <a:ext cx="362472" cy="492443"/>
              </a:xfrm>
              <a:prstGeom prst="rect">
                <a:avLst/>
              </a:prstGeom>
              <a:blipFill rotWithShape="0">
                <a:blip r:embed="rId6"/>
                <a:stretch>
                  <a:fillRect/>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40" name="TextBox 39"/>
              <p:cNvSpPr txBox="1"/>
              <p:nvPr/>
            </p:nvSpPr>
            <p:spPr>
              <a:xfrm>
                <a:off x="8037690" y="4015808"/>
                <a:ext cx="333919" cy="492443"/>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AU" sz="3200" b="0" i="1" smtClean="0">
                          <a:latin typeface="Cambria Math" panose="02040503050406030204" pitchFamily="18" charset="0"/>
                        </a:rPr>
                        <m:t>𝑥</m:t>
                      </m:r>
                    </m:oMath>
                  </m:oMathPara>
                </a14:m>
                <a:endParaRPr lang="en-AU" sz="3200" dirty="0"/>
              </a:p>
            </p:txBody>
          </p:sp>
        </mc:Choice>
        <mc:Fallback>
          <p:sp>
            <p:nvSpPr>
              <p:cNvPr id="40" name="TextBox 39"/>
              <p:cNvSpPr txBox="1">
                <a:spLocks noRot="1" noChangeAspect="1" noMove="1" noResize="1" noEditPoints="1" noAdjustHandles="1" noChangeArrowheads="1" noChangeShapeType="1" noTextEdit="1"/>
              </p:cNvSpPr>
              <p:nvPr/>
            </p:nvSpPr>
            <p:spPr>
              <a:xfrm>
                <a:off x="8037690" y="4015808"/>
                <a:ext cx="333919" cy="492443"/>
              </a:xfrm>
              <a:prstGeom prst="rect">
                <a:avLst/>
              </a:prstGeom>
              <a:blipFill rotWithShape="0">
                <a:blip r:embed="rId7"/>
                <a:stretch>
                  <a:fillRect/>
                </a:stretch>
              </a:blipFill>
            </p:spPr>
            <p:txBody>
              <a:bodyPr/>
              <a:lstStyle/>
              <a:p>
                <a:r>
                  <a:rPr lang="en-AU">
                    <a:noFill/>
                  </a:rPr>
                  <a:t> </a:t>
                </a:r>
              </a:p>
            </p:txBody>
          </p:sp>
        </mc:Fallback>
      </mc:AlternateContent>
      <p:cxnSp>
        <p:nvCxnSpPr>
          <p:cNvPr id="42" name="Straight Connector 41"/>
          <p:cNvCxnSpPr/>
          <p:nvPr/>
        </p:nvCxnSpPr>
        <p:spPr>
          <a:xfrm>
            <a:off x="5656777" y="2783085"/>
            <a:ext cx="1964267" cy="128525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874888" y="6383867"/>
            <a:ext cx="269804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4" name="TextBox 43"/>
              <p:cNvSpPr txBox="1"/>
              <p:nvPr/>
            </p:nvSpPr>
            <p:spPr>
              <a:xfrm>
                <a:off x="3640663" y="6121190"/>
                <a:ext cx="333919" cy="492443"/>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AU" sz="3200" b="0" i="1" smtClean="0">
                          <a:latin typeface="Cambria Math" panose="02040503050406030204" pitchFamily="18" charset="0"/>
                        </a:rPr>
                        <m:t>𝑥</m:t>
                      </m:r>
                    </m:oMath>
                  </m:oMathPara>
                </a14:m>
                <a:endParaRPr lang="en-AU" sz="3200" dirty="0"/>
              </a:p>
            </p:txBody>
          </p:sp>
        </mc:Choice>
        <mc:Fallback>
          <p:sp>
            <p:nvSpPr>
              <p:cNvPr id="44" name="TextBox 43"/>
              <p:cNvSpPr txBox="1">
                <a:spLocks noRot="1" noChangeAspect="1" noMove="1" noResize="1" noEditPoints="1" noAdjustHandles="1" noChangeArrowheads="1" noChangeShapeType="1" noTextEdit="1"/>
              </p:cNvSpPr>
              <p:nvPr/>
            </p:nvSpPr>
            <p:spPr>
              <a:xfrm>
                <a:off x="3640663" y="6121190"/>
                <a:ext cx="333919" cy="492443"/>
              </a:xfrm>
              <a:prstGeom prst="rect">
                <a:avLst/>
              </a:prstGeom>
              <a:blipFill rotWithShape="0">
                <a:blip r:embed="rId8"/>
                <a:stretch>
                  <a:fillRect/>
                </a:stretch>
              </a:blipFill>
            </p:spPr>
            <p:txBody>
              <a:bodyPr/>
              <a:lstStyle/>
              <a:p>
                <a:r>
                  <a:rPr lang="en-AU">
                    <a:noFill/>
                  </a:rPr>
                  <a:t> </a:t>
                </a:r>
              </a:p>
            </p:txBody>
          </p:sp>
        </mc:Fallback>
      </mc:AlternateContent>
      <p:sp>
        <p:nvSpPr>
          <p:cNvPr id="49" name="TextBox 48"/>
          <p:cNvSpPr txBox="1"/>
          <p:nvPr/>
        </p:nvSpPr>
        <p:spPr>
          <a:xfrm>
            <a:off x="4357515" y="4680428"/>
            <a:ext cx="4560707" cy="1938992"/>
          </a:xfrm>
          <a:prstGeom prst="rect">
            <a:avLst/>
          </a:prstGeom>
          <a:noFill/>
        </p:spPr>
        <p:txBody>
          <a:bodyPr wrap="square" rtlCol="0">
            <a:spAutoFit/>
          </a:bodyPr>
          <a:lstStyle/>
          <a:p>
            <a:pPr marL="342900" indent="-342900">
              <a:buFont typeface="Arial" panose="020B0604020202020204" pitchFamily="34" charset="0"/>
              <a:buChar char="•"/>
            </a:pPr>
            <a:r>
              <a:rPr lang="en-AU" sz="2400" dirty="0" smtClean="0"/>
              <a:t>Positive </a:t>
            </a:r>
            <a:r>
              <a:rPr lang="en-AU" sz="2400" dirty="0" smtClean="0"/>
              <a:t>charges </a:t>
            </a:r>
            <a:r>
              <a:rPr lang="en-AU" sz="2400" dirty="0" smtClean="0"/>
              <a:t>feel a force </a:t>
            </a:r>
            <a:r>
              <a:rPr lang="en-AU" sz="2400" dirty="0" smtClean="0"/>
              <a:t>from high to low </a:t>
            </a:r>
            <a:r>
              <a:rPr lang="en-AU" sz="2400" dirty="0" smtClean="0"/>
              <a:t>potential</a:t>
            </a:r>
          </a:p>
          <a:p>
            <a:pPr marL="342900" indent="-342900">
              <a:buFont typeface="Arial" panose="020B0604020202020204" pitchFamily="34" charset="0"/>
              <a:buChar char="•"/>
            </a:pPr>
            <a:endParaRPr lang="en-AU" sz="2400" dirty="0" smtClean="0"/>
          </a:p>
          <a:p>
            <a:pPr marL="342900" indent="-342900">
              <a:buFont typeface="Arial" panose="020B0604020202020204" pitchFamily="34" charset="0"/>
              <a:buChar char="•"/>
            </a:pPr>
            <a:r>
              <a:rPr lang="en-AU" sz="2400" dirty="0" smtClean="0"/>
              <a:t>Negative charges </a:t>
            </a:r>
            <a:r>
              <a:rPr lang="en-AU" sz="2400" dirty="0" smtClean="0"/>
              <a:t>feel a force from </a:t>
            </a:r>
            <a:r>
              <a:rPr lang="en-AU" sz="2400" dirty="0" smtClean="0"/>
              <a:t>low to high potential</a:t>
            </a:r>
          </a:p>
        </p:txBody>
      </p:sp>
    </p:spTree>
    <p:custDataLst>
      <p:tags r:id="rId1"/>
    </p:custDataLst>
    <p:extLst>
      <p:ext uri="{BB962C8B-B14F-4D97-AF65-F5344CB8AC3E}">
        <p14:creationId xmlns:p14="http://schemas.microsoft.com/office/powerpoint/2010/main" val="351246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3" grpId="0"/>
      <p:bldP spid="34" grpId="0"/>
      <p:bldP spid="39" grpId="0"/>
      <p:bldP spid="40"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51520" y="495836"/>
            <a:ext cx="4896544" cy="2736304"/>
          </a:xfrm>
        </p:spPr>
        <p:txBody>
          <a:bodyPr>
            <a:noAutofit/>
          </a:bodyPr>
          <a:lstStyle/>
          <a:p>
            <a:pPr algn="l"/>
            <a:r>
              <a:rPr lang="en-AU" sz="3200" dirty="0" smtClean="0"/>
              <a:t>Two parallel plates have equal and opposite charge. Rank the indicated positions from highest to lowest electric potential.</a:t>
            </a:r>
            <a:endParaRPr lang="en-AU" sz="3200"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717940804"/>
              </p:ext>
            </p:extLst>
          </p:nvPr>
        </p:nvGraphicFramePr>
        <p:xfrm>
          <a:off x="5846763" y="3225800"/>
          <a:ext cx="3367087" cy="3486150"/>
        </p:xfrm>
        <a:graphic>
          <a:graphicData uri="http://schemas.openxmlformats.org/presentationml/2006/ole">
            <mc:AlternateContent xmlns:mc="http://schemas.openxmlformats.org/markup-compatibility/2006">
              <mc:Choice xmlns:v="urn:schemas-microsoft-com:vml" Requires="v">
                <p:oleObj spid="_x0000_s15513" name="Chart" r:id="rId7" imgW="5715000" imgH="6429375" progId="MSGraph.Chart.8">
                  <p:embed followColorScheme="full"/>
                </p:oleObj>
              </mc:Choice>
              <mc:Fallback>
                <p:oleObj name="Chart" r:id="rId7" imgW="5715000" imgH="6429375" progId="MSGraph.Chart.8">
                  <p:embed followColorScheme="full"/>
                  <p:pic>
                    <p:nvPicPr>
                      <p:cNvPr id="0" name=""/>
                      <p:cNvPicPr/>
                      <p:nvPr/>
                    </p:nvPicPr>
                    <p:blipFill>
                      <a:blip r:embed="rId8"/>
                      <a:stretch>
                        <a:fillRect/>
                      </a:stretch>
                    </p:blipFill>
                    <p:spPr>
                      <a:xfrm>
                        <a:off x="5846763" y="3225800"/>
                        <a:ext cx="3367087" cy="3486150"/>
                      </a:xfrm>
                      <a:prstGeom prst="rect">
                        <a:avLst/>
                      </a:prstGeom>
                    </p:spPr>
                  </p:pic>
                </p:oleObj>
              </mc:Fallback>
            </mc:AlternateContent>
          </a:graphicData>
        </a:graphic>
      </p:graphicFrame>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 name="Rectangle 18"/>
          <p:cNvSpPr/>
          <p:nvPr/>
        </p:nvSpPr>
        <p:spPr>
          <a:xfrm>
            <a:off x="5436096" y="2348880"/>
            <a:ext cx="324036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smtClean="0">
                <a:solidFill>
                  <a:schemeClr val="tx1"/>
                </a:solidFill>
              </a:rPr>
              <a:t>+ + + + + + + + + + + + + + + +</a:t>
            </a:r>
            <a:endParaRPr lang="en-AU" sz="2000" dirty="0">
              <a:solidFill>
                <a:schemeClr val="tx1"/>
              </a:solidFill>
            </a:endParaRPr>
          </a:p>
        </p:txBody>
      </p:sp>
      <p:sp>
        <p:nvSpPr>
          <p:cNvPr id="20" name="Rectangle 19"/>
          <p:cNvSpPr/>
          <p:nvPr/>
        </p:nvSpPr>
        <p:spPr>
          <a:xfrm>
            <a:off x="5436096" y="836712"/>
            <a:ext cx="324036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schemeClr val="tx1"/>
                </a:solidFill>
              </a:rPr>
              <a:t>- - - - - - - - - - - - -</a:t>
            </a:r>
            <a:endParaRPr lang="en-AU" sz="3600" dirty="0">
              <a:solidFill>
                <a:schemeClr val="tx1"/>
              </a:solidFill>
            </a:endParaRPr>
          </a:p>
        </p:txBody>
      </p:sp>
      <p:sp>
        <p:nvSpPr>
          <p:cNvPr id="22" name="TextBox 21"/>
          <p:cNvSpPr txBox="1"/>
          <p:nvPr/>
        </p:nvSpPr>
        <p:spPr>
          <a:xfrm>
            <a:off x="6008515" y="770801"/>
            <a:ext cx="378042" cy="707886"/>
          </a:xfrm>
          <a:prstGeom prst="rect">
            <a:avLst/>
          </a:prstGeom>
          <a:noFill/>
        </p:spPr>
        <p:txBody>
          <a:bodyPr wrap="square" rtlCol="0">
            <a:spAutoFit/>
          </a:bodyPr>
          <a:lstStyle/>
          <a:p>
            <a:r>
              <a:rPr lang="en-AU" sz="4000" dirty="0" smtClean="0">
                <a:solidFill>
                  <a:srgbClr val="FF0000"/>
                </a:solidFill>
              </a:rPr>
              <a:t>•</a:t>
            </a:r>
            <a:endParaRPr lang="en-AU" sz="4000" dirty="0">
              <a:solidFill>
                <a:srgbClr val="FF0000"/>
              </a:solidFill>
            </a:endParaRPr>
          </a:p>
        </p:txBody>
      </p:sp>
      <p:sp>
        <p:nvSpPr>
          <p:cNvPr id="23" name="TextBox 22"/>
          <p:cNvSpPr txBox="1"/>
          <p:nvPr/>
        </p:nvSpPr>
        <p:spPr>
          <a:xfrm>
            <a:off x="6226529" y="1109355"/>
            <a:ext cx="486664" cy="369332"/>
          </a:xfrm>
          <a:prstGeom prst="rect">
            <a:avLst/>
          </a:prstGeom>
          <a:noFill/>
        </p:spPr>
        <p:txBody>
          <a:bodyPr wrap="square" rtlCol="0">
            <a:spAutoFit/>
          </a:bodyPr>
          <a:lstStyle/>
          <a:p>
            <a:r>
              <a:rPr lang="en-AU" b="1" dirty="0">
                <a:solidFill>
                  <a:srgbClr val="FF0000"/>
                </a:solidFill>
                <a:latin typeface="Cambria Math" pitchFamily="18" charset="0"/>
                <a:ea typeface="Cambria Math" pitchFamily="18" charset="0"/>
              </a:rPr>
              <a:t>A</a:t>
            </a:r>
          </a:p>
        </p:txBody>
      </p:sp>
      <p:cxnSp>
        <p:nvCxnSpPr>
          <p:cNvPr id="25" name="Straight Connector 24"/>
          <p:cNvCxnSpPr/>
          <p:nvPr/>
        </p:nvCxnSpPr>
        <p:spPr>
          <a:xfrm>
            <a:off x="5364088" y="1700808"/>
            <a:ext cx="338437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012160" y="1340768"/>
            <a:ext cx="378042" cy="707886"/>
          </a:xfrm>
          <a:prstGeom prst="rect">
            <a:avLst/>
          </a:prstGeom>
          <a:noFill/>
        </p:spPr>
        <p:txBody>
          <a:bodyPr wrap="square" rtlCol="0">
            <a:spAutoFit/>
          </a:bodyPr>
          <a:lstStyle/>
          <a:p>
            <a:r>
              <a:rPr lang="en-AU" sz="4000" dirty="0" smtClean="0">
                <a:solidFill>
                  <a:srgbClr val="FF0000"/>
                </a:solidFill>
              </a:rPr>
              <a:t>•</a:t>
            </a:r>
            <a:endParaRPr lang="en-AU" sz="4000" dirty="0">
              <a:solidFill>
                <a:srgbClr val="FF0000"/>
              </a:solidFill>
            </a:endParaRPr>
          </a:p>
        </p:txBody>
      </p:sp>
      <p:sp>
        <p:nvSpPr>
          <p:cNvPr id="27" name="TextBox 26"/>
          <p:cNvSpPr txBox="1"/>
          <p:nvPr/>
        </p:nvSpPr>
        <p:spPr>
          <a:xfrm>
            <a:off x="6230174" y="1705537"/>
            <a:ext cx="486664" cy="369332"/>
          </a:xfrm>
          <a:prstGeom prst="rect">
            <a:avLst/>
          </a:prstGeom>
          <a:noFill/>
        </p:spPr>
        <p:txBody>
          <a:bodyPr wrap="square" rtlCol="0">
            <a:spAutoFit/>
          </a:bodyPr>
          <a:lstStyle/>
          <a:p>
            <a:r>
              <a:rPr lang="en-AU" b="1" dirty="0" smtClean="0">
                <a:solidFill>
                  <a:srgbClr val="FF0000"/>
                </a:solidFill>
                <a:latin typeface="Cambria Math" pitchFamily="18" charset="0"/>
                <a:ea typeface="Cambria Math" pitchFamily="18" charset="0"/>
              </a:rPr>
              <a:t>B</a:t>
            </a:r>
            <a:endParaRPr lang="en-AU" b="1" dirty="0">
              <a:solidFill>
                <a:srgbClr val="FF0000"/>
              </a:solidFill>
              <a:latin typeface="Cambria Math" pitchFamily="18" charset="0"/>
              <a:ea typeface="Cambria Math" pitchFamily="18" charset="0"/>
            </a:endParaRPr>
          </a:p>
        </p:txBody>
      </p:sp>
      <p:sp>
        <p:nvSpPr>
          <p:cNvPr id="28" name="TextBox 27"/>
          <p:cNvSpPr txBox="1"/>
          <p:nvPr/>
        </p:nvSpPr>
        <p:spPr>
          <a:xfrm>
            <a:off x="6909090" y="1994937"/>
            <a:ext cx="378042" cy="707886"/>
          </a:xfrm>
          <a:prstGeom prst="rect">
            <a:avLst/>
          </a:prstGeom>
          <a:noFill/>
        </p:spPr>
        <p:txBody>
          <a:bodyPr wrap="square" rtlCol="0">
            <a:spAutoFit/>
          </a:bodyPr>
          <a:lstStyle/>
          <a:p>
            <a:r>
              <a:rPr lang="en-AU" sz="4000" dirty="0" smtClean="0">
                <a:solidFill>
                  <a:srgbClr val="FF0000"/>
                </a:solidFill>
              </a:rPr>
              <a:t>•</a:t>
            </a:r>
            <a:endParaRPr lang="en-AU" sz="4000" dirty="0">
              <a:solidFill>
                <a:srgbClr val="FF0000"/>
              </a:solidFill>
            </a:endParaRPr>
          </a:p>
        </p:txBody>
      </p:sp>
      <p:sp>
        <p:nvSpPr>
          <p:cNvPr id="29" name="TextBox 28"/>
          <p:cNvSpPr txBox="1"/>
          <p:nvPr/>
        </p:nvSpPr>
        <p:spPr>
          <a:xfrm>
            <a:off x="7108957" y="2013032"/>
            <a:ext cx="486664" cy="369332"/>
          </a:xfrm>
          <a:prstGeom prst="rect">
            <a:avLst/>
          </a:prstGeom>
          <a:noFill/>
        </p:spPr>
        <p:txBody>
          <a:bodyPr wrap="square" rtlCol="0">
            <a:spAutoFit/>
          </a:bodyPr>
          <a:lstStyle/>
          <a:p>
            <a:r>
              <a:rPr lang="en-AU" b="1" dirty="0" smtClean="0">
                <a:solidFill>
                  <a:srgbClr val="FF0000"/>
                </a:solidFill>
                <a:latin typeface="Cambria Math" pitchFamily="18" charset="0"/>
                <a:ea typeface="Cambria Math" pitchFamily="18" charset="0"/>
              </a:rPr>
              <a:t>C</a:t>
            </a:r>
            <a:endParaRPr lang="en-AU" b="1" dirty="0">
              <a:solidFill>
                <a:srgbClr val="FF0000"/>
              </a:solidFill>
              <a:latin typeface="Cambria Math" pitchFamily="18" charset="0"/>
              <a:ea typeface="Cambria Math" pitchFamily="18" charset="0"/>
            </a:endParaRPr>
          </a:p>
        </p:txBody>
      </p:sp>
      <p:sp>
        <p:nvSpPr>
          <p:cNvPr id="30" name="TextBox 29"/>
          <p:cNvSpPr txBox="1"/>
          <p:nvPr/>
        </p:nvSpPr>
        <p:spPr>
          <a:xfrm>
            <a:off x="6948264" y="1340768"/>
            <a:ext cx="378042" cy="707886"/>
          </a:xfrm>
          <a:prstGeom prst="rect">
            <a:avLst/>
          </a:prstGeom>
          <a:noFill/>
        </p:spPr>
        <p:txBody>
          <a:bodyPr wrap="square" rtlCol="0">
            <a:spAutoFit/>
          </a:bodyPr>
          <a:lstStyle/>
          <a:p>
            <a:r>
              <a:rPr lang="en-AU" sz="4000" dirty="0" smtClean="0">
                <a:solidFill>
                  <a:srgbClr val="FF0000"/>
                </a:solidFill>
              </a:rPr>
              <a:t>•</a:t>
            </a:r>
            <a:endParaRPr lang="en-AU" sz="4000" dirty="0">
              <a:solidFill>
                <a:srgbClr val="FF0000"/>
              </a:solidFill>
            </a:endParaRPr>
          </a:p>
        </p:txBody>
      </p:sp>
      <p:sp>
        <p:nvSpPr>
          <p:cNvPr id="31" name="TextBox 30"/>
          <p:cNvSpPr txBox="1"/>
          <p:nvPr/>
        </p:nvSpPr>
        <p:spPr>
          <a:xfrm>
            <a:off x="7166278" y="1679322"/>
            <a:ext cx="486664" cy="369332"/>
          </a:xfrm>
          <a:prstGeom prst="rect">
            <a:avLst/>
          </a:prstGeom>
          <a:noFill/>
        </p:spPr>
        <p:txBody>
          <a:bodyPr wrap="square" rtlCol="0">
            <a:spAutoFit/>
          </a:bodyPr>
          <a:lstStyle/>
          <a:p>
            <a:r>
              <a:rPr lang="en-AU" b="1" dirty="0" smtClean="0">
                <a:solidFill>
                  <a:srgbClr val="FF0000"/>
                </a:solidFill>
                <a:latin typeface="Cambria Math" pitchFamily="18" charset="0"/>
                <a:ea typeface="Cambria Math" pitchFamily="18" charset="0"/>
              </a:rPr>
              <a:t>D</a:t>
            </a:r>
            <a:endParaRPr lang="en-AU" b="1" dirty="0">
              <a:solidFill>
                <a:srgbClr val="FF0000"/>
              </a:solidFill>
              <a:latin typeface="Cambria Math" pitchFamily="18" charset="0"/>
              <a:ea typeface="Cambria Math" pitchFamily="18" charset="0"/>
            </a:endParaRPr>
          </a:p>
        </p:txBody>
      </p:sp>
      <p:sp>
        <p:nvSpPr>
          <p:cNvPr id="3" name="TPAnswers"/>
          <p:cNvSpPr>
            <a:spLocks noGrp="1"/>
          </p:cNvSpPr>
          <p:nvPr>
            <p:ph type="body" idx="1"/>
            <p:custDataLst>
              <p:tags r:id="rId4"/>
            </p:custDataLst>
          </p:nvPr>
        </p:nvSpPr>
        <p:spPr>
          <a:xfrm>
            <a:off x="442517" y="3501008"/>
            <a:ext cx="4114800" cy="2265115"/>
          </a:xfrm>
        </p:spPr>
        <p:txBody>
          <a:bodyPr>
            <a:noAutofit/>
          </a:bodyPr>
          <a:lstStyle/>
          <a:p>
            <a:pPr marL="514350" indent="-514350">
              <a:buFont typeface="Arial" pitchFamily="34" charset="0"/>
              <a:buAutoNum type="arabicPeriod"/>
            </a:pPr>
            <a:r>
              <a:rPr lang="en-AU" b="1" dirty="0" smtClean="0">
                <a:solidFill>
                  <a:srgbClr val="FF0000"/>
                </a:solidFill>
              </a:rPr>
              <a:t>A=C, B=D</a:t>
            </a:r>
          </a:p>
          <a:p>
            <a:pPr marL="514350" indent="-514350">
              <a:buFont typeface="Arial" pitchFamily="34" charset="0"/>
              <a:buAutoNum type="arabicPeriod"/>
            </a:pPr>
            <a:r>
              <a:rPr lang="en-AU" b="1" dirty="0" smtClean="0">
                <a:solidFill>
                  <a:srgbClr val="FF0000"/>
                </a:solidFill>
              </a:rPr>
              <a:t>A, B, C, D</a:t>
            </a:r>
          </a:p>
          <a:p>
            <a:pPr marL="514350" indent="-514350">
              <a:buFont typeface="Arial" pitchFamily="34" charset="0"/>
              <a:buAutoNum type="arabicPeriod"/>
            </a:pPr>
            <a:r>
              <a:rPr lang="en-AU" b="1" dirty="0" smtClean="0">
                <a:solidFill>
                  <a:srgbClr val="FF0000"/>
                </a:solidFill>
              </a:rPr>
              <a:t>C, D=B, A</a:t>
            </a:r>
          </a:p>
          <a:p>
            <a:pPr marL="514350" indent="-514350">
              <a:buFont typeface="Arial" pitchFamily="34" charset="0"/>
              <a:buAutoNum type="arabicPeriod"/>
            </a:pPr>
            <a:r>
              <a:rPr lang="en-AU" b="1" dirty="0" smtClean="0">
                <a:solidFill>
                  <a:srgbClr val="FF0000"/>
                </a:solidFill>
              </a:rPr>
              <a:t>A, B=D, C</a:t>
            </a:r>
            <a:endParaRPr lang="en-AU" b="1" dirty="0">
              <a:solidFill>
                <a:srgbClr val="FF0000"/>
              </a:solidFill>
            </a:endParaRPr>
          </a:p>
        </p:txBody>
      </p:sp>
    </p:spTree>
    <p:custDataLst>
      <p:tags r:id="rId2"/>
    </p:custDataLst>
    <p:extLst>
      <p:ext uri="{BB962C8B-B14F-4D97-AF65-F5344CB8AC3E}">
        <p14:creationId xmlns:p14="http://schemas.microsoft.com/office/powerpoint/2010/main" val="313665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1"/>
          <p:cNvSpPr txBox="1">
            <a:spLocks/>
          </p:cNvSpPr>
          <p:nvPr/>
        </p:nvSpPr>
        <p:spPr>
          <a:xfrm>
            <a:off x="0" y="274638"/>
            <a:ext cx="910854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rPr>
              <a:t>Electric potential</a:t>
            </a:r>
            <a:endParaRPr lang="en-AU" sz="4800" dirty="0">
              <a:effectLst>
                <a:outerShdw blurRad="38100" dist="38100" dir="2700000" algn="tl">
                  <a:srgbClr val="000000">
                    <a:alpha val="43137"/>
                  </a:srgbClr>
                </a:outerShdw>
              </a:effectLst>
            </a:endParaRPr>
          </a:p>
        </p:txBody>
      </p:sp>
      <p:sp>
        <p:nvSpPr>
          <p:cNvPr id="11" name="TextBox 10"/>
          <p:cNvSpPr txBox="1"/>
          <p:nvPr/>
        </p:nvSpPr>
        <p:spPr>
          <a:xfrm>
            <a:off x="620888" y="1286930"/>
            <a:ext cx="7902223" cy="523220"/>
          </a:xfrm>
          <a:prstGeom prst="rect">
            <a:avLst/>
          </a:prstGeom>
          <a:noFill/>
        </p:spPr>
        <p:txBody>
          <a:bodyPr wrap="square" rtlCol="0">
            <a:spAutoFit/>
          </a:bodyPr>
          <a:lstStyle/>
          <a:p>
            <a:pPr marL="285750" indent="-285750">
              <a:buFont typeface="Arial" panose="020B0604020202020204" pitchFamily="34" charset="0"/>
              <a:buChar char="•"/>
            </a:pPr>
            <a:r>
              <a:rPr lang="en-AU" sz="2800" dirty="0" smtClean="0">
                <a:solidFill>
                  <a:srgbClr val="0070C0"/>
                </a:solidFill>
              </a:rPr>
              <a:t>Analogy with gravitational potential</a:t>
            </a:r>
            <a:endParaRPr lang="en-AU" sz="2800" dirty="0" smtClean="0">
              <a:solidFill>
                <a:srgbClr val="0070C0"/>
              </a:solidFill>
            </a:endParaRPr>
          </a:p>
        </p:txBody>
      </p:sp>
      <p:cxnSp>
        <p:nvCxnSpPr>
          <p:cNvPr id="18" name="Straight Arrow Connector 17"/>
          <p:cNvCxnSpPr/>
          <p:nvPr/>
        </p:nvCxnSpPr>
        <p:spPr>
          <a:xfrm flipV="1">
            <a:off x="5249334" y="4583289"/>
            <a:ext cx="0" cy="17497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249334" y="6333064"/>
            <a:ext cx="269804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9" name="TextBox 38"/>
              <p:cNvSpPr txBox="1"/>
              <p:nvPr/>
            </p:nvSpPr>
            <p:spPr>
              <a:xfrm>
                <a:off x="4836495" y="4303677"/>
                <a:ext cx="362472" cy="49244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AU" sz="3200" b="0" i="1" smtClean="0">
                          <a:latin typeface="Cambria Math" panose="02040503050406030204" pitchFamily="18" charset="0"/>
                        </a:rPr>
                        <m:t>𝑉</m:t>
                      </m:r>
                    </m:oMath>
                  </m:oMathPara>
                </a14:m>
                <a:endParaRPr lang="en-AU" sz="3200" dirty="0"/>
              </a:p>
            </p:txBody>
          </p:sp>
        </mc:Choice>
        <mc:Fallback>
          <p:sp>
            <p:nvSpPr>
              <p:cNvPr id="39" name="TextBox 38"/>
              <p:cNvSpPr txBox="1">
                <a:spLocks noRot="1" noChangeAspect="1" noMove="1" noResize="1" noEditPoints="1" noAdjustHandles="1" noChangeArrowheads="1" noChangeShapeType="1" noTextEdit="1"/>
              </p:cNvSpPr>
              <p:nvPr/>
            </p:nvSpPr>
            <p:spPr>
              <a:xfrm>
                <a:off x="4836495" y="4303677"/>
                <a:ext cx="362472" cy="492443"/>
              </a:xfrm>
              <a:prstGeom prst="rect">
                <a:avLst/>
              </a:prstGeom>
              <a:blipFill rotWithShape="0">
                <a:blip r:embed="rId4"/>
                <a:stretch>
                  <a:fillRect/>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40" name="TextBox 39"/>
              <p:cNvSpPr txBox="1"/>
              <p:nvPr/>
            </p:nvSpPr>
            <p:spPr>
              <a:xfrm>
                <a:off x="8037690" y="6013942"/>
                <a:ext cx="333919" cy="492443"/>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AU" sz="3200" b="0" i="1" smtClean="0">
                          <a:latin typeface="Cambria Math" panose="02040503050406030204" pitchFamily="18" charset="0"/>
                        </a:rPr>
                        <m:t>𝑥</m:t>
                      </m:r>
                    </m:oMath>
                  </m:oMathPara>
                </a14:m>
                <a:endParaRPr lang="en-AU" sz="3200" dirty="0"/>
              </a:p>
            </p:txBody>
          </p:sp>
        </mc:Choice>
        <mc:Fallback>
          <p:sp>
            <p:nvSpPr>
              <p:cNvPr id="40" name="TextBox 39"/>
              <p:cNvSpPr txBox="1">
                <a:spLocks noRot="1" noChangeAspect="1" noMove="1" noResize="1" noEditPoints="1" noAdjustHandles="1" noChangeArrowheads="1" noChangeShapeType="1" noTextEdit="1"/>
              </p:cNvSpPr>
              <p:nvPr/>
            </p:nvSpPr>
            <p:spPr>
              <a:xfrm>
                <a:off x="8037690" y="6013942"/>
                <a:ext cx="333919" cy="492443"/>
              </a:xfrm>
              <a:prstGeom prst="rect">
                <a:avLst/>
              </a:prstGeom>
              <a:blipFill rotWithShape="0">
                <a:blip r:embed="rId5"/>
                <a:stretch>
                  <a:fillRect/>
                </a:stretch>
              </a:blipFill>
            </p:spPr>
            <p:txBody>
              <a:bodyPr/>
              <a:lstStyle/>
              <a:p>
                <a:r>
                  <a:rPr lang="en-AU">
                    <a:noFill/>
                  </a:rPr>
                  <a:t> </a:t>
                </a:r>
              </a:p>
            </p:txBody>
          </p:sp>
        </mc:Fallback>
      </mc:AlternateContent>
      <p:cxnSp>
        <p:nvCxnSpPr>
          <p:cNvPr id="42" name="Straight Connector 41"/>
          <p:cNvCxnSpPr/>
          <p:nvPr/>
        </p:nvCxnSpPr>
        <p:spPr>
          <a:xfrm>
            <a:off x="5656777" y="4781219"/>
            <a:ext cx="1964267" cy="128525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629" y="2058184"/>
            <a:ext cx="5118100" cy="2070100"/>
          </a:xfrm>
          <a:prstGeom prst="rect">
            <a:avLst/>
          </a:prstGeom>
        </p:spPr>
      </p:pic>
      <p:sp>
        <p:nvSpPr>
          <p:cNvPr id="3" name="TextBox 2"/>
          <p:cNvSpPr txBox="1"/>
          <p:nvPr/>
        </p:nvSpPr>
        <p:spPr>
          <a:xfrm>
            <a:off x="5949243" y="2336797"/>
            <a:ext cx="2810933" cy="1200329"/>
          </a:xfrm>
          <a:prstGeom prst="rect">
            <a:avLst/>
          </a:prstGeom>
          <a:noFill/>
        </p:spPr>
        <p:txBody>
          <a:bodyPr wrap="square" rtlCol="0">
            <a:spAutoFit/>
          </a:bodyPr>
          <a:lstStyle/>
          <a:p>
            <a:r>
              <a:rPr lang="en-AU" sz="2400" dirty="0" smtClean="0">
                <a:solidFill>
                  <a:srgbClr val="FF0000"/>
                </a:solidFill>
              </a:rPr>
              <a:t>Gravitational</a:t>
            </a:r>
            <a:r>
              <a:rPr lang="en-AU" sz="2400" dirty="0" smtClean="0">
                <a:solidFill>
                  <a:srgbClr val="00B050"/>
                </a:solidFill>
              </a:rPr>
              <a:t> potential difference exerts force on </a:t>
            </a:r>
            <a:r>
              <a:rPr lang="en-AU" sz="2400" dirty="0" smtClean="0">
                <a:solidFill>
                  <a:srgbClr val="FF0000"/>
                </a:solidFill>
              </a:rPr>
              <a:t>mass</a:t>
            </a:r>
            <a:endParaRPr lang="en-AU" sz="2400" dirty="0">
              <a:solidFill>
                <a:srgbClr val="FF0000"/>
              </a:solidFill>
            </a:endParaRPr>
          </a:p>
        </p:txBody>
      </p:sp>
      <p:sp>
        <p:nvSpPr>
          <p:cNvPr id="26" name="TextBox 25"/>
          <p:cNvSpPr txBox="1"/>
          <p:nvPr/>
        </p:nvSpPr>
        <p:spPr>
          <a:xfrm>
            <a:off x="1586080" y="4871153"/>
            <a:ext cx="2810933" cy="1200329"/>
          </a:xfrm>
          <a:prstGeom prst="rect">
            <a:avLst/>
          </a:prstGeom>
          <a:noFill/>
        </p:spPr>
        <p:txBody>
          <a:bodyPr wrap="square" rtlCol="0">
            <a:spAutoFit/>
          </a:bodyPr>
          <a:lstStyle/>
          <a:p>
            <a:r>
              <a:rPr lang="en-AU" sz="2400" dirty="0" smtClean="0">
                <a:solidFill>
                  <a:srgbClr val="FF0000"/>
                </a:solidFill>
              </a:rPr>
              <a:t>Electric</a:t>
            </a:r>
            <a:r>
              <a:rPr lang="en-AU" sz="2400" dirty="0" smtClean="0">
                <a:solidFill>
                  <a:srgbClr val="00B050"/>
                </a:solidFill>
              </a:rPr>
              <a:t> potential difference exerts force on </a:t>
            </a:r>
            <a:r>
              <a:rPr lang="en-AU" sz="2400" dirty="0" smtClean="0">
                <a:solidFill>
                  <a:srgbClr val="FF0000"/>
                </a:solidFill>
              </a:rPr>
              <a:t>charge</a:t>
            </a:r>
            <a:endParaRPr lang="en-AU" sz="2400" dirty="0">
              <a:solidFill>
                <a:srgbClr val="FF0000"/>
              </a:solidFill>
            </a:endParaRPr>
          </a:p>
        </p:txBody>
      </p:sp>
      <p:sp>
        <p:nvSpPr>
          <p:cNvPr id="27" name="Oval 26"/>
          <p:cNvSpPr/>
          <p:nvPr/>
        </p:nvSpPr>
        <p:spPr>
          <a:xfrm>
            <a:off x="6547554" y="5066118"/>
            <a:ext cx="197559" cy="2196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mc:Choice xmlns:a14="http://schemas.microsoft.com/office/drawing/2010/main" Requires="a14">
          <p:sp>
            <p:nvSpPr>
              <p:cNvPr id="35" name="TextBox 34"/>
              <p:cNvSpPr txBox="1"/>
              <p:nvPr/>
            </p:nvSpPr>
            <p:spPr>
              <a:xfrm>
                <a:off x="6333068" y="4673600"/>
                <a:ext cx="262166" cy="369332"/>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AU" sz="2400" b="0" i="1" smtClean="0">
                          <a:latin typeface="Cambria Math" panose="02040503050406030204" pitchFamily="18" charset="0"/>
                        </a:rPr>
                        <m:t>𝑞</m:t>
                      </m:r>
                    </m:oMath>
                  </m:oMathPara>
                </a14:m>
                <a:endParaRPr lang="en-AU" sz="2400" dirty="0"/>
              </a:p>
            </p:txBody>
          </p:sp>
        </mc:Choice>
        <mc:Fallback>
          <p:sp>
            <p:nvSpPr>
              <p:cNvPr id="35" name="TextBox 34"/>
              <p:cNvSpPr txBox="1">
                <a:spLocks noRot="1" noChangeAspect="1" noMove="1" noResize="1" noEditPoints="1" noAdjustHandles="1" noChangeArrowheads="1" noChangeShapeType="1" noTextEdit="1"/>
              </p:cNvSpPr>
              <p:nvPr/>
            </p:nvSpPr>
            <p:spPr>
              <a:xfrm>
                <a:off x="6333068" y="4673600"/>
                <a:ext cx="262166" cy="369332"/>
              </a:xfrm>
              <a:prstGeom prst="rect">
                <a:avLst/>
              </a:prstGeom>
              <a:blipFill rotWithShape="0">
                <a:blip r:embed="rId7"/>
                <a:stretch>
                  <a:fillRect l="-25581" r="-20930" b="-26667"/>
                </a:stretch>
              </a:blipFill>
            </p:spPr>
            <p:txBody>
              <a:bodyPr/>
              <a:lstStyle/>
              <a:p>
                <a:r>
                  <a:rPr lang="en-AU">
                    <a:noFill/>
                  </a:rPr>
                  <a:t> </a:t>
                </a:r>
              </a:p>
            </p:txBody>
          </p:sp>
        </mc:Fallback>
      </mc:AlternateContent>
      <p:cxnSp>
        <p:nvCxnSpPr>
          <p:cNvPr id="37" name="Straight Arrow Connector 36"/>
          <p:cNvCxnSpPr/>
          <p:nvPr/>
        </p:nvCxnSpPr>
        <p:spPr>
          <a:xfrm>
            <a:off x="6629101" y="5146955"/>
            <a:ext cx="686099" cy="48620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88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3" grpId="0"/>
      <p:bldP spid="26" grpId="0"/>
      <p:bldP spid="27" grpId="0" animBg="1"/>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1"/>
          <p:cNvSpPr txBox="1">
            <a:spLocks/>
          </p:cNvSpPr>
          <p:nvPr/>
        </p:nvSpPr>
        <p:spPr>
          <a:xfrm>
            <a:off x="0" y="274638"/>
            <a:ext cx="910854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rPr>
              <a:t>Electric potential</a:t>
            </a:r>
            <a:endParaRPr lang="en-AU" sz="4800" dirty="0">
              <a:effectLst>
                <a:outerShdw blurRad="38100" dist="38100" dir="2700000" algn="tl">
                  <a:srgbClr val="000000">
                    <a:alpha val="43137"/>
                  </a:srgbClr>
                </a:outerShdw>
              </a:effectLst>
            </a:endParaRPr>
          </a:p>
        </p:txBody>
      </p:sp>
      <p:cxnSp>
        <p:nvCxnSpPr>
          <p:cNvPr id="17" name="Straight Arrow Connector 16"/>
          <p:cNvCxnSpPr/>
          <p:nvPr/>
        </p:nvCxnSpPr>
        <p:spPr>
          <a:xfrm flipV="1">
            <a:off x="925689" y="3014133"/>
            <a:ext cx="2698044" cy="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925689" y="3527777"/>
            <a:ext cx="2698044" cy="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925689" y="4041421"/>
            <a:ext cx="2698044" cy="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925689" y="4555065"/>
            <a:ext cx="2698044" cy="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925689" y="5068709"/>
            <a:ext cx="2698044" cy="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925689" y="5582353"/>
            <a:ext cx="2698044" cy="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80533" y="2573867"/>
            <a:ext cx="0" cy="3488266"/>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640668" y="2590799"/>
            <a:ext cx="0" cy="3488266"/>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17687" y="2111020"/>
            <a:ext cx="1151467" cy="461665"/>
          </a:xfrm>
          <a:prstGeom prst="rect">
            <a:avLst/>
          </a:prstGeom>
          <a:noFill/>
        </p:spPr>
        <p:txBody>
          <a:bodyPr wrap="square" rtlCol="0">
            <a:spAutoFit/>
          </a:bodyPr>
          <a:lstStyle/>
          <a:p>
            <a:r>
              <a:rPr lang="en-AU" sz="2400" dirty="0" smtClean="0"/>
              <a:t>High V</a:t>
            </a:r>
            <a:endParaRPr lang="en-AU" sz="2400" dirty="0"/>
          </a:p>
        </p:txBody>
      </p:sp>
      <p:sp>
        <p:nvSpPr>
          <p:cNvPr id="33" name="TextBox 32"/>
          <p:cNvSpPr txBox="1"/>
          <p:nvPr/>
        </p:nvSpPr>
        <p:spPr>
          <a:xfrm>
            <a:off x="3121377" y="2116663"/>
            <a:ext cx="1151467" cy="461665"/>
          </a:xfrm>
          <a:prstGeom prst="rect">
            <a:avLst/>
          </a:prstGeom>
          <a:noFill/>
        </p:spPr>
        <p:txBody>
          <a:bodyPr wrap="square" rtlCol="0">
            <a:spAutoFit/>
          </a:bodyPr>
          <a:lstStyle/>
          <a:p>
            <a:r>
              <a:rPr lang="en-AU" sz="2400" dirty="0" smtClean="0"/>
              <a:t>Low V</a:t>
            </a:r>
            <a:endParaRPr lang="en-AU" sz="2400" dirty="0"/>
          </a:p>
        </p:txBody>
      </p:sp>
      <mc:AlternateContent xmlns:mc="http://schemas.openxmlformats.org/markup-compatibility/2006">
        <mc:Choice xmlns:a14="http://schemas.microsoft.com/office/drawing/2010/main" Requires="a14">
          <p:sp>
            <p:nvSpPr>
              <p:cNvPr id="34" name="TextBox 33"/>
              <p:cNvSpPr txBox="1"/>
              <p:nvPr/>
            </p:nvSpPr>
            <p:spPr>
              <a:xfrm>
                <a:off x="2048933" y="2483547"/>
                <a:ext cx="365485"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AU" sz="3200" b="0" i="1" smtClean="0">
                          <a:solidFill>
                            <a:srgbClr val="00B050"/>
                          </a:solidFill>
                          <a:latin typeface="Cambria Math" panose="02040503050406030204" pitchFamily="18" charset="0"/>
                        </a:rPr>
                        <m:t>𝐸</m:t>
                      </m:r>
                    </m:oMath>
                  </m:oMathPara>
                </a14:m>
                <a:endParaRPr lang="en-AU" sz="3200" dirty="0">
                  <a:solidFill>
                    <a:srgbClr val="00B050"/>
                  </a:solidFill>
                </a:endParaRPr>
              </a:p>
            </p:txBody>
          </p:sp>
        </mc:Choice>
        <mc:Fallback>
          <p:sp>
            <p:nvSpPr>
              <p:cNvPr id="34" name="TextBox 33"/>
              <p:cNvSpPr txBox="1">
                <a:spLocks noRot="1" noChangeAspect="1" noMove="1" noResize="1" noEditPoints="1" noAdjustHandles="1" noChangeArrowheads="1" noChangeShapeType="1" noTextEdit="1"/>
              </p:cNvSpPr>
              <p:nvPr/>
            </p:nvSpPr>
            <p:spPr>
              <a:xfrm>
                <a:off x="2048933" y="2483547"/>
                <a:ext cx="365485" cy="492443"/>
              </a:xfrm>
              <a:prstGeom prst="rect">
                <a:avLst/>
              </a:prstGeom>
              <a:blipFill rotWithShape="0">
                <a:blip r:embed="rId4"/>
                <a:stretch>
                  <a:fillRect/>
                </a:stretch>
              </a:blipFill>
            </p:spPr>
            <p:txBody>
              <a:bodyPr/>
              <a:lstStyle/>
              <a:p>
                <a:r>
                  <a:rPr lang="en-AU">
                    <a:noFill/>
                  </a:rPr>
                  <a:t> </a:t>
                </a:r>
              </a:p>
            </p:txBody>
          </p:sp>
        </mc:Fallback>
      </mc:AlternateContent>
      <p:cxnSp>
        <p:nvCxnSpPr>
          <p:cNvPr id="24" name="Straight Connector 23"/>
          <p:cNvCxnSpPr/>
          <p:nvPr/>
        </p:nvCxnSpPr>
        <p:spPr>
          <a:xfrm>
            <a:off x="2015068" y="2579510"/>
            <a:ext cx="0" cy="3488266"/>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415820" y="2585153"/>
            <a:ext cx="0" cy="3488266"/>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827861" y="2590796"/>
            <a:ext cx="0" cy="3488266"/>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251191" y="2596439"/>
            <a:ext cx="0" cy="3488266"/>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258713" y="2579510"/>
            <a:ext cx="0" cy="3488266"/>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36893" y="2562575"/>
            <a:ext cx="0" cy="3488266"/>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 name="TextBox 1"/>
              <p:cNvSpPr txBox="1"/>
              <p:nvPr/>
            </p:nvSpPr>
            <p:spPr>
              <a:xfrm flipH="1">
                <a:off x="4403226" y="2150525"/>
                <a:ext cx="4481128" cy="4264116"/>
              </a:xfrm>
              <a:prstGeom prst="rect">
                <a:avLst/>
              </a:prstGeom>
              <a:noFill/>
            </p:spPr>
            <p:txBody>
              <a:bodyPr wrap="square" rtlCol="0">
                <a:spAutoFit/>
              </a:bodyPr>
              <a:lstStyle/>
              <a:p>
                <a:pPr marL="342900" indent="-342900">
                  <a:buFont typeface="Arial" panose="020B0604020202020204" pitchFamily="34" charset="0"/>
                  <a:buChar char="•"/>
                </a:pPr>
                <a:r>
                  <a:rPr lang="en-AU" sz="2400" dirty="0" smtClean="0"/>
                  <a:t>The dashed lines are called </a:t>
                </a:r>
                <a:r>
                  <a:rPr lang="en-AU" sz="2400" dirty="0" err="1" smtClean="0">
                    <a:solidFill>
                      <a:srgbClr val="FF0000"/>
                    </a:solidFill>
                  </a:rPr>
                  <a:t>equipotentials</a:t>
                </a:r>
                <a:r>
                  <a:rPr lang="en-AU" sz="2400" dirty="0" smtClean="0">
                    <a:solidFill>
                      <a:srgbClr val="FF0000"/>
                    </a:solidFill>
                  </a:rPr>
                  <a:t> </a:t>
                </a:r>
                <a:r>
                  <a:rPr lang="en-AU" sz="2400" dirty="0" smtClean="0"/>
                  <a:t>(lines of constant V)</a:t>
                </a:r>
              </a:p>
              <a:p>
                <a:pPr marL="342900" indent="-342900">
                  <a:buFont typeface="Arial" panose="020B0604020202020204" pitchFamily="34" charset="0"/>
                  <a:buChar char="•"/>
                </a:pPr>
                <a:endParaRPr lang="en-AU" sz="2400" dirty="0"/>
              </a:p>
              <a:p>
                <a:pPr marL="342900" indent="-342900">
                  <a:buFont typeface="Arial" panose="020B0604020202020204" pitchFamily="34" charset="0"/>
                  <a:buChar char="•"/>
                </a:pPr>
                <a:r>
                  <a:rPr lang="en-AU" sz="2400" dirty="0" smtClean="0"/>
                  <a:t>Electric </a:t>
                </a:r>
                <a:r>
                  <a:rPr lang="en-AU" sz="2400" dirty="0"/>
                  <a:t>field lines are </a:t>
                </a:r>
                <a:r>
                  <a:rPr lang="en-AU" sz="2400" dirty="0">
                    <a:solidFill>
                      <a:srgbClr val="FF0000"/>
                    </a:solidFill>
                  </a:rPr>
                  <a:t>perpendicular</a:t>
                </a:r>
                <a:r>
                  <a:rPr lang="en-AU" sz="2400" dirty="0"/>
                  <a:t> to </a:t>
                </a:r>
                <a:r>
                  <a:rPr lang="en-AU" sz="2400" dirty="0" err="1"/>
                  <a:t>equipotentials</a:t>
                </a:r>
                <a:endParaRPr lang="en-AU" sz="2400" dirty="0"/>
              </a:p>
              <a:p>
                <a:pPr marL="342900" indent="-342900">
                  <a:buFont typeface="Arial" panose="020B0604020202020204" pitchFamily="34" charset="0"/>
                  <a:buChar char="•"/>
                </a:pPr>
                <a:endParaRPr lang="en-AU" sz="2400" dirty="0"/>
              </a:p>
              <a:p>
                <a:pPr marL="342900" indent="-342900">
                  <a:buFont typeface="Arial" panose="020B0604020202020204" pitchFamily="34" charset="0"/>
                  <a:buChar char="•"/>
                </a:pPr>
                <a:r>
                  <a:rPr lang="en-AU" sz="2400" dirty="0"/>
                  <a:t>It </a:t>
                </a:r>
                <a:r>
                  <a:rPr lang="en-AU" sz="2400" dirty="0" smtClean="0"/>
                  <a:t>takes </a:t>
                </a:r>
                <a:r>
                  <a:rPr lang="en-AU" sz="2400" dirty="0"/>
                  <a:t>no work to move a charge along an equipotential </a:t>
                </a:r>
                <a:r>
                  <a:rPr lang="en-AU" sz="2400" dirty="0">
                    <a:solidFill>
                      <a:srgbClr val="0070C0"/>
                    </a:solidFill>
                  </a:rPr>
                  <a:t>(work done = </a:t>
                </a:r>
                <a14:m>
                  <m:oMath xmlns:m="http://schemas.openxmlformats.org/officeDocument/2006/math">
                    <m:r>
                      <a:rPr lang="en-AU" sz="2400" i="1">
                        <a:solidFill>
                          <a:srgbClr val="0070C0"/>
                        </a:solidFill>
                        <a:latin typeface="Cambria Math" panose="02040503050406030204" pitchFamily="18" charset="0"/>
                      </a:rPr>
                      <m:t>𝑑𝑊</m:t>
                    </m:r>
                    <m:r>
                      <a:rPr lang="en-AU" sz="2400" i="1">
                        <a:solidFill>
                          <a:srgbClr val="0070C0"/>
                        </a:solidFill>
                        <a:latin typeface="Cambria Math" panose="02040503050406030204" pitchFamily="18" charset="0"/>
                      </a:rPr>
                      <m:t>= </m:t>
                    </m:r>
                    <m:acc>
                      <m:accPr>
                        <m:chr m:val="⃗"/>
                        <m:ctrlPr>
                          <a:rPr lang="en-AU" sz="2400" i="1">
                            <a:solidFill>
                              <a:srgbClr val="0070C0"/>
                            </a:solidFill>
                            <a:latin typeface="Cambria Math" panose="02040503050406030204" pitchFamily="18" charset="0"/>
                          </a:rPr>
                        </m:ctrlPr>
                      </m:accPr>
                      <m:e>
                        <m:r>
                          <a:rPr lang="en-AU" sz="2400" i="1">
                            <a:solidFill>
                              <a:srgbClr val="0070C0"/>
                            </a:solidFill>
                            <a:latin typeface="Cambria Math" panose="02040503050406030204" pitchFamily="18" charset="0"/>
                          </a:rPr>
                          <m:t>𝐹</m:t>
                        </m:r>
                      </m:e>
                    </m:acc>
                    <m:r>
                      <a:rPr lang="en-AU" sz="2400" i="1">
                        <a:solidFill>
                          <a:srgbClr val="0070C0"/>
                        </a:solidFill>
                        <a:latin typeface="Cambria Math" panose="02040503050406030204" pitchFamily="18" charset="0"/>
                      </a:rPr>
                      <m:t>.</m:t>
                    </m:r>
                    <m:acc>
                      <m:accPr>
                        <m:chr m:val="⃗"/>
                        <m:ctrlPr>
                          <a:rPr lang="en-AU" sz="2400" i="1">
                            <a:solidFill>
                              <a:srgbClr val="0070C0"/>
                            </a:solidFill>
                            <a:latin typeface="Cambria Math" panose="02040503050406030204" pitchFamily="18" charset="0"/>
                          </a:rPr>
                        </m:ctrlPr>
                      </m:accPr>
                      <m:e>
                        <m:r>
                          <a:rPr lang="en-AU" sz="2400" i="1">
                            <a:solidFill>
                              <a:srgbClr val="0070C0"/>
                            </a:solidFill>
                            <a:latin typeface="Cambria Math" panose="02040503050406030204" pitchFamily="18" charset="0"/>
                          </a:rPr>
                          <m:t>𝑑𝑥</m:t>
                        </m:r>
                      </m:e>
                    </m:acc>
                    <m:r>
                      <a:rPr lang="en-AU" sz="2400" i="1">
                        <a:solidFill>
                          <a:srgbClr val="0070C0"/>
                        </a:solidFill>
                        <a:latin typeface="Cambria Math" panose="02040503050406030204" pitchFamily="18" charset="0"/>
                      </a:rPr>
                      <m:t>=</m:t>
                    </m:r>
                    <m:r>
                      <a:rPr lang="en-AU" sz="2400" i="1">
                        <a:solidFill>
                          <a:srgbClr val="0070C0"/>
                        </a:solidFill>
                        <a:latin typeface="Cambria Math" panose="02040503050406030204" pitchFamily="18" charset="0"/>
                      </a:rPr>
                      <m:t>𝑞</m:t>
                    </m:r>
                    <m:acc>
                      <m:accPr>
                        <m:chr m:val="⃗"/>
                        <m:ctrlPr>
                          <a:rPr lang="en-AU" sz="2400" i="1">
                            <a:solidFill>
                              <a:srgbClr val="0070C0"/>
                            </a:solidFill>
                            <a:latin typeface="Cambria Math" panose="02040503050406030204" pitchFamily="18" charset="0"/>
                          </a:rPr>
                        </m:ctrlPr>
                      </m:accPr>
                      <m:e>
                        <m:r>
                          <a:rPr lang="en-AU" sz="2400" i="1">
                            <a:solidFill>
                              <a:srgbClr val="0070C0"/>
                            </a:solidFill>
                            <a:latin typeface="Cambria Math" panose="02040503050406030204" pitchFamily="18" charset="0"/>
                          </a:rPr>
                          <m:t>𝐸</m:t>
                        </m:r>
                      </m:e>
                    </m:acc>
                    <m:r>
                      <a:rPr lang="en-AU" sz="2400" i="1">
                        <a:solidFill>
                          <a:srgbClr val="0070C0"/>
                        </a:solidFill>
                        <a:latin typeface="Cambria Math" panose="02040503050406030204" pitchFamily="18" charset="0"/>
                      </a:rPr>
                      <m:t>.</m:t>
                    </m:r>
                    <m:acc>
                      <m:accPr>
                        <m:chr m:val="⃗"/>
                        <m:ctrlPr>
                          <a:rPr lang="en-AU" sz="2400" i="1">
                            <a:solidFill>
                              <a:srgbClr val="0070C0"/>
                            </a:solidFill>
                            <a:latin typeface="Cambria Math" panose="02040503050406030204" pitchFamily="18" charset="0"/>
                          </a:rPr>
                        </m:ctrlPr>
                      </m:accPr>
                      <m:e>
                        <m:r>
                          <a:rPr lang="en-AU" sz="2400" i="1">
                            <a:solidFill>
                              <a:srgbClr val="0070C0"/>
                            </a:solidFill>
                            <a:latin typeface="Cambria Math" panose="02040503050406030204" pitchFamily="18" charset="0"/>
                          </a:rPr>
                          <m:t>𝑑𝑥</m:t>
                        </m:r>
                      </m:e>
                    </m:acc>
                    <m:r>
                      <a:rPr lang="en-AU" sz="2400" i="1">
                        <a:solidFill>
                          <a:srgbClr val="0070C0"/>
                        </a:solidFill>
                        <a:latin typeface="Cambria Math" panose="02040503050406030204" pitchFamily="18" charset="0"/>
                      </a:rPr>
                      <m:t>=0</m:t>
                    </m:r>
                  </m:oMath>
                </a14:m>
                <a:r>
                  <a:rPr lang="en-AU" sz="2400" dirty="0" smtClean="0">
                    <a:solidFill>
                      <a:srgbClr val="0070C0"/>
                    </a:solidFill>
                  </a:rPr>
                  <a:t>)</a:t>
                </a:r>
                <a:endParaRPr lang="en-AU" sz="2400" dirty="0"/>
              </a:p>
            </p:txBody>
          </p:sp>
        </mc:Choice>
        <mc:Fallback>
          <p:sp>
            <p:nvSpPr>
              <p:cNvPr id="2" name="TextBox 1"/>
              <p:cNvSpPr txBox="1">
                <a:spLocks noRot="1" noChangeAspect="1" noMove="1" noResize="1" noEditPoints="1" noAdjustHandles="1" noChangeArrowheads="1" noChangeShapeType="1" noTextEdit="1"/>
              </p:cNvSpPr>
              <p:nvPr/>
            </p:nvSpPr>
            <p:spPr>
              <a:xfrm flipH="1">
                <a:off x="4403226" y="2150525"/>
                <a:ext cx="4481128" cy="4264116"/>
              </a:xfrm>
              <a:prstGeom prst="rect">
                <a:avLst/>
              </a:prstGeom>
              <a:blipFill rotWithShape="0">
                <a:blip r:embed="rId5"/>
                <a:stretch>
                  <a:fillRect l="-1769" t="-1144" r="-816" b="-2432"/>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45" name="TextBox 44"/>
              <p:cNvSpPr txBox="1"/>
              <p:nvPr/>
            </p:nvSpPr>
            <p:spPr>
              <a:xfrm>
                <a:off x="620888" y="1286930"/>
                <a:ext cx="7902223" cy="739754"/>
              </a:xfrm>
              <a:prstGeom prst="rect">
                <a:avLst/>
              </a:prstGeom>
              <a:noFill/>
            </p:spPr>
            <p:txBody>
              <a:bodyPr wrap="square" rtlCol="0">
                <a:spAutoFit/>
              </a:bodyPr>
              <a:lstStyle/>
              <a:p>
                <a:pPr marL="285750" indent="-285750">
                  <a:buFont typeface="Arial" panose="020B0604020202020204" pitchFamily="34" charset="0"/>
                  <a:buChar char="•"/>
                </a:pPr>
                <a:r>
                  <a:rPr lang="en-AU" sz="2800" dirty="0" smtClean="0">
                    <a:solidFill>
                      <a:srgbClr val="0070C0"/>
                    </a:solidFill>
                  </a:rPr>
                  <a:t>Electric field is the gradient of potential </a:t>
                </a:r>
                <a14:m>
                  <m:oMath xmlns:m="http://schemas.openxmlformats.org/officeDocument/2006/math">
                    <m:r>
                      <a:rPr lang="en-AU" sz="2800" b="0" i="1" smtClean="0">
                        <a:solidFill>
                          <a:srgbClr val="0070C0"/>
                        </a:solidFill>
                        <a:latin typeface="Cambria Math" panose="02040503050406030204" pitchFamily="18" charset="0"/>
                      </a:rPr>
                      <m:t>𝐸</m:t>
                    </m:r>
                    <m:r>
                      <a:rPr lang="en-AU" sz="2800" b="0" i="1" smtClean="0">
                        <a:solidFill>
                          <a:srgbClr val="0070C0"/>
                        </a:solidFill>
                        <a:latin typeface="Cambria Math" panose="02040503050406030204" pitchFamily="18" charset="0"/>
                      </a:rPr>
                      <m:t>=−</m:t>
                    </m:r>
                    <m:f>
                      <m:fPr>
                        <m:ctrlPr>
                          <a:rPr lang="en-AU" sz="2800" b="0" i="1" smtClean="0">
                            <a:solidFill>
                              <a:srgbClr val="0070C0"/>
                            </a:solidFill>
                            <a:latin typeface="Cambria Math" panose="02040503050406030204" pitchFamily="18" charset="0"/>
                          </a:rPr>
                        </m:ctrlPr>
                      </m:fPr>
                      <m:num>
                        <m:r>
                          <a:rPr lang="en-AU" sz="2800" b="0" i="1" smtClean="0">
                            <a:solidFill>
                              <a:srgbClr val="0070C0"/>
                            </a:solidFill>
                            <a:latin typeface="Cambria Math" panose="02040503050406030204" pitchFamily="18" charset="0"/>
                            <a:ea typeface="Cambria Math" panose="02040503050406030204" pitchFamily="18" charset="0"/>
                          </a:rPr>
                          <m:t>∆</m:t>
                        </m:r>
                        <m:r>
                          <a:rPr lang="en-AU" sz="2800" b="0" i="1" smtClean="0">
                            <a:solidFill>
                              <a:srgbClr val="0070C0"/>
                            </a:solidFill>
                            <a:latin typeface="Cambria Math" panose="02040503050406030204" pitchFamily="18" charset="0"/>
                            <a:ea typeface="Cambria Math" panose="02040503050406030204" pitchFamily="18" charset="0"/>
                          </a:rPr>
                          <m:t>𝑉</m:t>
                        </m:r>
                      </m:num>
                      <m:den>
                        <m:r>
                          <a:rPr lang="en-AU" sz="2800" b="0" i="1" smtClean="0">
                            <a:solidFill>
                              <a:srgbClr val="0070C0"/>
                            </a:solidFill>
                            <a:latin typeface="Cambria Math" panose="02040503050406030204" pitchFamily="18" charset="0"/>
                            <a:ea typeface="Cambria Math" panose="02040503050406030204" pitchFamily="18" charset="0"/>
                          </a:rPr>
                          <m:t>∆</m:t>
                        </m:r>
                        <m:r>
                          <a:rPr lang="en-AU" sz="2800" b="0" i="1" smtClean="0">
                            <a:solidFill>
                              <a:srgbClr val="0070C0"/>
                            </a:solidFill>
                            <a:latin typeface="Cambria Math" panose="02040503050406030204" pitchFamily="18" charset="0"/>
                            <a:ea typeface="Cambria Math" panose="02040503050406030204" pitchFamily="18" charset="0"/>
                          </a:rPr>
                          <m:t>𝑥</m:t>
                        </m:r>
                      </m:den>
                    </m:f>
                  </m:oMath>
                </a14:m>
                <a:endParaRPr lang="en-AU" sz="2800" dirty="0" smtClean="0">
                  <a:solidFill>
                    <a:srgbClr val="0070C0"/>
                  </a:solidFill>
                </a:endParaRPr>
              </a:p>
            </p:txBody>
          </p:sp>
        </mc:Choice>
        <mc:Fallback>
          <p:sp>
            <p:nvSpPr>
              <p:cNvPr id="45" name="TextBox 44"/>
              <p:cNvSpPr txBox="1">
                <a:spLocks noRot="1" noChangeAspect="1" noMove="1" noResize="1" noEditPoints="1" noAdjustHandles="1" noChangeArrowheads="1" noChangeShapeType="1" noTextEdit="1"/>
              </p:cNvSpPr>
              <p:nvPr/>
            </p:nvSpPr>
            <p:spPr>
              <a:xfrm>
                <a:off x="620888" y="1286930"/>
                <a:ext cx="7902223" cy="739754"/>
              </a:xfrm>
              <a:prstGeom prst="rect">
                <a:avLst/>
              </a:prstGeom>
              <a:blipFill rotWithShape="0">
                <a:blip r:embed="rId6"/>
                <a:stretch>
                  <a:fillRect l="-1389" b="-7438"/>
                </a:stretch>
              </a:blipFill>
            </p:spPr>
            <p:txBody>
              <a:bodyPr/>
              <a:lstStyle/>
              <a:p>
                <a:r>
                  <a:rPr lang="en-AU">
                    <a:noFill/>
                  </a:rPr>
                  <a:t> </a:t>
                </a:r>
              </a:p>
            </p:txBody>
          </p:sp>
        </mc:Fallback>
      </mc:AlternateContent>
    </p:spTree>
    <p:custDataLst>
      <p:tags r:id="rId1"/>
    </p:custDataLst>
    <p:extLst>
      <p:ext uri="{BB962C8B-B14F-4D97-AF65-F5344CB8AC3E}">
        <p14:creationId xmlns:p14="http://schemas.microsoft.com/office/powerpoint/2010/main" val="193141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p:cNvSpPr txBox="1"/>
          <p:nvPr/>
        </p:nvSpPr>
        <p:spPr>
          <a:xfrm>
            <a:off x="620888" y="1367964"/>
            <a:ext cx="7902223" cy="523220"/>
          </a:xfrm>
          <a:prstGeom prst="rect">
            <a:avLst/>
          </a:prstGeom>
          <a:noFill/>
        </p:spPr>
        <p:txBody>
          <a:bodyPr wrap="square" rtlCol="0">
            <a:spAutoFit/>
          </a:bodyPr>
          <a:lstStyle/>
          <a:p>
            <a:pPr marL="285750" indent="-285750">
              <a:buFont typeface="Arial" panose="020B0604020202020204" pitchFamily="34" charset="0"/>
              <a:buChar char="•"/>
            </a:pPr>
            <a:r>
              <a:rPr lang="en-AU" sz="2800" dirty="0" smtClean="0"/>
              <a:t>Summary for two plates at potential difference V</a:t>
            </a:r>
            <a:endParaRPr lang="en-AU" sz="2800" dirty="0"/>
          </a:p>
        </p:txBody>
      </p:sp>
      <p:sp>
        <p:nvSpPr>
          <p:cNvPr id="19" name="Title 1"/>
          <p:cNvSpPr txBox="1">
            <a:spLocks/>
          </p:cNvSpPr>
          <p:nvPr/>
        </p:nvSpPr>
        <p:spPr>
          <a:xfrm>
            <a:off x="0" y="274638"/>
            <a:ext cx="910854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rPr>
              <a:t>Electric potential</a:t>
            </a:r>
            <a:endParaRPr lang="en-AU" sz="4800" dirty="0">
              <a:effectLst>
                <a:outerShdw blurRad="38100" dist="38100" dir="2700000" algn="tl">
                  <a:srgbClr val="000000">
                    <a:alpha val="43137"/>
                  </a:srgbClr>
                </a:outerShdw>
              </a:effectLst>
            </a:endParaRPr>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709" y="2528710"/>
            <a:ext cx="3895351" cy="3125899"/>
          </a:xfrm>
          <a:prstGeom prst="rect">
            <a:avLst/>
          </a:prstGeom>
        </p:spPr>
      </p:pic>
      <p:cxnSp>
        <p:nvCxnSpPr>
          <p:cNvPr id="25" name="Straight Arrow Connector 24"/>
          <p:cNvCxnSpPr/>
          <p:nvPr/>
        </p:nvCxnSpPr>
        <p:spPr>
          <a:xfrm flipH="1">
            <a:off x="1116758" y="5847720"/>
            <a:ext cx="2247329" cy="1"/>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7" name="TextBox 26"/>
              <p:cNvSpPr txBox="1"/>
              <p:nvPr/>
            </p:nvSpPr>
            <p:spPr>
              <a:xfrm>
                <a:off x="2015062" y="5847720"/>
                <a:ext cx="323422"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AU" sz="3200" b="0" i="1" smtClean="0">
                          <a:latin typeface="Cambria Math" panose="02040503050406030204" pitchFamily="18" charset="0"/>
                        </a:rPr>
                        <m:t>𝑑</m:t>
                      </m:r>
                    </m:oMath>
                  </m:oMathPara>
                </a14:m>
                <a:endParaRPr lang="en-AU" sz="3200" dirty="0"/>
              </a:p>
            </p:txBody>
          </p:sp>
        </mc:Choice>
        <mc:Fallback>
          <p:sp>
            <p:nvSpPr>
              <p:cNvPr id="27" name="TextBox 26"/>
              <p:cNvSpPr txBox="1">
                <a:spLocks noRot="1" noChangeAspect="1" noMove="1" noResize="1" noEditPoints="1" noAdjustHandles="1" noChangeArrowheads="1" noChangeShapeType="1" noTextEdit="1"/>
              </p:cNvSpPr>
              <p:nvPr/>
            </p:nvSpPr>
            <p:spPr>
              <a:xfrm>
                <a:off x="2015062" y="5847720"/>
                <a:ext cx="323422" cy="492443"/>
              </a:xfrm>
              <a:prstGeom prst="rect">
                <a:avLst/>
              </a:prstGeom>
              <a:blipFill rotWithShape="0">
                <a:blip r:embed="rId5"/>
                <a:stretch>
                  <a:fillRect/>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28" name="TextBox 27"/>
              <p:cNvSpPr txBox="1"/>
              <p:nvPr/>
            </p:nvSpPr>
            <p:spPr>
              <a:xfrm>
                <a:off x="2015062" y="2099797"/>
                <a:ext cx="342913"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AU" sz="3200" b="0" i="1" smtClean="0">
                          <a:solidFill>
                            <a:srgbClr val="00B050"/>
                          </a:solidFill>
                          <a:latin typeface="Cambria Math" panose="02040503050406030204" pitchFamily="18" charset="0"/>
                        </a:rPr>
                        <m:t>𝐸</m:t>
                      </m:r>
                    </m:oMath>
                  </m:oMathPara>
                </a14:m>
                <a:endParaRPr lang="en-AU" sz="3200" dirty="0">
                  <a:solidFill>
                    <a:srgbClr val="00B050"/>
                  </a:solidFill>
                </a:endParaRPr>
              </a:p>
            </p:txBody>
          </p:sp>
        </mc:Choice>
        <mc:Fallback>
          <p:sp>
            <p:nvSpPr>
              <p:cNvPr id="28" name="TextBox 27"/>
              <p:cNvSpPr txBox="1">
                <a:spLocks noRot="1" noChangeAspect="1" noMove="1" noResize="1" noEditPoints="1" noAdjustHandles="1" noChangeArrowheads="1" noChangeShapeType="1" noTextEdit="1"/>
              </p:cNvSpPr>
              <p:nvPr/>
            </p:nvSpPr>
            <p:spPr>
              <a:xfrm>
                <a:off x="2015062" y="2099797"/>
                <a:ext cx="342913" cy="492443"/>
              </a:xfrm>
              <a:prstGeom prst="rect">
                <a:avLst/>
              </a:prstGeom>
              <a:blipFill rotWithShape="0">
                <a:blip r:embed="rId6"/>
                <a:stretch>
                  <a:fillRect/>
                </a:stretch>
              </a:blipFill>
            </p:spPr>
            <p:txBody>
              <a:bodyPr/>
              <a:lstStyle/>
              <a:p>
                <a:r>
                  <a:rPr lang="en-AU">
                    <a:noFill/>
                  </a:rPr>
                  <a:t> </a:t>
                </a:r>
              </a:p>
            </p:txBody>
          </p:sp>
        </mc:Fallback>
      </mc:AlternateContent>
      <p:sp>
        <p:nvSpPr>
          <p:cNvPr id="4" name="TextBox 3"/>
          <p:cNvSpPr txBox="1"/>
          <p:nvPr/>
        </p:nvSpPr>
        <p:spPr>
          <a:xfrm>
            <a:off x="4549422" y="2298163"/>
            <a:ext cx="3973689" cy="3046988"/>
          </a:xfrm>
          <a:prstGeom prst="rect">
            <a:avLst/>
          </a:prstGeom>
          <a:noFill/>
        </p:spPr>
        <p:txBody>
          <a:bodyPr wrap="square" rtlCol="0">
            <a:spAutoFit/>
          </a:bodyPr>
          <a:lstStyle/>
          <a:p>
            <a:pPr marL="342900" indent="-342900">
              <a:buFont typeface="Arial" panose="020B0604020202020204" pitchFamily="34" charset="0"/>
              <a:buChar char="•"/>
            </a:pPr>
            <a:r>
              <a:rPr lang="en-AU" sz="2400" dirty="0" smtClean="0"/>
              <a:t>Electric field is the potential gradient</a:t>
            </a:r>
          </a:p>
          <a:p>
            <a:pPr marL="342900" indent="-342900">
              <a:buFont typeface="Arial" panose="020B0604020202020204" pitchFamily="34" charset="0"/>
              <a:buChar char="•"/>
            </a:pPr>
            <a:endParaRPr lang="en-AU" sz="2400" dirty="0"/>
          </a:p>
          <a:p>
            <a:pPr marL="342900" indent="-342900">
              <a:buFont typeface="Arial" panose="020B0604020202020204" pitchFamily="34" charset="0"/>
              <a:buChar char="•"/>
            </a:pPr>
            <a:endParaRPr lang="en-AU" sz="2400" dirty="0" smtClean="0"/>
          </a:p>
          <a:p>
            <a:pPr marL="342900" indent="-342900">
              <a:buFont typeface="Arial" panose="020B0604020202020204" pitchFamily="34" charset="0"/>
              <a:buChar char="•"/>
            </a:pPr>
            <a:endParaRPr lang="en-AU" sz="2400" dirty="0"/>
          </a:p>
          <a:p>
            <a:pPr marL="342900" indent="-342900">
              <a:buFont typeface="Arial" panose="020B0604020202020204" pitchFamily="34" charset="0"/>
              <a:buChar char="•"/>
            </a:pPr>
            <a:endParaRPr lang="en-AU" sz="2400" dirty="0" smtClean="0"/>
          </a:p>
          <a:p>
            <a:pPr marL="342900" indent="-342900">
              <a:buFont typeface="Arial" panose="020B0604020202020204" pitchFamily="34" charset="0"/>
              <a:buChar char="•"/>
            </a:pPr>
            <a:r>
              <a:rPr lang="en-AU" sz="2400" dirty="0" smtClean="0"/>
              <a:t>Work W to move charge q from –</a:t>
            </a:r>
            <a:r>
              <a:rPr lang="en-AU" sz="2400" dirty="0" err="1" smtClean="0"/>
              <a:t>ve</a:t>
            </a:r>
            <a:r>
              <a:rPr lang="en-AU" sz="2400" dirty="0" smtClean="0"/>
              <a:t> to +</a:t>
            </a:r>
            <a:r>
              <a:rPr lang="en-AU" sz="2400" dirty="0" err="1" smtClean="0"/>
              <a:t>ve</a:t>
            </a:r>
            <a:r>
              <a:rPr lang="en-AU" sz="2400" dirty="0" smtClean="0"/>
              <a:t> plate</a:t>
            </a:r>
            <a:endParaRPr lang="en-AU" sz="2400" dirty="0"/>
          </a:p>
        </p:txBody>
      </p:sp>
      <mc:AlternateContent xmlns:mc="http://schemas.openxmlformats.org/markup-compatibility/2006">
        <mc:Choice xmlns:a14="http://schemas.microsoft.com/office/drawing/2010/main" Requires="a14">
          <p:sp>
            <p:nvSpPr>
              <p:cNvPr id="6" name="TextBox 5"/>
              <p:cNvSpPr txBox="1"/>
              <p:nvPr/>
            </p:nvSpPr>
            <p:spPr>
              <a:xfrm>
                <a:off x="6158090" y="3330222"/>
                <a:ext cx="1023293" cy="80663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AU" sz="2800" b="0" i="1" smtClean="0">
                          <a:latin typeface="Cambria Math" panose="02040503050406030204" pitchFamily="18" charset="0"/>
                        </a:rPr>
                        <m:t>𝐸</m:t>
                      </m:r>
                      <m:r>
                        <a:rPr lang="en-AU" sz="2800" b="0" i="1" smtClean="0">
                          <a:latin typeface="Cambria Math" panose="02040503050406030204" pitchFamily="18" charset="0"/>
                        </a:rPr>
                        <m:t>=</m:t>
                      </m:r>
                      <m:f>
                        <m:fPr>
                          <m:ctrlPr>
                            <a:rPr lang="en-AU" sz="2800" b="0" i="1" smtClean="0">
                              <a:latin typeface="Cambria Math" panose="02040503050406030204" pitchFamily="18" charset="0"/>
                            </a:rPr>
                          </m:ctrlPr>
                        </m:fPr>
                        <m:num>
                          <m:r>
                            <a:rPr lang="en-AU" sz="2800" b="0" i="1" smtClean="0">
                              <a:latin typeface="Cambria Math" panose="02040503050406030204" pitchFamily="18" charset="0"/>
                            </a:rPr>
                            <m:t>𝑉</m:t>
                          </m:r>
                        </m:num>
                        <m:den>
                          <m:r>
                            <a:rPr lang="en-AU" sz="2800" b="0" i="1" smtClean="0">
                              <a:latin typeface="Cambria Math" panose="02040503050406030204" pitchFamily="18" charset="0"/>
                            </a:rPr>
                            <m:t>𝑑</m:t>
                          </m:r>
                        </m:den>
                      </m:f>
                    </m:oMath>
                  </m:oMathPara>
                </a14:m>
                <a:endParaRPr lang="en-AU" sz="2800" dirty="0"/>
              </a:p>
            </p:txBody>
          </p:sp>
        </mc:Choice>
        <mc:Fallback>
          <p:sp>
            <p:nvSpPr>
              <p:cNvPr id="6" name="TextBox 5"/>
              <p:cNvSpPr txBox="1">
                <a:spLocks noRot="1" noChangeAspect="1" noMove="1" noResize="1" noEditPoints="1" noAdjustHandles="1" noChangeArrowheads="1" noChangeShapeType="1" noTextEdit="1"/>
              </p:cNvSpPr>
              <p:nvPr/>
            </p:nvSpPr>
            <p:spPr>
              <a:xfrm>
                <a:off x="6158090" y="3330222"/>
                <a:ext cx="1023293" cy="806631"/>
              </a:xfrm>
              <a:prstGeom prst="rect">
                <a:avLst/>
              </a:prstGeom>
              <a:blipFill rotWithShape="0">
                <a:blip r:embed="rId7"/>
                <a:stretch>
                  <a:fillRect/>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16" name="TextBox 15"/>
              <p:cNvSpPr txBox="1"/>
              <p:nvPr/>
            </p:nvSpPr>
            <p:spPr>
              <a:xfrm>
                <a:off x="6073421" y="5604933"/>
                <a:ext cx="1423723" cy="430887"/>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AU" sz="2800" b="0" i="1" smtClean="0">
                          <a:latin typeface="Cambria Math" panose="02040503050406030204" pitchFamily="18" charset="0"/>
                        </a:rPr>
                        <m:t>𝑊</m:t>
                      </m:r>
                      <m:r>
                        <a:rPr lang="en-AU" sz="2800" b="0" i="1" smtClean="0">
                          <a:latin typeface="Cambria Math" panose="02040503050406030204" pitchFamily="18" charset="0"/>
                        </a:rPr>
                        <m:t>=</m:t>
                      </m:r>
                      <m:r>
                        <a:rPr lang="en-AU" sz="2800" b="0" i="1" smtClean="0">
                          <a:latin typeface="Cambria Math" panose="02040503050406030204" pitchFamily="18" charset="0"/>
                        </a:rPr>
                        <m:t>𝑞</m:t>
                      </m:r>
                      <m:r>
                        <a:rPr lang="en-AU" sz="2800" b="0" i="1" smtClean="0">
                          <a:latin typeface="Cambria Math" panose="02040503050406030204" pitchFamily="18" charset="0"/>
                        </a:rPr>
                        <m:t> </m:t>
                      </m:r>
                      <m:r>
                        <a:rPr lang="en-AU" sz="2800" b="0" i="1" smtClean="0">
                          <a:latin typeface="Cambria Math" panose="02040503050406030204" pitchFamily="18" charset="0"/>
                        </a:rPr>
                        <m:t>𝑉</m:t>
                      </m:r>
                    </m:oMath>
                  </m:oMathPara>
                </a14:m>
                <a:endParaRPr lang="en-AU" sz="2800" dirty="0"/>
              </a:p>
            </p:txBody>
          </p:sp>
        </mc:Choice>
        <mc:Fallback>
          <p:sp>
            <p:nvSpPr>
              <p:cNvPr id="16" name="TextBox 15"/>
              <p:cNvSpPr txBox="1">
                <a:spLocks noRot="1" noChangeAspect="1" noMove="1" noResize="1" noEditPoints="1" noAdjustHandles="1" noChangeArrowheads="1" noChangeShapeType="1" noTextEdit="1"/>
              </p:cNvSpPr>
              <p:nvPr/>
            </p:nvSpPr>
            <p:spPr>
              <a:xfrm>
                <a:off x="6073421" y="5604933"/>
                <a:ext cx="1423723" cy="430887"/>
              </a:xfrm>
              <a:prstGeom prst="rect">
                <a:avLst/>
              </a:prstGeom>
              <a:blipFill rotWithShape="0">
                <a:blip r:embed="rId8"/>
                <a:stretch>
                  <a:fillRect/>
                </a:stretch>
              </a:blipFill>
            </p:spPr>
            <p:txBody>
              <a:bodyPr/>
              <a:lstStyle/>
              <a:p>
                <a:r>
                  <a:rPr lang="en-AU">
                    <a:noFill/>
                  </a:rPr>
                  <a:t> </a:t>
                </a:r>
              </a:p>
            </p:txBody>
          </p:sp>
        </mc:Fallback>
      </mc:AlternateContent>
    </p:spTree>
    <p:custDataLst>
      <p:tags r:id="rId1"/>
    </p:custDataLst>
    <p:extLst>
      <p:ext uri="{BB962C8B-B14F-4D97-AF65-F5344CB8AC3E}">
        <p14:creationId xmlns:p14="http://schemas.microsoft.com/office/powerpoint/2010/main" val="113230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5" name="TextBox 14"/>
              <p:cNvSpPr txBox="1"/>
              <p:nvPr/>
            </p:nvSpPr>
            <p:spPr>
              <a:xfrm>
                <a:off x="620888" y="1365953"/>
                <a:ext cx="7902223" cy="5262979"/>
              </a:xfrm>
              <a:prstGeom prst="rect">
                <a:avLst/>
              </a:prstGeom>
              <a:noFill/>
            </p:spPr>
            <p:txBody>
              <a:bodyPr wrap="square" rtlCol="0">
                <a:spAutoFit/>
              </a:bodyPr>
              <a:lstStyle/>
              <a:p>
                <a:pPr marL="285750" indent="-285750">
                  <a:buFont typeface="Arial" panose="020B0604020202020204" pitchFamily="34" charset="0"/>
                  <a:buChar char="•"/>
                </a:pPr>
                <a:r>
                  <a:rPr lang="en-AU" sz="2800" dirty="0" smtClean="0"/>
                  <a:t>The </a:t>
                </a:r>
                <a:r>
                  <a:rPr lang="en-AU" sz="2800" dirty="0" smtClean="0">
                    <a:solidFill>
                      <a:srgbClr val="FF0000"/>
                    </a:solidFill>
                  </a:rPr>
                  <a:t>electric potential difference </a:t>
                </a:r>
                <a14:m>
                  <m:oMath xmlns:m="http://schemas.openxmlformats.org/officeDocument/2006/math">
                    <m:r>
                      <a:rPr lang="en-AU" sz="2800" i="1" smtClean="0">
                        <a:solidFill>
                          <a:srgbClr val="FF0000"/>
                        </a:solidFill>
                        <a:latin typeface="Cambria Math" panose="02040503050406030204" pitchFamily="18" charset="0"/>
                        <a:ea typeface="Cambria Math" panose="02040503050406030204" pitchFamily="18" charset="0"/>
                      </a:rPr>
                      <m:t>∆</m:t>
                    </m:r>
                    <m:r>
                      <a:rPr lang="en-AU" sz="2800" b="0" i="1" smtClean="0">
                        <a:solidFill>
                          <a:srgbClr val="FF0000"/>
                        </a:solidFill>
                        <a:latin typeface="Cambria Math" panose="02040503050406030204" pitchFamily="18" charset="0"/>
                        <a:ea typeface="Cambria Math" panose="02040503050406030204" pitchFamily="18" charset="0"/>
                      </a:rPr>
                      <m:t>𝑉</m:t>
                    </m:r>
                    <m:r>
                      <a:rPr lang="en-AU" sz="2800" b="0" i="1" smtClean="0">
                        <a:solidFill>
                          <a:srgbClr val="FF0000"/>
                        </a:solidFill>
                        <a:latin typeface="Cambria Math" panose="02040503050406030204" pitchFamily="18" charset="0"/>
                        <a:ea typeface="Cambria Math" panose="02040503050406030204" pitchFamily="18" charset="0"/>
                      </a:rPr>
                      <m:t> </m:t>
                    </m:r>
                  </m:oMath>
                </a14:m>
                <a:r>
                  <a:rPr lang="en-AU" sz="2800" dirty="0" smtClean="0"/>
                  <a:t>between two points is the work needed to move 1 C of charge between those points</a:t>
                </a:r>
              </a:p>
              <a:p>
                <a:pPr marL="285750" indent="-285750">
                  <a:buFont typeface="Arial" panose="020B0604020202020204" pitchFamily="34" charset="0"/>
                  <a:buChar char="•"/>
                </a:pPr>
                <a:endParaRPr lang="en-AU" sz="2800" dirty="0"/>
              </a:p>
              <a:p>
                <a:pPr marL="285750" indent="-285750">
                  <a:buFont typeface="Arial" panose="020B0604020202020204" pitchFamily="34" charset="0"/>
                  <a:buChar char="•"/>
                </a:pPr>
                <a:endParaRPr lang="en-AU" sz="2800" dirty="0" smtClean="0"/>
              </a:p>
              <a:p>
                <a:pPr marL="285750" indent="-285750">
                  <a:buFont typeface="Arial" panose="020B0604020202020204" pitchFamily="34" charset="0"/>
                  <a:buChar char="•"/>
                </a:pPr>
                <a:endParaRPr lang="en-AU" sz="2800" dirty="0"/>
              </a:p>
              <a:p>
                <a:pPr marL="285750" indent="-285750">
                  <a:buFont typeface="Arial" panose="020B0604020202020204" pitchFamily="34" charset="0"/>
                  <a:buChar char="•"/>
                </a:pPr>
                <a:r>
                  <a:rPr lang="en-AU" sz="2800" dirty="0" smtClean="0"/>
                  <a:t>This work is also equal to the </a:t>
                </a:r>
                <a:r>
                  <a:rPr lang="en-AU" sz="2800" dirty="0" smtClean="0">
                    <a:solidFill>
                      <a:srgbClr val="00B050"/>
                    </a:solidFill>
                  </a:rPr>
                  <a:t>potential energy difference </a:t>
                </a:r>
                <a14:m>
                  <m:oMath xmlns:m="http://schemas.openxmlformats.org/officeDocument/2006/math">
                    <m:r>
                      <a:rPr lang="en-AU" sz="2800" i="1" smtClean="0">
                        <a:solidFill>
                          <a:srgbClr val="00B050"/>
                        </a:solidFill>
                        <a:latin typeface="Cambria Math" panose="02040503050406030204" pitchFamily="18" charset="0"/>
                        <a:ea typeface="Cambria Math" panose="02040503050406030204" pitchFamily="18" charset="0"/>
                      </a:rPr>
                      <m:t>∆</m:t>
                    </m:r>
                    <m:r>
                      <a:rPr lang="en-AU" sz="2800" b="0" i="1" smtClean="0">
                        <a:solidFill>
                          <a:srgbClr val="00B050"/>
                        </a:solidFill>
                        <a:latin typeface="Cambria Math" panose="02040503050406030204" pitchFamily="18" charset="0"/>
                        <a:ea typeface="Cambria Math" panose="02040503050406030204" pitchFamily="18" charset="0"/>
                      </a:rPr>
                      <m:t>𝑈</m:t>
                    </m:r>
                  </m:oMath>
                </a14:m>
                <a:r>
                  <a:rPr lang="en-AU" sz="2800" dirty="0" smtClean="0"/>
                  <a:t> between those </a:t>
                </a:r>
                <a:r>
                  <a:rPr lang="en-AU" sz="2800" dirty="0" smtClean="0"/>
                  <a:t>points</a:t>
                </a:r>
              </a:p>
              <a:p>
                <a:pPr marL="285750" indent="-285750">
                  <a:buFont typeface="Arial" panose="020B0604020202020204" pitchFamily="34" charset="0"/>
                  <a:buChar char="•"/>
                </a:pPr>
                <a:endParaRPr lang="en-AU" sz="2800" dirty="0"/>
              </a:p>
              <a:p>
                <a:pPr marL="285750" indent="-285750">
                  <a:buFont typeface="Arial" panose="020B0604020202020204" pitchFamily="34" charset="0"/>
                  <a:buChar char="•"/>
                </a:pPr>
                <a:endParaRPr lang="en-AU" sz="2800" dirty="0" smtClean="0"/>
              </a:p>
              <a:p>
                <a:pPr marL="285750" indent="-285750">
                  <a:buFont typeface="Arial" panose="020B0604020202020204" pitchFamily="34" charset="0"/>
                  <a:buChar char="•"/>
                </a:pPr>
                <a:endParaRPr lang="en-AU" sz="2800" dirty="0"/>
              </a:p>
              <a:p>
                <a:pPr marL="285750" indent="-285750">
                  <a:buFont typeface="Arial" panose="020B0604020202020204" pitchFamily="34" charset="0"/>
                  <a:buChar char="•"/>
                </a:pPr>
                <a:r>
                  <a:rPr lang="en-AU" sz="2800" dirty="0" smtClean="0">
                    <a:solidFill>
                      <a:srgbClr val="FF0000"/>
                    </a:solidFill>
                  </a:rPr>
                  <a:t>Potential </a:t>
                </a:r>
                <a:r>
                  <a:rPr lang="en-AU" sz="2800" dirty="0" smtClean="0">
                    <a:solidFill>
                      <a:srgbClr val="FF0000"/>
                    </a:solidFill>
                  </a:rPr>
                  <a:t>V = potential energy per unit charge U/q</a:t>
                </a:r>
                <a:endParaRPr lang="en-AU" sz="2800" dirty="0" smtClean="0">
                  <a:solidFill>
                    <a:srgbClr val="FF0000"/>
                  </a:solidFill>
                </a:endParaRPr>
              </a:p>
            </p:txBody>
          </p:sp>
        </mc:Choice>
        <mc:Fallback>
          <p:sp>
            <p:nvSpPr>
              <p:cNvPr id="15" name="TextBox 14"/>
              <p:cNvSpPr txBox="1">
                <a:spLocks noRot="1" noChangeAspect="1" noMove="1" noResize="1" noEditPoints="1" noAdjustHandles="1" noChangeArrowheads="1" noChangeShapeType="1" noTextEdit="1"/>
              </p:cNvSpPr>
              <p:nvPr/>
            </p:nvSpPr>
            <p:spPr>
              <a:xfrm>
                <a:off x="620888" y="1365953"/>
                <a:ext cx="7902223" cy="5262979"/>
              </a:xfrm>
              <a:prstGeom prst="rect">
                <a:avLst/>
              </a:prstGeom>
              <a:blipFill rotWithShape="0">
                <a:blip r:embed="rId4"/>
                <a:stretch>
                  <a:fillRect l="-1389" t="-1043" b="-2433"/>
                </a:stretch>
              </a:blipFill>
            </p:spPr>
            <p:txBody>
              <a:bodyPr/>
              <a:lstStyle/>
              <a:p>
                <a:r>
                  <a:rPr lang="en-AU">
                    <a:noFill/>
                  </a:rPr>
                  <a:t> </a:t>
                </a:r>
              </a:p>
            </p:txBody>
          </p:sp>
        </mc:Fallback>
      </mc:AlternateContent>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1"/>
          <p:cNvSpPr txBox="1">
            <a:spLocks/>
          </p:cNvSpPr>
          <p:nvPr/>
        </p:nvSpPr>
        <p:spPr>
          <a:xfrm>
            <a:off x="0" y="274638"/>
            <a:ext cx="910854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rPr>
              <a:t>Link to potential energy</a:t>
            </a:r>
            <a:endParaRPr lang="en-AU" sz="4800"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13" name="TextBox 12"/>
              <p:cNvSpPr txBox="1"/>
              <p:nvPr/>
            </p:nvSpPr>
            <p:spPr>
              <a:xfrm>
                <a:off x="3033722" y="2886362"/>
                <a:ext cx="3041095" cy="61459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borderBox>
                        <m:borderBoxPr>
                          <m:ctrlPr>
                            <a:rPr lang="en-AU" sz="3200" b="0" i="1" smtClean="0">
                              <a:latin typeface="Cambria Math" panose="02040503050406030204" pitchFamily="18" charset="0"/>
                            </a:rPr>
                          </m:ctrlPr>
                        </m:borderBoxPr>
                        <m:e>
                          <m:r>
                            <a:rPr lang="en-AU" sz="3200" b="0" i="1" smtClean="0">
                              <a:solidFill>
                                <a:srgbClr val="0070C0"/>
                              </a:solidFill>
                              <a:latin typeface="Cambria Math" panose="02040503050406030204" pitchFamily="18" charset="0"/>
                            </a:rPr>
                            <m:t>𝑊</m:t>
                          </m:r>
                          <m:r>
                            <a:rPr lang="en-AU" sz="3200" b="0" i="1" smtClean="0">
                              <a:solidFill>
                                <a:srgbClr val="0070C0"/>
                              </a:solidFill>
                              <a:latin typeface="Cambria Math" panose="02040503050406030204" pitchFamily="18" charset="0"/>
                            </a:rPr>
                            <m:t>=</m:t>
                          </m:r>
                          <m:r>
                            <a:rPr lang="en-AU" sz="3200" b="0" i="1" smtClean="0">
                              <a:solidFill>
                                <a:srgbClr val="0070C0"/>
                              </a:solidFill>
                              <a:latin typeface="Cambria Math" panose="02040503050406030204" pitchFamily="18" charset="0"/>
                            </a:rPr>
                            <m:t>𝑞</m:t>
                          </m:r>
                          <m:r>
                            <a:rPr lang="en-AU" sz="3200" b="0" i="1" smtClean="0">
                              <a:solidFill>
                                <a:srgbClr val="0070C0"/>
                              </a:solidFill>
                              <a:latin typeface="Cambria Math" panose="02040503050406030204" pitchFamily="18" charset="0"/>
                              <a:ea typeface="Cambria Math" panose="02040503050406030204" pitchFamily="18" charset="0"/>
                            </a:rPr>
                            <m:t>×∆</m:t>
                          </m:r>
                          <m:r>
                            <a:rPr lang="en-AU" sz="3200" b="0" i="1" smtClean="0">
                              <a:solidFill>
                                <a:srgbClr val="0070C0"/>
                              </a:solidFill>
                              <a:latin typeface="Cambria Math" panose="02040503050406030204" pitchFamily="18" charset="0"/>
                              <a:ea typeface="Cambria Math" panose="02040503050406030204" pitchFamily="18" charset="0"/>
                            </a:rPr>
                            <m:t>𝑉</m:t>
                          </m:r>
                        </m:e>
                      </m:borderBox>
                    </m:oMath>
                  </m:oMathPara>
                </a14:m>
                <a:endParaRPr lang="en-AU"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033722" y="2886362"/>
                <a:ext cx="3041095" cy="614592"/>
              </a:xfrm>
              <a:prstGeom prst="rect">
                <a:avLst/>
              </a:prstGeom>
              <a:blipFill rotWithShape="0">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050654" y="5082050"/>
                <a:ext cx="3041095" cy="61459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borderBox>
                        <m:borderBoxPr>
                          <m:ctrlPr>
                            <a:rPr lang="en-AU" sz="3200" b="0" i="1" smtClean="0">
                              <a:latin typeface="Cambria Math" panose="02040503050406030204" pitchFamily="18" charset="0"/>
                            </a:rPr>
                          </m:ctrlPr>
                        </m:borderBoxPr>
                        <m:e>
                          <m:r>
                            <a:rPr lang="en-AU" sz="3200" b="0" i="1" smtClean="0">
                              <a:solidFill>
                                <a:srgbClr val="00B050"/>
                              </a:solidFill>
                              <a:latin typeface="Cambria Math" panose="02040503050406030204" pitchFamily="18" charset="0"/>
                              <a:ea typeface="Cambria Math" panose="02040503050406030204" pitchFamily="18" charset="0"/>
                            </a:rPr>
                            <m:t>∆</m:t>
                          </m:r>
                          <m:r>
                            <a:rPr lang="en-AU" sz="3200" b="0" i="1" smtClean="0">
                              <a:solidFill>
                                <a:srgbClr val="00B050"/>
                              </a:solidFill>
                              <a:latin typeface="Cambria Math" panose="02040503050406030204" pitchFamily="18" charset="0"/>
                              <a:ea typeface="Cambria Math" panose="02040503050406030204" pitchFamily="18" charset="0"/>
                            </a:rPr>
                            <m:t>𝑈</m:t>
                          </m:r>
                          <m:r>
                            <a:rPr lang="en-AU" sz="3200" b="0" i="1" smtClean="0">
                              <a:solidFill>
                                <a:srgbClr val="00B050"/>
                              </a:solidFill>
                              <a:latin typeface="Cambria Math" panose="02040503050406030204" pitchFamily="18" charset="0"/>
                            </a:rPr>
                            <m:t>=</m:t>
                          </m:r>
                          <m:r>
                            <a:rPr lang="en-AU" sz="3200" b="0" i="1" smtClean="0">
                              <a:solidFill>
                                <a:srgbClr val="00B050"/>
                              </a:solidFill>
                              <a:latin typeface="Cambria Math" panose="02040503050406030204" pitchFamily="18" charset="0"/>
                            </a:rPr>
                            <m:t>𝑞</m:t>
                          </m:r>
                          <m:r>
                            <a:rPr lang="en-AU" sz="3200" b="0" i="1" smtClean="0">
                              <a:solidFill>
                                <a:srgbClr val="00B050"/>
                              </a:solidFill>
                              <a:latin typeface="Cambria Math" panose="02040503050406030204" pitchFamily="18" charset="0"/>
                              <a:ea typeface="Cambria Math" panose="02040503050406030204" pitchFamily="18" charset="0"/>
                            </a:rPr>
                            <m:t>×∆</m:t>
                          </m:r>
                          <m:r>
                            <a:rPr lang="en-AU" sz="3200" b="0" i="1" smtClean="0">
                              <a:solidFill>
                                <a:srgbClr val="00B050"/>
                              </a:solidFill>
                              <a:latin typeface="Cambria Math" panose="02040503050406030204" pitchFamily="18" charset="0"/>
                              <a:ea typeface="Cambria Math" panose="02040503050406030204" pitchFamily="18" charset="0"/>
                            </a:rPr>
                            <m:t>𝑉</m:t>
                          </m:r>
                        </m:e>
                      </m:borderBox>
                    </m:oMath>
                  </m:oMathPara>
                </a14:m>
                <a:endParaRPr lang="en-AU"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3050654" y="5082050"/>
                <a:ext cx="3041095" cy="614592"/>
              </a:xfrm>
              <a:prstGeom prst="rect">
                <a:avLst/>
              </a:prstGeom>
              <a:blipFill rotWithShape="0">
                <a:blip r:embed="rId7"/>
                <a:stretch>
                  <a:fillRect/>
                </a:stretch>
              </a:blipFill>
            </p:spPr>
            <p:txBody>
              <a:bodyPr/>
              <a:lstStyle/>
              <a:p>
                <a:r>
                  <a:rPr lang="en-AU">
                    <a:noFill/>
                  </a:rPr>
                  <a:t> </a:t>
                </a:r>
              </a:p>
            </p:txBody>
          </p:sp>
        </mc:Fallback>
      </mc:AlternateContent>
    </p:spTree>
    <p:custDataLst>
      <p:tags r:id="rId1"/>
    </p:custDataLst>
    <p:extLst>
      <p:ext uri="{BB962C8B-B14F-4D97-AF65-F5344CB8AC3E}">
        <p14:creationId xmlns:p14="http://schemas.microsoft.com/office/powerpoint/2010/main" val="184003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07504" y="548680"/>
            <a:ext cx="5328592" cy="2218258"/>
          </a:xfrm>
        </p:spPr>
        <p:txBody>
          <a:bodyPr>
            <a:noAutofit/>
          </a:bodyPr>
          <a:lstStyle/>
          <a:p>
            <a:pPr algn="l"/>
            <a:r>
              <a:rPr lang="en-AU" sz="2800" dirty="0" smtClean="0"/>
              <a:t>An electron is placed at “X” on the negative plate of a pair of charged parallel plates. For the </a:t>
            </a:r>
            <a:r>
              <a:rPr lang="en-AU" sz="2800" b="1" dirty="0" smtClean="0"/>
              <a:t>maximum work</a:t>
            </a:r>
            <a:r>
              <a:rPr lang="en-AU" sz="2800" dirty="0" smtClean="0"/>
              <a:t> to be done on it, which point should it be moved to?</a:t>
            </a:r>
            <a:endParaRPr lang="en-AU" sz="2800"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2573886725"/>
              </p:ext>
            </p:extLst>
          </p:nvPr>
        </p:nvGraphicFramePr>
        <p:xfrm>
          <a:off x="5383213" y="2790825"/>
          <a:ext cx="3762375" cy="4232275"/>
        </p:xfrm>
        <a:graphic>
          <a:graphicData uri="http://schemas.openxmlformats.org/presentationml/2006/ole">
            <mc:AlternateContent xmlns:mc="http://schemas.openxmlformats.org/markup-compatibility/2006">
              <mc:Choice xmlns:v="urn:schemas-microsoft-com:vml" Requires="v">
                <p:oleObj spid="_x0000_s16533" name="Chart" r:id="rId7" imgW="5715000" imgH="6429375" progId="MSGraph.Chart.8">
                  <p:embed followColorScheme="full"/>
                </p:oleObj>
              </mc:Choice>
              <mc:Fallback>
                <p:oleObj name="Chart" r:id="rId7" imgW="5715000" imgH="6429375" progId="MSGraph.Chart.8">
                  <p:embed followColorScheme="full"/>
                  <p:pic>
                    <p:nvPicPr>
                      <p:cNvPr id="0" name=""/>
                      <p:cNvPicPr/>
                      <p:nvPr/>
                    </p:nvPicPr>
                    <p:blipFill>
                      <a:blip r:embed="rId8"/>
                      <a:stretch>
                        <a:fillRect/>
                      </a:stretch>
                    </p:blipFill>
                    <p:spPr>
                      <a:xfrm>
                        <a:off x="5383213" y="2790825"/>
                        <a:ext cx="3762375" cy="4232275"/>
                      </a:xfrm>
                      <a:prstGeom prst="rect">
                        <a:avLst/>
                      </a:prstGeom>
                    </p:spPr>
                  </p:pic>
                </p:oleObj>
              </mc:Fallback>
            </mc:AlternateContent>
          </a:graphicData>
        </a:graphic>
      </p:graphicFrame>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p:cNvSpPr/>
          <p:nvPr/>
        </p:nvSpPr>
        <p:spPr>
          <a:xfrm>
            <a:off x="5436096" y="2348880"/>
            <a:ext cx="3240360" cy="28803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smtClean="0">
                <a:solidFill>
                  <a:schemeClr val="tx1"/>
                </a:solidFill>
              </a:rPr>
              <a:t>+ + + + + + + + + + + + + + + +</a:t>
            </a:r>
            <a:endParaRPr lang="en-AU" sz="2000" dirty="0">
              <a:solidFill>
                <a:schemeClr val="tx1"/>
              </a:solidFill>
            </a:endParaRPr>
          </a:p>
        </p:txBody>
      </p:sp>
      <p:sp>
        <p:nvSpPr>
          <p:cNvPr id="7" name="Rectangle 6"/>
          <p:cNvSpPr/>
          <p:nvPr/>
        </p:nvSpPr>
        <p:spPr>
          <a:xfrm>
            <a:off x="5436096" y="836712"/>
            <a:ext cx="3240360" cy="28803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schemeClr val="tx1"/>
                </a:solidFill>
              </a:rPr>
              <a:t>- - - - - - - - - - - - -</a:t>
            </a:r>
            <a:endParaRPr lang="en-AU" sz="3600" dirty="0">
              <a:solidFill>
                <a:schemeClr val="tx1"/>
              </a:solidFill>
            </a:endParaRPr>
          </a:p>
        </p:txBody>
      </p:sp>
      <p:sp>
        <p:nvSpPr>
          <p:cNvPr id="8" name="TextBox 7"/>
          <p:cNvSpPr txBox="1"/>
          <p:nvPr/>
        </p:nvSpPr>
        <p:spPr>
          <a:xfrm>
            <a:off x="6008515" y="770801"/>
            <a:ext cx="378042" cy="707886"/>
          </a:xfrm>
          <a:prstGeom prst="rect">
            <a:avLst/>
          </a:prstGeom>
          <a:noFill/>
        </p:spPr>
        <p:txBody>
          <a:bodyPr wrap="square" rtlCol="0">
            <a:spAutoFit/>
          </a:bodyPr>
          <a:lstStyle/>
          <a:p>
            <a:r>
              <a:rPr lang="en-AU" sz="4000" dirty="0" smtClean="0"/>
              <a:t>•</a:t>
            </a:r>
            <a:endParaRPr lang="en-AU" sz="4000" dirty="0"/>
          </a:p>
        </p:txBody>
      </p:sp>
      <p:sp>
        <p:nvSpPr>
          <p:cNvPr id="9" name="TextBox 8"/>
          <p:cNvSpPr txBox="1"/>
          <p:nvPr/>
        </p:nvSpPr>
        <p:spPr>
          <a:xfrm>
            <a:off x="6226529" y="1109355"/>
            <a:ext cx="486664" cy="369332"/>
          </a:xfrm>
          <a:prstGeom prst="rect">
            <a:avLst/>
          </a:prstGeom>
          <a:noFill/>
        </p:spPr>
        <p:txBody>
          <a:bodyPr wrap="square" rtlCol="0">
            <a:spAutoFit/>
          </a:bodyPr>
          <a:lstStyle/>
          <a:p>
            <a:r>
              <a:rPr lang="en-AU" b="1" dirty="0" smtClean="0">
                <a:latin typeface="Cambria Math" pitchFamily="18" charset="0"/>
                <a:ea typeface="Cambria Math" pitchFamily="18" charset="0"/>
              </a:rPr>
              <a:t>X</a:t>
            </a:r>
            <a:endParaRPr lang="en-AU" b="1" dirty="0">
              <a:latin typeface="Cambria Math" pitchFamily="18" charset="0"/>
              <a:ea typeface="Cambria Math" pitchFamily="18" charset="0"/>
            </a:endParaRPr>
          </a:p>
        </p:txBody>
      </p:sp>
      <p:cxnSp>
        <p:nvCxnSpPr>
          <p:cNvPr id="10" name="Straight Connector 9"/>
          <p:cNvCxnSpPr/>
          <p:nvPr/>
        </p:nvCxnSpPr>
        <p:spPr>
          <a:xfrm>
            <a:off x="5364088" y="1700808"/>
            <a:ext cx="338437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56555" y="1968050"/>
            <a:ext cx="378042" cy="707886"/>
          </a:xfrm>
          <a:prstGeom prst="rect">
            <a:avLst/>
          </a:prstGeom>
          <a:noFill/>
        </p:spPr>
        <p:txBody>
          <a:bodyPr wrap="square" rtlCol="0">
            <a:spAutoFit/>
          </a:bodyPr>
          <a:lstStyle/>
          <a:p>
            <a:r>
              <a:rPr lang="en-AU" sz="4000" dirty="0" smtClean="0">
                <a:solidFill>
                  <a:srgbClr val="FF0000"/>
                </a:solidFill>
              </a:rPr>
              <a:t>•</a:t>
            </a:r>
            <a:endParaRPr lang="en-AU" sz="4000" dirty="0">
              <a:solidFill>
                <a:srgbClr val="FF0000"/>
              </a:solidFill>
            </a:endParaRPr>
          </a:p>
        </p:txBody>
      </p:sp>
      <p:sp>
        <p:nvSpPr>
          <p:cNvPr id="12" name="TextBox 11"/>
          <p:cNvSpPr txBox="1"/>
          <p:nvPr/>
        </p:nvSpPr>
        <p:spPr>
          <a:xfrm>
            <a:off x="6317584" y="1994937"/>
            <a:ext cx="486664" cy="369332"/>
          </a:xfrm>
          <a:prstGeom prst="rect">
            <a:avLst/>
          </a:prstGeom>
          <a:noFill/>
        </p:spPr>
        <p:txBody>
          <a:bodyPr wrap="square" rtlCol="0">
            <a:spAutoFit/>
          </a:bodyPr>
          <a:lstStyle/>
          <a:p>
            <a:r>
              <a:rPr lang="en-AU" b="1" dirty="0">
                <a:solidFill>
                  <a:srgbClr val="FF0000"/>
                </a:solidFill>
                <a:latin typeface="Cambria Math" pitchFamily="18" charset="0"/>
                <a:ea typeface="Cambria Math" pitchFamily="18" charset="0"/>
              </a:rPr>
              <a:t>A</a:t>
            </a:r>
          </a:p>
        </p:txBody>
      </p:sp>
      <p:sp>
        <p:nvSpPr>
          <p:cNvPr id="13" name="TextBox 12"/>
          <p:cNvSpPr txBox="1"/>
          <p:nvPr/>
        </p:nvSpPr>
        <p:spPr>
          <a:xfrm>
            <a:off x="7485869" y="1976842"/>
            <a:ext cx="378042" cy="707886"/>
          </a:xfrm>
          <a:prstGeom prst="rect">
            <a:avLst/>
          </a:prstGeom>
          <a:noFill/>
        </p:spPr>
        <p:txBody>
          <a:bodyPr wrap="square" rtlCol="0">
            <a:spAutoFit/>
          </a:bodyPr>
          <a:lstStyle/>
          <a:p>
            <a:r>
              <a:rPr lang="en-AU" sz="4000" dirty="0" smtClean="0">
                <a:solidFill>
                  <a:srgbClr val="FF0000"/>
                </a:solidFill>
              </a:rPr>
              <a:t>•</a:t>
            </a:r>
            <a:endParaRPr lang="en-AU" sz="4000" dirty="0">
              <a:solidFill>
                <a:srgbClr val="FF0000"/>
              </a:solidFill>
            </a:endParaRPr>
          </a:p>
        </p:txBody>
      </p:sp>
      <p:sp>
        <p:nvSpPr>
          <p:cNvPr id="14" name="TextBox 13"/>
          <p:cNvSpPr txBox="1"/>
          <p:nvPr/>
        </p:nvSpPr>
        <p:spPr>
          <a:xfrm>
            <a:off x="7685736" y="1994937"/>
            <a:ext cx="486664" cy="369332"/>
          </a:xfrm>
          <a:prstGeom prst="rect">
            <a:avLst/>
          </a:prstGeom>
          <a:noFill/>
        </p:spPr>
        <p:txBody>
          <a:bodyPr wrap="square" rtlCol="0">
            <a:spAutoFit/>
          </a:bodyPr>
          <a:lstStyle/>
          <a:p>
            <a:r>
              <a:rPr lang="en-AU" b="1" dirty="0" smtClean="0">
                <a:solidFill>
                  <a:srgbClr val="FF0000"/>
                </a:solidFill>
                <a:latin typeface="Cambria Math" pitchFamily="18" charset="0"/>
                <a:ea typeface="Cambria Math" pitchFamily="18" charset="0"/>
              </a:rPr>
              <a:t>C</a:t>
            </a:r>
            <a:endParaRPr lang="en-AU" b="1" dirty="0">
              <a:solidFill>
                <a:srgbClr val="FF0000"/>
              </a:solidFill>
              <a:latin typeface="Cambria Math" pitchFamily="18" charset="0"/>
              <a:ea typeface="Cambria Math" pitchFamily="18" charset="0"/>
            </a:endParaRPr>
          </a:p>
        </p:txBody>
      </p:sp>
      <p:sp>
        <p:nvSpPr>
          <p:cNvPr id="15" name="TextBox 14"/>
          <p:cNvSpPr txBox="1"/>
          <p:nvPr/>
        </p:nvSpPr>
        <p:spPr>
          <a:xfrm>
            <a:off x="6106570" y="1346865"/>
            <a:ext cx="378042" cy="707886"/>
          </a:xfrm>
          <a:prstGeom prst="rect">
            <a:avLst/>
          </a:prstGeom>
          <a:noFill/>
        </p:spPr>
        <p:txBody>
          <a:bodyPr wrap="square" rtlCol="0">
            <a:spAutoFit/>
          </a:bodyPr>
          <a:lstStyle/>
          <a:p>
            <a:r>
              <a:rPr lang="en-AU" sz="4000" dirty="0" smtClean="0">
                <a:solidFill>
                  <a:srgbClr val="FF0000"/>
                </a:solidFill>
              </a:rPr>
              <a:t>•</a:t>
            </a:r>
            <a:endParaRPr lang="en-AU" sz="4000" dirty="0">
              <a:solidFill>
                <a:srgbClr val="FF0000"/>
              </a:solidFill>
            </a:endParaRPr>
          </a:p>
        </p:txBody>
      </p:sp>
      <p:sp>
        <p:nvSpPr>
          <p:cNvPr id="16" name="TextBox 15"/>
          <p:cNvSpPr txBox="1"/>
          <p:nvPr/>
        </p:nvSpPr>
        <p:spPr>
          <a:xfrm>
            <a:off x="6344000" y="1619508"/>
            <a:ext cx="486664" cy="369332"/>
          </a:xfrm>
          <a:prstGeom prst="rect">
            <a:avLst/>
          </a:prstGeom>
          <a:noFill/>
        </p:spPr>
        <p:txBody>
          <a:bodyPr wrap="square" rtlCol="0">
            <a:spAutoFit/>
          </a:bodyPr>
          <a:lstStyle/>
          <a:p>
            <a:r>
              <a:rPr lang="en-AU" b="1" dirty="0">
                <a:solidFill>
                  <a:srgbClr val="FF0000"/>
                </a:solidFill>
                <a:latin typeface="Cambria Math" pitchFamily="18" charset="0"/>
                <a:ea typeface="Cambria Math" pitchFamily="18" charset="0"/>
              </a:rPr>
              <a:t>B</a:t>
            </a:r>
          </a:p>
        </p:txBody>
      </p:sp>
      <p:sp>
        <p:nvSpPr>
          <p:cNvPr id="17" name="TextBox 16"/>
          <p:cNvSpPr txBox="1"/>
          <p:nvPr/>
        </p:nvSpPr>
        <p:spPr>
          <a:xfrm>
            <a:off x="7460911" y="764704"/>
            <a:ext cx="378042" cy="707886"/>
          </a:xfrm>
          <a:prstGeom prst="rect">
            <a:avLst/>
          </a:prstGeom>
          <a:noFill/>
        </p:spPr>
        <p:txBody>
          <a:bodyPr wrap="square" rtlCol="0">
            <a:spAutoFit/>
          </a:bodyPr>
          <a:lstStyle/>
          <a:p>
            <a:r>
              <a:rPr lang="en-AU" sz="4000" dirty="0" smtClean="0">
                <a:solidFill>
                  <a:srgbClr val="FF0000"/>
                </a:solidFill>
              </a:rPr>
              <a:t>•</a:t>
            </a:r>
            <a:endParaRPr lang="en-AU" sz="4000" dirty="0">
              <a:solidFill>
                <a:srgbClr val="FF0000"/>
              </a:solidFill>
            </a:endParaRPr>
          </a:p>
        </p:txBody>
      </p:sp>
      <p:sp>
        <p:nvSpPr>
          <p:cNvPr id="18" name="TextBox 17"/>
          <p:cNvSpPr txBox="1"/>
          <p:nvPr/>
        </p:nvSpPr>
        <p:spPr>
          <a:xfrm>
            <a:off x="7668344" y="1102483"/>
            <a:ext cx="486664" cy="369332"/>
          </a:xfrm>
          <a:prstGeom prst="rect">
            <a:avLst/>
          </a:prstGeom>
          <a:noFill/>
        </p:spPr>
        <p:txBody>
          <a:bodyPr wrap="square" rtlCol="0">
            <a:spAutoFit/>
          </a:bodyPr>
          <a:lstStyle/>
          <a:p>
            <a:r>
              <a:rPr lang="en-AU" b="1" dirty="0">
                <a:solidFill>
                  <a:srgbClr val="FF0000"/>
                </a:solidFill>
                <a:latin typeface="Cambria Math" pitchFamily="18" charset="0"/>
                <a:ea typeface="Cambria Math" pitchFamily="18" charset="0"/>
              </a:rPr>
              <a:t>D</a:t>
            </a:r>
          </a:p>
        </p:txBody>
      </p:sp>
      <p:sp>
        <p:nvSpPr>
          <p:cNvPr id="3" name="TPAnswers"/>
          <p:cNvSpPr>
            <a:spLocks noGrp="1"/>
          </p:cNvSpPr>
          <p:nvPr>
            <p:ph type="body" idx="1"/>
            <p:custDataLst>
              <p:tags r:id="rId4"/>
            </p:custDataLst>
          </p:nvPr>
        </p:nvSpPr>
        <p:spPr>
          <a:xfrm>
            <a:off x="323528" y="2924944"/>
            <a:ext cx="4536504" cy="3528392"/>
          </a:xfrm>
        </p:spPr>
        <p:txBody>
          <a:bodyPr>
            <a:noAutofit/>
          </a:bodyPr>
          <a:lstStyle/>
          <a:p>
            <a:pPr marL="514350" indent="-514350">
              <a:spcBef>
                <a:spcPts val="400"/>
              </a:spcBef>
              <a:buFont typeface="Arial" pitchFamily="34" charset="0"/>
              <a:buAutoNum type="arabicPeriod"/>
            </a:pPr>
            <a:r>
              <a:rPr lang="en-AU" b="1" dirty="0" smtClean="0">
                <a:solidFill>
                  <a:srgbClr val="FF0000"/>
                </a:solidFill>
              </a:rPr>
              <a:t>A</a:t>
            </a:r>
          </a:p>
          <a:p>
            <a:pPr marL="514350" indent="-514350">
              <a:spcBef>
                <a:spcPts val="400"/>
              </a:spcBef>
              <a:buFont typeface="Arial" pitchFamily="34" charset="0"/>
              <a:buAutoNum type="arabicPeriod"/>
            </a:pPr>
            <a:r>
              <a:rPr lang="en-AU" b="1" dirty="0" smtClean="0">
                <a:solidFill>
                  <a:srgbClr val="FF0000"/>
                </a:solidFill>
              </a:rPr>
              <a:t>B</a:t>
            </a:r>
          </a:p>
          <a:p>
            <a:pPr marL="514350" indent="-514350">
              <a:spcBef>
                <a:spcPts val="400"/>
              </a:spcBef>
              <a:buFont typeface="Arial" pitchFamily="34" charset="0"/>
              <a:buAutoNum type="arabicPeriod"/>
            </a:pPr>
            <a:r>
              <a:rPr lang="en-AU" b="1" dirty="0" smtClean="0">
                <a:solidFill>
                  <a:srgbClr val="FF0000"/>
                </a:solidFill>
              </a:rPr>
              <a:t>C</a:t>
            </a:r>
          </a:p>
          <a:p>
            <a:pPr marL="514350" indent="-514350">
              <a:spcBef>
                <a:spcPts val="400"/>
              </a:spcBef>
              <a:buFont typeface="Arial" pitchFamily="34" charset="0"/>
              <a:buAutoNum type="arabicPeriod"/>
            </a:pPr>
            <a:r>
              <a:rPr lang="en-AU" b="1" dirty="0" smtClean="0">
                <a:solidFill>
                  <a:srgbClr val="FF0000"/>
                </a:solidFill>
              </a:rPr>
              <a:t>D</a:t>
            </a:r>
          </a:p>
          <a:p>
            <a:pPr marL="514350" indent="-514350">
              <a:spcBef>
                <a:spcPts val="400"/>
              </a:spcBef>
              <a:buFont typeface="Arial" pitchFamily="34" charset="0"/>
              <a:buAutoNum type="arabicPeriod"/>
            </a:pPr>
            <a:r>
              <a:rPr lang="en-AU" b="1" dirty="0" smtClean="0">
                <a:solidFill>
                  <a:srgbClr val="FF0000"/>
                </a:solidFill>
              </a:rPr>
              <a:t>A or C</a:t>
            </a:r>
          </a:p>
          <a:p>
            <a:pPr marL="514350" indent="-514350">
              <a:spcBef>
                <a:spcPts val="400"/>
              </a:spcBef>
              <a:buFont typeface="Arial" pitchFamily="34" charset="0"/>
              <a:buAutoNum type="arabicPeriod"/>
            </a:pPr>
            <a:r>
              <a:rPr lang="en-AU" b="1" dirty="0" smtClean="0">
                <a:solidFill>
                  <a:srgbClr val="FF0000"/>
                </a:solidFill>
              </a:rPr>
              <a:t>C or D</a:t>
            </a:r>
            <a:endParaRPr lang="en-AU" b="1" dirty="0">
              <a:solidFill>
                <a:srgbClr val="FF0000"/>
              </a:solidFill>
            </a:endParaRPr>
          </a:p>
        </p:txBody>
      </p:sp>
    </p:spTree>
    <p:custDataLst>
      <p:tags r:id="rId2"/>
    </p:custDataLst>
    <p:extLst>
      <p:ext uri="{BB962C8B-B14F-4D97-AF65-F5344CB8AC3E}">
        <p14:creationId xmlns:p14="http://schemas.microsoft.com/office/powerpoint/2010/main" val="13346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1"/>
          <p:cNvSpPr txBox="1">
            <a:spLocks/>
          </p:cNvSpPr>
          <p:nvPr/>
        </p:nvSpPr>
        <p:spPr>
          <a:xfrm>
            <a:off x="0" y="274638"/>
            <a:ext cx="910854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rPr>
              <a:t>Electric potential</a:t>
            </a:r>
            <a:endParaRPr lang="en-AU" sz="4800" dirty="0">
              <a:effectLst>
                <a:outerShdw blurRad="38100" dist="38100" dir="2700000" algn="tl">
                  <a:srgbClr val="000000">
                    <a:alpha val="43137"/>
                  </a:srgbClr>
                </a:outerShdw>
              </a:effectLst>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7284" y="1533173"/>
            <a:ext cx="4762500" cy="4762500"/>
          </a:xfrm>
          <a:prstGeom prst="rect">
            <a:avLst/>
          </a:prstGeom>
        </p:spPr>
      </p:pic>
      <p:sp>
        <p:nvSpPr>
          <p:cNvPr id="10" name="TextBox 9"/>
          <p:cNvSpPr txBox="1"/>
          <p:nvPr/>
        </p:nvSpPr>
        <p:spPr>
          <a:xfrm>
            <a:off x="587021" y="1919111"/>
            <a:ext cx="4684889" cy="3539430"/>
          </a:xfrm>
          <a:prstGeom prst="rect">
            <a:avLst/>
          </a:prstGeom>
          <a:noFill/>
        </p:spPr>
        <p:txBody>
          <a:bodyPr wrap="square" rtlCol="0">
            <a:spAutoFit/>
          </a:bodyPr>
          <a:lstStyle/>
          <a:p>
            <a:pPr marL="457200" indent="-457200">
              <a:buFont typeface="Arial" panose="020B0604020202020204" pitchFamily="34" charset="0"/>
              <a:buChar char="•"/>
            </a:pPr>
            <a:r>
              <a:rPr lang="en-AU" sz="3200" dirty="0" smtClean="0">
                <a:solidFill>
                  <a:srgbClr val="0070C0"/>
                </a:solidFill>
              </a:rPr>
              <a:t>What does it mean when it says “1.5 Volts” on the battery?</a:t>
            </a:r>
          </a:p>
          <a:p>
            <a:pPr marL="457200" indent="-457200">
              <a:buFont typeface="Arial" panose="020B0604020202020204" pitchFamily="34" charset="0"/>
              <a:buChar char="•"/>
            </a:pPr>
            <a:endParaRPr lang="en-AU" sz="3200" dirty="0"/>
          </a:p>
          <a:p>
            <a:pPr marL="457200" indent="-457200">
              <a:buFont typeface="Arial" panose="020B0604020202020204" pitchFamily="34" charset="0"/>
              <a:buChar char="•"/>
            </a:pPr>
            <a:r>
              <a:rPr lang="en-AU" sz="3200" dirty="0" smtClean="0"/>
              <a:t>The </a:t>
            </a:r>
            <a:r>
              <a:rPr lang="en-AU" sz="3200" dirty="0" smtClean="0">
                <a:solidFill>
                  <a:srgbClr val="FF0000"/>
                </a:solidFill>
              </a:rPr>
              <a:t>electric </a:t>
            </a:r>
            <a:r>
              <a:rPr lang="en-AU" sz="3200" dirty="0" smtClean="0">
                <a:solidFill>
                  <a:srgbClr val="FF0000"/>
                </a:solidFill>
              </a:rPr>
              <a:t>potential </a:t>
            </a:r>
            <a:r>
              <a:rPr lang="en-AU" sz="3200" dirty="0" smtClean="0">
                <a:solidFill>
                  <a:srgbClr val="FF0000"/>
                </a:solidFill>
              </a:rPr>
              <a:t>difference </a:t>
            </a:r>
            <a:r>
              <a:rPr lang="en-AU" sz="3200" dirty="0" smtClean="0"/>
              <a:t>between the ends is 1.5 </a:t>
            </a:r>
            <a:r>
              <a:rPr lang="en-AU" sz="3200" dirty="0" smtClean="0"/>
              <a:t>Volts</a:t>
            </a:r>
          </a:p>
        </p:txBody>
      </p:sp>
      <p:cxnSp>
        <p:nvCxnSpPr>
          <p:cNvPr id="14" name="Straight Arrow Connector 13"/>
          <p:cNvCxnSpPr/>
          <p:nvPr/>
        </p:nvCxnSpPr>
        <p:spPr>
          <a:xfrm flipV="1">
            <a:off x="5159022" y="2703946"/>
            <a:ext cx="880534" cy="95698"/>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1995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p:cNvSpPr txBox="1"/>
          <p:nvPr/>
        </p:nvSpPr>
        <p:spPr>
          <a:xfrm>
            <a:off x="620888" y="1365953"/>
            <a:ext cx="7902223" cy="523220"/>
          </a:xfrm>
          <a:prstGeom prst="rect">
            <a:avLst/>
          </a:prstGeom>
          <a:noFill/>
        </p:spPr>
        <p:txBody>
          <a:bodyPr wrap="square" rtlCol="0">
            <a:spAutoFit/>
          </a:bodyPr>
          <a:lstStyle/>
          <a:p>
            <a:pPr marL="285750" indent="-285750">
              <a:buFont typeface="Arial" panose="020B0604020202020204" pitchFamily="34" charset="0"/>
              <a:buChar char="•"/>
            </a:pPr>
            <a:r>
              <a:rPr lang="en-AU" sz="2800" dirty="0" smtClean="0">
                <a:solidFill>
                  <a:srgbClr val="FF0000"/>
                </a:solidFill>
              </a:rPr>
              <a:t>What is the electric potential near a charge +Q?</a:t>
            </a:r>
            <a:endParaRPr lang="en-AU" sz="2800" dirty="0">
              <a:solidFill>
                <a:srgbClr val="FF0000"/>
              </a:solidFill>
            </a:endParaRPr>
          </a:p>
        </p:txBody>
      </p:sp>
      <p:cxnSp>
        <p:nvCxnSpPr>
          <p:cNvPr id="6" name="Straight Connector 5"/>
          <p:cNvCxnSpPr/>
          <p:nvPr/>
        </p:nvCxnSpPr>
        <p:spPr>
          <a:xfrm>
            <a:off x="462841" y="2472137"/>
            <a:ext cx="2133601" cy="3100043"/>
          </a:xfrm>
          <a:prstGeom prst="line">
            <a:avLst/>
          </a:prstGeom>
          <a:ln>
            <a:prstDash val="dash"/>
          </a:ln>
        </p:spPr>
        <p:style>
          <a:lnRef idx="3">
            <a:schemeClr val="accent1"/>
          </a:lnRef>
          <a:fillRef idx="0">
            <a:schemeClr val="accent1"/>
          </a:fillRef>
          <a:effectRef idx="2">
            <a:schemeClr val="accent1"/>
          </a:effectRef>
          <a:fontRef idx="minor">
            <a:schemeClr val="tx1"/>
          </a:fontRef>
        </p:style>
      </p:cxnSp>
      <p:sp>
        <p:nvSpPr>
          <p:cNvPr id="7" name="Oval 6"/>
          <p:cNvSpPr>
            <a:spLocks noChangeAspect="1"/>
          </p:cNvSpPr>
          <p:nvPr/>
        </p:nvSpPr>
        <p:spPr>
          <a:xfrm>
            <a:off x="2314219" y="5328218"/>
            <a:ext cx="564444" cy="564444"/>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ln>
                  <a:solidFill>
                    <a:schemeClr val="tx1"/>
                  </a:solidFill>
                </a:ln>
                <a:solidFill>
                  <a:schemeClr val="tx1"/>
                </a:solidFill>
              </a:rPr>
              <a:t>+</a:t>
            </a:r>
            <a:endParaRPr lang="en-AU" sz="3600" dirty="0">
              <a:ln>
                <a:solidFill>
                  <a:schemeClr val="tx1"/>
                </a:solidFill>
              </a:ln>
              <a:solidFill>
                <a:schemeClr val="tx1"/>
              </a:solidFill>
            </a:endParaRPr>
          </a:p>
        </p:txBody>
      </p:sp>
      <p:sp>
        <p:nvSpPr>
          <p:cNvPr id="9" name="Oval 8"/>
          <p:cNvSpPr/>
          <p:nvPr/>
        </p:nvSpPr>
        <p:spPr>
          <a:xfrm>
            <a:off x="1682042" y="4304486"/>
            <a:ext cx="225778" cy="237067"/>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flipH="1">
            <a:off x="1862664" y="3951111"/>
            <a:ext cx="620888" cy="461665"/>
          </a:xfrm>
          <a:prstGeom prst="rect">
            <a:avLst/>
          </a:prstGeom>
          <a:noFill/>
        </p:spPr>
        <p:txBody>
          <a:bodyPr wrap="square" rtlCol="0">
            <a:spAutoFit/>
          </a:bodyPr>
          <a:lstStyle/>
          <a:p>
            <a:r>
              <a:rPr lang="en-AU" sz="2400" dirty="0" smtClean="0"/>
              <a:t>+q</a:t>
            </a:r>
            <a:endParaRPr lang="en-AU" sz="2400" dirty="0"/>
          </a:p>
        </p:txBody>
      </p:sp>
      <p:cxnSp>
        <p:nvCxnSpPr>
          <p:cNvPr id="12" name="Straight Arrow Connector 11"/>
          <p:cNvCxnSpPr/>
          <p:nvPr/>
        </p:nvCxnSpPr>
        <p:spPr>
          <a:xfrm flipH="1" flipV="1">
            <a:off x="1286932" y="3668891"/>
            <a:ext cx="440267" cy="635598"/>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sp>
        <p:nvSpPr>
          <p:cNvPr id="13" name="TextBox 12"/>
          <p:cNvSpPr txBox="1"/>
          <p:nvPr/>
        </p:nvSpPr>
        <p:spPr>
          <a:xfrm flipH="1">
            <a:off x="2760131" y="4972758"/>
            <a:ext cx="620888" cy="461665"/>
          </a:xfrm>
          <a:prstGeom prst="rect">
            <a:avLst/>
          </a:prstGeom>
          <a:noFill/>
        </p:spPr>
        <p:txBody>
          <a:bodyPr wrap="square" rtlCol="0">
            <a:spAutoFit/>
          </a:bodyPr>
          <a:lstStyle/>
          <a:p>
            <a:r>
              <a:rPr lang="en-AU" sz="2400" dirty="0" smtClean="0"/>
              <a:t>+Q</a:t>
            </a:r>
            <a:endParaRPr lang="en-AU" sz="2400" dirty="0"/>
          </a:p>
        </p:txBody>
      </p:sp>
      <mc:AlternateContent xmlns:mc="http://schemas.openxmlformats.org/markup-compatibility/2006" xmlns:a14="http://schemas.microsoft.com/office/drawing/2010/main">
        <mc:Choice Requires="a14">
          <p:sp>
            <p:nvSpPr>
              <p:cNvPr id="16" name="TextBox 15"/>
              <p:cNvSpPr txBox="1"/>
              <p:nvPr/>
            </p:nvSpPr>
            <p:spPr>
              <a:xfrm>
                <a:off x="1169208" y="2947204"/>
                <a:ext cx="1873414" cy="81798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AU" sz="2800" b="0" i="1" smtClean="0">
                          <a:solidFill>
                            <a:srgbClr val="0070C0"/>
                          </a:solidFill>
                          <a:latin typeface="Cambria Math" panose="02040503050406030204" pitchFamily="18" charset="0"/>
                        </a:rPr>
                        <m:t>𝐹</m:t>
                      </m:r>
                      <m:r>
                        <a:rPr lang="en-AU" sz="2800" b="0" i="1" smtClean="0">
                          <a:solidFill>
                            <a:srgbClr val="0070C0"/>
                          </a:solidFill>
                          <a:latin typeface="Cambria Math" panose="02040503050406030204" pitchFamily="18" charset="0"/>
                        </a:rPr>
                        <m:t>=</m:t>
                      </m:r>
                      <m:f>
                        <m:fPr>
                          <m:ctrlPr>
                            <a:rPr lang="en-AU" sz="2800" b="0" i="1" smtClean="0">
                              <a:solidFill>
                                <a:srgbClr val="0070C0"/>
                              </a:solidFill>
                              <a:latin typeface="Cambria Math" panose="02040503050406030204" pitchFamily="18" charset="0"/>
                            </a:rPr>
                          </m:ctrlPr>
                        </m:fPr>
                        <m:num>
                          <m:r>
                            <a:rPr lang="en-AU" sz="2800" b="0" i="1" smtClean="0">
                              <a:solidFill>
                                <a:srgbClr val="0070C0"/>
                              </a:solidFill>
                              <a:latin typeface="Cambria Math" panose="02040503050406030204" pitchFamily="18" charset="0"/>
                            </a:rPr>
                            <m:t>𝑘</m:t>
                          </m:r>
                          <m:r>
                            <a:rPr lang="en-AU" sz="2800" b="0" i="1" smtClean="0">
                              <a:solidFill>
                                <a:srgbClr val="0070C0"/>
                              </a:solidFill>
                              <a:latin typeface="Cambria Math" panose="02040503050406030204" pitchFamily="18" charset="0"/>
                            </a:rPr>
                            <m:t> </m:t>
                          </m:r>
                          <m:r>
                            <a:rPr lang="en-AU" sz="2800" b="0" i="1" smtClean="0">
                              <a:solidFill>
                                <a:srgbClr val="0070C0"/>
                              </a:solidFill>
                              <a:latin typeface="Cambria Math" panose="02040503050406030204" pitchFamily="18" charset="0"/>
                            </a:rPr>
                            <m:t>𝑄</m:t>
                          </m:r>
                          <m:r>
                            <a:rPr lang="en-AU" sz="2800" b="0" i="1" smtClean="0">
                              <a:solidFill>
                                <a:srgbClr val="0070C0"/>
                              </a:solidFill>
                              <a:latin typeface="Cambria Math" panose="02040503050406030204" pitchFamily="18" charset="0"/>
                            </a:rPr>
                            <m:t> </m:t>
                          </m:r>
                          <m:r>
                            <a:rPr lang="en-AU" sz="2800" b="0" i="1" smtClean="0">
                              <a:solidFill>
                                <a:srgbClr val="0070C0"/>
                              </a:solidFill>
                              <a:latin typeface="Cambria Math" panose="02040503050406030204" pitchFamily="18" charset="0"/>
                            </a:rPr>
                            <m:t>𝑞</m:t>
                          </m:r>
                        </m:num>
                        <m:den>
                          <m:sSup>
                            <m:sSupPr>
                              <m:ctrlPr>
                                <a:rPr lang="en-AU" sz="2800" b="0" i="1" smtClean="0">
                                  <a:solidFill>
                                    <a:srgbClr val="0070C0"/>
                                  </a:solidFill>
                                  <a:latin typeface="Cambria Math" panose="02040503050406030204" pitchFamily="18" charset="0"/>
                                </a:rPr>
                              </m:ctrlPr>
                            </m:sSupPr>
                            <m:e>
                              <m:r>
                                <a:rPr lang="en-AU" sz="2800" b="0" i="1" smtClean="0">
                                  <a:solidFill>
                                    <a:srgbClr val="0070C0"/>
                                  </a:solidFill>
                                  <a:latin typeface="Cambria Math" panose="02040503050406030204" pitchFamily="18" charset="0"/>
                                </a:rPr>
                                <m:t>𝑥</m:t>
                              </m:r>
                            </m:e>
                            <m:sup>
                              <m:r>
                                <a:rPr lang="en-AU" sz="2800" b="0" i="1" smtClean="0">
                                  <a:solidFill>
                                    <a:srgbClr val="0070C0"/>
                                  </a:solidFill>
                                  <a:latin typeface="Cambria Math" panose="02040503050406030204" pitchFamily="18" charset="0"/>
                                </a:rPr>
                                <m:t>2</m:t>
                              </m:r>
                            </m:sup>
                          </m:sSup>
                        </m:den>
                      </m:f>
                    </m:oMath>
                  </m:oMathPara>
                </a14:m>
                <a:endParaRPr lang="en-AU" sz="2800" dirty="0"/>
              </a:p>
            </p:txBody>
          </p:sp>
        </mc:Choice>
        <mc:Fallback xmlns="">
          <p:sp>
            <p:nvSpPr>
              <p:cNvPr id="16" name="TextBox 15"/>
              <p:cNvSpPr txBox="1">
                <a:spLocks noRot="1" noChangeAspect="1" noMove="1" noResize="1" noEditPoints="1" noAdjustHandles="1" noChangeArrowheads="1" noChangeShapeType="1" noTextEdit="1"/>
              </p:cNvSpPr>
              <p:nvPr/>
            </p:nvSpPr>
            <p:spPr>
              <a:xfrm>
                <a:off x="1169208" y="2947204"/>
                <a:ext cx="1873414" cy="817981"/>
              </a:xfrm>
              <a:prstGeom prst="rect">
                <a:avLst/>
              </a:prstGeom>
              <a:blipFill rotWithShape="0">
                <a:blip r:embed="rId4"/>
                <a:stretch>
                  <a:fillRect/>
                </a:stretch>
              </a:blipFill>
            </p:spPr>
            <p:txBody>
              <a:bodyPr/>
              <a:lstStyle/>
              <a:p>
                <a:r>
                  <a:rPr lang="en-AU">
                    <a:noFill/>
                  </a:rPr>
                  <a:t> </a:t>
                </a:r>
              </a:p>
            </p:txBody>
          </p:sp>
        </mc:Fallback>
      </mc:AlternateContent>
      <p:cxnSp>
        <p:nvCxnSpPr>
          <p:cNvPr id="18" name="Straight Arrow Connector 17"/>
          <p:cNvCxnSpPr/>
          <p:nvPr/>
        </p:nvCxnSpPr>
        <p:spPr>
          <a:xfrm>
            <a:off x="1507065" y="4684891"/>
            <a:ext cx="643465" cy="925549"/>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1507065" y="4993757"/>
                <a:ext cx="323422"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AU" sz="3200" b="0" i="1" smtClean="0">
                          <a:latin typeface="Cambria Math" panose="02040503050406030204" pitchFamily="18" charset="0"/>
                        </a:rPr>
                        <m:t>𝑥</m:t>
                      </m:r>
                    </m:oMath>
                  </m:oMathPara>
                </a14:m>
                <a:endParaRPr lang="en-AU" sz="3200" dirty="0"/>
              </a:p>
            </p:txBody>
          </p:sp>
        </mc:Choice>
        <mc:Fallback xmlns="">
          <p:sp>
            <p:nvSpPr>
              <p:cNvPr id="21" name="TextBox 20"/>
              <p:cNvSpPr txBox="1">
                <a:spLocks noRot="1" noChangeAspect="1" noMove="1" noResize="1" noEditPoints="1" noAdjustHandles="1" noChangeArrowheads="1" noChangeShapeType="1" noTextEdit="1"/>
              </p:cNvSpPr>
              <p:nvPr/>
            </p:nvSpPr>
            <p:spPr>
              <a:xfrm>
                <a:off x="1507065" y="4993757"/>
                <a:ext cx="323422" cy="492443"/>
              </a:xfrm>
              <a:prstGeom prst="rect">
                <a:avLst/>
              </a:prstGeom>
              <a:blipFill rotWithShape="0">
                <a:blip r:embed="rId5"/>
                <a:stretch>
                  <a:fillRect/>
                </a:stretch>
              </a:blipFill>
            </p:spPr>
            <p:txBody>
              <a:bodyPr/>
              <a:lstStyle/>
              <a:p>
                <a:r>
                  <a:rPr lang="en-AU">
                    <a:noFill/>
                  </a:rPr>
                  <a:t> </a:t>
                </a:r>
              </a:p>
            </p:txBody>
          </p:sp>
        </mc:Fallback>
      </mc:AlternateContent>
      <p:sp>
        <p:nvSpPr>
          <p:cNvPr id="23" name="TextBox 22"/>
          <p:cNvSpPr txBox="1"/>
          <p:nvPr/>
        </p:nvSpPr>
        <p:spPr>
          <a:xfrm flipH="1">
            <a:off x="4605866" y="2223902"/>
            <a:ext cx="3283467" cy="461665"/>
          </a:xfrm>
          <a:prstGeom prst="rect">
            <a:avLst/>
          </a:prstGeom>
          <a:noFill/>
        </p:spPr>
        <p:txBody>
          <a:bodyPr wrap="square" rtlCol="0">
            <a:spAutoFit/>
          </a:bodyPr>
          <a:lstStyle/>
          <a:p>
            <a:r>
              <a:rPr lang="en-AU" sz="2400" dirty="0" smtClean="0"/>
              <a:t>Work = Force x Distance</a:t>
            </a:r>
            <a:endParaRPr lang="en-AU" sz="2400" dirty="0"/>
          </a:p>
        </p:txBody>
      </p:sp>
      <p:sp>
        <p:nvSpPr>
          <p:cNvPr id="24" name="TextBox 23"/>
          <p:cNvSpPr txBox="1"/>
          <p:nvPr/>
        </p:nvSpPr>
        <p:spPr>
          <a:xfrm flipH="1">
            <a:off x="3386667" y="2895592"/>
            <a:ext cx="5723469" cy="461665"/>
          </a:xfrm>
          <a:prstGeom prst="rect">
            <a:avLst/>
          </a:prstGeom>
          <a:noFill/>
        </p:spPr>
        <p:txBody>
          <a:bodyPr wrap="square" rtlCol="0">
            <a:spAutoFit/>
          </a:bodyPr>
          <a:lstStyle/>
          <a:p>
            <a:r>
              <a:rPr lang="en-AU" sz="2400" dirty="0" smtClean="0"/>
              <a:t>Force is varying with distance, need integral!</a:t>
            </a:r>
            <a:endParaRPr lang="en-AU" sz="2400" dirty="0"/>
          </a:p>
        </p:txBody>
      </p:sp>
      <mc:AlternateContent xmlns:mc="http://schemas.openxmlformats.org/markup-compatibility/2006">
        <mc:Choice xmlns:a14="http://schemas.microsoft.com/office/drawing/2010/main" Requires="a14">
          <p:sp>
            <p:nvSpPr>
              <p:cNvPr id="26" name="TextBox 25"/>
              <p:cNvSpPr txBox="1"/>
              <p:nvPr/>
            </p:nvSpPr>
            <p:spPr>
              <a:xfrm>
                <a:off x="2946400" y="3488271"/>
                <a:ext cx="6084712" cy="93102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AU" sz="2800" b="0" i="1" smtClean="0">
                          <a:latin typeface="Cambria Math" panose="02040503050406030204" pitchFamily="18" charset="0"/>
                        </a:rPr>
                        <m:t>𝑊</m:t>
                      </m:r>
                      <m:r>
                        <a:rPr lang="en-AU" sz="2800" b="0" i="1" smtClean="0">
                          <a:latin typeface="Cambria Math" panose="02040503050406030204" pitchFamily="18" charset="0"/>
                        </a:rPr>
                        <m:t>=</m:t>
                      </m:r>
                      <m:nary>
                        <m:naryPr>
                          <m:ctrlPr>
                            <a:rPr lang="en-AU" sz="2800" b="0" i="1" smtClean="0">
                              <a:latin typeface="Cambria Math" panose="02040503050406030204" pitchFamily="18" charset="0"/>
                            </a:rPr>
                          </m:ctrlPr>
                        </m:naryPr>
                        <m:sub>
                          <m:r>
                            <m:rPr>
                              <m:brk m:alnAt="23"/>
                            </m:rPr>
                            <a:rPr lang="en-AU" sz="2800" b="0" i="1" smtClean="0">
                              <a:latin typeface="Cambria Math" panose="02040503050406030204" pitchFamily="18" charset="0"/>
                              <a:ea typeface="Cambria Math" panose="02040503050406030204" pitchFamily="18" charset="0"/>
                            </a:rPr>
                            <m:t>∞</m:t>
                          </m:r>
                        </m:sub>
                        <m:sup>
                          <m:r>
                            <a:rPr lang="en-AU" sz="2800" b="0" i="1" smtClean="0">
                              <a:latin typeface="Cambria Math" panose="02040503050406030204" pitchFamily="18" charset="0"/>
                            </a:rPr>
                            <m:t>𝑟</m:t>
                          </m:r>
                        </m:sup>
                        <m:e>
                          <m:r>
                            <a:rPr lang="en-AU" sz="2800" b="0" i="1" smtClean="0">
                              <a:latin typeface="Cambria Math" panose="02040503050406030204" pitchFamily="18" charset="0"/>
                            </a:rPr>
                            <m:t>𝐹</m:t>
                          </m:r>
                          <m:r>
                            <a:rPr lang="en-AU" sz="2800" b="0" i="1" smtClean="0">
                              <a:latin typeface="Cambria Math" panose="02040503050406030204" pitchFamily="18" charset="0"/>
                            </a:rPr>
                            <m:t> </m:t>
                          </m:r>
                          <m:r>
                            <a:rPr lang="en-AU" sz="2800" b="0" i="1" smtClean="0">
                              <a:latin typeface="Cambria Math" panose="02040503050406030204" pitchFamily="18" charset="0"/>
                            </a:rPr>
                            <m:t>𝑑𝑥</m:t>
                          </m:r>
                        </m:e>
                      </m:nary>
                      <m:r>
                        <a:rPr lang="en-AU" sz="2800" b="0" i="1" smtClean="0">
                          <a:latin typeface="Cambria Math" panose="02040503050406030204" pitchFamily="18" charset="0"/>
                        </a:rPr>
                        <m:t>=</m:t>
                      </m:r>
                      <m:nary>
                        <m:naryPr>
                          <m:ctrlPr>
                            <a:rPr lang="en-AU" sz="2800" b="0" i="1" smtClean="0">
                              <a:latin typeface="Cambria Math" panose="02040503050406030204" pitchFamily="18" charset="0"/>
                            </a:rPr>
                          </m:ctrlPr>
                        </m:naryPr>
                        <m:sub>
                          <m:r>
                            <m:rPr>
                              <m:brk m:alnAt="23"/>
                            </m:rPr>
                            <a:rPr lang="en-AU" sz="2800" b="0" i="1" smtClean="0">
                              <a:latin typeface="Cambria Math" panose="02040503050406030204" pitchFamily="18" charset="0"/>
                              <a:ea typeface="Cambria Math" panose="02040503050406030204" pitchFamily="18" charset="0"/>
                            </a:rPr>
                            <m:t>∞</m:t>
                          </m:r>
                        </m:sub>
                        <m:sup>
                          <m:r>
                            <a:rPr lang="en-AU" sz="2800" b="0" i="1" smtClean="0">
                              <a:latin typeface="Cambria Math" panose="02040503050406030204" pitchFamily="18" charset="0"/>
                            </a:rPr>
                            <m:t>𝑟</m:t>
                          </m:r>
                        </m:sup>
                        <m:e>
                          <m:r>
                            <a:rPr lang="en-AU" sz="2800" b="0" i="1" smtClean="0">
                              <a:latin typeface="Cambria Math" panose="02040503050406030204" pitchFamily="18" charset="0"/>
                            </a:rPr>
                            <m:t>−</m:t>
                          </m:r>
                          <m:f>
                            <m:fPr>
                              <m:ctrlPr>
                                <a:rPr lang="en-AU" sz="2800" b="0" i="1" smtClean="0">
                                  <a:latin typeface="Cambria Math" panose="02040503050406030204" pitchFamily="18" charset="0"/>
                                </a:rPr>
                              </m:ctrlPr>
                            </m:fPr>
                            <m:num>
                              <m:r>
                                <a:rPr lang="en-AU" sz="2800" b="0" i="1" smtClean="0">
                                  <a:latin typeface="Cambria Math" panose="02040503050406030204" pitchFamily="18" charset="0"/>
                                </a:rPr>
                                <m:t>𝑘</m:t>
                              </m:r>
                              <m:r>
                                <a:rPr lang="en-AU" sz="2800" b="0" i="1" smtClean="0">
                                  <a:latin typeface="Cambria Math" panose="02040503050406030204" pitchFamily="18" charset="0"/>
                                </a:rPr>
                                <m:t> </m:t>
                              </m:r>
                              <m:r>
                                <a:rPr lang="en-AU" sz="2800" b="0" i="1" smtClean="0">
                                  <a:latin typeface="Cambria Math" panose="02040503050406030204" pitchFamily="18" charset="0"/>
                                </a:rPr>
                                <m:t>𝑄</m:t>
                              </m:r>
                              <m:r>
                                <a:rPr lang="en-AU" sz="2800" b="0" i="1" smtClean="0">
                                  <a:latin typeface="Cambria Math" panose="02040503050406030204" pitchFamily="18" charset="0"/>
                                </a:rPr>
                                <m:t> </m:t>
                              </m:r>
                              <m:r>
                                <a:rPr lang="en-AU" sz="2800" b="0" i="1" smtClean="0">
                                  <a:latin typeface="Cambria Math" panose="02040503050406030204" pitchFamily="18" charset="0"/>
                                </a:rPr>
                                <m:t>𝑞</m:t>
                              </m:r>
                            </m:num>
                            <m:den>
                              <m:sSup>
                                <m:sSupPr>
                                  <m:ctrlPr>
                                    <a:rPr lang="en-AU" sz="2800" b="0" i="1" smtClean="0">
                                      <a:latin typeface="Cambria Math" panose="02040503050406030204" pitchFamily="18" charset="0"/>
                                    </a:rPr>
                                  </m:ctrlPr>
                                </m:sSupPr>
                                <m:e>
                                  <m:r>
                                    <a:rPr lang="en-AU" sz="2800" b="0" i="1" smtClean="0">
                                      <a:latin typeface="Cambria Math" panose="02040503050406030204" pitchFamily="18" charset="0"/>
                                    </a:rPr>
                                    <m:t>𝑥</m:t>
                                  </m:r>
                                </m:e>
                                <m:sup>
                                  <m:r>
                                    <a:rPr lang="en-AU" sz="2800" b="0" i="1" smtClean="0">
                                      <a:latin typeface="Cambria Math" panose="02040503050406030204" pitchFamily="18" charset="0"/>
                                    </a:rPr>
                                    <m:t>2</m:t>
                                  </m:r>
                                </m:sup>
                              </m:sSup>
                            </m:den>
                          </m:f>
                          <m:r>
                            <a:rPr lang="en-AU" sz="2800" b="0" i="1" smtClean="0">
                              <a:latin typeface="Cambria Math" panose="02040503050406030204" pitchFamily="18" charset="0"/>
                            </a:rPr>
                            <m:t> </m:t>
                          </m:r>
                          <m:r>
                            <a:rPr lang="en-AU" sz="2800" b="0" i="1" smtClean="0">
                              <a:latin typeface="Cambria Math" panose="02040503050406030204" pitchFamily="18" charset="0"/>
                            </a:rPr>
                            <m:t>𝑑𝑥</m:t>
                          </m:r>
                        </m:e>
                      </m:nary>
                      <m:r>
                        <a:rPr lang="en-AU" sz="2800" b="0" i="1" smtClean="0">
                          <a:latin typeface="Cambria Math" panose="02040503050406030204" pitchFamily="18" charset="0"/>
                        </a:rPr>
                        <m:t>=</m:t>
                      </m:r>
                      <m:f>
                        <m:fPr>
                          <m:ctrlPr>
                            <a:rPr lang="en-AU" sz="2800" b="0" i="1" smtClean="0">
                              <a:latin typeface="Cambria Math" panose="02040503050406030204" pitchFamily="18" charset="0"/>
                            </a:rPr>
                          </m:ctrlPr>
                        </m:fPr>
                        <m:num>
                          <m:r>
                            <a:rPr lang="en-AU" sz="2800" b="0" i="1" smtClean="0">
                              <a:latin typeface="Cambria Math" panose="02040503050406030204" pitchFamily="18" charset="0"/>
                            </a:rPr>
                            <m:t>𝑘</m:t>
                          </m:r>
                          <m:r>
                            <a:rPr lang="en-AU" sz="2800" b="0" i="1" smtClean="0">
                              <a:latin typeface="Cambria Math" panose="02040503050406030204" pitchFamily="18" charset="0"/>
                            </a:rPr>
                            <m:t> </m:t>
                          </m:r>
                          <m:r>
                            <a:rPr lang="en-AU" sz="2800" b="0" i="1" smtClean="0">
                              <a:latin typeface="Cambria Math" panose="02040503050406030204" pitchFamily="18" charset="0"/>
                            </a:rPr>
                            <m:t>𝑄</m:t>
                          </m:r>
                          <m:r>
                            <a:rPr lang="en-AU" sz="2800" b="0" i="1" smtClean="0">
                              <a:latin typeface="Cambria Math" panose="02040503050406030204" pitchFamily="18" charset="0"/>
                            </a:rPr>
                            <m:t> </m:t>
                          </m:r>
                          <m:r>
                            <a:rPr lang="en-AU" sz="2800" b="0" i="1" smtClean="0">
                              <a:latin typeface="Cambria Math" panose="02040503050406030204" pitchFamily="18" charset="0"/>
                            </a:rPr>
                            <m:t>𝑞</m:t>
                          </m:r>
                        </m:num>
                        <m:den>
                          <m:r>
                            <a:rPr lang="en-AU" sz="2800" b="0" i="1" smtClean="0">
                              <a:latin typeface="Cambria Math" panose="02040503050406030204" pitchFamily="18" charset="0"/>
                            </a:rPr>
                            <m:t>𝑟</m:t>
                          </m:r>
                        </m:den>
                      </m:f>
                    </m:oMath>
                  </m:oMathPara>
                </a14:m>
                <a:endParaRPr lang="en-AU" sz="2800" dirty="0"/>
              </a:p>
            </p:txBody>
          </p:sp>
        </mc:Choice>
        <mc:Fallback>
          <p:sp>
            <p:nvSpPr>
              <p:cNvPr id="26" name="TextBox 25"/>
              <p:cNvSpPr txBox="1">
                <a:spLocks noRot="1" noChangeAspect="1" noMove="1" noResize="1" noEditPoints="1" noAdjustHandles="1" noChangeArrowheads="1" noChangeShapeType="1" noTextEdit="1"/>
              </p:cNvSpPr>
              <p:nvPr/>
            </p:nvSpPr>
            <p:spPr>
              <a:xfrm>
                <a:off x="2946400" y="3488271"/>
                <a:ext cx="6084712" cy="931024"/>
              </a:xfrm>
              <a:prstGeom prst="rect">
                <a:avLst/>
              </a:prstGeom>
              <a:blipFill rotWithShape="0">
                <a:blip r:embed="rId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007556" y="4695542"/>
                <a:ext cx="4515555" cy="710579"/>
              </a:xfrm>
              <a:prstGeom prst="rect">
                <a:avLst/>
              </a:prstGeom>
              <a:noFill/>
            </p:spPr>
            <p:txBody>
              <a:bodyPr wrap="square" rtlCol="0">
                <a:spAutoFit/>
              </a:bodyPr>
              <a:lstStyle/>
              <a:p>
                <a:r>
                  <a:rPr lang="en-AU" sz="2800" dirty="0" smtClean="0">
                    <a:solidFill>
                      <a:srgbClr val="00B050"/>
                    </a:solidFill>
                  </a:rPr>
                  <a:t>Potential energy </a:t>
                </a:r>
                <a14:m>
                  <m:oMath xmlns:m="http://schemas.openxmlformats.org/officeDocument/2006/math">
                    <m:r>
                      <a:rPr lang="en-AU" sz="2800" b="0" i="1" smtClean="0">
                        <a:solidFill>
                          <a:srgbClr val="00B050"/>
                        </a:solidFill>
                        <a:latin typeface="Cambria Math" panose="02040503050406030204" pitchFamily="18" charset="0"/>
                      </a:rPr>
                      <m:t>𝑈</m:t>
                    </m:r>
                    <m:r>
                      <a:rPr lang="en-AU" sz="2800" b="0" i="1" smtClean="0">
                        <a:solidFill>
                          <a:srgbClr val="00B050"/>
                        </a:solidFill>
                        <a:latin typeface="Cambria Math" panose="02040503050406030204" pitchFamily="18" charset="0"/>
                      </a:rPr>
                      <m:t>=</m:t>
                    </m:r>
                    <m:f>
                      <m:fPr>
                        <m:ctrlPr>
                          <a:rPr lang="en-AU" sz="2800" b="0" i="1" smtClean="0">
                            <a:solidFill>
                              <a:srgbClr val="00B050"/>
                            </a:solidFill>
                            <a:latin typeface="Cambria Math" panose="02040503050406030204" pitchFamily="18" charset="0"/>
                          </a:rPr>
                        </m:ctrlPr>
                      </m:fPr>
                      <m:num>
                        <m:r>
                          <a:rPr lang="en-AU" sz="2800" b="0" i="1" smtClean="0">
                            <a:solidFill>
                              <a:srgbClr val="00B050"/>
                            </a:solidFill>
                            <a:latin typeface="Cambria Math" panose="02040503050406030204" pitchFamily="18" charset="0"/>
                          </a:rPr>
                          <m:t>𝑘</m:t>
                        </m:r>
                        <m:r>
                          <a:rPr lang="en-AU" sz="2800" b="0" i="1" smtClean="0">
                            <a:solidFill>
                              <a:srgbClr val="00B050"/>
                            </a:solidFill>
                            <a:latin typeface="Cambria Math" panose="02040503050406030204" pitchFamily="18" charset="0"/>
                          </a:rPr>
                          <m:t> </m:t>
                        </m:r>
                        <m:r>
                          <a:rPr lang="en-AU" sz="2800" b="0" i="1" smtClean="0">
                            <a:solidFill>
                              <a:srgbClr val="00B050"/>
                            </a:solidFill>
                            <a:latin typeface="Cambria Math" panose="02040503050406030204" pitchFamily="18" charset="0"/>
                          </a:rPr>
                          <m:t>𝑄</m:t>
                        </m:r>
                        <m:r>
                          <a:rPr lang="en-AU" sz="2800" b="0" i="1" smtClean="0">
                            <a:solidFill>
                              <a:srgbClr val="00B050"/>
                            </a:solidFill>
                            <a:latin typeface="Cambria Math" panose="02040503050406030204" pitchFamily="18" charset="0"/>
                          </a:rPr>
                          <m:t> </m:t>
                        </m:r>
                        <m:r>
                          <a:rPr lang="en-AU" sz="2800" b="0" i="1" smtClean="0">
                            <a:solidFill>
                              <a:srgbClr val="00B050"/>
                            </a:solidFill>
                            <a:latin typeface="Cambria Math" panose="02040503050406030204" pitchFamily="18" charset="0"/>
                          </a:rPr>
                          <m:t>𝑞</m:t>
                        </m:r>
                      </m:num>
                      <m:den>
                        <m:r>
                          <a:rPr lang="en-AU" sz="2800" b="0" i="1" smtClean="0">
                            <a:solidFill>
                              <a:srgbClr val="00B050"/>
                            </a:solidFill>
                            <a:latin typeface="Cambria Math" panose="02040503050406030204" pitchFamily="18" charset="0"/>
                          </a:rPr>
                          <m:t>𝑟</m:t>
                        </m:r>
                      </m:den>
                    </m:f>
                  </m:oMath>
                </a14:m>
                <a:endParaRPr lang="en-AU" sz="2800" dirty="0">
                  <a:solidFill>
                    <a:srgbClr val="00B050"/>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007556" y="4695542"/>
                <a:ext cx="4515555" cy="710579"/>
              </a:xfrm>
              <a:prstGeom prst="rect">
                <a:avLst/>
              </a:prstGeom>
              <a:blipFill rotWithShape="0">
                <a:blip r:embed="rId7"/>
                <a:stretch>
                  <a:fillRect l="-2699" b="-1111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3736623" y="5593014"/>
                <a:ext cx="4814710" cy="760208"/>
              </a:xfrm>
              <a:prstGeom prst="rect">
                <a:avLst/>
              </a:prstGeom>
              <a:noFill/>
            </p:spPr>
            <p:txBody>
              <a:bodyPr wrap="square" rtlCol="0">
                <a:spAutoFit/>
              </a:bodyPr>
              <a:lstStyle/>
              <a:p>
                <a:r>
                  <a:rPr lang="en-AU" sz="2800" dirty="0" smtClean="0">
                    <a:solidFill>
                      <a:srgbClr val="FF0000"/>
                    </a:solidFill>
                  </a:rPr>
                  <a:t>Electric potential </a:t>
                </a:r>
                <a14:m>
                  <m:oMath xmlns:m="http://schemas.openxmlformats.org/officeDocument/2006/math">
                    <m:r>
                      <a:rPr lang="en-AU" sz="2800" b="0" i="1" smtClean="0">
                        <a:solidFill>
                          <a:srgbClr val="FF0000"/>
                        </a:solidFill>
                        <a:latin typeface="Cambria Math" panose="02040503050406030204" pitchFamily="18" charset="0"/>
                      </a:rPr>
                      <m:t>𝑉</m:t>
                    </m:r>
                    <m:r>
                      <a:rPr lang="en-AU" sz="2800" b="0" i="1" smtClean="0">
                        <a:solidFill>
                          <a:srgbClr val="FF0000"/>
                        </a:solidFill>
                        <a:latin typeface="Cambria Math" panose="02040503050406030204" pitchFamily="18" charset="0"/>
                      </a:rPr>
                      <m:t>=</m:t>
                    </m:r>
                    <m:f>
                      <m:fPr>
                        <m:ctrlPr>
                          <a:rPr lang="en-AU" sz="2800" b="0" i="1" smtClean="0">
                            <a:solidFill>
                              <a:srgbClr val="FF0000"/>
                            </a:solidFill>
                            <a:latin typeface="Cambria Math" panose="02040503050406030204" pitchFamily="18" charset="0"/>
                          </a:rPr>
                        </m:ctrlPr>
                      </m:fPr>
                      <m:num>
                        <m:r>
                          <a:rPr lang="en-AU" sz="2800" b="0" i="1" smtClean="0">
                            <a:solidFill>
                              <a:srgbClr val="FF0000"/>
                            </a:solidFill>
                            <a:latin typeface="Cambria Math" panose="02040503050406030204" pitchFamily="18" charset="0"/>
                          </a:rPr>
                          <m:t>𝑈</m:t>
                        </m:r>
                      </m:num>
                      <m:den>
                        <m:r>
                          <a:rPr lang="en-AU" sz="2800" b="0" i="1" smtClean="0">
                            <a:solidFill>
                              <a:srgbClr val="FF0000"/>
                            </a:solidFill>
                            <a:latin typeface="Cambria Math" panose="02040503050406030204" pitchFamily="18" charset="0"/>
                          </a:rPr>
                          <m:t>𝑞</m:t>
                        </m:r>
                      </m:den>
                    </m:f>
                    <m:r>
                      <a:rPr lang="en-AU" sz="2800" b="0" i="1" smtClean="0">
                        <a:solidFill>
                          <a:srgbClr val="FF0000"/>
                        </a:solidFill>
                        <a:latin typeface="Cambria Math" panose="02040503050406030204" pitchFamily="18" charset="0"/>
                      </a:rPr>
                      <m:t>=</m:t>
                    </m:r>
                    <m:f>
                      <m:fPr>
                        <m:ctrlPr>
                          <a:rPr lang="en-AU" sz="2800" b="0" i="1" smtClean="0">
                            <a:solidFill>
                              <a:srgbClr val="FF0000"/>
                            </a:solidFill>
                            <a:latin typeface="Cambria Math" panose="02040503050406030204" pitchFamily="18" charset="0"/>
                          </a:rPr>
                        </m:ctrlPr>
                      </m:fPr>
                      <m:num>
                        <m:r>
                          <a:rPr lang="en-AU" sz="2800" b="0" i="1" smtClean="0">
                            <a:solidFill>
                              <a:srgbClr val="FF0000"/>
                            </a:solidFill>
                            <a:latin typeface="Cambria Math" panose="02040503050406030204" pitchFamily="18" charset="0"/>
                          </a:rPr>
                          <m:t>𝑘</m:t>
                        </m:r>
                        <m:r>
                          <a:rPr lang="en-AU" sz="2800" b="0" i="1" smtClean="0">
                            <a:solidFill>
                              <a:srgbClr val="FF0000"/>
                            </a:solidFill>
                            <a:latin typeface="Cambria Math" panose="02040503050406030204" pitchFamily="18" charset="0"/>
                          </a:rPr>
                          <m:t> </m:t>
                        </m:r>
                        <m:r>
                          <a:rPr lang="en-AU" sz="2800" b="0" i="1" smtClean="0">
                            <a:solidFill>
                              <a:srgbClr val="FF0000"/>
                            </a:solidFill>
                            <a:latin typeface="Cambria Math" panose="02040503050406030204" pitchFamily="18" charset="0"/>
                          </a:rPr>
                          <m:t>𝑄</m:t>
                        </m:r>
                      </m:num>
                      <m:den>
                        <m:r>
                          <a:rPr lang="en-AU" sz="2800" b="0" i="1" smtClean="0">
                            <a:solidFill>
                              <a:srgbClr val="FF0000"/>
                            </a:solidFill>
                            <a:latin typeface="Cambria Math" panose="02040503050406030204" pitchFamily="18" charset="0"/>
                          </a:rPr>
                          <m:t>𝑟</m:t>
                        </m:r>
                      </m:den>
                    </m:f>
                  </m:oMath>
                </a14:m>
                <a:endParaRPr lang="en-AU" sz="2800" dirty="0">
                  <a:solidFill>
                    <a:srgbClr val="00B050"/>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3736623" y="5593014"/>
                <a:ext cx="4814710" cy="760208"/>
              </a:xfrm>
              <a:prstGeom prst="rect">
                <a:avLst/>
              </a:prstGeom>
              <a:blipFill rotWithShape="0">
                <a:blip r:embed="rId8"/>
                <a:stretch>
                  <a:fillRect l="-2658" b="-4000"/>
                </a:stretch>
              </a:blipFill>
            </p:spPr>
            <p:txBody>
              <a:bodyPr/>
              <a:lstStyle/>
              <a:p>
                <a:r>
                  <a:rPr lang="en-AU">
                    <a:noFill/>
                  </a:rPr>
                  <a:t> </a:t>
                </a:r>
              </a:p>
            </p:txBody>
          </p:sp>
        </mc:Fallback>
      </mc:AlternateContent>
      <p:sp>
        <p:nvSpPr>
          <p:cNvPr id="19" name="Title 1"/>
          <p:cNvSpPr txBox="1">
            <a:spLocks/>
          </p:cNvSpPr>
          <p:nvPr/>
        </p:nvSpPr>
        <p:spPr>
          <a:xfrm>
            <a:off x="0" y="274638"/>
            <a:ext cx="910854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rPr>
              <a:t>Electric potential</a:t>
            </a:r>
            <a:endParaRPr lang="en-AU" sz="4800" dirty="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197987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3" grpId="0"/>
      <p:bldP spid="16" grpId="0"/>
      <p:bldP spid="21" grpId="0"/>
      <p:bldP spid="23" grpId="0"/>
      <p:bldP spid="24" grpId="0"/>
      <p:bldP spid="26"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6" name="Straight Connector 5"/>
          <p:cNvCxnSpPr/>
          <p:nvPr/>
        </p:nvCxnSpPr>
        <p:spPr>
          <a:xfrm>
            <a:off x="462841" y="2472137"/>
            <a:ext cx="2133601" cy="3100043"/>
          </a:xfrm>
          <a:prstGeom prst="line">
            <a:avLst/>
          </a:prstGeom>
          <a:ln>
            <a:prstDash val="dash"/>
          </a:ln>
        </p:spPr>
        <p:style>
          <a:lnRef idx="3">
            <a:schemeClr val="accent1"/>
          </a:lnRef>
          <a:fillRef idx="0">
            <a:schemeClr val="accent1"/>
          </a:fillRef>
          <a:effectRef idx="2">
            <a:schemeClr val="accent1"/>
          </a:effectRef>
          <a:fontRef idx="minor">
            <a:schemeClr val="tx1"/>
          </a:fontRef>
        </p:style>
      </p:cxnSp>
      <p:sp>
        <p:nvSpPr>
          <p:cNvPr id="7" name="Oval 6"/>
          <p:cNvSpPr>
            <a:spLocks noChangeAspect="1"/>
          </p:cNvSpPr>
          <p:nvPr/>
        </p:nvSpPr>
        <p:spPr>
          <a:xfrm>
            <a:off x="2314219" y="5328218"/>
            <a:ext cx="564444" cy="564444"/>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ln>
                  <a:solidFill>
                    <a:schemeClr val="tx1"/>
                  </a:solidFill>
                </a:ln>
                <a:solidFill>
                  <a:schemeClr val="tx1"/>
                </a:solidFill>
              </a:rPr>
              <a:t>+</a:t>
            </a:r>
            <a:endParaRPr lang="en-AU" sz="3600" dirty="0">
              <a:ln>
                <a:solidFill>
                  <a:schemeClr val="tx1"/>
                </a:solidFill>
              </a:ln>
              <a:solidFill>
                <a:schemeClr val="tx1"/>
              </a:solidFill>
            </a:endParaRPr>
          </a:p>
        </p:txBody>
      </p:sp>
      <p:sp>
        <p:nvSpPr>
          <p:cNvPr id="9" name="Oval 8"/>
          <p:cNvSpPr/>
          <p:nvPr/>
        </p:nvSpPr>
        <p:spPr>
          <a:xfrm>
            <a:off x="1682042" y="4304486"/>
            <a:ext cx="225778" cy="237067"/>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flipH="1">
            <a:off x="1862664" y="3951111"/>
            <a:ext cx="620888" cy="461665"/>
          </a:xfrm>
          <a:prstGeom prst="rect">
            <a:avLst/>
          </a:prstGeom>
          <a:noFill/>
        </p:spPr>
        <p:txBody>
          <a:bodyPr wrap="square" rtlCol="0">
            <a:spAutoFit/>
          </a:bodyPr>
          <a:lstStyle/>
          <a:p>
            <a:r>
              <a:rPr lang="en-AU" sz="2400" dirty="0" smtClean="0"/>
              <a:t>+q</a:t>
            </a:r>
            <a:endParaRPr lang="en-AU" sz="2400" dirty="0"/>
          </a:p>
        </p:txBody>
      </p:sp>
      <p:sp>
        <p:nvSpPr>
          <p:cNvPr id="13" name="TextBox 12"/>
          <p:cNvSpPr txBox="1"/>
          <p:nvPr/>
        </p:nvSpPr>
        <p:spPr>
          <a:xfrm flipH="1">
            <a:off x="2760131" y="4972758"/>
            <a:ext cx="620888" cy="461665"/>
          </a:xfrm>
          <a:prstGeom prst="rect">
            <a:avLst/>
          </a:prstGeom>
          <a:noFill/>
        </p:spPr>
        <p:txBody>
          <a:bodyPr wrap="square" rtlCol="0">
            <a:spAutoFit/>
          </a:bodyPr>
          <a:lstStyle/>
          <a:p>
            <a:r>
              <a:rPr lang="en-AU" sz="2400" dirty="0" smtClean="0"/>
              <a:t>+Q</a:t>
            </a:r>
            <a:endParaRPr lang="en-AU" sz="2400" dirty="0"/>
          </a:p>
        </p:txBody>
      </p:sp>
      <p:cxnSp>
        <p:nvCxnSpPr>
          <p:cNvPr id="18" name="Straight Arrow Connector 17"/>
          <p:cNvCxnSpPr/>
          <p:nvPr/>
        </p:nvCxnSpPr>
        <p:spPr>
          <a:xfrm>
            <a:off x="1507065" y="4684891"/>
            <a:ext cx="643465" cy="925549"/>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1507065" y="4993757"/>
                <a:ext cx="323422"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AU" sz="3200" b="0" i="1" smtClean="0">
                          <a:latin typeface="Cambria Math" panose="02040503050406030204" pitchFamily="18" charset="0"/>
                        </a:rPr>
                        <m:t>𝑟</m:t>
                      </m:r>
                    </m:oMath>
                  </m:oMathPara>
                </a14:m>
                <a:endParaRPr lang="en-AU" sz="3200" dirty="0"/>
              </a:p>
            </p:txBody>
          </p:sp>
        </mc:Choice>
        <mc:Fallback xmlns="">
          <p:sp>
            <p:nvSpPr>
              <p:cNvPr id="21" name="TextBox 20"/>
              <p:cNvSpPr txBox="1">
                <a:spLocks noRot="1" noChangeAspect="1" noMove="1" noResize="1" noEditPoints="1" noAdjustHandles="1" noChangeArrowheads="1" noChangeShapeType="1" noTextEdit="1"/>
              </p:cNvSpPr>
              <p:nvPr/>
            </p:nvSpPr>
            <p:spPr>
              <a:xfrm>
                <a:off x="1507065" y="4993757"/>
                <a:ext cx="323422" cy="492443"/>
              </a:xfrm>
              <a:prstGeom prst="rect">
                <a:avLst/>
              </a:prstGeom>
              <a:blipFill rotWithShape="0">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3736623" y="5593014"/>
                <a:ext cx="4814710" cy="710579"/>
              </a:xfrm>
              <a:prstGeom prst="rect">
                <a:avLst/>
              </a:prstGeom>
              <a:noFill/>
            </p:spPr>
            <p:txBody>
              <a:bodyPr wrap="square" rtlCol="0">
                <a:spAutoFit/>
              </a:bodyPr>
              <a:lstStyle/>
              <a:p>
                <a:r>
                  <a:rPr lang="en-AU" sz="2800" dirty="0" smtClean="0">
                    <a:solidFill>
                      <a:srgbClr val="00B050"/>
                    </a:solidFill>
                  </a:rPr>
                  <a:t>Electric potential </a:t>
                </a:r>
                <a14:m>
                  <m:oMath xmlns:m="http://schemas.openxmlformats.org/officeDocument/2006/math">
                    <m:r>
                      <a:rPr lang="en-AU" sz="2800" b="0" i="1" smtClean="0">
                        <a:solidFill>
                          <a:srgbClr val="00B050"/>
                        </a:solidFill>
                        <a:latin typeface="Cambria Math" panose="02040503050406030204" pitchFamily="18" charset="0"/>
                      </a:rPr>
                      <m:t>𝑉</m:t>
                    </m:r>
                    <m:r>
                      <a:rPr lang="en-AU" sz="2800" b="0" i="1" smtClean="0">
                        <a:solidFill>
                          <a:srgbClr val="00B050"/>
                        </a:solidFill>
                        <a:latin typeface="Cambria Math" panose="02040503050406030204" pitchFamily="18" charset="0"/>
                      </a:rPr>
                      <m:t>=</m:t>
                    </m:r>
                    <m:f>
                      <m:fPr>
                        <m:ctrlPr>
                          <a:rPr lang="en-AU" sz="2800" b="0" i="1" smtClean="0">
                            <a:solidFill>
                              <a:srgbClr val="00B050"/>
                            </a:solidFill>
                            <a:latin typeface="Cambria Math" panose="02040503050406030204" pitchFamily="18" charset="0"/>
                          </a:rPr>
                        </m:ctrlPr>
                      </m:fPr>
                      <m:num>
                        <m:r>
                          <a:rPr lang="en-AU" sz="2800" b="0" i="1" smtClean="0">
                            <a:solidFill>
                              <a:srgbClr val="00B050"/>
                            </a:solidFill>
                            <a:latin typeface="Cambria Math" panose="02040503050406030204" pitchFamily="18" charset="0"/>
                          </a:rPr>
                          <m:t>𝑘</m:t>
                        </m:r>
                        <m:r>
                          <a:rPr lang="en-AU" sz="2800" b="0" i="1" smtClean="0">
                            <a:solidFill>
                              <a:srgbClr val="00B050"/>
                            </a:solidFill>
                            <a:latin typeface="Cambria Math" panose="02040503050406030204" pitchFamily="18" charset="0"/>
                          </a:rPr>
                          <m:t> </m:t>
                        </m:r>
                        <m:r>
                          <a:rPr lang="en-AU" sz="2800" b="0" i="1" smtClean="0">
                            <a:solidFill>
                              <a:srgbClr val="00B050"/>
                            </a:solidFill>
                            <a:latin typeface="Cambria Math" panose="02040503050406030204" pitchFamily="18" charset="0"/>
                          </a:rPr>
                          <m:t>𝑄</m:t>
                        </m:r>
                      </m:num>
                      <m:den>
                        <m:r>
                          <a:rPr lang="en-AU" sz="2800" b="0" i="1" smtClean="0">
                            <a:solidFill>
                              <a:srgbClr val="00B050"/>
                            </a:solidFill>
                            <a:latin typeface="Cambria Math" panose="02040503050406030204" pitchFamily="18" charset="0"/>
                          </a:rPr>
                          <m:t>𝑟</m:t>
                        </m:r>
                      </m:den>
                    </m:f>
                  </m:oMath>
                </a14:m>
                <a:endParaRPr lang="en-AU" sz="2800" dirty="0">
                  <a:solidFill>
                    <a:srgbClr val="00B050"/>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3736623" y="5593014"/>
                <a:ext cx="4814710" cy="710579"/>
              </a:xfrm>
              <a:prstGeom prst="rect">
                <a:avLst/>
              </a:prstGeom>
              <a:blipFill rotWithShape="0">
                <a:blip r:embed="rId5"/>
                <a:stretch>
                  <a:fillRect l="-2658" b="-11111"/>
                </a:stretch>
              </a:blipFill>
            </p:spPr>
            <p:txBody>
              <a:bodyPr/>
              <a:lstStyle/>
              <a:p>
                <a:r>
                  <a:rPr lang="en-AU">
                    <a:noFill/>
                  </a:rPr>
                  <a:t> </a:t>
                </a:r>
              </a:p>
            </p:txBody>
          </p:sp>
        </mc:Fallback>
      </mc:AlternateContent>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4992" y="2170286"/>
            <a:ext cx="4929364" cy="3154793"/>
          </a:xfrm>
          <a:prstGeom prst="rect">
            <a:avLst/>
          </a:prstGeom>
        </p:spPr>
      </p:pic>
      <p:sp>
        <p:nvSpPr>
          <p:cNvPr id="14" name="Title 1"/>
          <p:cNvSpPr txBox="1">
            <a:spLocks/>
          </p:cNvSpPr>
          <p:nvPr/>
        </p:nvSpPr>
        <p:spPr>
          <a:xfrm>
            <a:off x="0" y="274638"/>
            <a:ext cx="910854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rPr>
              <a:t>Electric potential</a:t>
            </a:r>
            <a:endParaRPr lang="en-AU" sz="4800" dirty="0">
              <a:effectLst>
                <a:outerShdw blurRad="38100" dist="38100" dir="2700000" algn="tl">
                  <a:srgbClr val="000000">
                    <a:alpha val="43137"/>
                  </a:srgbClr>
                </a:outerShdw>
              </a:effectLst>
            </a:endParaRPr>
          </a:p>
        </p:txBody>
      </p:sp>
      <p:sp>
        <p:nvSpPr>
          <p:cNvPr id="15" name="TextBox 14"/>
          <p:cNvSpPr txBox="1"/>
          <p:nvPr/>
        </p:nvSpPr>
        <p:spPr>
          <a:xfrm>
            <a:off x="620888" y="1365953"/>
            <a:ext cx="7902223" cy="523220"/>
          </a:xfrm>
          <a:prstGeom prst="rect">
            <a:avLst/>
          </a:prstGeom>
          <a:noFill/>
        </p:spPr>
        <p:txBody>
          <a:bodyPr wrap="square" rtlCol="0">
            <a:spAutoFit/>
          </a:bodyPr>
          <a:lstStyle/>
          <a:p>
            <a:pPr marL="285750" indent="-285750">
              <a:buFont typeface="Arial" panose="020B0604020202020204" pitchFamily="34" charset="0"/>
              <a:buChar char="•"/>
            </a:pPr>
            <a:r>
              <a:rPr lang="en-AU" sz="2800" dirty="0" smtClean="0">
                <a:solidFill>
                  <a:srgbClr val="FF0000"/>
                </a:solidFill>
              </a:rPr>
              <a:t>What is the electric potential near a charge +Q?</a:t>
            </a:r>
            <a:endParaRPr lang="en-AU" sz="2800" dirty="0">
              <a:solidFill>
                <a:srgbClr val="FF0000"/>
              </a:solidFill>
            </a:endParaRPr>
          </a:p>
        </p:txBody>
      </p:sp>
    </p:spTree>
    <p:custDataLst>
      <p:tags r:id="rId1"/>
    </p:custDataLst>
    <p:extLst>
      <p:ext uri="{BB962C8B-B14F-4D97-AF65-F5344CB8AC3E}">
        <p14:creationId xmlns:p14="http://schemas.microsoft.com/office/powerpoint/2010/main" val="287500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1"/>
          <p:cNvSpPr txBox="1">
            <a:spLocks/>
          </p:cNvSpPr>
          <p:nvPr/>
        </p:nvSpPr>
        <p:spPr>
          <a:xfrm>
            <a:off x="0" y="274638"/>
            <a:ext cx="910854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rPr>
              <a:t>Electric potential</a:t>
            </a:r>
            <a:endParaRPr lang="en-AU" sz="4800" dirty="0">
              <a:effectLst>
                <a:outerShdw blurRad="38100" dist="38100" dir="2700000" algn="tl">
                  <a:srgbClr val="000000">
                    <a:alpha val="43137"/>
                  </a:srgbClr>
                </a:outerShdw>
              </a:effectLst>
            </a:endParaRPr>
          </a:p>
        </p:txBody>
      </p:sp>
      <p:sp>
        <p:nvSpPr>
          <p:cNvPr id="16" name="TextBox 15"/>
          <p:cNvSpPr txBox="1"/>
          <p:nvPr/>
        </p:nvSpPr>
        <p:spPr>
          <a:xfrm>
            <a:off x="412519" y="1103698"/>
            <a:ext cx="8242536" cy="1200329"/>
          </a:xfrm>
          <a:prstGeom prst="rect">
            <a:avLst/>
          </a:prstGeom>
          <a:noFill/>
        </p:spPr>
        <p:txBody>
          <a:bodyPr wrap="square" rtlCol="0">
            <a:spAutoFit/>
          </a:bodyPr>
          <a:lstStyle/>
          <a:p>
            <a:r>
              <a:rPr lang="en-AU" sz="2400" b="1" u="sng" dirty="0" smtClean="0">
                <a:latin typeface="Cambria Math" pitchFamily="18" charset="0"/>
                <a:ea typeface="Cambria Math" pitchFamily="18" charset="0"/>
              </a:rPr>
              <a:t>Exercise:</a:t>
            </a:r>
            <a:r>
              <a:rPr lang="en-AU" sz="2400" dirty="0" smtClean="0">
                <a:latin typeface="Cambria Math" pitchFamily="18" charset="0"/>
                <a:ea typeface="Cambria Math" pitchFamily="18" charset="0"/>
              </a:rPr>
              <a:t> a potential difference of 200 V is applied across a pair of parallel plates 0.012 m apart. </a:t>
            </a:r>
            <a:r>
              <a:rPr lang="en-AU" sz="2400" dirty="0" smtClean="0">
                <a:solidFill>
                  <a:srgbClr val="FF0000"/>
                </a:solidFill>
                <a:latin typeface="Cambria Math" pitchFamily="18" charset="0"/>
                <a:ea typeface="Cambria Math" pitchFamily="18" charset="0"/>
              </a:rPr>
              <a:t>(a) calculate E and draw its direction between the plates.</a:t>
            </a:r>
            <a:endParaRPr lang="en-AU" sz="2400" b="1" dirty="0">
              <a:solidFill>
                <a:srgbClr val="FF0000"/>
              </a:solidFill>
              <a:latin typeface="Cambria Math" pitchFamily="18" charset="0"/>
              <a:ea typeface="Cambria Math" pitchFamily="18" charset="0"/>
            </a:endParaRPr>
          </a:p>
        </p:txBody>
      </p:sp>
      <p:sp>
        <p:nvSpPr>
          <p:cNvPr id="2" name="TextBox 1"/>
          <p:cNvSpPr txBox="1"/>
          <p:nvPr/>
        </p:nvSpPr>
        <p:spPr>
          <a:xfrm>
            <a:off x="948267" y="2968973"/>
            <a:ext cx="5667021" cy="461665"/>
          </a:xfrm>
          <a:prstGeom prst="rect">
            <a:avLst/>
          </a:prstGeom>
          <a:noFill/>
        </p:spPr>
        <p:txBody>
          <a:bodyPr wrap="square" rtlCol="0">
            <a:spAutoFit/>
          </a:bodyPr>
          <a:lstStyle/>
          <a:p>
            <a:r>
              <a:rPr lang="en-AU" sz="2400" dirty="0" smtClean="0">
                <a:solidFill>
                  <a:srgbClr val="0070C0"/>
                </a:solidFill>
              </a:rPr>
              <a:t>The electric field is the gradient in potential </a:t>
            </a:r>
            <a:endParaRPr lang="en-AU" sz="2400" dirty="0">
              <a:solidFill>
                <a:srgbClr val="0070C0"/>
              </a:solidFill>
            </a:endParaRPr>
          </a:p>
        </p:txBody>
      </p:sp>
      <mc:AlternateContent xmlns:mc="http://schemas.openxmlformats.org/markup-compatibility/2006">
        <mc:Choice xmlns:a14="http://schemas.microsoft.com/office/drawing/2010/main" Requires="a14">
          <p:sp>
            <p:nvSpPr>
              <p:cNvPr id="3" name="TextBox 2"/>
              <p:cNvSpPr txBox="1"/>
              <p:nvPr/>
            </p:nvSpPr>
            <p:spPr>
              <a:xfrm>
                <a:off x="1111950" y="3770489"/>
                <a:ext cx="1125693" cy="69390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AU" sz="2400" b="0" i="1" smtClean="0">
                          <a:latin typeface="Cambria Math" panose="02040503050406030204" pitchFamily="18" charset="0"/>
                        </a:rPr>
                        <m:t>𝐸</m:t>
                      </m:r>
                      <m:r>
                        <a:rPr lang="en-AU" sz="2400" b="0" i="1" smtClean="0">
                          <a:latin typeface="Cambria Math" panose="02040503050406030204" pitchFamily="18" charset="0"/>
                        </a:rPr>
                        <m:t>= </m:t>
                      </m:r>
                      <m:f>
                        <m:fPr>
                          <m:ctrlPr>
                            <a:rPr lang="en-AU" sz="2400" b="0" i="1" smtClean="0">
                              <a:latin typeface="Cambria Math" panose="02040503050406030204" pitchFamily="18" charset="0"/>
                            </a:rPr>
                          </m:ctrlPr>
                        </m:fPr>
                        <m:num>
                          <m:r>
                            <a:rPr lang="en-AU" sz="2400" b="0" i="1" smtClean="0">
                              <a:latin typeface="Cambria Math" panose="02040503050406030204" pitchFamily="18" charset="0"/>
                              <a:ea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𝑉</m:t>
                          </m:r>
                        </m:num>
                        <m:den>
                          <m:r>
                            <a:rPr lang="en-AU" sz="2400" b="0" i="1" smtClean="0">
                              <a:latin typeface="Cambria Math" panose="02040503050406030204" pitchFamily="18" charset="0"/>
                              <a:ea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𝑥</m:t>
                          </m:r>
                        </m:den>
                      </m:f>
                    </m:oMath>
                  </m:oMathPara>
                </a14:m>
                <a:endParaRPr lang="en-AU" sz="2400" dirty="0"/>
              </a:p>
            </p:txBody>
          </p:sp>
        </mc:Choice>
        <mc:Fallback>
          <p:sp>
            <p:nvSpPr>
              <p:cNvPr id="3" name="TextBox 2"/>
              <p:cNvSpPr txBox="1">
                <a:spLocks noRot="1" noChangeAspect="1" noMove="1" noResize="1" noEditPoints="1" noAdjustHandles="1" noChangeArrowheads="1" noChangeShapeType="1" noTextEdit="1"/>
              </p:cNvSpPr>
              <p:nvPr/>
            </p:nvSpPr>
            <p:spPr>
              <a:xfrm>
                <a:off x="1111950" y="3770489"/>
                <a:ext cx="1125693" cy="693908"/>
              </a:xfrm>
              <a:prstGeom prst="rect">
                <a:avLst/>
              </a:prstGeom>
              <a:blipFill rotWithShape="0">
                <a:blip r:embed="rId4"/>
                <a:stretch>
                  <a:fillRect/>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4" name="TextBox 3"/>
              <p:cNvSpPr txBox="1"/>
              <p:nvPr/>
            </p:nvSpPr>
            <p:spPr>
              <a:xfrm>
                <a:off x="2438400" y="3770488"/>
                <a:ext cx="1082617" cy="693844"/>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AU" sz="2400" b="0" i="1" smtClean="0">
                          <a:latin typeface="Cambria Math" panose="02040503050406030204" pitchFamily="18" charset="0"/>
                        </a:rPr>
                        <m:t>=</m:t>
                      </m:r>
                      <m:f>
                        <m:fPr>
                          <m:ctrlPr>
                            <a:rPr lang="en-AU" sz="2400" b="0" i="1" smtClean="0">
                              <a:latin typeface="Cambria Math" panose="02040503050406030204" pitchFamily="18" charset="0"/>
                            </a:rPr>
                          </m:ctrlPr>
                        </m:fPr>
                        <m:num>
                          <m:r>
                            <a:rPr lang="en-AU" sz="2400" b="0" i="1" smtClean="0">
                              <a:latin typeface="Cambria Math" panose="02040503050406030204" pitchFamily="18" charset="0"/>
                            </a:rPr>
                            <m:t>200</m:t>
                          </m:r>
                        </m:num>
                        <m:den>
                          <m:r>
                            <a:rPr lang="en-AU" sz="2400" b="0" i="1" smtClean="0">
                              <a:latin typeface="Cambria Math" panose="02040503050406030204" pitchFamily="18" charset="0"/>
                            </a:rPr>
                            <m:t>0.012</m:t>
                          </m:r>
                        </m:den>
                      </m:f>
                    </m:oMath>
                  </m:oMathPara>
                </a14:m>
                <a:endParaRPr lang="en-AU" sz="2400" dirty="0"/>
              </a:p>
            </p:txBody>
          </p:sp>
        </mc:Choice>
        <mc:Fallback>
          <p:sp>
            <p:nvSpPr>
              <p:cNvPr id="4" name="TextBox 3"/>
              <p:cNvSpPr txBox="1">
                <a:spLocks noRot="1" noChangeAspect="1" noMove="1" noResize="1" noEditPoints="1" noAdjustHandles="1" noChangeArrowheads="1" noChangeShapeType="1" noTextEdit="1"/>
              </p:cNvSpPr>
              <p:nvPr/>
            </p:nvSpPr>
            <p:spPr>
              <a:xfrm>
                <a:off x="2438400" y="3770488"/>
                <a:ext cx="1082617" cy="693844"/>
              </a:xfrm>
              <a:prstGeom prst="rect">
                <a:avLst/>
              </a:prstGeom>
              <a:blipFill rotWithShape="0">
                <a:blip r:embed="rId5"/>
                <a:stretch>
                  <a:fillRect/>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3838222" y="3973689"/>
                <a:ext cx="3989032" cy="369332"/>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AU" sz="2400" b="0" i="1" smtClean="0">
                          <a:latin typeface="Cambria Math" panose="02040503050406030204" pitchFamily="18" charset="0"/>
                        </a:rPr>
                        <m:t>=1.7</m:t>
                      </m:r>
                      <m:r>
                        <a:rPr lang="en-AU" sz="2400" b="0" i="1" smtClean="0">
                          <a:latin typeface="Cambria Math" panose="02040503050406030204" pitchFamily="18" charset="0"/>
                          <a:ea typeface="Cambria Math" panose="02040503050406030204" pitchFamily="18" charset="0"/>
                        </a:rPr>
                        <m:t>×</m:t>
                      </m:r>
                      <m:sSup>
                        <m:sSupPr>
                          <m:ctrlPr>
                            <a:rPr lang="en-AU" sz="2400" b="0" i="1" smtClean="0">
                              <a:latin typeface="Cambria Math" panose="02040503050406030204" pitchFamily="18" charset="0"/>
                              <a:ea typeface="Cambria Math" panose="02040503050406030204" pitchFamily="18" charset="0"/>
                            </a:rPr>
                          </m:ctrlPr>
                        </m:sSupPr>
                        <m:e>
                          <m:r>
                            <a:rPr lang="en-AU" sz="2400" b="0" i="1" smtClean="0">
                              <a:latin typeface="Cambria Math" panose="02040503050406030204" pitchFamily="18" charset="0"/>
                              <a:ea typeface="Cambria Math" panose="02040503050406030204" pitchFamily="18" charset="0"/>
                            </a:rPr>
                            <m:t>10</m:t>
                          </m:r>
                        </m:e>
                        <m:sup>
                          <m:r>
                            <a:rPr lang="en-AU" sz="2400" b="0" i="1" smtClean="0">
                              <a:latin typeface="Cambria Math" panose="02040503050406030204" pitchFamily="18" charset="0"/>
                              <a:ea typeface="Cambria Math" panose="02040503050406030204" pitchFamily="18" charset="0"/>
                            </a:rPr>
                            <m:t>4</m:t>
                          </m:r>
                        </m:sup>
                      </m:sSup>
                      <m:r>
                        <a:rPr lang="en-AU" sz="2400" b="0" i="1" smtClean="0">
                          <a:latin typeface="Cambria Math" panose="02040503050406030204" pitchFamily="18" charset="0"/>
                          <a:ea typeface="Cambria Math" panose="02040503050406030204" pitchFamily="18" charset="0"/>
                        </a:rPr>
                        <m:t> </m:t>
                      </m:r>
                      <m:r>
                        <a:rPr lang="en-AU" sz="2400" b="0" i="1" smtClean="0">
                          <a:latin typeface="Cambria Math" panose="02040503050406030204" pitchFamily="18" charset="0"/>
                          <a:ea typeface="Cambria Math" panose="02040503050406030204" pitchFamily="18" charset="0"/>
                        </a:rPr>
                        <m:t>𝑉</m:t>
                      </m:r>
                      <m:r>
                        <a:rPr lang="en-AU" sz="2400" b="0" i="1" smtClean="0">
                          <a:latin typeface="Cambria Math" panose="02040503050406030204" pitchFamily="18" charset="0"/>
                          <a:ea typeface="Cambria Math" panose="02040503050406030204" pitchFamily="18" charset="0"/>
                        </a:rPr>
                        <m:t> </m:t>
                      </m:r>
                      <m:sSup>
                        <m:sSupPr>
                          <m:ctrlPr>
                            <a:rPr lang="en-AU" sz="2400" b="0" i="1" smtClean="0">
                              <a:latin typeface="Cambria Math" panose="02040503050406030204" pitchFamily="18" charset="0"/>
                              <a:ea typeface="Cambria Math" panose="02040503050406030204" pitchFamily="18" charset="0"/>
                            </a:rPr>
                          </m:ctrlPr>
                        </m:sSupPr>
                        <m:e>
                          <m:r>
                            <a:rPr lang="en-AU" sz="2400" b="0" i="1" smtClean="0">
                              <a:latin typeface="Cambria Math" panose="02040503050406030204" pitchFamily="18" charset="0"/>
                              <a:ea typeface="Cambria Math" panose="02040503050406030204" pitchFamily="18" charset="0"/>
                            </a:rPr>
                            <m:t>𝑚</m:t>
                          </m:r>
                        </m:e>
                        <m:sup>
                          <m:r>
                            <a:rPr lang="en-AU" sz="2400" b="0" i="1" smtClean="0">
                              <a:latin typeface="Cambria Math" panose="02040503050406030204" pitchFamily="18" charset="0"/>
                              <a:ea typeface="Cambria Math" panose="02040503050406030204" pitchFamily="18" charset="0"/>
                            </a:rPr>
                            <m:t>−1</m:t>
                          </m:r>
                        </m:sup>
                      </m:sSup>
                      <m:r>
                        <a:rPr lang="en-AU" sz="2400" b="0" i="1" smtClean="0">
                          <a:latin typeface="Cambria Math" panose="02040503050406030204" pitchFamily="18" charset="0"/>
                          <a:ea typeface="Cambria Math" panose="02040503050406030204" pitchFamily="18" charset="0"/>
                        </a:rPr>
                        <m:t> [</m:t>
                      </m:r>
                      <m:r>
                        <a:rPr lang="en-AU" sz="2400" b="0" i="1" smtClean="0">
                          <a:latin typeface="Cambria Math" panose="02040503050406030204" pitchFamily="18" charset="0"/>
                          <a:ea typeface="Cambria Math" panose="02040503050406030204" pitchFamily="18" charset="0"/>
                        </a:rPr>
                        <m:t>𝑜𝑟</m:t>
                      </m:r>
                      <m:r>
                        <a:rPr lang="en-AU" sz="2400" b="0" i="1" smtClean="0">
                          <a:latin typeface="Cambria Math" panose="02040503050406030204" pitchFamily="18" charset="0"/>
                          <a:ea typeface="Cambria Math" panose="02040503050406030204" pitchFamily="18" charset="0"/>
                        </a:rPr>
                        <m:t> </m:t>
                      </m:r>
                      <m:r>
                        <a:rPr lang="en-AU" sz="2400" b="0" i="1" smtClean="0">
                          <a:latin typeface="Cambria Math" panose="02040503050406030204" pitchFamily="18" charset="0"/>
                          <a:ea typeface="Cambria Math" panose="02040503050406030204" pitchFamily="18" charset="0"/>
                        </a:rPr>
                        <m:t>𝑁</m:t>
                      </m:r>
                      <m:r>
                        <a:rPr lang="en-AU" sz="2400" b="0" i="1" smtClean="0">
                          <a:latin typeface="Cambria Math" panose="02040503050406030204" pitchFamily="18" charset="0"/>
                          <a:ea typeface="Cambria Math" panose="02040503050406030204" pitchFamily="18" charset="0"/>
                        </a:rPr>
                        <m:t> </m:t>
                      </m:r>
                      <m:sSup>
                        <m:sSupPr>
                          <m:ctrlPr>
                            <a:rPr lang="en-AU" sz="2400" b="0" i="1" smtClean="0">
                              <a:latin typeface="Cambria Math" panose="02040503050406030204" pitchFamily="18" charset="0"/>
                              <a:ea typeface="Cambria Math" panose="02040503050406030204" pitchFamily="18" charset="0"/>
                            </a:rPr>
                          </m:ctrlPr>
                        </m:sSupPr>
                        <m:e>
                          <m:r>
                            <a:rPr lang="en-AU" sz="2400" b="0" i="1" smtClean="0">
                              <a:latin typeface="Cambria Math" panose="02040503050406030204" pitchFamily="18" charset="0"/>
                              <a:ea typeface="Cambria Math" panose="02040503050406030204" pitchFamily="18" charset="0"/>
                            </a:rPr>
                            <m:t>𝐶</m:t>
                          </m:r>
                        </m:e>
                        <m:sup>
                          <m:r>
                            <a:rPr lang="en-AU" sz="2400" b="0" i="1" smtClean="0">
                              <a:latin typeface="Cambria Math" panose="02040503050406030204" pitchFamily="18" charset="0"/>
                              <a:ea typeface="Cambria Math" panose="02040503050406030204" pitchFamily="18" charset="0"/>
                            </a:rPr>
                            <m:t>−1</m:t>
                          </m:r>
                        </m:sup>
                      </m:sSup>
                      <m:r>
                        <a:rPr lang="en-AU" sz="2400" b="0" i="1" smtClean="0">
                          <a:latin typeface="Cambria Math" panose="02040503050406030204" pitchFamily="18" charset="0"/>
                          <a:ea typeface="Cambria Math" panose="02040503050406030204" pitchFamily="18" charset="0"/>
                        </a:rPr>
                        <m:t>]</m:t>
                      </m:r>
                    </m:oMath>
                  </m:oMathPara>
                </a14:m>
                <a:endParaRPr lang="en-AU" sz="2400" dirty="0"/>
              </a:p>
            </p:txBody>
          </p:sp>
        </mc:Choice>
        <mc:Fallback>
          <p:sp>
            <p:nvSpPr>
              <p:cNvPr id="6" name="TextBox 5"/>
              <p:cNvSpPr txBox="1">
                <a:spLocks noRot="1" noChangeAspect="1" noMove="1" noResize="1" noEditPoints="1" noAdjustHandles="1" noChangeArrowheads="1" noChangeShapeType="1" noTextEdit="1"/>
              </p:cNvSpPr>
              <p:nvPr/>
            </p:nvSpPr>
            <p:spPr>
              <a:xfrm>
                <a:off x="3838222" y="3973689"/>
                <a:ext cx="3989032" cy="369332"/>
              </a:xfrm>
              <a:prstGeom prst="rect">
                <a:avLst/>
              </a:prstGeom>
              <a:blipFill rotWithShape="0">
                <a:blip r:embed="rId6"/>
                <a:stretch>
                  <a:fillRect l="-612" r="-2599" b="-35000"/>
                </a:stretch>
              </a:blipFill>
            </p:spPr>
            <p:txBody>
              <a:bodyPr/>
              <a:lstStyle/>
              <a:p>
                <a:r>
                  <a:rPr lang="en-AU">
                    <a:noFill/>
                  </a:rPr>
                  <a:t> </a:t>
                </a:r>
              </a:p>
            </p:txBody>
          </p:sp>
        </mc:Fallback>
      </mc:AlternateContent>
      <p:cxnSp>
        <p:nvCxnSpPr>
          <p:cNvPr id="9" name="Straight Connector 8"/>
          <p:cNvCxnSpPr/>
          <p:nvPr/>
        </p:nvCxnSpPr>
        <p:spPr>
          <a:xfrm>
            <a:off x="1682046" y="5204178"/>
            <a:ext cx="5046132" cy="1128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687689" y="6270982"/>
            <a:ext cx="5046132" cy="1128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237643" y="5328356"/>
            <a:ext cx="0" cy="8128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3" name="TextBox 12"/>
              <p:cNvSpPr txBox="1"/>
              <p:nvPr/>
            </p:nvSpPr>
            <p:spPr>
              <a:xfrm>
                <a:off x="1744132" y="5452534"/>
                <a:ext cx="365485" cy="492443"/>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AU" sz="3200" b="0" i="1" smtClean="0">
                          <a:solidFill>
                            <a:srgbClr val="FF0000"/>
                          </a:solidFill>
                          <a:latin typeface="Cambria Math" panose="02040503050406030204" pitchFamily="18" charset="0"/>
                        </a:rPr>
                        <m:t>𝐸</m:t>
                      </m:r>
                    </m:oMath>
                  </m:oMathPara>
                </a14:m>
                <a:endParaRPr lang="en-AU" sz="3200" dirty="0">
                  <a:solidFill>
                    <a:srgbClr val="FF0000"/>
                  </a:solidFill>
                </a:endParaRPr>
              </a:p>
            </p:txBody>
          </p:sp>
        </mc:Choice>
        <mc:Fallback>
          <p:sp>
            <p:nvSpPr>
              <p:cNvPr id="13" name="TextBox 12"/>
              <p:cNvSpPr txBox="1">
                <a:spLocks noRot="1" noChangeAspect="1" noMove="1" noResize="1" noEditPoints="1" noAdjustHandles="1" noChangeArrowheads="1" noChangeShapeType="1" noTextEdit="1"/>
              </p:cNvSpPr>
              <p:nvPr/>
            </p:nvSpPr>
            <p:spPr>
              <a:xfrm>
                <a:off x="1744132" y="5452534"/>
                <a:ext cx="365485" cy="492443"/>
              </a:xfrm>
              <a:prstGeom prst="rect">
                <a:avLst/>
              </a:prstGeom>
              <a:blipFill rotWithShape="0">
                <a:blip r:embed="rId7"/>
                <a:stretch>
                  <a:fillRect/>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14" name="TextBox 13"/>
              <p:cNvSpPr txBox="1"/>
              <p:nvPr/>
            </p:nvSpPr>
            <p:spPr>
              <a:xfrm>
                <a:off x="406400" y="5019334"/>
                <a:ext cx="1214823" cy="369332"/>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AU" sz="2400" b="0" i="1" smtClean="0">
                          <a:latin typeface="Cambria Math" panose="02040503050406030204" pitchFamily="18" charset="0"/>
                        </a:rPr>
                        <m:t>𝑉</m:t>
                      </m:r>
                      <m:r>
                        <a:rPr lang="en-AU" sz="2400" b="0" i="1" smtClean="0">
                          <a:latin typeface="Cambria Math" panose="02040503050406030204" pitchFamily="18" charset="0"/>
                        </a:rPr>
                        <m:t>=200</m:t>
                      </m:r>
                    </m:oMath>
                  </m:oMathPara>
                </a14:m>
                <a:endParaRPr lang="en-AU" sz="2400" dirty="0"/>
              </a:p>
            </p:txBody>
          </p:sp>
        </mc:Choice>
        <mc:Fallback>
          <p:sp>
            <p:nvSpPr>
              <p:cNvPr id="14" name="TextBox 13"/>
              <p:cNvSpPr txBox="1">
                <a:spLocks noRot="1" noChangeAspect="1" noMove="1" noResize="1" noEditPoints="1" noAdjustHandles="1" noChangeArrowheads="1" noChangeShapeType="1" noTextEdit="1"/>
              </p:cNvSpPr>
              <p:nvPr/>
            </p:nvSpPr>
            <p:spPr>
              <a:xfrm>
                <a:off x="406400" y="5019334"/>
                <a:ext cx="1214823" cy="369332"/>
              </a:xfrm>
              <a:prstGeom prst="rect">
                <a:avLst/>
              </a:prstGeom>
              <a:blipFill rotWithShape="0">
                <a:blip r:embed="rId8"/>
                <a:stretch>
                  <a:fillRect l="-4523" r="-4523" b="-6557"/>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17" name="TextBox 16"/>
              <p:cNvSpPr txBox="1"/>
              <p:nvPr/>
            </p:nvSpPr>
            <p:spPr>
              <a:xfrm>
                <a:off x="598311" y="6097430"/>
                <a:ext cx="835476" cy="369332"/>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AU" sz="2400" b="0" i="1" smtClean="0">
                          <a:latin typeface="Cambria Math" panose="02040503050406030204" pitchFamily="18" charset="0"/>
                        </a:rPr>
                        <m:t>𝑉</m:t>
                      </m:r>
                      <m:r>
                        <a:rPr lang="en-AU" sz="2400" b="0" i="1" smtClean="0">
                          <a:latin typeface="Cambria Math" panose="02040503050406030204" pitchFamily="18" charset="0"/>
                        </a:rPr>
                        <m:t>=0</m:t>
                      </m:r>
                    </m:oMath>
                  </m:oMathPara>
                </a14:m>
                <a:endParaRPr lang="en-AU" sz="2400" dirty="0"/>
              </a:p>
            </p:txBody>
          </p:sp>
        </mc:Choice>
        <mc:Fallback>
          <p:sp>
            <p:nvSpPr>
              <p:cNvPr id="17" name="TextBox 16"/>
              <p:cNvSpPr txBox="1">
                <a:spLocks noRot="1" noChangeAspect="1" noMove="1" noResize="1" noEditPoints="1" noAdjustHandles="1" noChangeArrowheads="1" noChangeShapeType="1" noTextEdit="1"/>
              </p:cNvSpPr>
              <p:nvPr/>
            </p:nvSpPr>
            <p:spPr>
              <a:xfrm>
                <a:off x="598311" y="6097430"/>
                <a:ext cx="835476" cy="369332"/>
              </a:xfrm>
              <a:prstGeom prst="rect">
                <a:avLst/>
              </a:prstGeom>
              <a:blipFill rotWithShape="0">
                <a:blip r:embed="rId9"/>
                <a:stretch>
                  <a:fillRect l="-8029" r="-9489" b="-6557"/>
                </a:stretch>
              </a:blipFill>
            </p:spPr>
            <p:txBody>
              <a:bodyPr/>
              <a:lstStyle/>
              <a:p>
                <a:r>
                  <a:rPr lang="en-AU">
                    <a:noFill/>
                  </a:rPr>
                  <a:t> </a:t>
                </a:r>
              </a:p>
            </p:txBody>
          </p:sp>
        </mc:Fallback>
      </mc:AlternateContent>
      <p:cxnSp>
        <p:nvCxnSpPr>
          <p:cNvPr id="18" name="Straight Arrow Connector 17"/>
          <p:cNvCxnSpPr/>
          <p:nvPr/>
        </p:nvCxnSpPr>
        <p:spPr>
          <a:xfrm>
            <a:off x="2660979" y="5345288"/>
            <a:ext cx="0" cy="8128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106893" y="5350931"/>
            <a:ext cx="0" cy="8128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552807" y="5356574"/>
            <a:ext cx="0" cy="8128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998721" y="5350928"/>
            <a:ext cx="0" cy="8128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444635" y="5356571"/>
            <a:ext cx="0" cy="8128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890549" y="5350925"/>
            <a:ext cx="0" cy="8128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336463" y="5356568"/>
            <a:ext cx="0" cy="8128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782377" y="5350922"/>
            <a:ext cx="0" cy="8128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228291" y="5367854"/>
            <a:ext cx="0" cy="8128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flipH="1">
            <a:off x="6852917" y="5006033"/>
            <a:ext cx="1478292" cy="461665"/>
          </a:xfrm>
          <a:prstGeom prst="rect">
            <a:avLst/>
          </a:prstGeom>
          <a:noFill/>
        </p:spPr>
        <p:txBody>
          <a:bodyPr wrap="square" rtlCol="0">
            <a:spAutoFit/>
          </a:bodyPr>
          <a:lstStyle/>
          <a:p>
            <a:r>
              <a:rPr lang="en-AU" sz="2400" dirty="0" smtClean="0"/>
              <a:t>+</a:t>
            </a:r>
            <a:r>
              <a:rPr lang="en-AU" sz="2400" dirty="0" err="1" smtClean="0"/>
              <a:t>ve</a:t>
            </a:r>
            <a:r>
              <a:rPr lang="en-AU" sz="2400" dirty="0" smtClean="0"/>
              <a:t> plate</a:t>
            </a:r>
            <a:endParaRPr lang="en-AU" sz="2400" dirty="0"/>
          </a:p>
        </p:txBody>
      </p:sp>
      <p:sp>
        <p:nvSpPr>
          <p:cNvPr id="28" name="TextBox 27"/>
          <p:cNvSpPr txBox="1"/>
          <p:nvPr/>
        </p:nvSpPr>
        <p:spPr>
          <a:xfrm flipH="1">
            <a:off x="6881138" y="6038968"/>
            <a:ext cx="1478292" cy="461665"/>
          </a:xfrm>
          <a:prstGeom prst="rect">
            <a:avLst/>
          </a:prstGeom>
          <a:noFill/>
        </p:spPr>
        <p:txBody>
          <a:bodyPr wrap="square" rtlCol="0">
            <a:spAutoFit/>
          </a:bodyPr>
          <a:lstStyle/>
          <a:p>
            <a:r>
              <a:rPr lang="en-AU" sz="2400" dirty="0"/>
              <a:t>-</a:t>
            </a:r>
            <a:r>
              <a:rPr lang="en-AU" sz="2400" dirty="0" err="1" smtClean="0"/>
              <a:t>ve</a:t>
            </a:r>
            <a:r>
              <a:rPr lang="en-AU" sz="2400" dirty="0" smtClean="0"/>
              <a:t> plate</a:t>
            </a:r>
            <a:endParaRPr lang="en-AU" sz="2400" dirty="0"/>
          </a:p>
        </p:txBody>
      </p:sp>
    </p:spTree>
    <p:custDataLst>
      <p:tags r:id="rId1"/>
    </p:custDataLst>
    <p:extLst>
      <p:ext uri="{BB962C8B-B14F-4D97-AF65-F5344CB8AC3E}">
        <p14:creationId xmlns:p14="http://schemas.microsoft.com/office/powerpoint/2010/main" val="3851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13" grpId="0"/>
      <p:bldP spid="14" grpId="0"/>
      <p:bldP spid="17" grpId="0"/>
      <p:bldP spid="15"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ounded Rectangle 5"/>
          <p:cNvSpPr/>
          <p:nvPr/>
        </p:nvSpPr>
        <p:spPr>
          <a:xfrm>
            <a:off x="107503" y="6292892"/>
            <a:ext cx="8938121" cy="448475"/>
          </a:xfrm>
          <a:prstGeom prst="round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1"/>
          <p:cNvSpPr txBox="1">
            <a:spLocks/>
          </p:cNvSpPr>
          <p:nvPr/>
        </p:nvSpPr>
        <p:spPr>
          <a:xfrm>
            <a:off x="0" y="274638"/>
            <a:ext cx="910854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rPr>
              <a:t>Electric potential</a:t>
            </a:r>
            <a:endParaRPr lang="en-AU" sz="4800" dirty="0">
              <a:effectLst>
                <a:outerShdw blurRad="38100" dist="38100" dir="2700000" algn="tl">
                  <a:srgbClr val="000000">
                    <a:alpha val="43137"/>
                  </a:srgbClr>
                </a:outerShdw>
              </a:effectLst>
            </a:endParaRPr>
          </a:p>
        </p:txBody>
      </p:sp>
      <p:sp>
        <p:nvSpPr>
          <p:cNvPr id="16" name="TextBox 15"/>
          <p:cNvSpPr txBox="1"/>
          <p:nvPr/>
        </p:nvSpPr>
        <p:spPr>
          <a:xfrm>
            <a:off x="408644" y="1101339"/>
            <a:ext cx="8242536" cy="1938992"/>
          </a:xfrm>
          <a:prstGeom prst="rect">
            <a:avLst/>
          </a:prstGeom>
          <a:noFill/>
        </p:spPr>
        <p:txBody>
          <a:bodyPr wrap="square" rtlCol="0">
            <a:spAutoFit/>
          </a:bodyPr>
          <a:lstStyle/>
          <a:p>
            <a:r>
              <a:rPr lang="en-AU" sz="2400" b="1" u="sng" dirty="0" smtClean="0">
                <a:latin typeface="Cambria Math" pitchFamily="18" charset="0"/>
                <a:ea typeface="Cambria Math" pitchFamily="18" charset="0"/>
              </a:rPr>
              <a:t>Exercise:</a:t>
            </a:r>
            <a:r>
              <a:rPr lang="en-AU" sz="2400" dirty="0" smtClean="0">
                <a:latin typeface="Cambria Math" pitchFamily="18" charset="0"/>
                <a:ea typeface="Cambria Math" pitchFamily="18" charset="0"/>
              </a:rPr>
              <a:t> a potential difference of 200 V is applied across a pair of parallel plates 0.012 m apart. </a:t>
            </a:r>
            <a:r>
              <a:rPr lang="en-AU" sz="2400" dirty="0" smtClean="0">
                <a:solidFill>
                  <a:srgbClr val="FF0000"/>
                </a:solidFill>
                <a:latin typeface="Cambria Math" pitchFamily="18" charset="0"/>
                <a:ea typeface="Cambria Math" pitchFamily="18" charset="0"/>
              </a:rPr>
              <a:t>(b) an electron is placed between the plates, next to the negative plate. Calculate the force on the electron, the acceleration of the electron, and the time it takes to reach the other plate.</a:t>
            </a:r>
            <a:endParaRPr lang="en-AU" sz="2400" b="1" dirty="0">
              <a:solidFill>
                <a:srgbClr val="FF0000"/>
              </a:solidFill>
              <a:latin typeface="Cambria Math" pitchFamily="18" charset="0"/>
              <a:ea typeface="Cambria Math" pitchFamily="18" charset="0"/>
            </a:endParaRPr>
          </a:p>
        </p:txBody>
      </p:sp>
      <p:sp>
        <p:nvSpPr>
          <p:cNvPr id="24" name="TextBox 23"/>
          <p:cNvSpPr txBox="1"/>
          <p:nvPr/>
        </p:nvSpPr>
        <p:spPr>
          <a:xfrm>
            <a:off x="1691680" y="6292893"/>
            <a:ext cx="6264696" cy="400110"/>
          </a:xfrm>
          <a:prstGeom prst="rect">
            <a:avLst/>
          </a:prstGeom>
          <a:noFill/>
        </p:spPr>
        <p:txBody>
          <a:bodyPr wrap="square" rtlCol="0">
            <a:spAutoFit/>
          </a:bodyPr>
          <a:lstStyle/>
          <a:p>
            <a:r>
              <a:rPr lang="en-AU" sz="2000" i="1" dirty="0" smtClean="0">
                <a:latin typeface="Cambria Math" pitchFamily="18" charset="0"/>
                <a:ea typeface="Cambria Math" pitchFamily="18" charset="0"/>
              </a:rPr>
              <a:t>e </a:t>
            </a:r>
            <a:r>
              <a:rPr lang="en-AU" sz="2000" dirty="0" smtClean="0">
                <a:latin typeface="Cambria Math" pitchFamily="18" charset="0"/>
                <a:ea typeface="Cambria Math" pitchFamily="18" charset="0"/>
              </a:rPr>
              <a:t>= </a:t>
            </a:r>
            <a:r>
              <a:rPr lang="en-AU" sz="2000" dirty="0" smtClean="0">
                <a:latin typeface="Cambria Math" pitchFamily="18" charset="0"/>
                <a:ea typeface="Cambria Math" pitchFamily="18" charset="0"/>
              </a:rPr>
              <a:t>1.6 x </a:t>
            </a:r>
            <a:r>
              <a:rPr lang="en-AU" sz="2000" dirty="0" smtClean="0">
                <a:latin typeface="Cambria Math" pitchFamily="18" charset="0"/>
                <a:ea typeface="Cambria Math" pitchFamily="18" charset="0"/>
              </a:rPr>
              <a:t>10</a:t>
            </a:r>
            <a:r>
              <a:rPr lang="en-AU" sz="2000" baseline="30000" dirty="0" smtClean="0">
                <a:latin typeface="Cambria Math" pitchFamily="18" charset="0"/>
                <a:ea typeface="Cambria Math" pitchFamily="18" charset="0"/>
              </a:rPr>
              <a:t>-19</a:t>
            </a:r>
            <a:r>
              <a:rPr lang="en-AU" sz="2000" dirty="0" smtClean="0">
                <a:latin typeface="Cambria Math" pitchFamily="18" charset="0"/>
                <a:ea typeface="Cambria Math" pitchFamily="18" charset="0"/>
              </a:rPr>
              <a:t> C;   m</a:t>
            </a:r>
            <a:r>
              <a:rPr lang="en-AU" sz="2000" i="1" baseline="-25000" dirty="0" smtClean="0">
                <a:latin typeface="Cambria Math" pitchFamily="18" charset="0"/>
                <a:ea typeface="Cambria Math" pitchFamily="18" charset="0"/>
              </a:rPr>
              <a:t>e</a:t>
            </a:r>
            <a:r>
              <a:rPr lang="en-AU" sz="2000" dirty="0" smtClean="0">
                <a:latin typeface="Cambria Math" pitchFamily="18" charset="0"/>
                <a:ea typeface="Cambria Math" pitchFamily="18" charset="0"/>
              </a:rPr>
              <a:t> = </a:t>
            </a:r>
            <a:r>
              <a:rPr lang="en-AU" sz="2000" dirty="0" smtClean="0">
                <a:latin typeface="Cambria Math" pitchFamily="18" charset="0"/>
                <a:ea typeface="Cambria Math" pitchFamily="18" charset="0"/>
              </a:rPr>
              <a:t>9.1 </a:t>
            </a:r>
            <a:r>
              <a:rPr lang="en-AU" sz="2000" dirty="0" smtClean="0">
                <a:latin typeface="Cambria Math" pitchFamily="18" charset="0"/>
                <a:ea typeface="Cambria Math" pitchFamily="18" charset="0"/>
              </a:rPr>
              <a:t>x 10</a:t>
            </a:r>
            <a:r>
              <a:rPr lang="en-AU" sz="2000" baseline="30000" dirty="0" smtClean="0">
                <a:latin typeface="Cambria Math" pitchFamily="18" charset="0"/>
                <a:ea typeface="Cambria Math" pitchFamily="18" charset="0"/>
              </a:rPr>
              <a:t>-31</a:t>
            </a:r>
            <a:r>
              <a:rPr lang="en-AU" sz="2000" dirty="0" smtClean="0">
                <a:latin typeface="Cambria Math" pitchFamily="18" charset="0"/>
                <a:ea typeface="Cambria Math" pitchFamily="18" charset="0"/>
              </a:rPr>
              <a:t> kg</a:t>
            </a:r>
            <a:endParaRPr lang="en-AU" sz="2000" baseline="30000" dirty="0">
              <a:latin typeface="Cambria Math" pitchFamily="18" charset="0"/>
              <a:ea typeface="Cambria Math" pitchFamily="18" charset="0"/>
            </a:endParaRPr>
          </a:p>
        </p:txBody>
      </p:sp>
      <p:cxnSp>
        <p:nvCxnSpPr>
          <p:cNvPr id="7" name="Straight Connector 6"/>
          <p:cNvCxnSpPr/>
          <p:nvPr/>
        </p:nvCxnSpPr>
        <p:spPr>
          <a:xfrm>
            <a:off x="361247" y="4831641"/>
            <a:ext cx="2178754" cy="1129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66890" y="5898445"/>
            <a:ext cx="2173111" cy="1693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916844" y="4955819"/>
            <a:ext cx="0" cy="8128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1" name="TextBox 10"/>
              <p:cNvSpPr txBox="1"/>
              <p:nvPr/>
            </p:nvSpPr>
            <p:spPr>
              <a:xfrm>
                <a:off x="423333" y="5079997"/>
                <a:ext cx="365485" cy="492443"/>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AU" sz="3200" b="0" i="1" smtClean="0">
                          <a:solidFill>
                            <a:srgbClr val="FF0000"/>
                          </a:solidFill>
                          <a:latin typeface="Cambria Math" panose="02040503050406030204" pitchFamily="18" charset="0"/>
                        </a:rPr>
                        <m:t>𝐸</m:t>
                      </m:r>
                    </m:oMath>
                  </m:oMathPara>
                </a14:m>
                <a:endParaRPr lang="en-AU" sz="3200" dirty="0">
                  <a:solidFill>
                    <a:srgbClr val="FF0000"/>
                  </a:solidFill>
                </a:endParaRPr>
              </a:p>
            </p:txBody>
          </p:sp>
        </mc:Choice>
        <mc:Fallback>
          <p:sp>
            <p:nvSpPr>
              <p:cNvPr id="11" name="TextBox 10"/>
              <p:cNvSpPr txBox="1">
                <a:spLocks noRot="1" noChangeAspect="1" noMove="1" noResize="1" noEditPoints="1" noAdjustHandles="1" noChangeArrowheads="1" noChangeShapeType="1" noTextEdit="1"/>
              </p:cNvSpPr>
              <p:nvPr/>
            </p:nvSpPr>
            <p:spPr>
              <a:xfrm>
                <a:off x="423333" y="5079997"/>
                <a:ext cx="365485" cy="492443"/>
              </a:xfrm>
              <a:prstGeom prst="rect">
                <a:avLst/>
              </a:prstGeom>
              <a:blipFill rotWithShape="0">
                <a:blip r:embed="rId4"/>
                <a:stretch>
                  <a:fillRect/>
                </a:stretch>
              </a:blipFill>
            </p:spPr>
            <p:txBody>
              <a:bodyPr/>
              <a:lstStyle/>
              <a:p>
                <a:r>
                  <a:rPr lang="en-AU">
                    <a:noFill/>
                  </a:rPr>
                  <a:t> </a:t>
                </a:r>
              </a:p>
            </p:txBody>
          </p:sp>
        </mc:Fallback>
      </mc:AlternateContent>
      <p:sp>
        <p:nvSpPr>
          <p:cNvPr id="25" name="TextBox 24"/>
          <p:cNvSpPr txBox="1"/>
          <p:nvPr/>
        </p:nvSpPr>
        <p:spPr>
          <a:xfrm flipH="1">
            <a:off x="2642161" y="4610918"/>
            <a:ext cx="1478292" cy="461665"/>
          </a:xfrm>
          <a:prstGeom prst="rect">
            <a:avLst/>
          </a:prstGeom>
          <a:noFill/>
        </p:spPr>
        <p:txBody>
          <a:bodyPr wrap="square" rtlCol="0">
            <a:spAutoFit/>
          </a:bodyPr>
          <a:lstStyle/>
          <a:p>
            <a:r>
              <a:rPr lang="en-AU" sz="2400" dirty="0" smtClean="0"/>
              <a:t>+</a:t>
            </a:r>
            <a:r>
              <a:rPr lang="en-AU" sz="2400" dirty="0" err="1" smtClean="0"/>
              <a:t>ve</a:t>
            </a:r>
            <a:r>
              <a:rPr lang="en-AU" sz="2400" dirty="0" smtClean="0"/>
              <a:t> plate</a:t>
            </a:r>
            <a:endParaRPr lang="en-AU" sz="2400" dirty="0"/>
          </a:p>
        </p:txBody>
      </p:sp>
      <p:cxnSp>
        <p:nvCxnSpPr>
          <p:cNvPr id="28" name="Straight Arrow Connector 27"/>
          <p:cNvCxnSpPr>
            <a:stCxn id="4" idx="4"/>
          </p:cNvCxnSpPr>
          <p:nvPr/>
        </p:nvCxnSpPr>
        <p:spPr>
          <a:xfrm flipH="1" flipV="1">
            <a:off x="1258712" y="5168938"/>
            <a:ext cx="1" cy="678704"/>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flipH="1">
            <a:off x="2647804" y="5666431"/>
            <a:ext cx="1478292" cy="461665"/>
          </a:xfrm>
          <a:prstGeom prst="rect">
            <a:avLst/>
          </a:prstGeom>
          <a:noFill/>
        </p:spPr>
        <p:txBody>
          <a:bodyPr wrap="square" rtlCol="0">
            <a:spAutoFit/>
          </a:bodyPr>
          <a:lstStyle/>
          <a:p>
            <a:r>
              <a:rPr lang="en-AU" sz="2400" dirty="0"/>
              <a:t>-</a:t>
            </a:r>
            <a:r>
              <a:rPr lang="en-AU" sz="2400" dirty="0" err="1" smtClean="0"/>
              <a:t>ve</a:t>
            </a:r>
            <a:r>
              <a:rPr lang="en-AU" sz="2400" dirty="0" smtClean="0"/>
              <a:t> plate</a:t>
            </a:r>
            <a:endParaRPr lang="en-AU" sz="2400" dirty="0"/>
          </a:p>
        </p:txBody>
      </p:sp>
      <p:sp>
        <p:nvSpPr>
          <p:cNvPr id="4" name="Oval 3"/>
          <p:cNvSpPr/>
          <p:nvPr/>
        </p:nvSpPr>
        <p:spPr>
          <a:xfrm>
            <a:off x="1162757" y="5651463"/>
            <a:ext cx="191911" cy="1961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mc:Choice xmlns:a14="http://schemas.microsoft.com/office/drawing/2010/main" Requires="a14">
          <p:sp>
            <p:nvSpPr>
              <p:cNvPr id="27" name="TextBox 26"/>
              <p:cNvSpPr txBox="1"/>
              <p:nvPr/>
            </p:nvSpPr>
            <p:spPr>
              <a:xfrm>
                <a:off x="1360313" y="5373512"/>
                <a:ext cx="535275"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AU" sz="2800" b="0" i="1" smtClean="0">
                          <a:solidFill>
                            <a:srgbClr val="0070C0"/>
                          </a:solidFill>
                          <a:latin typeface="Cambria Math" panose="02040503050406030204" pitchFamily="18" charset="0"/>
                        </a:rPr>
                        <m:t>−</m:t>
                      </m:r>
                      <m:r>
                        <a:rPr lang="en-AU" sz="2800" b="0" i="1" smtClean="0">
                          <a:solidFill>
                            <a:srgbClr val="0070C0"/>
                          </a:solidFill>
                          <a:latin typeface="Cambria Math" panose="02040503050406030204" pitchFamily="18" charset="0"/>
                        </a:rPr>
                        <m:t>𝑒</m:t>
                      </m:r>
                    </m:oMath>
                  </m:oMathPara>
                </a14:m>
                <a:endParaRPr lang="en-AU" sz="2800" dirty="0">
                  <a:solidFill>
                    <a:srgbClr val="0070C0"/>
                  </a:solidFill>
                </a:endParaRPr>
              </a:p>
            </p:txBody>
          </p:sp>
        </mc:Choice>
        <mc:Fallback>
          <p:sp>
            <p:nvSpPr>
              <p:cNvPr id="27" name="TextBox 26"/>
              <p:cNvSpPr txBox="1">
                <a:spLocks noRot="1" noChangeAspect="1" noMove="1" noResize="1" noEditPoints="1" noAdjustHandles="1" noChangeArrowheads="1" noChangeShapeType="1" noTextEdit="1"/>
              </p:cNvSpPr>
              <p:nvPr/>
            </p:nvSpPr>
            <p:spPr>
              <a:xfrm>
                <a:off x="1360313" y="5373512"/>
                <a:ext cx="535275" cy="430887"/>
              </a:xfrm>
              <a:prstGeom prst="rect">
                <a:avLst/>
              </a:prstGeom>
              <a:blipFill rotWithShape="0">
                <a:blip r:embed="rId5"/>
                <a:stretch>
                  <a:fillRect/>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37" name="TextBox 36"/>
              <p:cNvSpPr txBox="1"/>
              <p:nvPr/>
            </p:nvSpPr>
            <p:spPr>
              <a:xfrm flipH="1">
                <a:off x="237058" y="3239906"/>
                <a:ext cx="2031999" cy="461665"/>
              </a:xfrm>
              <a:prstGeom prst="rect">
                <a:avLst/>
              </a:prstGeom>
              <a:noFill/>
            </p:spPr>
            <p:txBody>
              <a:bodyPr wrap="square" rtlCol="0">
                <a:spAutoFit/>
              </a:bodyPr>
              <a:lstStyle/>
              <a:p>
                <a:r>
                  <a:rPr lang="en-AU" sz="2400" dirty="0" smtClean="0"/>
                  <a:t>Force </a:t>
                </a:r>
                <a14:m>
                  <m:oMath xmlns:m="http://schemas.openxmlformats.org/officeDocument/2006/math">
                    <m:r>
                      <a:rPr lang="en-AU" sz="2400" b="0" i="1" smtClean="0">
                        <a:latin typeface="Cambria Math" panose="02040503050406030204" pitchFamily="18" charset="0"/>
                      </a:rPr>
                      <m:t>𝐹</m:t>
                    </m:r>
                    <m:r>
                      <a:rPr lang="en-AU" sz="2400" b="0" i="1" smtClean="0">
                        <a:latin typeface="Cambria Math" panose="02040503050406030204" pitchFamily="18" charset="0"/>
                      </a:rPr>
                      <m:t>=</m:t>
                    </m:r>
                    <m:r>
                      <a:rPr lang="en-AU" sz="2400" b="0" i="1" smtClean="0">
                        <a:latin typeface="Cambria Math" panose="02040503050406030204" pitchFamily="18" charset="0"/>
                      </a:rPr>
                      <m:t>𝑞𝐸</m:t>
                    </m:r>
                  </m:oMath>
                </a14:m>
                <a:endParaRPr lang="en-AU" sz="2400" dirty="0"/>
              </a:p>
            </p:txBody>
          </p:sp>
        </mc:Choice>
        <mc:Fallback>
          <p:sp>
            <p:nvSpPr>
              <p:cNvPr id="37" name="TextBox 36"/>
              <p:cNvSpPr txBox="1">
                <a:spLocks noRot="1" noChangeAspect="1" noMove="1" noResize="1" noEditPoints="1" noAdjustHandles="1" noChangeArrowheads="1" noChangeShapeType="1" noTextEdit="1"/>
              </p:cNvSpPr>
              <p:nvPr/>
            </p:nvSpPr>
            <p:spPr>
              <a:xfrm flipH="1">
                <a:off x="237058" y="3239906"/>
                <a:ext cx="2031999" cy="461665"/>
              </a:xfrm>
              <a:prstGeom prst="rect">
                <a:avLst/>
              </a:prstGeom>
              <a:blipFill rotWithShape="0">
                <a:blip r:embed="rId6"/>
                <a:stretch>
                  <a:fillRect l="-4805" t="-10526" b="-28947"/>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38" name="TextBox 37"/>
              <p:cNvSpPr txBox="1"/>
              <p:nvPr/>
            </p:nvSpPr>
            <p:spPr>
              <a:xfrm>
                <a:off x="2144877" y="3296358"/>
                <a:ext cx="4234744" cy="369332"/>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AU" sz="2400" b="0" i="1" smtClean="0">
                          <a:latin typeface="Cambria Math" panose="02040503050406030204" pitchFamily="18" charset="0"/>
                        </a:rPr>
                        <m:t>=(−1.6</m:t>
                      </m:r>
                      <m:r>
                        <a:rPr lang="en-AU" sz="2400" b="0" i="1" smtClean="0">
                          <a:latin typeface="Cambria Math" panose="02040503050406030204" pitchFamily="18" charset="0"/>
                          <a:ea typeface="Cambria Math" panose="02040503050406030204" pitchFamily="18" charset="0"/>
                        </a:rPr>
                        <m:t>×</m:t>
                      </m:r>
                      <m:sSup>
                        <m:sSupPr>
                          <m:ctrlPr>
                            <a:rPr lang="en-AU" sz="2400" b="0" i="1" smtClean="0">
                              <a:latin typeface="Cambria Math" panose="02040503050406030204" pitchFamily="18" charset="0"/>
                              <a:ea typeface="Cambria Math" panose="02040503050406030204" pitchFamily="18" charset="0"/>
                            </a:rPr>
                          </m:ctrlPr>
                        </m:sSupPr>
                        <m:e>
                          <m:r>
                            <a:rPr lang="en-AU" sz="2400" b="0" i="1" smtClean="0">
                              <a:latin typeface="Cambria Math" panose="02040503050406030204" pitchFamily="18" charset="0"/>
                              <a:ea typeface="Cambria Math" panose="02040503050406030204" pitchFamily="18" charset="0"/>
                            </a:rPr>
                            <m:t>10</m:t>
                          </m:r>
                        </m:e>
                        <m:sup>
                          <m:r>
                            <a:rPr lang="en-AU" sz="2400" b="0" i="1" smtClean="0">
                              <a:latin typeface="Cambria Math" panose="02040503050406030204" pitchFamily="18" charset="0"/>
                              <a:ea typeface="Cambria Math" panose="02040503050406030204" pitchFamily="18" charset="0"/>
                            </a:rPr>
                            <m:t>−19</m:t>
                          </m:r>
                        </m:sup>
                      </m:sSup>
                      <m:r>
                        <a:rPr lang="en-AU" sz="2400" b="0" i="1" smtClean="0">
                          <a:latin typeface="Cambria Math" panose="02040503050406030204" pitchFamily="18" charset="0"/>
                          <a:ea typeface="Cambria Math" panose="02040503050406030204" pitchFamily="18" charset="0"/>
                        </a:rPr>
                        <m:t>)×(1.7×</m:t>
                      </m:r>
                      <m:sSup>
                        <m:sSupPr>
                          <m:ctrlPr>
                            <a:rPr lang="en-AU" sz="2400" b="0" i="1" smtClean="0">
                              <a:latin typeface="Cambria Math" panose="02040503050406030204" pitchFamily="18" charset="0"/>
                              <a:ea typeface="Cambria Math" panose="02040503050406030204" pitchFamily="18" charset="0"/>
                            </a:rPr>
                          </m:ctrlPr>
                        </m:sSupPr>
                        <m:e>
                          <m:r>
                            <a:rPr lang="en-AU" sz="2400" b="0" i="1" smtClean="0">
                              <a:latin typeface="Cambria Math" panose="02040503050406030204" pitchFamily="18" charset="0"/>
                              <a:ea typeface="Cambria Math" panose="02040503050406030204" pitchFamily="18" charset="0"/>
                            </a:rPr>
                            <m:t>10</m:t>
                          </m:r>
                        </m:e>
                        <m:sup>
                          <m:r>
                            <a:rPr lang="en-AU" sz="2400" b="0" i="1" smtClean="0">
                              <a:latin typeface="Cambria Math" panose="02040503050406030204" pitchFamily="18" charset="0"/>
                              <a:ea typeface="Cambria Math" panose="02040503050406030204" pitchFamily="18" charset="0"/>
                            </a:rPr>
                            <m:t>4</m:t>
                          </m:r>
                        </m:sup>
                      </m:sSup>
                      <m:r>
                        <a:rPr lang="en-AU" sz="2400" b="0" i="1" smtClean="0">
                          <a:latin typeface="Cambria Math" panose="02040503050406030204" pitchFamily="18" charset="0"/>
                          <a:ea typeface="Cambria Math" panose="02040503050406030204" pitchFamily="18" charset="0"/>
                        </a:rPr>
                        <m:t>)</m:t>
                      </m:r>
                    </m:oMath>
                  </m:oMathPara>
                </a14:m>
                <a:endParaRPr lang="en-AU" sz="2400" dirty="0"/>
              </a:p>
            </p:txBody>
          </p:sp>
        </mc:Choice>
        <mc:Fallback>
          <p:sp>
            <p:nvSpPr>
              <p:cNvPr id="38" name="TextBox 37"/>
              <p:cNvSpPr txBox="1">
                <a:spLocks noRot="1" noChangeAspect="1" noMove="1" noResize="1" noEditPoints="1" noAdjustHandles="1" noChangeArrowheads="1" noChangeShapeType="1" noTextEdit="1"/>
              </p:cNvSpPr>
              <p:nvPr/>
            </p:nvSpPr>
            <p:spPr>
              <a:xfrm>
                <a:off x="2144877" y="3296358"/>
                <a:ext cx="4234744" cy="369332"/>
              </a:xfrm>
              <a:prstGeom prst="rect">
                <a:avLst/>
              </a:prstGeom>
              <a:blipFill rotWithShape="0">
                <a:blip r:embed="rId7"/>
                <a:stretch>
                  <a:fillRect l="-432" t="-1667" r="-2302" b="-35000"/>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39" name="TextBox 38"/>
              <p:cNvSpPr txBox="1"/>
              <p:nvPr/>
            </p:nvSpPr>
            <p:spPr>
              <a:xfrm>
                <a:off x="6434667" y="3285069"/>
                <a:ext cx="2475489" cy="373500"/>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AU" sz="2400" b="0" i="1" smtClean="0">
                          <a:latin typeface="Cambria Math" panose="02040503050406030204" pitchFamily="18" charset="0"/>
                        </a:rPr>
                        <m:t>=−2.7</m:t>
                      </m:r>
                      <m:r>
                        <a:rPr lang="en-AU" sz="2400" i="1">
                          <a:latin typeface="Cambria Math" panose="02040503050406030204" pitchFamily="18" charset="0"/>
                          <a:ea typeface="Cambria Math" panose="02040503050406030204" pitchFamily="18" charset="0"/>
                        </a:rPr>
                        <m:t>×</m:t>
                      </m:r>
                      <m:sSup>
                        <m:sSupPr>
                          <m:ctrlPr>
                            <a:rPr lang="en-AU" sz="2400" i="1" smtClean="0">
                              <a:latin typeface="Cambria Math" panose="02040503050406030204" pitchFamily="18" charset="0"/>
                              <a:ea typeface="Cambria Math" panose="02040503050406030204" pitchFamily="18" charset="0"/>
                            </a:rPr>
                          </m:ctrlPr>
                        </m:sSupPr>
                        <m:e>
                          <m:r>
                            <a:rPr lang="en-AU" sz="2400" b="0" i="1" smtClean="0">
                              <a:latin typeface="Cambria Math" panose="02040503050406030204" pitchFamily="18" charset="0"/>
                              <a:ea typeface="Cambria Math" panose="02040503050406030204" pitchFamily="18" charset="0"/>
                            </a:rPr>
                            <m:t>10</m:t>
                          </m:r>
                        </m:e>
                        <m:sup>
                          <m:r>
                            <a:rPr lang="en-AU" sz="2400" b="0" i="1" smtClean="0">
                              <a:latin typeface="Cambria Math" panose="02040503050406030204" pitchFamily="18" charset="0"/>
                              <a:ea typeface="Cambria Math" panose="02040503050406030204" pitchFamily="18" charset="0"/>
                            </a:rPr>
                            <m:t>−15</m:t>
                          </m:r>
                        </m:sup>
                      </m:sSup>
                      <m:r>
                        <a:rPr lang="en-AU" sz="2400" b="0" i="1" smtClean="0">
                          <a:latin typeface="Cambria Math" panose="02040503050406030204" pitchFamily="18" charset="0"/>
                          <a:ea typeface="Cambria Math" panose="02040503050406030204" pitchFamily="18" charset="0"/>
                        </a:rPr>
                        <m:t> </m:t>
                      </m:r>
                      <m:r>
                        <a:rPr lang="en-AU" sz="2400" b="0" i="1" smtClean="0">
                          <a:latin typeface="Cambria Math" panose="02040503050406030204" pitchFamily="18" charset="0"/>
                          <a:ea typeface="Cambria Math" panose="02040503050406030204" pitchFamily="18" charset="0"/>
                        </a:rPr>
                        <m:t>𝑁</m:t>
                      </m:r>
                    </m:oMath>
                  </m:oMathPara>
                </a14:m>
                <a:endParaRPr lang="en-AU" sz="2400" dirty="0"/>
              </a:p>
            </p:txBody>
          </p:sp>
        </mc:Choice>
        <mc:Fallback>
          <p:sp>
            <p:nvSpPr>
              <p:cNvPr id="39" name="TextBox 38"/>
              <p:cNvSpPr txBox="1">
                <a:spLocks noRot="1" noChangeAspect="1" noMove="1" noResize="1" noEditPoints="1" noAdjustHandles="1" noChangeArrowheads="1" noChangeShapeType="1" noTextEdit="1"/>
              </p:cNvSpPr>
              <p:nvPr/>
            </p:nvSpPr>
            <p:spPr>
              <a:xfrm>
                <a:off x="6434667" y="3285069"/>
                <a:ext cx="2475489" cy="373500"/>
              </a:xfrm>
              <a:prstGeom prst="rect">
                <a:avLst/>
              </a:prstGeom>
              <a:blipFill rotWithShape="0">
                <a:blip r:embed="rId8"/>
                <a:stretch>
                  <a:fillRect l="-246" t="-1639" r="-1724" b="-6557"/>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40" name="TextBox 39"/>
              <p:cNvSpPr txBox="1"/>
              <p:nvPr/>
            </p:nvSpPr>
            <p:spPr>
              <a:xfrm>
                <a:off x="299155" y="3962401"/>
                <a:ext cx="1105816"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AU" sz="2400" b="0" i="1" smtClean="0">
                          <a:latin typeface="Cambria Math" panose="02040503050406030204" pitchFamily="18" charset="0"/>
                        </a:rPr>
                        <m:t>𝐹</m:t>
                      </m:r>
                      <m:r>
                        <a:rPr lang="en-AU" sz="2400" b="0" i="1" smtClean="0">
                          <a:latin typeface="Cambria Math" panose="02040503050406030204" pitchFamily="18" charset="0"/>
                        </a:rPr>
                        <m:t>=</m:t>
                      </m:r>
                      <m:r>
                        <a:rPr lang="en-AU" sz="2400" b="0" i="1" smtClean="0">
                          <a:latin typeface="Cambria Math" panose="02040503050406030204" pitchFamily="18" charset="0"/>
                        </a:rPr>
                        <m:t>𝑚𝑎</m:t>
                      </m:r>
                    </m:oMath>
                  </m:oMathPara>
                </a14:m>
                <a:endParaRPr lang="en-AU" sz="2400" dirty="0"/>
              </a:p>
            </p:txBody>
          </p:sp>
        </mc:Choice>
        <mc:Fallback>
          <p:sp>
            <p:nvSpPr>
              <p:cNvPr id="40" name="TextBox 39"/>
              <p:cNvSpPr txBox="1">
                <a:spLocks noRot="1" noChangeAspect="1" noMove="1" noResize="1" noEditPoints="1" noAdjustHandles="1" noChangeArrowheads="1" noChangeShapeType="1" noTextEdit="1"/>
              </p:cNvSpPr>
              <p:nvPr/>
            </p:nvSpPr>
            <p:spPr>
              <a:xfrm>
                <a:off x="299155" y="3962401"/>
                <a:ext cx="1105816" cy="369332"/>
              </a:xfrm>
              <a:prstGeom prst="rect">
                <a:avLst/>
              </a:prstGeom>
              <a:blipFill rotWithShape="0">
                <a:blip r:embed="rId9"/>
                <a:stretch>
                  <a:fillRect l="-6077" r="-3315" b="-4918"/>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42" name="TextBox 41"/>
              <p:cNvSpPr txBox="1"/>
              <p:nvPr/>
            </p:nvSpPr>
            <p:spPr>
              <a:xfrm>
                <a:off x="1691680" y="3850748"/>
                <a:ext cx="4278489" cy="616836"/>
              </a:xfrm>
              <a:prstGeom prst="rect">
                <a:avLst/>
              </a:prstGeom>
              <a:noFill/>
            </p:spPr>
            <p:txBody>
              <a:bodyPr wrap="square" rtlCol="0">
                <a:spAutoFit/>
              </a:bodyPr>
              <a:lstStyle/>
              <a:p>
                <a:r>
                  <a:rPr lang="en-AU" sz="2400" dirty="0" smtClean="0"/>
                  <a:t>Acceleration </a:t>
                </a:r>
                <a14:m>
                  <m:oMath xmlns:m="http://schemas.openxmlformats.org/officeDocument/2006/math">
                    <m:r>
                      <a:rPr lang="en-AU" sz="2400" b="0" i="1" smtClean="0">
                        <a:latin typeface="Cambria Math" panose="02040503050406030204" pitchFamily="18" charset="0"/>
                      </a:rPr>
                      <m:t>𝑎</m:t>
                    </m:r>
                    <m:r>
                      <a:rPr lang="en-AU" sz="2400" b="0" i="1" smtClean="0">
                        <a:latin typeface="Cambria Math" panose="02040503050406030204" pitchFamily="18" charset="0"/>
                      </a:rPr>
                      <m:t>=</m:t>
                    </m:r>
                    <m:f>
                      <m:fPr>
                        <m:ctrlPr>
                          <a:rPr lang="en-AU" sz="2400" b="0" i="1" smtClean="0">
                            <a:latin typeface="Cambria Math" panose="02040503050406030204" pitchFamily="18" charset="0"/>
                          </a:rPr>
                        </m:ctrlPr>
                      </m:fPr>
                      <m:num>
                        <m:r>
                          <a:rPr lang="en-AU" sz="2400" b="0" i="1" smtClean="0">
                            <a:latin typeface="Cambria Math" panose="02040503050406030204" pitchFamily="18" charset="0"/>
                          </a:rPr>
                          <m:t>𝐹</m:t>
                        </m:r>
                      </m:num>
                      <m:den>
                        <m:r>
                          <a:rPr lang="en-AU" sz="2400" b="0" i="1" smtClean="0">
                            <a:latin typeface="Cambria Math" panose="02040503050406030204" pitchFamily="18" charset="0"/>
                          </a:rPr>
                          <m:t>𝑚</m:t>
                        </m:r>
                      </m:den>
                    </m:f>
                  </m:oMath>
                </a14:m>
                <a:endParaRPr lang="en-AU" sz="2400" dirty="0"/>
              </a:p>
            </p:txBody>
          </p:sp>
        </mc:Choice>
        <mc:Fallback>
          <p:sp>
            <p:nvSpPr>
              <p:cNvPr id="42" name="TextBox 41"/>
              <p:cNvSpPr txBox="1">
                <a:spLocks noRot="1" noChangeAspect="1" noMove="1" noResize="1" noEditPoints="1" noAdjustHandles="1" noChangeArrowheads="1" noChangeShapeType="1" noTextEdit="1"/>
              </p:cNvSpPr>
              <p:nvPr/>
            </p:nvSpPr>
            <p:spPr>
              <a:xfrm>
                <a:off x="1691680" y="3850748"/>
                <a:ext cx="4278489" cy="616836"/>
              </a:xfrm>
              <a:prstGeom prst="rect">
                <a:avLst/>
              </a:prstGeom>
              <a:blipFill rotWithShape="0">
                <a:blip r:embed="rId10"/>
                <a:stretch>
                  <a:fillRect l="-2282" b="-9901"/>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43" name="TextBox 42"/>
              <p:cNvSpPr txBox="1"/>
              <p:nvPr/>
            </p:nvSpPr>
            <p:spPr>
              <a:xfrm>
                <a:off x="4323646" y="3815645"/>
                <a:ext cx="1440200" cy="622030"/>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2.7</m:t>
                          </m:r>
                          <m:r>
                            <a:rPr lang="en-AU" sz="2000" b="0" i="1" smtClean="0">
                              <a:latin typeface="Cambria Math" panose="02040503050406030204" pitchFamily="18" charset="0"/>
                              <a:ea typeface="Cambria Math" panose="02040503050406030204" pitchFamily="18" charset="0"/>
                            </a:rPr>
                            <m:t>×</m:t>
                          </m:r>
                          <m:sSup>
                            <m:sSupPr>
                              <m:ctrlPr>
                                <a:rPr lang="en-AU" sz="2000" b="0" i="1" smtClean="0">
                                  <a:latin typeface="Cambria Math" panose="02040503050406030204" pitchFamily="18" charset="0"/>
                                  <a:ea typeface="Cambria Math" panose="02040503050406030204" pitchFamily="18" charset="0"/>
                                </a:rPr>
                              </m:ctrlPr>
                            </m:sSupPr>
                            <m:e>
                              <m:r>
                                <a:rPr lang="en-AU" sz="2000" b="0" i="1" smtClean="0">
                                  <a:latin typeface="Cambria Math" panose="02040503050406030204" pitchFamily="18" charset="0"/>
                                  <a:ea typeface="Cambria Math" panose="02040503050406030204" pitchFamily="18" charset="0"/>
                                </a:rPr>
                                <m:t>10</m:t>
                              </m:r>
                            </m:e>
                            <m:sup>
                              <m:r>
                                <a:rPr lang="en-AU" sz="2000" b="0" i="1" smtClean="0">
                                  <a:latin typeface="Cambria Math" panose="02040503050406030204" pitchFamily="18" charset="0"/>
                                  <a:ea typeface="Cambria Math" panose="02040503050406030204" pitchFamily="18" charset="0"/>
                                </a:rPr>
                                <m:t>−15</m:t>
                              </m:r>
                            </m:sup>
                          </m:sSup>
                        </m:num>
                        <m:den>
                          <m:r>
                            <a:rPr lang="en-AU" sz="2000" b="0" i="1" smtClean="0">
                              <a:latin typeface="Cambria Math" panose="02040503050406030204" pitchFamily="18" charset="0"/>
                            </a:rPr>
                            <m:t>9.1</m:t>
                          </m:r>
                          <m:r>
                            <a:rPr lang="en-AU" sz="2000" b="0" i="1" smtClean="0">
                              <a:latin typeface="Cambria Math" panose="02040503050406030204" pitchFamily="18" charset="0"/>
                              <a:ea typeface="Cambria Math" panose="02040503050406030204" pitchFamily="18" charset="0"/>
                            </a:rPr>
                            <m:t>×</m:t>
                          </m:r>
                          <m:sSup>
                            <m:sSupPr>
                              <m:ctrlPr>
                                <a:rPr lang="en-AU" sz="2000" b="0" i="1" smtClean="0">
                                  <a:latin typeface="Cambria Math" panose="02040503050406030204" pitchFamily="18" charset="0"/>
                                  <a:ea typeface="Cambria Math" panose="02040503050406030204" pitchFamily="18" charset="0"/>
                                </a:rPr>
                              </m:ctrlPr>
                            </m:sSupPr>
                            <m:e>
                              <m:r>
                                <a:rPr lang="en-AU" sz="2000" b="0" i="1" smtClean="0">
                                  <a:latin typeface="Cambria Math" panose="02040503050406030204" pitchFamily="18" charset="0"/>
                                  <a:ea typeface="Cambria Math" panose="02040503050406030204" pitchFamily="18" charset="0"/>
                                </a:rPr>
                                <m:t>10</m:t>
                              </m:r>
                            </m:e>
                            <m:sup>
                              <m:r>
                                <a:rPr lang="en-AU" sz="2000" b="0" i="1" smtClean="0">
                                  <a:latin typeface="Cambria Math" panose="02040503050406030204" pitchFamily="18" charset="0"/>
                                  <a:ea typeface="Cambria Math" panose="02040503050406030204" pitchFamily="18" charset="0"/>
                                </a:rPr>
                                <m:t>−31</m:t>
                              </m:r>
                            </m:sup>
                          </m:sSup>
                        </m:den>
                      </m:f>
                    </m:oMath>
                  </m:oMathPara>
                </a14:m>
                <a:endParaRPr lang="en-AU" dirty="0"/>
              </a:p>
            </p:txBody>
          </p:sp>
        </mc:Choice>
        <mc:Fallback>
          <p:sp>
            <p:nvSpPr>
              <p:cNvPr id="43" name="TextBox 42"/>
              <p:cNvSpPr txBox="1">
                <a:spLocks noRot="1" noChangeAspect="1" noMove="1" noResize="1" noEditPoints="1" noAdjustHandles="1" noChangeArrowheads="1" noChangeShapeType="1" noTextEdit="1"/>
              </p:cNvSpPr>
              <p:nvPr/>
            </p:nvSpPr>
            <p:spPr>
              <a:xfrm>
                <a:off x="4323646" y="3815645"/>
                <a:ext cx="1440200" cy="622030"/>
              </a:xfrm>
              <a:prstGeom prst="rect">
                <a:avLst/>
              </a:prstGeom>
              <a:blipFill rotWithShape="0">
                <a:blip r:embed="rId11"/>
                <a:stretch>
                  <a:fillRect r="-6751"/>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44" name="TextBox 43"/>
              <p:cNvSpPr txBox="1"/>
              <p:nvPr/>
            </p:nvSpPr>
            <p:spPr>
              <a:xfrm>
                <a:off x="6141153" y="3961872"/>
                <a:ext cx="2610831" cy="373500"/>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AU" sz="2400" b="0" i="1" smtClean="0">
                          <a:latin typeface="Cambria Math" panose="02040503050406030204" pitchFamily="18" charset="0"/>
                        </a:rPr>
                        <m:t>=3.0</m:t>
                      </m:r>
                      <m:r>
                        <a:rPr lang="en-AU" sz="2400" b="0" i="1" smtClean="0">
                          <a:latin typeface="Cambria Math" panose="02040503050406030204" pitchFamily="18" charset="0"/>
                          <a:ea typeface="Cambria Math" panose="02040503050406030204" pitchFamily="18" charset="0"/>
                        </a:rPr>
                        <m:t>×</m:t>
                      </m:r>
                      <m:sSup>
                        <m:sSupPr>
                          <m:ctrlPr>
                            <a:rPr lang="en-AU" sz="2400" b="0" i="1" smtClean="0">
                              <a:latin typeface="Cambria Math" panose="02040503050406030204" pitchFamily="18" charset="0"/>
                              <a:ea typeface="Cambria Math" panose="02040503050406030204" pitchFamily="18" charset="0"/>
                            </a:rPr>
                          </m:ctrlPr>
                        </m:sSupPr>
                        <m:e>
                          <m:r>
                            <a:rPr lang="en-AU" sz="2400" b="0" i="1" smtClean="0">
                              <a:latin typeface="Cambria Math" panose="02040503050406030204" pitchFamily="18" charset="0"/>
                              <a:ea typeface="Cambria Math" panose="02040503050406030204" pitchFamily="18" charset="0"/>
                            </a:rPr>
                            <m:t>10</m:t>
                          </m:r>
                        </m:e>
                        <m:sup>
                          <m:r>
                            <a:rPr lang="en-AU" sz="2400" b="0" i="1" smtClean="0">
                              <a:latin typeface="Cambria Math" panose="02040503050406030204" pitchFamily="18" charset="0"/>
                              <a:ea typeface="Cambria Math" panose="02040503050406030204" pitchFamily="18" charset="0"/>
                            </a:rPr>
                            <m:t>15</m:t>
                          </m:r>
                        </m:sup>
                      </m:sSup>
                      <m:r>
                        <a:rPr lang="en-AU" sz="2400" b="0" i="1" smtClean="0">
                          <a:latin typeface="Cambria Math" panose="02040503050406030204" pitchFamily="18" charset="0"/>
                          <a:ea typeface="Cambria Math" panose="02040503050406030204" pitchFamily="18" charset="0"/>
                        </a:rPr>
                        <m:t> </m:t>
                      </m:r>
                      <m:r>
                        <a:rPr lang="en-AU" sz="2400" b="0" i="1" smtClean="0">
                          <a:latin typeface="Cambria Math" panose="02040503050406030204" pitchFamily="18" charset="0"/>
                          <a:ea typeface="Cambria Math" panose="02040503050406030204" pitchFamily="18" charset="0"/>
                        </a:rPr>
                        <m:t>𝑚</m:t>
                      </m:r>
                      <m:r>
                        <a:rPr lang="en-AU" sz="2400" b="0" i="1" smtClean="0">
                          <a:latin typeface="Cambria Math" panose="02040503050406030204" pitchFamily="18" charset="0"/>
                          <a:ea typeface="Cambria Math" panose="02040503050406030204" pitchFamily="18" charset="0"/>
                        </a:rPr>
                        <m:t> </m:t>
                      </m:r>
                      <m:sSup>
                        <m:sSupPr>
                          <m:ctrlPr>
                            <a:rPr lang="en-AU" sz="2400" b="0" i="1" smtClean="0">
                              <a:latin typeface="Cambria Math" panose="02040503050406030204" pitchFamily="18" charset="0"/>
                              <a:ea typeface="Cambria Math" panose="02040503050406030204" pitchFamily="18" charset="0"/>
                            </a:rPr>
                          </m:ctrlPr>
                        </m:sSupPr>
                        <m:e>
                          <m:r>
                            <a:rPr lang="en-AU" sz="2400" b="0" i="1" smtClean="0">
                              <a:latin typeface="Cambria Math" panose="02040503050406030204" pitchFamily="18" charset="0"/>
                              <a:ea typeface="Cambria Math" panose="02040503050406030204" pitchFamily="18" charset="0"/>
                            </a:rPr>
                            <m:t>𝑠</m:t>
                          </m:r>
                        </m:e>
                        <m:sup>
                          <m:r>
                            <a:rPr lang="en-AU" sz="2400" b="0" i="1" smtClean="0">
                              <a:latin typeface="Cambria Math" panose="02040503050406030204" pitchFamily="18" charset="0"/>
                              <a:ea typeface="Cambria Math" panose="02040503050406030204" pitchFamily="18" charset="0"/>
                            </a:rPr>
                            <m:t>−2</m:t>
                          </m:r>
                        </m:sup>
                      </m:sSup>
                    </m:oMath>
                  </m:oMathPara>
                </a14:m>
                <a:endParaRPr lang="en-AU" dirty="0"/>
              </a:p>
            </p:txBody>
          </p:sp>
        </mc:Choice>
        <mc:Fallback>
          <p:sp>
            <p:nvSpPr>
              <p:cNvPr id="44" name="TextBox 43"/>
              <p:cNvSpPr txBox="1">
                <a:spLocks noRot="1" noChangeAspect="1" noMove="1" noResize="1" noEditPoints="1" noAdjustHandles="1" noChangeArrowheads="1" noChangeShapeType="1" noTextEdit="1"/>
              </p:cNvSpPr>
              <p:nvPr/>
            </p:nvSpPr>
            <p:spPr>
              <a:xfrm>
                <a:off x="6141153" y="3961872"/>
                <a:ext cx="2610831" cy="373500"/>
              </a:xfrm>
              <a:prstGeom prst="rect">
                <a:avLst/>
              </a:prstGeom>
              <a:blipFill rotWithShape="0">
                <a:blip r:embed="rId12"/>
                <a:stretch>
                  <a:fillRect l="-699" t="-1639" r="-466" b="-6557"/>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46" name="TextBox 45"/>
              <p:cNvSpPr txBox="1"/>
              <p:nvPr/>
            </p:nvSpPr>
            <p:spPr>
              <a:xfrm>
                <a:off x="4351869" y="4786488"/>
                <a:ext cx="1247329" cy="43075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AU" sz="2400" b="0" i="1" smtClean="0">
                          <a:latin typeface="Cambria Math" panose="02040503050406030204" pitchFamily="18" charset="0"/>
                        </a:rPr>
                        <m:t>𝑑</m:t>
                      </m:r>
                      <m:r>
                        <a:rPr lang="en-AU" sz="2400" b="0" i="1" smtClean="0">
                          <a:latin typeface="Cambria Math" panose="02040503050406030204" pitchFamily="18" charset="0"/>
                        </a:rPr>
                        <m:t>=</m:t>
                      </m:r>
                      <m:box>
                        <m:boxPr>
                          <m:ctrlPr>
                            <a:rPr lang="en-AU" sz="2400" b="0" i="1" smtClean="0">
                              <a:latin typeface="Cambria Math" panose="02040503050406030204" pitchFamily="18" charset="0"/>
                            </a:rPr>
                          </m:ctrlPr>
                        </m:boxPr>
                        <m:e>
                          <m:argPr>
                            <m:argSz m:val="-1"/>
                          </m:argPr>
                          <m:f>
                            <m:fPr>
                              <m:ctrlPr>
                                <a:rPr lang="en-AU" sz="2400" b="0" i="1" smtClean="0">
                                  <a:latin typeface="Cambria Math" panose="02040503050406030204" pitchFamily="18" charset="0"/>
                                </a:rPr>
                              </m:ctrlPr>
                            </m:fPr>
                            <m:num>
                              <m:r>
                                <a:rPr lang="en-AU" sz="2400" b="0" i="1" smtClean="0">
                                  <a:latin typeface="Cambria Math" panose="02040503050406030204" pitchFamily="18" charset="0"/>
                                </a:rPr>
                                <m:t>1</m:t>
                              </m:r>
                            </m:num>
                            <m:den>
                              <m:r>
                                <a:rPr lang="en-AU" sz="2400" b="0" i="1" smtClean="0">
                                  <a:latin typeface="Cambria Math" panose="02040503050406030204" pitchFamily="18" charset="0"/>
                                </a:rPr>
                                <m:t>2</m:t>
                              </m:r>
                            </m:den>
                          </m:f>
                        </m:e>
                      </m:box>
                      <m:r>
                        <a:rPr lang="en-AU" sz="2400" b="0" i="1" smtClean="0">
                          <a:latin typeface="Cambria Math" panose="02040503050406030204" pitchFamily="18" charset="0"/>
                        </a:rPr>
                        <m:t>𝑎</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𝑡</m:t>
                          </m:r>
                        </m:e>
                        <m:sup>
                          <m:r>
                            <a:rPr lang="en-AU" sz="2400" b="0" i="1" smtClean="0">
                              <a:latin typeface="Cambria Math" panose="02040503050406030204" pitchFamily="18" charset="0"/>
                            </a:rPr>
                            <m:t>2</m:t>
                          </m:r>
                        </m:sup>
                      </m:sSup>
                    </m:oMath>
                  </m:oMathPara>
                </a14:m>
                <a:endParaRPr lang="en-AU" sz="2400" dirty="0"/>
              </a:p>
            </p:txBody>
          </p:sp>
        </mc:Choice>
        <mc:Fallback>
          <p:sp>
            <p:nvSpPr>
              <p:cNvPr id="46" name="TextBox 45"/>
              <p:cNvSpPr txBox="1">
                <a:spLocks noRot="1" noChangeAspect="1" noMove="1" noResize="1" noEditPoints="1" noAdjustHandles="1" noChangeArrowheads="1" noChangeShapeType="1" noTextEdit="1"/>
              </p:cNvSpPr>
              <p:nvPr/>
            </p:nvSpPr>
            <p:spPr>
              <a:xfrm>
                <a:off x="4351869" y="4786488"/>
                <a:ext cx="1247329" cy="430759"/>
              </a:xfrm>
              <a:prstGeom prst="rect">
                <a:avLst/>
              </a:prstGeom>
              <a:blipFill rotWithShape="0">
                <a:blip r:embed="rId13"/>
                <a:stretch>
                  <a:fillRect/>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47" name="TextBox 46"/>
              <p:cNvSpPr txBox="1"/>
              <p:nvPr/>
            </p:nvSpPr>
            <p:spPr>
              <a:xfrm>
                <a:off x="6026613" y="4562614"/>
                <a:ext cx="2180409" cy="843885"/>
              </a:xfrm>
              <a:prstGeom prst="rect">
                <a:avLst/>
              </a:prstGeom>
              <a:noFill/>
            </p:spPr>
            <p:txBody>
              <a:bodyPr wrap="square" rtlCol="0">
                <a:spAutoFit/>
              </a:bodyPr>
              <a:lstStyle/>
              <a:p>
                <a:r>
                  <a:rPr lang="en-AU" sz="2400" dirty="0" smtClean="0"/>
                  <a:t>Time </a:t>
                </a:r>
                <a14:m>
                  <m:oMath xmlns:m="http://schemas.openxmlformats.org/officeDocument/2006/math">
                    <m:r>
                      <a:rPr lang="en-AU" sz="2400" b="0" i="1" smtClean="0">
                        <a:latin typeface="Cambria Math" panose="02040503050406030204" pitchFamily="18" charset="0"/>
                      </a:rPr>
                      <m:t>𝑡</m:t>
                    </m:r>
                    <m:r>
                      <a:rPr lang="en-AU" sz="2400" b="0" i="1" smtClean="0">
                        <a:latin typeface="Cambria Math" panose="02040503050406030204" pitchFamily="18" charset="0"/>
                      </a:rPr>
                      <m:t>=</m:t>
                    </m:r>
                    <m:rad>
                      <m:radPr>
                        <m:degHide m:val="on"/>
                        <m:ctrlPr>
                          <a:rPr lang="en-AU" sz="2400" b="0" i="1" smtClean="0">
                            <a:latin typeface="Cambria Math" panose="02040503050406030204" pitchFamily="18" charset="0"/>
                          </a:rPr>
                        </m:ctrlPr>
                      </m:radPr>
                      <m:deg/>
                      <m:e>
                        <m:f>
                          <m:fPr>
                            <m:ctrlPr>
                              <a:rPr lang="en-AU" sz="2400" b="0" i="1" smtClean="0">
                                <a:latin typeface="Cambria Math" panose="02040503050406030204" pitchFamily="18" charset="0"/>
                              </a:rPr>
                            </m:ctrlPr>
                          </m:fPr>
                          <m:num>
                            <m:r>
                              <a:rPr lang="en-AU" sz="2400" b="0" i="1" smtClean="0">
                                <a:latin typeface="Cambria Math" panose="02040503050406030204" pitchFamily="18" charset="0"/>
                              </a:rPr>
                              <m:t>2</m:t>
                            </m:r>
                            <m:r>
                              <a:rPr lang="en-AU" sz="2400" b="0" i="1" smtClean="0">
                                <a:latin typeface="Cambria Math" panose="02040503050406030204" pitchFamily="18" charset="0"/>
                              </a:rPr>
                              <m:t>𝑑</m:t>
                            </m:r>
                          </m:num>
                          <m:den>
                            <m:r>
                              <a:rPr lang="en-AU" sz="2400" b="0" i="1" smtClean="0">
                                <a:latin typeface="Cambria Math" panose="02040503050406030204" pitchFamily="18" charset="0"/>
                              </a:rPr>
                              <m:t>𝑎</m:t>
                            </m:r>
                          </m:den>
                        </m:f>
                      </m:e>
                    </m:rad>
                  </m:oMath>
                </a14:m>
                <a:endParaRPr lang="en-AU" sz="2400" dirty="0"/>
              </a:p>
            </p:txBody>
          </p:sp>
        </mc:Choice>
        <mc:Fallback>
          <p:sp>
            <p:nvSpPr>
              <p:cNvPr id="47" name="TextBox 46"/>
              <p:cNvSpPr txBox="1">
                <a:spLocks noRot="1" noChangeAspect="1" noMove="1" noResize="1" noEditPoints="1" noAdjustHandles="1" noChangeArrowheads="1" noChangeShapeType="1" noTextEdit="1"/>
              </p:cNvSpPr>
              <p:nvPr/>
            </p:nvSpPr>
            <p:spPr>
              <a:xfrm>
                <a:off x="6026613" y="4562614"/>
                <a:ext cx="2180409" cy="843885"/>
              </a:xfrm>
              <a:prstGeom prst="rect">
                <a:avLst/>
              </a:prstGeom>
              <a:blipFill rotWithShape="0">
                <a:blip r:embed="rId14"/>
                <a:stretch>
                  <a:fillRect l="-4482"/>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48" name="TextBox 47"/>
              <p:cNvSpPr txBox="1"/>
              <p:nvPr/>
            </p:nvSpPr>
            <p:spPr>
              <a:xfrm>
                <a:off x="4397025" y="5317067"/>
                <a:ext cx="1656736" cy="81836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𝑡</m:t>
                      </m:r>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f>
                            <m:fPr>
                              <m:ctrlPr>
                                <a:rPr lang="en-AU" b="0" i="1" smtClean="0">
                                  <a:latin typeface="Cambria Math" panose="02040503050406030204" pitchFamily="18" charset="0"/>
                                </a:rPr>
                              </m:ctrlPr>
                            </m:fPr>
                            <m:num>
                              <m:r>
                                <a:rPr lang="en-AU" b="0" i="1" smtClean="0">
                                  <a:latin typeface="Cambria Math" panose="02040503050406030204" pitchFamily="18" charset="0"/>
                                </a:rPr>
                                <m:t>2</m:t>
                              </m:r>
                              <m:r>
                                <a:rPr lang="en-AU" b="0" i="1" smtClean="0">
                                  <a:latin typeface="Cambria Math" panose="02040503050406030204" pitchFamily="18" charset="0"/>
                                  <a:ea typeface="Cambria Math" panose="02040503050406030204" pitchFamily="18" charset="0"/>
                                </a:rPr>
                                <m:t>×0.012</m:t>
                              </m:r>
                            </m:num>
                            <m:den>
                              <m:r>
                                <a:rPr lang="en-AU" b="0" i="1" smtClean="0">
                                  <a:latin typeface="Cambria Math" panose="02040503050406030204" pitchFamily="18" charset="0"/>
                                </a:rPr>
                                <m:t>3.0</m:t>
                              </m:r>
                              <m:r>
                                <a:rPr lang="en-AU" b="0" i="1" smtClean="0">
                                  <a:latin typeface="Cambria Math" panose="02040503050406030204" pitchFamily="18" charset="0"/>
                                  <a:ea typeface="Cambria Math" panose="02040503050406030204" pitchFamily="18" charset="0"/>
                                </a:rPr>
                                <m:t>×</m:t>
                              </m:r>
                              <m:sSup>
                                <m:sSupPr>
                                  <m:ctrlPr>
                                    <a:rPr lang="en-AU" b="0" i="1" smtClean="0">
                                      <a:latin typeface="Cambria Math" panose="02040503050406030204" pitchFamily="18" charset="0"/>
                                      <a:ea typeface="Cambria Math" panose="02040503050406030204" pitchFamily="18" charset="0"/>
                                    </a:rPr>
                                  </m:ctrlPr>
                                </m:sSupPr>
                                <m:e>
                                  <m:r>
                                    <a:rPr lang="en-AU" b="0" i="1" smtClean="0">
                                      <a:latin typeface="Cambria Math" panose="02040503050406030204" pitchFamily="18" charset="0"/>
                                      <a:ea typeface="Cambria Math" panose="02040503050406030204" pitchFamily="18" charset="0"/>
                                    </a:rPr>
                                    <m:t>10</m:t>
                                  </m:r>
                                </m:e>
                                <m:sup>
                                  <m:r>
                                    <a:rPr lang="en-AU" b="0" i="1" smtClean="0">
                                      <a:latin typeface="Cambria Math" panose="02040503050406030204" pitchFamily="18" charset="0"/>
                                      <a:ea typeface="Cambria Math" panose="02040503050406030204" pitchFamily="18" charset="0"/>
                                    </a:rPr>
                                    <m:t>15</m:t>
                                  </m:r>
                                </m:sup>
                              </m:sSup>
                            </m:den>
                          </m:f>
                        </m:e>
                      </m:rad>
                    </m:oMath>
                  </m:oMathPara>
                </a14:m>
                <a:endParaRPr lang="en-AU" dirty="0"/>
              </a:p>
            </p:txBody>
          </p:sp>
        </mc:Choice>
        <mc:Fallback>
          <p:sp>
            <p:nvSpPr>
              <p:cNvPr id="48" name="TextBox 47"/>
              <p:cNvSpPr txBox="1">
                <a:spLocks noRot="1" noChangeAspect="1" noMove="1" noResize="1" noEditPoints="1" noAdjustHandles="1" noChangeArrowheads="1" noChangeShapeType="1" noTextEdit="1"/>
              </p:cNvSpPr>
              <p:nvPr/>
            </p:nvSpPr>
            <p:spPr>
              <a:xfrm>
                <a:off x="4397025" y="5317067"/>
                <a:ext cx="1656736" cy="818366"/>
              </a:xfrm>
              <a:prstGeom prst="rect">
                <a:avLst/>
              </a:prstGeom>
              <a:blipFill rotWithShape="0">
                <a:blip r:embed="rId15"/>
                <a:stretch>
                  <a:fillRect b="-746"/>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49" name="TextBox 48"/>
              <p:cNvSpPr txBox="1"/>
              <p:nvPr/>
            </p:nvSpPr>
            <p:spPr>
              <a:xfrm>
                <a:off x="6225824" y="5599292"/>
                <a:ext cx="1998239"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AU" sz="2400" b="0" i="1" smtClean="0">
                          <a:latin typeface="Cambria Math" panose="02040503050406030204" pitchFamily="18" charset="0"/>
                        </a:rPr>
                        <m:t>=2.8</m:t>
                      </m:r>
                      <m:r>
                        <a:rPr lang="en-AU" sz="2400" b="0" i="1" smtClean="0">
                          <a:latin typeface="Cambria Math" panose="02040503050406030204" pitchFamily="18" charset="0"/>
                          <a:ea typeface="Cambria Math" panose="02040503050406030204" pitchFamily="18" charset="0"/>
                        </a:rPr>
                        <m:t>×</m:t>
                      </m:r>
                      <m:sSup>
                        <m:sSupPr>
                          <m:ctrlPr>
                            <a:rPr lang="en-AU" sz="2400" b="0" i="1" smtClean="0">
                              <a:latin typeface="Cambria Math" panose="02040503050406030204" pitchFamily="18" charset="0"/>
                              <a:ea typeface="Cambria Math" panose="02040503050406030204" pitchFamily="18" charset="0"/>
                            </a:rPr>
                          </m:ctrlPr>
                        </m:sSupPr>
                        <m:e>
                          <m:r>
                            <a:rPr lang="en-AU" sz="2400" b="0" i="1" smtClean="0">
                              <a:latin typeface="Cambria Math" panose="02040503050406030204" pitchFamily="18" charset="0"/>
                              <a:ea typeface="Cambria Math" panose="02040503050406030204" pitchFamily="18" charset="0"/>
                            </a:rPr>
                            <m:t>10</m:t>
                          </m:r>
                        </m:e>
                        <m:sup>
                          <m:r>
                            <a:rPr lang="en-AU" sz="2400" b="0" i="1" smtClean="0">
                              <a:latin typeface="Cambria Math" panose="02040503050406030204" pitchFamily="18" charset="0"/>
                              <a:ea typeface="Cambria Math" panose="02040503050406030204" pitchFamily="18" charset="0"/>
                            </a:rPr>
                            <m:t>−9</m:t>
                          </m:r>
                        </m:sup>
                      </m:sSup>
                      <m:r>
                        <a:rPr lang="en-AU" sz="2400" b="0" i="1" smtClean="0">
                          <a:latin typeface="Cambria Math" panose="02040503050406030204" pitchFamily="18" charset="0"/>
                          <a:ea typeface="Cambria Math" panose="02040503050406030204" pitchFamily="18" charset="0"/>
                        </a:rPr>
                        <m:t> </m:t>
                      </m:r>
                      <m:r>
                        <a:rPr lang="en-AU" sz="2400" b="0" i="1" smtClean="0">
                          <a:latin typeface="Cambria Math" panose="02040503050406030204" pitchFamily="18" charset="0"/>
                          <a:ea typeface="Cambria Math" panose="02040503050406030204" pitchFamily="18" charset="0"/>
                        </a:rPr>
                        <m:t>𝑠</m:t>
                      </m:r>
                    </m:oMath>
                  </m:oMathPara>
                </a14:m>
                <a:endParaRPr lang="en-AU" sz="2400" dirty="0"/>
              </a:p>
            </p:txBody>
          </p:sp>
        </mc:Choice>
        <mc:Fallback>
          <p:sp>
            <p:nvSpPr>
              <p:cNvPr id="49" name="TextBox 48"/>
              <p:cNvSpPr txBox="1">
                <a:spLocks noRot="1" noChangeAspect="1" noMove="1" noResize="1" noEditPoints="1" noAdjustHandles="1" noChangeArrowheads="1" noChangeShapeType="1" noTextEdit="1"/>
              </p:cNvSpPr>
              <p:nvPr/>
            </p:nvSpPr>
            <p:spPr>
              <a:xfrm>
                <a:off x="6225824" y="5599292"/>
                <a:ext cx="1998239" cy="369332"/>
              </a:xfrm>
              <a:prstGeom prst="rect">
                <a:avLst/>
              </a:prstGeom>
              <a:blipFill rotWithShape="0">
                <a:blip r:embed="rId16"/>
                <a:stretch>
                  <a:fillRect l="-1220" t="-1667" r="-1524" b="-6667"/>
                </a:stretch>
              </a:blipFill>
            </p:spPr>
            <p:txBody>
              <a:bodyPr/>
              <a:lstStyle/>
              <a:p>
                <a:r>
                  <a:rPr lang="en-AU">
                    <a:noFill/>
                  </a:rPr>
                  <a:t> </a:t>
                </a:r>
              </a:p>
            </p:txBody>
          </p:sp>
        </mc:Fallback>
      </mc:AlternateContent>
    </p:spTree>
    <p:custDataLst>
      <p:tags r:id="rId1"/>
    </p:custDataLst>
    <p:extLst>
      <p:ext uri="{BB962C8B-B14F-4D97-AF65-F5344CB8AC3E}">
        <p14:creationId xmlns:p14="http://schemas.microsoft.com/office/powerpoint/2010/main" val="81050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5" grpId="0"/>
      <p:bldP spid="26" grpId="0"/>
      <p:bldP spid="37" grpId="0"/>
      <p:bldP spid="38" grpId="0"/>
      <p:bldP spid="39" grpId="0"/>
      <p:bldP spid="40" grpId="0"/>
      <p:bldP spid="42" grpId="0"/>
      <p:bldP spid="43" grpId="0"/>
      <p:bldP spid="44" grpId="0"/>
      <p:bldP spid="46" grpId="0"/>
      <p:bldP spid="47" grpId="0"/>
      <p:bldP spid="48" grpId="0"/>
      <p:bldP spid="4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ounded Rectangle 5"/>
          <p:cNvSpPr/>
          <p:nvPr/>
        </p:nvSpPr>
        <p:spPr>
          <a:xfrm>
            <a:off x="107503" y="6292892"/>
            <a:ext cx="8938121" cy="448475"/>
          </a:xfrm>
          <a:prstGeom prst="round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1"/>
          <p:cNvSpPr txBox="1">
            <a:spLocks/>
          </p:cNvSpPr>
          <p:nvPr/>
        </p:nvSpPr>
        <p:spPr>
          <a:xfrm>
            <a:off x="0" y="274638"/>
            <a:ext cx="910854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rPr>
              <a:t>Electric potential</a:t>
            </a:r>
            <a:endParaRPr lang="en-AU" sz="4800" dirty="0">
              <a:effectLst>
                <a:outerShdw blurRad="38100" dist="38100" dir="2700000" algn="tl">
                  <a:srgbClr val="000000">
                    <a:alpha val="43137"/>
                  </a:srgbClr>
                </a:outerShdw>
              </a:effectLst>
            </a:endParaRPr>
          </a:p>
        </p:txBody>
      </p:sp>
      <p:sp>
        <p:nvSpPr>
          <p:cNvPr id="16" name="TextBox 15"/>
          <p:cNvSpPr txBox="1"/>
          <p:nvPr/>
        </p:nvSpPr>
        <p:spPr>
          <a:xfrm>
            <a:off x="408644" y="1101339"/>
            <a:ext cx="8242536" cy="1200329"/>
          </a:xfrm>
          <a:prstGeom prst="rect">
            <a:avLst/>
          </a:prstGeom>
          <a:noFill/>
        </p:spPr>
        <p:txBody>
          <a:bodyPr wrap="square" rtlCol="0">
            <a:spAutoFit/>
          </a:bodyPr>
          <a:lstStyle/>
          <a:p>
            <a:r>
              <a:rPr lang="en-AU" sz="2400" b="1" u="sng" dirty="0" smtClean="0">
                <a:latin typeface="Cambria Math" pitchFamily="18" charset="0"/>
                <a:ea typeface="Cambria Math" pitchFamily="18" charset="0"/>
              </a:rPr>
              <a:t>Exercise:</a:t>
            </a:r>
            <a:r>
              <a:rPr lang="en-AU" sz="2400" dirty="0" smtClean="0">
                <a:latin typeface="Cambria Math" pitchFamily="18" charset="0"/>
                <a:ea typeface="Cambria Math" pitchFamily="18" charset="0"/>
              </a:rPr>
              <a:t> a potential difference of 200 V is applied across a pair of parallel plates 0.012 m apart. </a:t>
            </a:r>
            <a:r>
              <a:rPr lang="en-AU" sz="2400" dirty="0" smtClean="0">
                <a:solidFill>
                  <a:srgbClr val="FF0000"/>
                </a:solidFill>
                <a:latin typeface="Cambria Math" pitchFamily="18" charset="0"/>
                <a:ea typeface="Cambria Math" pitchFamily="18" charset="0"/>
              </a:rPr>
              <a:t>(c) calculate the work done on the electron as it travels between the plates.</a:t>
            </a:r>
            <a:endParaRPr lang="en-AU" sz="2400" b="1" dirty="0">
              <a:solidFill>
                <a:srgbClr val="FF0000"/>
              </a:solidFill>
              <a:latin typeface="Cambria Math" pitchFamily="18" charset="0"/>
              <a:ea typeface="Cambria Math" pitchFamily="18" charset="0"/>
            </a:endParaRPr>
          </a:p>
        </p:txBody>
      </p:sp>
      <p:sp>
        <p:nvSpPr>
          <p:cNvPr id="24" name="TextBox 23"/>
          <p:cNvSpPr txBox="1"/>
          <p:nvPr/>
        </p:nvSpPr>
        <p:spPr>
          <a:xfrm>
            <a:off x="1691680" y="6292893"/>
            <a:ext cx="6264696" cy="400110"/>
          </a:xfrm>
          <a:prstGeom prst="rect">
            <a:avLst/>
          </a:prstGeom>
          <a:noFill/>
        </p:spPr>
        <p:txBody>
          <a:bodyPr wrap="square" rtlCol="0">
            <a:spAutoFit/>
          </a:bodyPr>
          <a:lstStyle/>
          <a:p>
            <a:r>
              <a:rPr lang="en-AU" sz="2000" i="1" dirty="0" smtClean="0">
                <a:latin typeface="Cambria Math" pitchFamily="18" charset="0"/>
                <a:ea typeface="Cambria Math" pitchFamily="18" charset="0"/>
              </a:rPr>
              <a:t>e </a:t>
            </a:r>
            <a:r>
              <a:rPr lang="en-AU" sz="2000" dirty="0" smtClean="0">
                <a:latin typeface="Cambria Math" pitchFamily="18" charset="0"/>
                <a:ea typeface="Cambria Math" pitchFamily="18" charset="0"/>
              </a:rPr>
              <a:t>= </a:t>
            </a:r>
            <a:r>
              <a:rPr lang="en-AU" sz="2000" dirty="0" smtClean="0">
                <a:latin typeface="Cambria Math" pitchFamily="18" charset="0"/>
                <a:ea typeface="Cambria Math" pitchFamily="18" charset="0"/>
              </a:rPr>
              <a:t>1.6 </a:t>
            </a:r>
            <a:r>
              <a:rPr lang="en-AU" sz="2000" dirty="0" smtClean="0">
                <a:latin typeface="Cambria Math" pitchFamily="18" charset="0"/>
                <a:ea typeface="Cambria Math" pitchFamily="18" charset="0"/>
              </a:rPr>
              <a:t>x 10</a:t>
            </a:r>
            <a:r>
              <a:rPr lang="en-AU" sz="2000" baseline="30000" dirty="0" smtClean="0">
                <a:latin typeface="Cambria Math" pitchFamily="18" charset="0"/>
                <a:ea typeface="Cambria Math" pitchFamily="18" charset="0"/>
              </a:rPr>
              <a:t>-19</a:t>
            </a:r>
            <a:r>
              <a:rPr lang="en-AU" sz="2000" dirty="0" smtClean="0">
                <a:latin typeface="Cambria Math" pitchFamily="18" charset="0"/>
                <a:ea typeface="Cambria Math" pitchFamily="18" charset="0"/>
              </a:rPr>
              <a:t> C;   m</a:t>
            </a:r>
            <a:r>
              <a:rPr lang="en-AU" sz="2000" i="1" baseline="-25000" dirty="0" smtClean="0">
                <a:latin typeface="Cambria Math" pitchFamily="18" charset="0"/>
                <a:ea typeface="Cambria Math" pitchFamily="18" charset="0"/>
              </a:rPr>
              <a:t>e</a:t>
            </a:r>
            <a:r>
              <a:rPr lang="en-AU" sz="2000" dirty="0" smtClean="0">
                <a:latin typeface="Cambria Math" pitchFamily="18" charset="0"/>
                <a:ea typeface="Cambria Math" pitchFamily="18" charset="0"/>
              </a:rPr>
              <a:t> = </a:t>
            </a:r>
            <a:r>
              <a:rPr lang="en-AU" sz="2000" dirty="0" smtClean="0">
                <a:latin typeface="Cambria Math" pitchFamily="18" charset="0"/>
                <a:ea typeface="Cambria Math" pitchFamily="18" charset="0"/>
              </a:rPr>
              <a:t>9.1 </a:t>
            </a:r>
            <a:r>
              <a:rPr lang="en-AU" sz="2000" dirty="0" smtClean="0">
                <a:latin typeface="Cambria Math" pitchFamily="18" charset="0"/>
                <a:ea typeface="Cambria Math" pitchFamily="18" charset="0"/>
              </a:rPr>
              <a:t>x 10</a:t>
            </a:r>
            <a:r>
              <a:rPr lang="en-AU" sz="2000" baseline="30000" dirty="0" smtClean="0">
                <a:latin typeface="Cambria Math" pitchFamily="18" charset="0"/>
                <a:ea typeface="Cambria Math" pitchFamily="18" charset="0"/>
              </a:rPr>
              <a:t>-31</a:t>
            </a:r>
            <a:r>
              <a:rPr lang="en-AU" sz="2000" dirty="0" smtClean="0">
                <a:latin typeface="Cambria Math" pitchFamily="18" charset="0"/>
                <a:ea typeface="Cambria Math" pitchFamily="18" charset="0"/>
              </a:rPr>
              <a:t> kg</a:t>
            </a:r>
            <a:endParaRPr lang="en-AU" sz="2000" baseline="30000" dirty="0">
              <a:latin typeface="Cambria Math" pitchFamily="18" charset="0"/>
              <a:ea typeface="Cambria Math" pitchFamily="18" charset="0"/>
            </a:endParaRPr>
          </a:p>
        </p:txBody>
      </p:sp>
      <p:cxnSp>
        <p:nvCxnSpPr>
          <p:cNvPr id="7" name="Straight Connector 6"/>
          <p:cNvCxnSpPr/>
          <p:nvPr/>
        </p:nvCxnSpPr>
        <p:spPr>
          <a:xfrm>
            <a:off x="361247" y="4831641"/>
            <a:ext cx="2178754" cy="1129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66890" y="5898445"/>
            <a:ext cx="2173111" cy="1693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916844" y="4955819"/>
            <a:ext cx="0" cy="8128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1" name="TextBox 10"/>
              <p:cNvSpPr txBox="1"/>
              <p:nvPr/>
            </p:nvSpPr>
            <p:spPr>
              <a:xfrm>
                <a:off x="423333" y="5079997"/>
                <a:ext cx="365485" cy="492443"/>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AU" sz="3200" b="0" i="1" smtClean="0">
                          <a:solidFill>
                            <a:srgbClr val="FF0000"/>
                          </a:solidFill>
                          <a:latin typeface="Cambria Math" panose="02040503050406030204" pitchFamily="18" charset="0"/>
                        </a:rPr>
                        <m:t>𝐸</m:t>
                      </m:r>
                    </m:oMath>
                  </m:oMathPara>
                </a14:m>
                <a:endParaRPr lang="en-AU" sz="3200" dirty="0">
                  <a:solidFill>
                    <a:srgbClr val="FF0000"/>
                  </a:solidFill>
                </a:endParaRPr>
              </a:p>
            </p:txBody>
          </p:sp>
        </mc:Choice>
        <mc:Fallback>
          <p:sp>
            <p:nvSpPr>
              <p:cNvPr id="11" name="TextBox 10"/>
              <p:cNvSpPr txBox="1">
                <a:spLocks noRot="1" noChangeAspect="1" noMove="1" noResize="1" noEditPoints="1" noAdjustHandles="1" noChangeArrowheads="1" noChangeShapeType="1" noTextEdit="1"/>
              </p:cNvSpPr>
              <p:nvPr/>
            </p:nvSpPr>
            <p:spPr>
              <a:xfrm>
                <a:off x="423333" y="5079997"/>
                <a:ext cx="365485" cy="492443"/>
              </a:xfrm>
              <a:prstGeom prst="rect">
                <a:avLst/>
              </a:prstGeom>
              <a:blipFill rotWithShape="0">
                <a:blip r:embed="rId4"/>
                <a:stretch>
                  <a:fillRect/>
                </a:stretch>
              </a:blipFill>
            </p:spPr>
            <p:txBody>
              <a:bodyPr/>
              <a:lstStyle/>
              <a:p>
                <a:r>
                  <a:rPr lang="en-AU">
                    <a:noFill/>
                  </a:rPr>
                  <a:t> </a:t>
                </a:r>
              </a:p>
            </p:txBody>
          </p:sp>
        </mc:Fallback>
      </mc:AlternateContent>
      <p:sp>
        <p:nvSpPr>
          <p:cNvPr id="12" name="TextBox 11"/>
          <p:cNvSpPr txBox="1"/>
          <p:nvPr/>
        </p:nvSpPr>
        <p:spPr>
          <a:xfrm flipH="1">
            <a:off x="2642161" y="4610918"/>
            <a:ext cx="1478292" cy="461665"/>
          </a:xfrm>
          <a:prstGeom prst="rect">
            <a:avLst/>
          </a:prstGeom>
          <a:noFill/>
        </p:spPr>
        <p:txBody>
          <a:bodyPr wrap="square" rtlCol="0">
            <a:spAutoFit/>
          </a:bodyPr>
          <a:lstStyle/>
          <a:p>
            <a:r>
              <a:rPr lang="en-AU" sz="2400" dirty="0" smtClean="0"/>
              <a:t>+</a:t>
            </a:r>
            <a:r>
              <a:rPr lang="en-AU" sz="2400" dirty="0" err="1" smtClean="0"/>
              <a:t>ve</a:t>
            </a:r>
            <a:r>
              <a:rPr lang="en-AU" sz="2400" dirty="0" smtClean="0"/>
              <a:t> plate</a:t>
            </a:r>
            <a:endParaRPr lang="en-AU" sz="2400" dirty="0"/>
          </a:p>
        </p:txBody>
      </p:sp>
      <p:cxnSp>
        <p:nvCxnSpPr>
          <p:cNvPr id="13" name="Straight Arrow Connector 12"/>
          <p:cNvCxnSpPr>
            <a:stCxn id="15" idx="4"/>
          </p:cNvCxnSpPr>
          <p:nvPr/>
        </p:nvCxnSpPr>
        <p:spPr>
          <a:xfrm flipH="1" flipV="1">
            <a:off x="1258712" y="5168938"/>
            <a:ext cx="1" cy="678704"/>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flipH="1">
            <a:off x="2647804" y="5666431"/>
            <a:ext cx="1478292" cy="461665"/>
          </a:xfrm>
          <a:prstGeom prst="rect">
            <a:avLst/>
          </a:prstGeom>
          <a:noFill/>
        </p:spPr>
        <p:txBody>
          <a:bodyPr wrap="square" rtlCol="0">
            <a:spAutoFit/>
          </a:bodyPr>
          <a:lstStyle/>
          <a:p>
            <a:r>
              <a:rPr lang="en-AU" sz="2400" dirty="0"/>
              <a:t>-</a:t>
            </a:r>
            <a:r>
              <a:rPr lang="en-AU" sz="2400" dirty="0" err="1" smtClean="0"/>
              <a:t>ve</a:t>
            </a:r>
            <a:r>
              <a:rPr lang="en-AU" sz="2400" dirty="0" smtClean="0"/>
              <a:t> plate</a:t>
            </a:r>
            <a:endParaRPr lang="en-AU" sz="2400" dirty="0"/>
          </a:p>
        </p:txBody>
      </p:sp>
      <p:sp>
        <p:nvSpPr>
          <p:cNvPr id="15" name="Oval 14"/>
          <p:cNvSpPr/>
          <p:nvPr/>
        </p:nvSpPr>
        <p:spPr>
          <a:xfrm>
            <a:off x="1162757" y="5651463"/>
            <a:ext cx="191911" cy="1961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mc:Choice xmlns:a14="http://schemas.microsoft.com/office/drawing/2010/main" Requires="a14">
          <p:sp>
            <p:nvSpPr>
              <p:cNvPr id="17" name="TextBox 16"/>
              <p:cNvSpPr txBox="1"/>
              <p:nvPr/>
            </p:nvSpPr>
            <p:spPr>
              <a:xfrm>
                <a:off x="1360313" y="5373512"/>
                <a:ext cx="535275"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AU" sz="2800" b="0" i="1" smtClean="0">
                          <a:solidFill>
                            <a:srgbClr val="0070C0"/>
                          </a:solidFill>
                          <a:latin typeface="Cambria Math" panose="02040503050406030204" pitchFamily="18" charset="0"/>
                        </a:rPr>
                        <m:t>−</m:t>
                      </m:r>
                      <m:r>
                        <a:rPr lang="en-AU" sz="2800" b="0" i="1" smtClean="0">
                          <a:solidFill>
                            <a:srgbClr val="0070C0"/>
                          </a:solidFill>
                          <a:latin typeface="Cambria Math" panose="02040503050406030204" pitchFamily="18" charset="0"/>
                        </a:rPr>
                        <m:t>𝑒</m:t>
                      </m:r>
                    </m:oMath>
                  </m:oMathPara>
                </a14:m>
                <a:endParaRPr lang="en-AU" sz="2800" dirty="0">
                  <a:solidFill>
                    <a:srgbClr val="0070C0"/>
                  </a:solidFill>
                </a:endParaRPr>
              </a:p>
            </p:txBody>
          </p:sp>
        </mc:Choice>
        <mc:Fallback>
          <p:sp>
            <p:nvSpPr>
              <p:cNvPr id="17" name="TextBox 16"/>
              <p:cNvSpPr txBox="1">
                <a:spLocks noRot="1" noChangeAspect="1" noMove="1" noResize="1" noEditPoints="1" noAdjustHandles="1" noChangeArrowheads="1" noChangeShapeType="1" noTextEdit="1"/>
              </p:cNvSpPr>
              <p:nvPr/>
            </p:nvSpPr>
            <p:spPr>
              <a:xfrm>
                <a:off x="1360313" y="5373512"/>
                <a:ext cx="535275" cy="430887"/>
              </a:xfrm>
              <a:prstGeom prst="rect">
                <a:avLst/>
              </a:prstGeom>
              <a:blipFill rotWithShape="0">
                <a:blip r:embed="rId5"/>
                <a:stretch>
                  <a:fillRect/>
                </a:stretch>
              </a:blipFill>
            </p:spPr>
            <p:txBody>
              <a:bodyPr/>
              <a:lstStyle/>
              <a:p>
                <a:r>
                  <a:rPr lang="en-AU">
                    <a:noFill/>
                  </a:rPr>
                  <a:t> </a:t>
                </a:r>
              </a:p>
            </p:txBody>
          </p:sp>
        </mc:Fallback>
      </mc:AlternateContent>
      <p:sp>
        <p:nvSpPr>
          <p:cNvPr id="18" name="TextBox 17"/>
          <p:cNvSpPr txBox="1"/>
          <p:nvPr/>
        </p:nvSpPr>
        <p:spPr>
          <a:xfrm>
            <a:off x="948267" y="2822216"/>
            <a:ext cx="7518400" cy="461665"/>
          </a:xfrm>
          <a:prstGeom prst="rect">
            <a:avLst/>
          </a:prstGeom>
          <a:noFill/>
        </p:spPr>
        <p:txBody>
          <a:bodyPr wrap="square" rtlCol="0">
            <a:spAutoFit/>
          </a:bodyPr>
          <a:lstStyle/>
          <a:p>
            <a:r>
              <a:rPr lang="en-AU" sz="2400" dirty="0" smtClean="0">
                <a:solidFill>
                  <a:srgbClr val="0070C0"/>
                </a:solidFill>
              </a:rPr>
              <a:t>The potential difference is the work done on 1C charge</a:t>
            </a:r>
            <a:endParaRPr lang="en-AU" sz="2400" dirty="0">
              <a:solidFill>
                <a:srgbClr val="0070C0"/>
              </a:solidFill>
            </a:endParaRPr>
          </a:p>
        </p:txBody>
      </p:sp>
      <mc:AlternateContent xmlns:mc="http://schemas.openxmlformats.org/markup-compatibility/2006">
        <mc:Choice xmlns:a14="http://schemas.microsoft.com/office/drawing/2010/main" Requires="a14">
          <p:sp>
            <p:nvSpPr>
              <p:cNvPr id="2" name="TextBox 1"/>
              <p:cNvSpPr txBox="1"/>
              <p:nvPr/>
            </p:nvSpPr>
            <p:spPr>
              <a:xfrm>
                <a:off x="914400" y="3668889"/>
                <a:ext cx="2009422" cy="369332"/>
              </a:xfrm>
              <a:prstGeom prst="rect">
                <a:avLst/>
              </a:prstGeom>
              <a:noFill/>
            </p:spPr>
            <p:txBody>
              <a:bodyPr wrap="square" lIns="0" tIns="0" rIns="0" bIns="0" rtlCol="0">
                <a:spAutoFit/>
              </a:bodyPr>
              <a:lstStyle/>
              <a:p>
                <a:r>
                  <a:rPr lang="en-AU" sz="2400" dirty="0" smtClean="0"/>
                  <a:t>Work </a:t>
                </a:r>
                <a14:m>
                  <m:oMath xmlns:m="http://schemas.openxmlformats.org/officeDocument/2006/math">
                    <m:r>
                      <a:rPr lang="en-AU" sz="2400" b="0" i="1" smtClean="0">
                        <a:latin typeface="Cambria Math" panose="02040503050406030204" pitchFamily="18" charset="0"/>
                      </a:rPr>
                      <m:t>𝑊</m:t>
                    </m:r>
                    <m:r>
                      <a:rPr lang="en-AU" sz="2400" b="0" i="1" smtClean="0">
                        <a:latin typeface="Cambria Math" panose="02040503050406030204" pitchFamily="18" charset="0"/>
                      </a:rPr>
                      <m:t>=</m:t>
                    </m:r>
                    <m:r>
                      <a:rPr lang="en-AU" sz="2400" b="0" i="1" smtClean="0">
                        <a:latin typeface="Cambria Math" panose="02040503050406030204" pitchFamily="18" charset="0"/>
                      </a:rPr>
                      <m:t>𝑞𝑉</m:t>
                    </m:r>
                  </m:oMath>
                </a14:m>
                <a:endParaRPr lang="en-AU" sz="2400" dirty="0"/>
              </a:p>
            </p:txBody>
          </p:sp>
        </mc:Choice>
        <mc:Fallback>
          <p:sp>
            <p:nvSpPr>
              <p:cNvPr id="2" name="TextBox 1"/>
              <p:cNvSpPr txBox="1">
                <a:spLocks noRot="1" noChangeAspect="1" noMove="1" noResize="1" noEditPoints="1" noAdjustHandles="1" noChangeArrowheads="1" noChangeShapeType="1" noTextEdit="1"/>
              </p:cNvSpPr>
              <p:nvPr/>
            </p:nvSpPr>
            <p:spPr>
              <a:xfrm>
                <a:off x="914400" y="3668889"/>
                <a:ext cx="2009422" cy="369332"/>
              </a:xfrm>
              <a:prstGeom prst="rect">
                <a:avLst/>
              </a:prstGeom>
              <a:blipFill rotWithShape="0">
                <a:blip r:embed="rId6"/>
                <a:stretch>
                  <a:fillRect l="-9091" t="-26667" b="-50000"/>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3" name="TextBox 2"/>
              <p:cNvSpPr txBox="1"/>
              <p:nvPr/>
            </p:nvSpPr>
            <p:spPr>
              <a:xfrm>
                <a:off x="2686755" y="3680178"/>
                <a:ext cx="3443112" cy="369332"/>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AU" sz="2400" b="0" i="1" smtClean="0">
                          <a:latin typeface="Cambria Math" panose="02040503050406030204" pitchFamily="18" charset="0"/>
                        </a:rPr>
                        <m:t>=</m:t>
                      </m:r>
                      <m:d>
                        <m:dPr>
                          <m:ctrlPr>
                            <a:rPr lang="en-AU" sz="2400" b="0" i="1" smtClean="0">
                              <a:latin typeface="Cambria Math" panose="02040503050406030204" pitchFamily="18" charset="0"/>
                            </a:rPr>
                          </m:ctrlPr>
                        </m:dPr>
                        <m:e>
                          <m:r>
                            <a:rPr lang="en-AU" sz="2400" b="0" i="1" smtClean="0">
                              <a:latin typeface="Cambria Math" panose="02040503050406030204" pitchFamily="18" charset="0"/>
                            </a:rPr>
                            <m:t>1.6</m:t>
                          </m:r>
                          <m:r>
                            <a:rPr lang="en-AU" sz="2400" b="0" i="1" smtClean="0">
                              <a:latin typeface="Cambria Math" panose="02040503050406030204" pitchFamily="18" charset="0"/>
                              <a:ea typeface="Cambria Math" panose="02040503050406030204" pitchFamily="18" charset="0"/>
                            </a:rPr>
                            <m:t>×</m:t>
                          </m:r>
                          <m:sSup>
                            <m:sSupPr>
                              <m:ctrlPr>
                                <a:rPr lang="en-AU" sz="2400" b="0" i="1" smtClean="0">
                                  <a:latin typeface="Cambria Math" panose="02040503050406030204" pitchFamily="18" charset="0"/>
                                  <a:ea typeface="Cambria Math" panose="02040503050406030204" pitchFamily="18" charset="0"/>
                                </a:rPr>
                              </m:ctrlPr>
                            </m:sSupPr>
                            <m:e>
                              <m:r>
                                <a:rPr lang="en-AU" sz="2400" b="0" i="1" smtClean="0">
                                  <a:latin typeface="Cambria Math" panose="02040503050406030204" pitchFamily="18" charset="0"/>
                                  <a:ea typeface="Cambria Math" panose="02040503050406030204" pitchFamily="18" charset="0"/>
                                </a:rPr>
                                <m:t>10</m:t>
                              </m:r>
                            </m:e>
                            <m:sup>
                              <m:r>
                                <a:rPr lang="en-AU" sz="2400" b="0" i="1" smtClean="0">
                                  <a:latin typeface="Cambria Math" panose="02040503050406030204" pitchFamily="18" charset="0"/>
                                  <a:ea typeface="Cambria Math" panose="02040503050406030204" pitchFamily="18" charset="0"/>
                                </a:rPr>
                                <m:t>−19</m:t>
                              </m:r>
                            </m:sup>
                          </m:sSup>
                        </m:e>
                      </m:d>
                      <m:r>
                        <a:rPr lang="en-AU" sz="2400" b="0" i="1" smtClean="0">
                          <a:latin typeface="Cambria Math" panose="02040503050406030204" pitchFamily="18" charset="0"/>
                          <a:ea typeface="Cambria Math" panose="02040503050406030204" pitchFamily="18" charset="0"/>
                        </a:rPr>
                        <m:t>×200</m:t>
                      </m:r>
                    </m:oMath>
                  </m:oMathPara>
                </a14:m>
                <a:endParaRPr lang="en-AU" sz="2400" dirty="0"/>
              </a:p>
            </p:txBody>
          </p:sp>
        </mc:Choice>
        <mc:Fallback>
          <p:sp>
            <p:nvSpPr>
              <p:cNvPr id="3" name="TextBox 2"/>
              <p:cNvSpPr txBox="1">
                <a:spLocks noRot="1" noChangeAspect="1" noMove="1" noResize="1" noEditPoints="1" noAdjustHandles="1" noChangeArrowheads="1" noChangeShapeType="1" noTextEdit="1"/>
              </p:cNvSpPr>
              <p:nvPr/>
            </p:nvSpPr>
            <p:spPr>
              <a:xfrm>
                <a:off x="2686755" y="3680178"/>
                <a:ext cx="3443112" cy="369332"/>
              </a:xfrm>
              <a:prstGeom prst="rect">
                <a:avLst/>
              </a:prstGeom>
              <a:blipFill rotWithShape="0">
                <a:blip r:embed="rId7"/>
                <a:stretch>
                  <a:fillRect t="-1667" b="-6667"/>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4" name="TextBox 3"/>
              <p:cNvSpPr txBox="1"/>
              <p:nvPr/>
            </p:nvSpPr>
            <p:spPr>
              <a:xfrm>
                <a:off x="6135513" y="3691469"/>
                <a:ext cx="2108591"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AU" sz="2400" b="0" i="1" smtClean="0">
                          <a:latin typeface="Cambria Math" panose="02040503050406030204" pitchFamily="18" charset="0"/>
                        </a:rPr>
                        <m:t>=3.2</m:t>
                      </m:r>
                      <m:r>
                        <a:rPr lang="en-AU" sz="2400" b="0" i="1" smtClean="0">
                          <a:latin typeface="Cambria Math" panose="02040503050406030204" pitchFamily="18" charset="0"/>
                          <a:ea typeface="Cambria Math" panose="02040503050406030204" pitchFamily="18" charset="0"/>
                        </a:rPr>
                        <m:t>×</m:t>
                      </m:r>
                      <m:sSup>
                        <m:sSupPr>
                          <m:ctrlPr>
                            <a:rPr lang="en-AU" sz="2400" b="0" i="1" smtClean="0">
                              <a:latin typeface="Cambria Math" panose="02040503050406030204" pitchFamily="18" charset="0"/>
                              <a:ea typeface="Cambria Math" panose="02040503050406030204" pitchFamily="18" charset="0"/>
                            </a:rPr>
                          </m:ctrlPr>
                        </m:sSupPr>
                        <m:e>
                          <m:r>
                            <a:rPr lang="en-AU" sz="2400" b="0" i="1" smtClean="0">
                              <a:latin typeface="Cambria Math" panose="02040503050406030204" pitchFamily="18" charset="0"/>
                              <a:ea typeface="Cambria Math" panose="02040503050406030204" pitchFamily="18" charset="0"/>
                            </a:rPr>
                            <m:t>10</m:t>
                          </m:r>
                        </m:e>
                        <m:sup>
                          <m:r>
                            <a:rPr lang="en-AU" sz="2400" b="0" i="1" smtClean="0">
                              <a:latin typeface="Cambria Math" panose="02040503050406030204" pitchFamily="18" charset="0"/>
                              <a:ea typeface="Cambria Math" panose="02040503050406030204" pitchFamily="18" charset="0"/>
                            </a:rPr>
                            <m:t>−17</m:t>
                          </m:r>
                        </m:sup>
                      </m:sSup>
                      <m:r>
                        <a:rPr lang="en-AU" sz="2400" b="0" i="1" smtClean="0">
                          <a:latin typeface="Cambria Math" panose="02040503050406030204" pitchFamily="18" charset="0"/>
                          <a:ea typeface="Cambria Math" panose="02040503050406030204" pitchFamily="18" charset="0"/>
                        </a:rPr>
                        <m:t> </m:t>
                      </m:r>
                      <m:r>
                        <a:rPr lang="en-AU" sz="2400" b="0" i="1" smtClean="0">
                          <a:latin typeface="Cambria Math" panose="02040503050406030204" pitchFamily="18" charset="0"/>
                          <a:ea typeface="Cambria Math" panose="02040503050406030204" pitchFamily="18" charset="0"/>
                        </a:rPr>
                        <m:t>𝐽</m:t>
                      </m:r>
                    </m:oMath>
                  </m:oMathPara>
                </a14:m>
                <a:endParaRPr lang="en-AU" sz="2400" dirty="0"/>
              </a:p>
            </p:txBody>
          </p:sp>
        </mc:Choice>
        <mc:Fallback>
          <p:sp>
            <p:nvSpPr>
              <p:cNvPr id="4" name="TextBox 3"/>
              <p:cNvSpPr txBox="1">
                <a:spLocks noRot="1" noChangeAspect="1" noMove="1" noResize="1" noEditPoints="1" noAdjustHandles="1" noChangeArrowheads="1" noChangeShapeType="1" noTextEdit="1"/>
              </p:cNvSpPr>
              <p:nvPr/>
            </p:nvSpPr>
            <p:spPr>
              <a:xfrm>
                <a:off x="6135513" y="3691469"/>
                <a:ext cx="2108591" cy="369332"/>
              </a:xfrm>
              <a:prstGeom prst="rect">
                <a:avLst/>
              </a:prstGeom>
              <a:blipFill rotWithShape="0">
                <a:blip r:embed="rId8"/>
                <a:stretch>
                  <a:fillRect l="-1156" t="-1667" r="-4046" b="-30000"/>
                </a:stretch>
              </a:blipFill>
            </p:spPr>
            <p:txBody>
              <a:bodyPr/>
              <a:lstStyle/>
              <a:p>
                <a:r>
                  <a:rPr lang="en-AU">
                    <a:noFill/>
                  </a:rPr>
                  <a:t> </a:t>
                </a:r>
              </a:p>
            </p:txBody>
          </p:sp>
        </mc:Fallback>
      </mc:AlternateContent>
    </p:spTree>
    <p:custDataLst>
      <p:tags r:id="rId1"/>
    </p:custDataLst>
    <p:extLst>
      <p:ext uri="{BB962C8B-B14F-4D97-AF65-F5344CB8AC3E}">
        <p14:creationId xmlns:p14="http://schemas.microsoft.com/office/powerpoint/2010/main" val="249350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8" grpId="0"/>
      <p:bldP spid="2" grpId="0"/>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1"/>
          <p:cNvSpPr txBox="1">
            <a:spLocks/>
          </p:cNvSpPr>
          <p:nvPr/>
        </p:nvSpPr>
        <p:spPr>
          <a:xfrm>
            <a:off x="0" y="274638"/>
            <a:ext cx="910854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effectLst>
                  <a:outerShdw blurRad="38100" dist="38100" dir="2700000" algn="tl">
                    <a:srgbClr val="000000">
                      <a:alpha val="43137"/>
                    </a:srgbClr>
                  </a:outerShdw>
                </a:effectLst>
              </a:rPr>
              <a:t>Chapter 22 </a:t>
            </a:r>
            <a:r>
              <a:rPr lang="en-AU" dirty="0" smtClean="0">
                <a:effectLst>
                  <a:outerShdw blurRad="38100" dist="38100" dir="2700000" algn="tl">
                    <a:srgbClr val="000000">
                      <a:alpha val="43137"/>
                    </a:srgbClr>
                  </a:outerShdw>
                </a:effectLst>
              </a:rPr>
              <a:t>summary</a:t>
            </a:r>
            <a:endParaRPr lang="en-AU" dirty="0">
              <a:effectLst>
                <a:outerShdw blurRad="38100" dist="38100" dir="2700000" algn="tl">
                  <a:srgbClr val="000000">
                    <a:alpha val="43137"/>
                  </a:srgbClr>
                </a:outerShdw>
              </a:effectLst>
            </a:endParaRPr>
          </a:p>
        </p:txBody>
      </p:sp>
      <mc:AlternateContent xmlns:mc="http://schemas.openxmlformats.org/markup-compatibility/2006">
        <mc:Choice xmlns:a14="http://schemas.microsoft.com/office/drawing/2010/main" Requires="a14">
          <p:sp>
            <p:nvSpPr>
              <p:cNvPr id="9" name="TextBox 8"/>
              <p:cNvSpPr txBox="1"/>
              <p:nvPr/>
            </p:nvSpPr>
            <p:spPr>
              <a:xfrm>
                <a:off x="620888" y="1580444"/>
                <a:ext cx="7586133" cy="4832092"/>
              </a:xfrm>
              <a:prstGeom prst="rect">
                <a:avLst/>
              </a:prstGeom>
              <a:noFill/>
            </p:spPr>
            <p:txBody>
              <a:bodyPr wrap="square" rtlCol="0">
                <a:spAutoFit/>
              </a:bodyPr>
              <a:lstStyle/>
              <a:p>
                <a:pPr marL="285750" indent="-285750">
                  <a:buFont typeface="Arial" panose="020B0604020202020204" pitchFamily="34" charset="0"/>
                  <a:buChar char="•"/>
                </a:pPr>
                <a:r>
                  <a:rPr lang="en-AU" sz="2800" dirty="0" smtClean="0">
                    <a:solidFill>
                      <a:srgbClr val="FF0000"/>
                    </a:solidFill>
                  </a:rPr>
                  <a:t>Electric potential difference </a:t>
                </a:r>
                <a:r>
                  <a:rPr lang="en-AU" sz="2800" dirty="0" smtClean="0"/>
                  <a:t>V is the work done when moving unit charge: </a:t>
                </a:r>
                <a14:m>
                  <m:oMath xmlns:m="http://schemas.openxmlformats.org/officeDocument/2006/math">
                    <m:r>
                      <a:rPr lang="en-AU" sz="2800" b="0" i="1" smtClean="0">
                        <a:latin typeface="Cambria Math" panose="02040503050406030204" pitchFamily="18" charset="0"/>
                      </a:rPr>
                      <m:t>𝑊</m:t>
                    </m:r>
                    <m:r>
                      <a:rPr lang="en-AU" sz="2800" b="0" i="1" smtClean="0">
                        <a:latin typeface="Cambria Math" panose="02040503050406030204" pitchFamily="18" charset="0"/>
                      </a:rPr>
                      <m:t>=</m:t>
                    </m:r>
                    <m:r>
                      <a:rPr lang="en-AU" sz="2800" b="0" i="1" smtClean="0">
                        <a:latin typeface="Cambria Math" panose="02040503050406030204" pitchFamily="18" charset="0"/>
                      </a:rPr>
                      <m:t>𝑞𝑉</m:t>
                    </m:r>
                  </m:oMath>
                </a14:m>
                <a:endParaRPr lang="en-AU" sz="2800" dirty="0" smtClean="0"/>
              </a:p>
              <a:p>
                <a:pPr marL="285750" indent="-285750">
                  <a:buFont typeface="Arial" panose="020B0604020202020204" pitchFamily="34" charset="0"/>
                  <a:buChar char="•"/>
                </a:pPr>
                <a:endParaRPr lang="en-AU" sz="2800" dirty="0"/>
              </a:p>
              <a:p>
                <a:pPr marL="285750" indent="-285750">
                  <a:buFont typeface="Arial" panose="020B0604020202020204" pitchFamily="34" charset="0"/>
                  <a:buChar char="•"/>
                </a:pPr>
                <a:r>
                  <a:rPr lang="en-AU" sz="2800" dirty="0" smtClean="0"/>
                  <a:t>The electric </a:t>
                </a:r>
                <a:r>
                  <a:rPr lang="en-AU" sz="2800" dirty="0" smtClean="0">
                    <a:solidFill>
                      <a:srgbClr val="FF0000"/>
                    </a:solidFill>
                  </a:rPr>
                  <a:t>potential energy</a:t>
                </a:r>
                <a:r>
                  <a:rPr lang="en-AU" sz="2800" dirty="0" smtClean="0"/>
                  <a:t> is therefore also given by: </a:t>
                </a:r>
                <a14:m>
                  <m:oMath xmlns:m="http://schemas.openxmlformats.org/officeDocument/2006/math">
                    <m:r>
                      <a:rPr lang="en-AU" sz="2800" b="0" i="1" smtClean="0">
                        <a:latin typeface="Cambria Math" panose="02040503050406030204" pitchFamily="18" charset="0"/>
                      </a:rPr>
                      <m:t>𝑈</m:t>
                    </m:r>
                    <m:r>
                      <a:rPr lang="en-AU" sz="2800" b="0" i="1" smtClean="0">
                        <a:latin typeface="Cambria Math" panose="02040503050406030204" pitchFamily="18" charset="0"/>
                      </a:rPr>
                      <m:t>=</m:t>
                    </m:r>
                    <m:r>
                      <a:rPr lang="en-AU" sz="2800" b="0" i="1" smtClean="0">
                        <a:latin typeface="Cambria Math" panose="02040503050406030204" pitchFamily="18" charset="0"/>
                      </a:rPr>
                      <m:t>𝑞𝑉</m:t>
                    </m:r>
                  </m:oMath>
                </a14:m>
                <a:endParaRPr lang="en-AU" sz="2800" dirty="0" smtClean="0"/>
              </a:p>
              <a:p>
                <a:pPr marL="285750" indent="-285750">
                  <a:buFont typeface="Arial" panose="020B0604020202020204" pitchFamily="34" charset="0"/>
                  <a:buChar char="•"/>
                </a:pPr>
                <a:endParaRPr lang="en-AU" sz="2800" dirty="0"/>
              </a:p>
              <a:p>
                <a:pPr marL="285750" indent="-285750">
                  <a:buFont typeface="Arial" panose="020B0604020202020204" pitchFamily="34" charset="0"/>
                  <a:buChar char="•"/>
                </a:pPr>
                <a:r>
                  <a:rPr lang="en-AU" sz="2800" dirty="0" smtClean="0"/>
                  <a:t>The electric field is the </a:t>
                </a:r>
                <a:r>
                  <a:rPr lang="en-AU" sz="2800" dirty="0" smtClean="0">
                    <a:solidFill>
                      <a:srgbClr val="FF0000"/>
                    </a:solidFill>
                  </a:rPr>
                  <a:t>gradient</a:t>
                </a:r>
                <a:r>
                  <a:rPr lang="en-AU" sz="2800" dirty="0" smtClean="0"/>
                  <a:t> of the potential: </a:t>
                </a:r>
                <a14:m>
                  <m:oMath xmlns:m="http://schemas.openxmlformats.org/officeDocument/2006/math">
                    <m:r>
                      <a:rPr lang="en-AU" sz="2800" b="0" i="1" smtClean="0">
                        <a:latin typeface="Cambria Math" panose="02040503050406030204" pitchFamily="18" charset="0"/>
                      </a:rPr>
                      <m:t>𝐸</m:t>
                    </m:r>
                    <m:r>
                      <a:rPr lang="en-AU" sz="2800" b="0" i="1" smtClean="0">
                        <a:latin typeface="Cambria Math" panose="02040503050406030204" pitchFamily="18" charset="0"/>
                      </a:rPr>
                      <m:t>=−∆</m:t>
                    </m:r>
                    <m:r>
                      <a:rPr lang="en-AU" sz="2800" b="0" i="1" smtClean="0">
                        <a:latin typeface="Cambria Math" panose="02040503050406030204" pitchFamily="18" charset="0"/>
                        <a:ea typeface="Cambria Math" panose="02040503050406030204" pitchFamily="18" charset="0"/>
                      </a:rPr>
                      <m:t>𝑉</m:t>
                    </m:r>
                    <m:r>
                      <a:rPr lang="en-AU" sz="2800" b="0" i="1" smtClean="0">
                        <a:latin typeface="Cambria Math" panose="02040503050406030204" pitchFamily="18" charset="0"/>
                        <a:ea typeface="Cambria Math" panose="02040503050406030204" pitchFamily="18" charset="0"/>
                      </a:rPr>
                      <m:t>/∆</m:t>
                    </m:r>
                    <m:r>
                      <a:rPr lang="en-AU" sz="2800" b="0" i="1" smtClean="0">
                        <a:latin typeface="Cambria Math" panose="02040503050406030204" pitchFamily="18" charset="0"/>
                        <a:ea typeface="Cambria Math" panose="02040503050406030204" pitchFamily="18" charset="0"/>
                      </a:rPr>
                      <m:t>𝑥</m:t>
                    </m:r>
                  </m:oMath>
                </a14:m>
                <a:endParaRPr lang="en-AU" sz="2800" dirty="0" smtClean="0"/>
              </a:p>
              <a:p>
                <a:pPr marL="285750" indent="-285750">
                  <a:buFont typeface="Arial" panose="020B0604020202020204" pitchFamily="34" charset="0"/>
                  <a:buChar char="•"/>
                </a:pPr>
                <a:endParaRPr lang="en-AU" sz="2800" dirty="0"/>
              </a:p>
              <a:p>
                <a:pPr marL="285750" indent="-285750">
                  <a:buFont typeface="Arial" panose="020B0604020202020204" pitchFamily="34" charset="0"/>
                  <a:buChar char="•"/>
                </a:pPr>
                <a:r>
                  <a:rPr lang="en-AU" sz="2800" dirty="0" smtClean="0">
                    <a:solidFill>
                      <a:srgbClr val="0070C0"/>
                    </a:solidFill>
                  </a:rPr>
                  <a:t>Charges feel a force from high electric potential to low potential</a:t>
                </a:r>
                <a:endParaRPr lang="en-AU" sz="2800" dirty="0">
                  <a:solidFill>
                    <a:srgbClr val="0070C0"/>
                  </a:solidFill>
                </a:endParaRPr>
              </a:p>
            </p:txBody>
          </p:sp>
        </mc:Choice>
        <mc:Fallback>
          <p:sp>
            <p:nvSpPr>
              <p:cNvPr id="9" name="TextBox 8"/>
              <p:cNvSpPr txBox="1">
                <a:spLocks noRot="1" noChangeAspect="1" noMove="1" noResize="1" noEditPoints="1" noAdjustHandles="1" noChangeArrowheads="1" noChangeShapeType="1" noTextEdit="1"/>
              </p:cNvSpPr>
              <p:nvPr/>
            </p:nvSpPr>
            <p:spPr>
              <a:xfrm>
                <a:off x="620888" y="1580444"/>
                <a:ext cx="7586133" cy="4832092"/>
              </a:xfrm>
              <a:prstGeom prst="rect">
                <a:avLst/>
              </a:prstGeom>
              <a:blipFill rotWithShape="0">
                <a:blip r:embed="rId4"/>
                <a:stretch>
                  <a:fillRect l="-1447" t="-1135" r="-563" b="-2648"/>
                </a:stretch>
              </a:blipFill>
            </p:spPr>
            <p:txBody>
              <a:bodyPr/>
              <a:lstStyle/>
              <a:p>
                <a:r>
                  <a:rPr lang="en-AU">
                    <a:noFill/>
                  </a:rPr>
                  <a:t> </a:t>
                </a:r>
              </a:p>
            </p:txBody>
          </p:sp>
        </mc:Fallback>
      </mc:AlternateContent>
    </p:spTree>
    <p:custDataLst>
      <p:tags r:id="rId1"/>
    </p:custDataLst>
    <p:extLst>
      <p:ext uri="{BB962C8B-B14F-4D97-AF65-F5344CB8AC3E}">
        <p14:creationId xmlns:p14="http://schemas.microsoft.com/office/powerpoint/2010/main" val="2117486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1"/>
          <p:cNvSpPr txBox="1">
            <a:spLocks/>
          </p:cNvSpPr>
          <p:nvPr/>
        </p:nvSpPr>
        <p:spPr>
          <a:xfrm>
            <a:off x="0" y="274638"/>
            <a:ext cx="910854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rPr>
              <a:t>Electric potential</a:t>
            </a:r>
            <a:endParaRPr lang="en-AU" sz="4800" dirty="0">
              <a:effectLst>
                <a:outerShdw blurRad="38100" dist="38100" dir="2700000" algn="tl">
                  <a:srgbClr val="000000">
                    <a:alpha val="43137"/>
                  </a:srgbClr>
                </a:outerShdw>
              </a:effectLst>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1001" y="1314273"/>
            <a:ext cx="4015317" cy="4015317"/>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256" y="1314273"/>
            <a:ext cx="3149600" cy="3149600"/>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6579" y="3892902"/>
            <a:ext cx="4381500" cy="2628900"/>
          </a:xfrm>
          <a:prstGeom prst="rect">
            <a:avLst/>
          </a:prstGeom>
        </p:spPr>
      </p:pic>
      <p:sp>
        <p:nvSpPr>
          <p:cNvPr id="4" name="TextBox 3"/>
          <p:cNvSpPr txBox="1"/>
          <p:nvPr/>
        </p:nvSpPr>
        <p:spPr>
          <a:xfrm flipH="1">
            <a:off x="5430520" y="1663194"/>
            <a:ext cx="1444413" cy="584775"/>
          </a:xfrm>
          <a:prstGeom prst="rect">
            <a:avLst/>
          </a:prstGeom>
          <a:noFill/>
        </p:spPr>
        <p:txBody>
          <a:bodyPr wrap="square" rtlCol="0">
            <a:spAutoFit/>
          </a:bodyPr>
          <a:lstStyle/>
          <a:p>
            <a:r>
              <a:rPr lang="en-AU" sz="3200" dirty="0" smtClean="0"/>
              <a:t>1.5 V</a:t>
            </a:r>
            <a:endParaRPr lang="en-AU" sz="3200" dirty="0"/>
          </a:p>
        </p:txBody>
      </p:sp>
      <p:sp>
        <p:nvSpPr>
          <p:cNvPr id="11" name="TextBox 10"/>
          <p:cNvSpPr txBox="1"/>
          <p:nvPr/>
        </p:nvSpPr>
        <p:spPr>
          <a:xfrm flipH="1">
            <a:off x="3404164" y="2120397"/>
            <a:ext cx="1444413" cy="584775"/>
          </a:xfrm>
          <a:prstGeom prst="rect">
            <a:avLst/>
          </a:prstGeom>
          <a:noFill/>
        </p:spPr>
        <p:txBody>
          <a:bodyPr wrap="square" rtlCol="0">
            <a:spAutoFit/>
          </a:bodyPr>
          <a:lstStyle/>
          <a:p>
            <a:r>
              <a:rPr lang="en-AU" sz="3200" dirty="0" smtClean="0"/>
              <a:t>230 V</a:t>
            </a:r>
            <a:endParaRPr lang="en-AU" sz="3200" dirty="0"/>
          </a:p>
        </p:txBody>
      </p:sp>
      <p:sp>
        <p:nvSpPr>
          <p:cNvPr id="12" name="TextBox 11"/>
          <p:cNvSpPr txBox="1"/>
          <p:nvPr/>
        </p:nvSpPr>
        <p:spPr>
          <a:xfrm flipH="1">
            <a:off x="4063998" y="3311374"/>
            <a:ext cx="2325512" cy="584775"/>
          </a:xfrm>
          <a:prstGeom prst="rect">
            <a:avLst/>
          </a:prstGeom>
          <a:noFill/>
        </p:spPr>
        <p:txBody>
          <a:bodyPr wrap="square" rtlCol="0">
            <a:spAutoFit/>
          </a:bodyPr>
          <a:lstStyle/>
          <a:p>
            <a:r>
              <a:rPr lang="en-AU" sz="3200" dirty="0" smtClean="0"/>
              <a:t>100,000 V</a:t>
            </a:r>
            <a:endParaRPr lang="en-AU" sz="3200" dirty="0"/>
          </a:p>
        </p:txBody>
      </p:sp>
      <p:sp>
        <p:nvSpPr>
          <p:cNvPr id="6" name="TextBox 5"/>
          <p:cNvSpPr txBox="1"/>
          <p:nvPr/>
        </p:nvSpPr>
        <p:spPr>
          <a:xfrm>
            <a:off x="5825066" y="5655732"/>
            <a:ext cx="3070579" cy="584775"/>
          </a:xfrm>
          <a:prstGeom prst="rect">
            <a:avLst/>
          </a:prstGeom>
          <a:noFill/>
        </p:spPr>
        <p:txBody>
          <a:bodyPr wrap="square" rtlCol="0">
            <a:spAutoFit/>
          </a:bodyPr>
          <a:lstStyle/>
          <a:p>
            <a:r>
              <a:rPr lang="en-AU" sz="3200" dirty="0" smtClean="0">
                <a:solidFill>
                  <a:srgbClr val="FF0000"/>
                </a:solidFill>
              </a:rPr>
              <a:t>So what is a volt?</a:t>
            </a:r>
            <a:endParaRPr lang="en-AU" sz="3200" dirty="0">
              <a:solidFill>
                <a:srgbClr val="FF0000"/>
              </a:solidFill>
            </a:endParaRPr>
          </a:p>
        </p:txBody>
      </p:sp>
    </p:spTree>
    <p:custDataLst>
      <p:tags r:id="rId1"/>
    </p:custDataLst>
    <p:extLst>
      <p:ext uri="{BB962C8B-B14F-4D97-AF65-F5344CB8AC3E}">
        <p14:creationId xmlns:p14="http://schemas.microsoft.com/office/powerpoint/2010/main" val="20203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1"/>
          <p:cNvSpPr txBox="1">
            <a:spLocks/>
          </p:cNvSpPr>
          <p:nvPr/>
        </p:nvSpPr>
        <p:spPr>
          <a:xfrm>
            <a:off x="0" y="274638"/>
            <a:ext cx="910854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rPr>
              <a:t>Electric potential</a:t>
            </a:r>
            <a:endParaRPr lang="en-AU" sz="4800" dirty="0">
              <a:effectLst>
                <a:outerShdw blurRad="38100" dist="38100" dir="2700000" algn="tl">
                  <a:srgbClr val="000000">
                    <a:alpha val="43137"/>
                  </a:srgbClr>
                </a:outerShdw>
              </a:effectLst>
            </a:endParaRPr>
          </a:p>
        </p:txBody>
      </p:sp>
      <mc:AlternateContent xmlns:mc="http://schemas.openxmlformats.org/markup-compatibility/2006">
        <mc:Choice xmlns:a14="http://schemas.microsoft.com/office/drawing/2010/main" Requires="a14">
          <p:sp>
            <p:nvSpPr>
              <p:cNvPr id="11" name="TextBox 10"/>
              <p:cNvSpPr txBox="1"/>
              <p:nvPr/>
            </p:nvSpPr>
            <p:spPr>
              <a:xfrm>
                <a:off x="620888" y="1365953"/>
                <a:ext cx="7902223" cy="4401205"/>
              </a:xfrm>
              <a:prstGeom prst="rect">
                <a:avLst/>
              </a:prstGeom>
              <a:noFill/>
            </p:spPr>
            <p:txBody>
              <a:bodyPr wrap="square" rtlCol="0">
                <a:spAutoFit/>
              </a:bodyPr>
              <a:lstStyle/>
              <a:p>
                <a:pPr marL="285750" indent="-285750">
                  <a:buFont typeface="Arial" panose="020B0604020202020204" pitchFamily="34" charset="0"/>
                  <a:buChar char="•"/>
                </a:pPr>
                <a:r>
                  <a:rPr lang="en-AU" sz="2800" dirty="0" smtClean="0"/>
                  <a:t>The </a:t>
                </a:r>
                <a:r>
                  <a:rPr lang="en-AU" sz="2800" dirty="0" smtClean="0">
                    <a:solidFill>
                      <a:srgbClr val="FF0000"/>
                    </a:solidFill>
                  </a:rPr>
                  <a:t>electric potential difference </a:t>
                </a:r>
                <a14:m>
                  <m:oMath xmlns:m="http://schemas.openxmlformats.org/officeDocument/2006/math">
                    <m:r>
                      <a:rPr lang="en-AU" sz="2800" i="1" smtClean="0">
                        <a:solidFill>
                          <a:srgbClr val="FF0000"/>
                        </a:solidFill>
                        <a:latin typeface="Cambria Math" panose="02040503050406030204" pitchFamily="18" charset="0"/>
                        <a:ea typeface="Cambria Math" panose="02040503050406030204" pitchFamily="18" charset="0"/>
                      </a:rPr>
                      <m:t>∆</m:t>
                    </m:r>
                    <m:r>
                      <a:rPr lang="en-AU" sz="2800" b="0" i="1" smtClean="0">
                        <a:solidFill>
                          <a:srgbClr val="FF0000"/>
                        </a:solidFill>
                        <a:latin typeface="Cambria Math" panose="02040503050406030204" pitchFamily="18" charset="0"/>
                        <a:ea typeface="Cambria Math" panose="02040503050406030204" pitchFamily="18" charset="0"/>
                      </a:rPr>
                      <m:t>𝑉</m:t>
                    </m:r>
                    <m:r>
                      <a:rPr lang="en-AU" sz="2800" b="0" i="0" smtClean="0">
                        <a:solidFill>
                          <a:srgbClr val="FF0000"/>
                        </a:solidFill>
                        <a:latin typeface="Cambria Math" panose="02040503050406030204" pitchFamily="18" charset="0"/>
                        <a:ea typeface="Cambria Math" panose="02040503050406030204" pitchFamily="18" charset="0"/>
                      </a:rPr>
                      <m:t> </m:t>
                    </m:r>
                  </m:oMath>
                </a14:m>
                <a:r>
                  <a:rPr lang="en-AU" sz="2800" dirty="0" smtClean="0"/>
                  <a:t>in volts between </a:t>
                </a:r>
                <a:r>
                  <a:rPr lang="en-AU" sz="2800" dirty="0" smtClean="0"/>
                  <a:t>two points is the work </a:t>
                </a:r>
                <a:r>
                  <a:rPr lang="en-AU" sz="2800" dirty="0" smtClean="0"/>
                  <a:t>in Joules needed </a:t>
                </a:r>
                <a:r>
                  <a:rPr lang="en-AU" sz="2800" dirty="0" smtClean="0"/>
                  <a:t>to move 1 C of charge between those points</a:t>
                </a:r>
              </a:p>
              <a:p>
                <a:pPr marL="285750" indent="-285750">
                  <a:buFont typeface="Arial" panose="020B0604020202020204" pitchFamily="34" charset="0"/>
                  <a:buChar char="•"/>
                </a:pPr>
                <a:endParaRPr lang="en-AU" sz="2800" dirty="0"/>
              </a:p>
              <a:p>
                <a:pPr marL="285750" indent="-285750">
                  <a:buFont typeface="Arial" panose="020B0604020202020204" pitchFamily="34" charset="0"/>
                  <a:buChar char="•"/>
                </a:pPr>
                <a:endParaRPr lang="en-AU" sz="2800" dirty="0" smtClean="0"/>
              </a:p>
              <a:p>
                <a:pPr marL="285750" indent="-285750">
                  <a:buFont typeface="Arial" panose="020B0604020202020204" pitchFamily="34" charset="0"/>
                  <a:buChar char="•"/>
                </a:pPr>
                <a:endParaRPr lang="en-AU" sz="2800" dirty="0"/>
              </a:p>
              <a:p>
                <a:pPr marL="285750" indent="-285750">
                  <a:buFont typeface="Arial" panose="020B0604020202020204" pitchFamily="34" charset="0"/>
                  <a:buChar char="•"/>
                </a:pPr>
                <a:endParaRPr lang="en-AU" sz="2800" dirty="0" smtClean="0"/>
              </a:p>
              <a:p>
                <a:pPr marL="285750" indent="-285750">
                  <a:buFont typeface="Arial" panose="020B0604020202020204" pitchFamily="34" charset="0"/>
                  <a:buChar char="•"/>
                </a:pPr>
                <a:endParaRPr lang="en-AU" sz="2800" dirty="0"/>
              </a:p>
              <a:p>
                <a:pPr marL="285750" indent="-285750">
                  <a:buFont typeface="Arial" panose="020B0604020202020204" pitchFamily="34" charset="0"/>
                  <a:buChar char="•"/>
                </a:pPr>
                <a:endParaRPr lang="en-AU" sz="2800" dirty="0" smtClean="0"/>
              </a:p>
              <a:p>
                <a:pPr marL="285750" indent="-285750">
                  <a:buFont typeface="Arial" panose="020B0604020202020204" pitchFamily="34" charset="0"/>
                  <a:buChar char="•"/>
                </a:pPr>
                <a14:m>
                  <m:oMath xmlns:m="http://schemas.openxmlformats.org/officeDocument/2006/math">
                    <m:r>
                      <a:rPr lang="en-AU" sz="2800" i="1" smtClean="0">
                        <a:latin typeface="Cambria Math" panose="02040503050406030204" pitchFamily="18" charset="0"/>
                        <a:ea typeface="Cambria Math" panose="02040503050406030204" pitchFamily="18" charset="0"/>
                      </a:rPr>
                      <m:t>∆</m:t>
                    </m:r>
                    <m:r>
                      <a:rPr lang="en-AU" sz="2800" b="0" i="1" smtClean="0">
                        <a:latin typeface="Cambria Math" panose="02040503050406030204" pitchFamily="18" charset="0"/>
                        <a:ea typeface="Cambria Math" panose="02040503050406030204" pitchFamily="18" charset="0"/>
                      </a:rPr>
                      <m:t>𝑉</m:t>
                    </m:r>
                  </m:oMath>
                </a14:m>
                <a:r>
                  <a:rPr lang="en-AU" sz="2800" dirty="0" smtClean="0"/>
                  <a:t> </a:t>
                </a:r>
                <a:r>
                  <a:rPr lang="en-AU" sz="2800" dirty="0" smtClean="0"/>
                  <a:t>is measured in </a:t>
                </a:r>
                <a:r>
                  <a:rPr lang="en-AU" sz="2800" dirty="0" smtClean="0">
                    <a:solidFill>
                      <a:srgbClr val="FF0000"/>
                    </a:solidFill>
                  </a:rPr>
                  <a:t>volts </a:t>
                </a:r>
                <a:r>
                  <a:rPr lang="en-AU" sz="2800" dirty="0" smtClean="0"/>
                  <a:t>[V] : 1 V = 1 J/C</a:t>
                </a:r>
                <a:endParaRPr lang="en-AU" sz="2800" dirty="0"/>
              </a:p>
            </p:txBody>
          </p:sp>
        </mc:Choice>
        <mc:Fallback>
          <p:sp>
            <p:nvSpPr>
              <p:cNvPr id="11" name="TextBox 10"/>
              <p:cNvSpPr txBox="1">
                <a:spLocks noRot="1" noChangeAspect="1" noMove="1" noResize="1" noEditPoints="1" noAdjustHandles="1" noChangeArrowheads="1" noChangeShapeType="1" noTextEdit="1"/>
              </p:cNvSpPr>
              <p:nvPr/>
            </p:nvSpPr>
            <p:spPr>
              <a:xfrm>
                <a:off x="620888" y="1365953"/>
                <a:ext cx="7902223" cy="4401205"/>
              </a:xfrm>
              <a:prstGeom prst="rect">
                <a:avLst/>
              </a:prstGeom>
              <a:blipFill rotWithShape="0">
                <a:blip r:embed="rId4"/>
                <a:stretch>
                  <a:fillRect l="-1389" t="-1247" r="-2546" b="-304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033722" y="2886362"/>
                <a:ext cx="3041095" cy="61459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borderBox>
                        <m:borderBoxPr>
                          <m:ctrlPr>
                            <a:rPr lang="en-AU" sz="3200" b="0" i="1" smtClean="0">
                              <a:latin typeface="Cambria Math" panose="02040503050406030204" pitchFamily="18" charset="0"/>
                            </a:rPr>
                          </m:ctrlPr>
                        </m:borderBoxPr>
                        <m:e>
                          <m:r>
                            <a:rPr lang="en-AU" sz="3200" b="0" i="1" smtClean="0">
                              <a:solidFill>
                                <a:srgbClr val="0070C0"/>
                              </a:solidFill>
                              <a:latin typeface="Cambria Math" panose="02040503050406030204" pitchFamily="18" charset="0"/>
                            </a:rPr>
                            <m:t>𝑊</m:t>
                          </m:r>
                          <m:r>
                            <a:rPr lang="en-AU" sz="3200" b="0" i="1" smtClean="0">
                              <a:solidFill>
                                <a:srgbClr val="0070C0"/>
                              </a:solidFill>
                              <a:latin typeface="Cambria Math" panose="02040503050406030204" pitchFamily="18" charset="0"/>
                            </a:rPr>
                            <m:t>=</m:t>
                          </m:r>
                          <m:r>
                            <a:rPr lang="en-AU" sz="3200" b="0" i="1" smtClean="0">
                              <a:solidFill>
                                <a:srgbClr val="0070C0"/>
                              </a:solidFill>
                              <a:latin typeface="Cambria Math" panose="02040503050406030204" pitchFamily="18" charset="0"/>
                            </a:rPr>
                            <m:t>𝑞</m:t>
                          </m:r>
                          <m:r>
                            <a:rPr lang="en-AU" sz="3200" b="0" i="1" smtClean="0">
                              <a:solidFill>
                                <a:srgbClr val="0070C0"/>
                              </a:solidFill>
                              <a:latin typeface="Cambria Math" panose="02040503050406030204" pitchFamily="18" charset="0"/>
                              <a:ea typeface="Cambria Math" panose="02040503050406030204" pitchFamily="18" charset="0"/>
                            </a:rPr>
                            <m:t>×∆</m:t>
                          </m:r>
                          <m:r>
                            <a:rPr lang="en-AU" sz="3200" b="0" i="1" smtClean="0">
                              <a:solidFill>
                                <a:srgbClr val="0070C0"/>
                              </a:solidFill>
                              <a:latin typeface="Cambria Math" panose="02040503050406030204" pitchFamily="18" charset="0"/>
                              <a:ea typeface="Cambria Math" panose="02040503050406030204" pitchFamily="18" charset="0"/>
                            </a:rPr>
                            <m:t>𝑉</m:t>
                          </m:r>
                        </m:e>
                      </m:borderBox>
                    </m:oMath>
                  </m:oMathPara>
                </a14:m>
                <a:endParaRPr lang="en-AU"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3033722" y="2886362"/>
                <a:ext cx="3041095" cy="614592"/>
              </a:xfrm>
              <a:prstGeom prst="rect">
                <a:avLst/>
              </a:prstGeom>
              <a:blipFill rotWithShape="0">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856094" y="3672563"/>
                <a:ext cx="4933241" cy="1200329"/>
              </a:xfrm>
              <a:prstGeom prst="rect">
                <a:avLst/>
              </a:prstGeom>
              <a:noFill/>
            </p:spPr>
            <p:txBody>
              <a:bodyPr wrap="square" rtlCol="0">
                <a:spAutoFit/>
              </a:bodyPr>
              <a:lstStyle/>
              <a:p>
                <a:r>
                  <a:rPr lang="en-AU" sz="2400" dirty="0" smtClean="0">
                    <a:solidFill>
                      <a:srgbClr val="0070C0"/>
                    </a:solidFill>
                  </a:rPr>
                  <a:t>W = work done [in J]</a:t>
                </a:r>
              </a:p>
              <a:p>
                <a:r>
                  <a:rPr lang="en-AU" sz="2400" dirty="0" smtClean="0">
                    <a:solidFill>
                      <a:srgbClr val="0070C0"/>
                    </a:solidFill>
                  </a:rPr>
                  <a:t>q = charge [in C]</a:t>
                </a:r>
              </a:p>
              <a:p>
                <a14:m>
                  <m:oMath xmlns:m="http://schemas.openxmlformats.org/officeDocument/2006/math">
                    <m:r>
                      <a:rPr lang="en-AU" sz="2400" i="1" smtClean="0">
                        <a:solidFill>
                          <a:srgbClr val="0070C0"/>
                        </a:solidFill>
                        <a:latin typeface="Cambria Math" panose="02040503050406030204" pitchFamily="18" charset="0"/>
                        <a:ea typeface="Cambria Math" panose="02040503050406030204" pitchFamily="18" charset="0"/>
                      </a:rPr>
                      <m:t>∆</m:t>
                    </m:r>
                  </m:oMath>
                </a14:m>
                <a:r>
                  <a:rPr lang="en-AU" sz="2400" dirty="0" smtClean="0">
                    <a:solidFill>
                      <a:srgbClr val="0070C0"/>
                    </a:solidFill>
                  </a:rPr>
                  <a:t>V = potential difference [in V]</a:t>
                </a:r>
                <a:endParaRPr lang="en-AU" sz="2400" dirty="0">
                  <a:solidFill>
                    <a:srgbClr val="0070C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856094" y="3672563"/>
                <a:ext cx="4933241" cy="1200329"/>
              </a:xfrm>
              <a:prstGeom prst="rect">
                <a:avLst/>
              </a:prstGeom>
              <a:blipFill rotWithShape="0">
                <a:blip r:embed="rId6"/>
                <a:stretch>
                  <a:fillRect l="-1978" t="-4061" b="-10660"/>
                </a:stretch>
              </a:blipFill>
            </p:spPr>
            <p:txBody>
              <a:bodyPr/>
              <a:lstStyle/>
              <a:p>
                <a:r>
                  <a:rPr lang="en-AU">
                    <a:noFill/>
                  </a:rPr>
                  <a:t> </a:t>
                </a:r>
              </a:p>
            </p:txBody>
          </p:sp>
        </mc:Fallback>
      </mc:AlternateContent>
    </p:spTree>
    <p:custDataLst>
      <p:tags r:id="rId1"/>
    </p:custDataLst>
    <p:extLst>
      <p:ext uri="{BB962C8B-B14F-4D97-AF65-F5344CB8AC3E}">
        <p14:creationId xmlns:p14="http://schemas.microsoft.com/office/powerpoint/2010/main" val="404491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1"/>
          <p:cNvSpPr txBox="1">
            <a:spLocks/>
          </p:cNvSpPr>
          <p:nvPr/>
        </p:nvSpPr>
        <p:spPr>
          <a:xfrm>
            <a:off x="0" y="274638"/>
            <a:ext cx="910854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rPr>
              <a:t>Electric potential</a:t>
            </a:r>
            <a:endParaRPr lang="en-AU" sz="4800"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930" y="3736624"/>
            <a:ext cx="4285544" cy="2857029"/>
          </a:xfrm>
          <a:prstGeom prst="rect">
            <a:avLst/>
          </a:prstGeom>
        </p:spPr>
      </p:pic>
      <p:sp>
        <p:nvSpPr>
          <p:cNvPr id="3" name="TextBox 2"/>
          <p:cNvSpPr txBox="1"/>
          <p:nvPr/>
        </p:nvSpPr>
        <p:spPr>
          <a:xfrm>
            <a:off x="4888091" y="4380308"/>
            <a:ext cx="3635020" cy="1815882"/>
          </a:xfrm>
          <a:prstGeom prst="rect">
            <a:avLst/>
          </a:prstGeom>
          <a:noFill/>
        </p:spPr>
        <p:txBody>
          <a:bodyPr wrap="square" rtlCol="0">
            <a:spAutoFit/>
          </a:bodyPr>
          <a:lstStyle/>
          <a:p>
            <a:r>
              <a:rPr lang="en-AU" sz="2800" dirty="0" smtClean="0">
                <a:solidFill>
                  <a:srgbClr val="00B050"/>
                </a:solidFill>
              </a:rPr>
              <a:t>The </a:t>
            </a:r>
            <a:r>
              <a:rPr lang="en-AU" sz="2800" dirty="0" smtClean="0">
                <a:solidFill>
                  <a:srgbClr val="FF0000"/>
                </a:solidFill>
              </a:rPr>
              <a:t>1.5 V</a:t>
            </a:r>
            <a:r>
              <a:rPr lang="en-AU" sz="2800" dirty="0" smtClean="0">
                <a:solidFill>
                  <a:srgbClr val="00B050"/>
                </a:solidFill>
              </a:rPr>
              <a:t> battery does </a:t>
            </a:r>
            <a:r>
              <a:rPr lang="en-AU" sz="2800" dirty="0" smtClean="0">
                <a:solidFill>
                  <a:srgbClr val="FF0000"/>
                </a:solidFill>
              </a:rPr>
              <a:t>1.5 J</a:t>
            </a:r>
            <a:r>
              <a:rPr lang="en-AU" sz="2800" dirty="0" smtClean="0">
                <a:solidFill>
                  <a:srgbClr val="00B050"/>
                </a:solidFill>
              </a:rPr>
              <a:t> of work for every </a:t>
            </a:r>
            <a:r>
              <a:rPr lang="en-AU" sz="2800" dirty="0" smtClean="0">
                <a:solidFill>
                  <a:srgbClr val="FF0000"/>
                </a:solidFill>
              </a:rPr>
              <a:t>1 C</a:t>
            </a:r>
            <a:r>
              <a:rPr lang="en-AU" sz="2800" dirty="0" smtClean="0">
                <a:solidFill>
                  <a:srgbClr val="00B050"/>
                </a:solidFill>
              </a:rPr>
              <a:t> of charge flowing round the circuit</a:t>
            </a:r>
            <a:endParaRPr lang="en-AU" sz="2800" dirty="0">
              <a:solidFill>
                <a:srgbClr val="00B050"/>
              </a:solidFill>
            </a:endParaRPr>
          </a:p>
        </p:txBody>
      </p:sp>
      <mc:AlternateContent xmlns:mc="http://schemas.openxmlformats.org/markup-compatibility/2006" xmlns:a14="http://schemas.microsoft.com/office/drawing/2010/main">
        <mc:Choice Requires="a14">
          <p:sp>
            <p:nvSpPr>
              <p:cNvPr id="13" name="TextBox 12"/>
              <p:cNvSpPr txBox="1"/>
              <p:nvPr/>
            </p:nvSpPr>
            <p:spPr>
              <a:xfrm>
                <a:off x="3033722" y="2886362"/>
                <a:ext cx="3041095" cy="61459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borderBox>
                        <m:borderBoxPr>
                          <m:ctrlPr>
                            <a:rPr lang="en-AU" sz="3200" b="0" i="1" smtClean="0">
                              <a:latin typeface="Cambria Math" panose="02040503050406030204" pitchFamily="18" charset="0"/>
                            </a:rPr>
                          </m:ctrlPr>
                        </m:borderBoxPr>
                        <m:e>
                          <m:r>
                            <a:rPr lang="en-AU" sz="3200" b="0" i="1" smtClean="0">
                              <a:solidFill>
                                <a:srgbClr val="0070C0"/>
                              </a:solidFill>
                              <a:latin typeface="Cambria Math" panose="02040503050406030204" pitchFamily="18" charset="0"/>
                            </a:rPr>
                            <m:t>𝑊</m:t>
                          </m:r>
                          <m:r>
                            <a:rPr lang="en-AU" sz="3200" b="0" i="1" smtClean="0">
                              <a:solidFill>
                                <a:srgbClr val="0070C0"/>
                              </a:solidFill>
                              <a:latin typeface="Cambria Math" panose="02040503050406030204" pitchFamily="18" charset="0"/>
                            </a:rPr>
                            <m:t>=</m:t>
                          </m:r>
                          <m:r>
                            <a:rPr lang="en-AU" sz="3200" b="0" i="1" smtClean="0">
                              <a:solidFill>
                                <a:srgbClr val="0070C0"/>
                              </a:solidFill>
                              <a:latin typeface="Cambria Math" panose="02040503050406030204" pitchFamily="18" charset="0"/>
                            </a:rPr>
                            <m:t>𝑞</m:t>
                          </m:r>
                          <m:r>
                            <a:rPr lang="en-AU" sz="3200" b="0" i="1" smtClean="0">
                              <a:solidFill>
                                <a:srgbClr val="0070C0"/>
                              </a:solidFill>
                              <a:latin typeface="Cambria Math" panose="02040503050406030204" pitchFamily="18" charset="0"/>
                              <a:ea typeface="Cambria Math" panose="02040503050406030204" pitchFamily="18" charset="0"/>
                            </a:rPr>
                            <m:t>×∆</m:t>
                          </m:r>
                          <m:r>
                            <a:rPr lang="en-AU" sz="3200" b="0" i="1" smtClean="0">
                              <a:solidFill>
                                <a:srgbClr val="0070C0"/>
                              </a:solidFill>
                              <a:latin typeface="Cambria Math" panose="02040503050406030204" pitchFamily="18" charset="0"/>
                              <a:ea typeface="Cambria Math" panose="02040503050406030204" pitchFamily="18" charset="0"/>
                            </a:rPr>
                            <m:t>𝑉</m:t>
                          </m:r>
                        </m:e>
                      </m:borderBox>
                    </m:oMath>
                  </m:oMathPara>
                </a14:m>
                <a:endParaRPr lang="en-AU"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033722" y="2886362"/>
                <a:ext cx="3041095" cy="614592"/>
              </a:xfrm>
              <a:prstGeom prst="rect">
                <a:avLst/>
              </a:prstGeom>
              <a:blipFill rotWithShape="0">
                <a:blip r:embed="rId5"/>
                <a:stretch>
                  <a:fillRect/>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620888" y="1365953"/>
                <a:ext cx="7902223" cy="1384995"/>
              </a:xfrm>
              <a:prstGeom prst="rect">
                <a:avLst/>
              </a:prstGeom>
              <a:noFill/>
            </p:spPr>
            <p:txBody>
              <a:bodyPr wrap="square" rtlCol="0">
                <a:spAutoFit/>
              </a:bodyPr>
              <a:lstStyle/>
              <a:p>
                <a:pPr marL="285750" indent="-285750">
                  <a:buFont typeface="Arial" panose="020B0604020202020204" pitchFamily="34" charset="0"/>
                  <a:buChar char="•"/>
                </a:pPr>
                <a:r>
                  <a:rPr lang="en-AU" sz="2800" dirty="0" smtClean="0"/>
                  <a:t>The </a:t>
                </a:r>
                <a:r>
                  <a:rPr lang="en-AU" sz="2800" dirty="0" smtClean="0">
                    <a:solidFill>
                      <a:srgbClr val="FF0000"/>
                    </a:solidFill>
                  </a:rPr>
                  <a:t>electric potential difference </a:t>
                </a:r>
                <a14:m>
                  <m:oMath xmlns:m="http://schemas.openxmlformats.org/officeDocument/2006/math">
                    <m:r>
                      <a:rPr lang="en-AU" sz="2800" i="1" smtClean="0">
                        <a:solidFill>
                          <a:srgbClr val="FF0000"/>
                        </a:solidFill>
                        <a:latin typeface="Cambria Math" panose="02040503050406030204" pitchFamily="18" charset="0"/>
                        <a:ea typeface="Cambria Math" panose="02040503050406030204" pitchFamily="18" charset="0"/>
                      </a:rPr>
                      <m:t>∆</m:t>
                    </m:r>
                    <m:r>
                      <a:rPr lang="en-AU" sz="2800" b="0" i="1" smtClean="0">
                        <a:solidFill>
                          <a:srgbClr val="FF0000"/>
                        </a:solidFill>
                        <a:latin typeface="Cambria Math" panose="02040503050406030204" pitchFamily="18" charset="0"/>
                        <a:ea typeface="Cambria Math" panose="02040503050406030204" pitchFamily="18" charset="0"/>
                      </a:rPr>
                      <m:t>𝑉</m:t>
                    </m:r>
                    <m:r>
                      <a:rPr lang="en-AU" sz="2800" b="0" i="0" smtClean="0">
                        <a:solidFill>
                          <a:srgbClr val="FF0000"/>
                        </a:solidFill>
                        <a:latin typeface="Cambria Math" panose="02040503050406030204" pitchFamily="18" charset="0"/>
                        <a:ea typeface="Cambria Math" panose="02040503050406030204" pitchFamily="18" charset="0"/>
                      </a:rPr>
                      <m:t> </m:t>
                    </m:r>
                  </m:oMath>
                </a14:m>
                <a:r>
                  <a:rPr lang="en-AU" sz="2800" dirty="0" smtClean="0"/>
                  <a:t>in volts between </a:t>
                </a:r>
                <a:r>
                  <a:rPr lang="en-AU" sz="2800" dirty="0" smtClean="0"/>
                  <a:t>two points is the work </a:t>
                </a:r>
                <a:r>
                  <a:rPr lang="en-AU" sz="2800" dirty="0" smtClean="0"/>
                  <a:t>in Joules needed </a:t>
                </a:r>
                <a:r>
                  <a:rPr lang="en-AU" sz="2800" dirty="0" smtClean="0"/>
                  <a:t>to move 1 C of charge between those </a:t>
                </a:r>
                <a:r>
                  <a:rPr lang="en-AU" sz="2800" dirty="0" smtClean="0"/>
                  <a:t>points</a:t>
                </a:r>
                <a:endParaRPr lang="en-AU" sz="2800" dirty="0" smtClean="0"/>
              </a:p>
            </p:txBody>
          </p:sp>
        </mc:Choice>
        <mc:Fallback>
          <p:sp>
            <p:nvSpPr>
              <p:cNvPr id="9" name="TextBox 8"/>
              <p:cNvSpPr txBox="1">
                <a:spLocks noRot="1" noChangeAspect="1" noMove="1" noResize="1" noEditPoints="1" noAdjustHandles="1" noChangeArrowheads="1" noChangeShapeType="1" noTextEdit="1"/>
              </p:cNvSpPr>
              <p:nvPr/>
            </p:nvSpPr>
            <p:spPr>
              <a:xfrm>
                <a:off x="620888" y="1365953"/>
                <a:ext cx="7902223" cy="1384995"/>
              </a:xfrm>
              <a:prstGeom prst="rect">
                <a:avLst/>
              </a:prstGeom>
              <a:blipFill rotWithShape="0">
                <a:blip r:embed="rId6"/>
                <a:stretch>
                  <a:fillRect l="-1389" t="-3965" r="-2546" b="-11894"/>
                </a:stretch>
              </a:blipFill>
            </p:spPr>
            <p:txBody>
              <a:bodyPr/>
              <a:lstStyle/>
              <a:p>
                <a:r>
                  <a:rPr lang="en-AU">
                    <a:noFill/>
                  </a:rPr>
                  <a:t> </a:t>
                </a:r>
              </a:p>
            </p:txBody>
          </p:sp>
        </mc:Fallback>
      </mc:AlternateContent>
    </p:spTree>
    <p:custDataLst>
      <p:tags r:id="rId1"/>
    </p:custDataLst>
    <p:extLst>
      <p:ext uri="{BB962C8B-B14F-4D97-AF65-F5344CB8AC3E}">
        <p14:creationId xmlns:p14="http://schemas.microsoft.com/office/powerpoint/2010/main" val="1991252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1"/>
          <p:cNvSpPr txBox="1">
            <a:spLocks/>
          </p:cNvSpPr>
          <p:nvPr/>
        </p:nvSpPr>
        <p:spPr>
          <a:xfrm>
            <a:off x="0" y="274638"/>
            <a:ext cx="910854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rPr>
              <a:t>Potential energy</a:t>
            </a:r>
            <a:endParaRPr lang="en-AU" sz="4800" dirty="0">
              <a:effectLst>
                <a:outerShdw blurRad="38100" dist="38100" dir="2700000" algn="tl">
                  <a:srgbClr val="000000">
                    <a:alpha val="43137"/>
                  </a:srgbClr>
                </a:outerShdw>
              </a:effectLst>
            </a:endParaRPr>
          </a:p>
        </p:txBody>
      </p:sp>
      <p:sp>
        <p:nvSpPr>
          <p:cNvPr id="11" name="TextBox 10"/>
          <p:cNvSpPr txBox="1"/>
          <p:nvPr/>
        </p:nvSpPr>
        <p:spPr>
          <a:xfrm>
            <a:off x="620888" y="1365953"/>
            <a:ext cx="7902223" cy="4832092"/>
          </a:xfrm>
          <a:prstGeom prst="rect">
            <a:avLst/>
          </a:prstGeom>
          <a:noFill/>
        </p:spPr>
        <p:txBody>
          <a:bodyPr wrap="square" rtlCol="0">
            <a:spAutoFit/>
          </a:bodyPr>
          <a:lstStyle/>
          <a:p>
            <a:pPr marL="285750" indent="-285750">
              <a:buFont typeface="Arial" panose="020B0604020202020204" pitchFamily="34" charset="0"/>
              <a:buChar char="•"/>
            </a:pPr>
            <a:r>
              <a:rPr lang="en-AU" sz="2800" dirty="0" smtClean="0"/>
              <a:t>What is this thing called “potential”?</a:t>
            </a:r>
          </a:p>
          <a:p>
            <a:pPr marL="285750" indent="-285750">
              <a:buFont typeface="Arial" panose="020B0604020202020204" pitchFamily="34" charset="0"/>
              <a:buChar char="•"/>
            </a:pPr>
            <a:endParaRPr lang="en-AU" sz="2800" dirty="0"/>
          </a:p>
          <a:p>
            <a:pPr marL="285750" indent="-285750">
              <a:buFont typeface="Arial" panose="020B0604020202020204" pitchFamily="34" charset="0"/>
              <a:buChar char="•"/>
            </a:pPr>
            <a:endParaRPr lang="en-AU" sz="2800" dirty="0" smtClean="0"/>
          </a:p>
          <a:p>
            <a:pPr marL="285750" indent="-285750">
              <a:buFont typeface="Arial" panose="020B0604020202020204" pitchFamily="34" charset="0"/>
              <a:buChar char="•"/>
            </a:pPr>
            <a:endParaRPr lang="en-AU" sz="2800" dirty="0"/>
          </a:p>
          <a:p>
            <a:pPr marL="285750" indent="-285750">
              <a:buFont typeface="Arial" panose="020B0604020202020204" pitchFamily="34" charset="0"/>
              <a:buChar char="•"/>
            </a:pPr>
            <a:endParaRPr lang="en-AU" sz="2800" dirty="0" smtClean="0"/>
          </a:p>
          <a:p>
            <a:pPr marL="285750" indent="-285750">
              <a:buFont typeface="Arial" panose="020B0604020202020204" pitchFamily="34" charset="0"/>
              <a:buChar char="•"/>
            </a:pPr>
            <a:endParaRPr lang="en-AU" sz="2800" dirty="0"/>
          </a:p>
          <a:p>
            <a:pPr marL="285750" indent="-285750">
              <a:buFont typeface="Arial" panose="020B0604020202020204" pitchFamily="34" charset="0"/>
              <a:buChar char="•"/>
            </a:pPr>
            <a:endParaRPr lang="en-AU" sz="2800" dirty="0" smtClean="0"/>
          </a:p>
          <a:p>
            <a:pPr marL="285750" indent="-285750">
              <a:buFont typeface="Arial" panose="020B0604020202020204" pitchFamily="34" charset="0"/>
              <a:buChar char="•"/>
            </a:pPr>
            <a:endParaRPr lang="en-AU" sz="2800" dirty="0"/>
          </a:p>
          <a:p>
            <a:pPr marL="285750" indent="-285750">
              <a:buFont typeface="Arial" panose="020B0604020202020204" pitchFamily="34" charset="0"/>
              <a:buChar char="•"/>
            </a:pPr>
            <a:endParaRPr lang="en-AU" sz="2800" dirty="0" smtClean="0"/>
          </a:p>
          <a:p>
            <a:pPr marL="285750" indent="-285750">
              <a:buFont typeface="Arial" panose="020B0604020202020204" pitchFamily="34" charset="0"/>
              <a:buChar char="•"/>
            </a:pPr>
            <a:endParaRPr lang="en-AU" sz="2800" dirty="0"/>
          </a:p>
          <a:p>
            <a:pPr marL="285750" indent="-285750">
              <a:buFont typeface="Arial" panose="020B0604020202020204" pitchFamily="34" charset="0"/>
              <a:buChar char="•"/>
            </a:pPr>
            <a:r>
              <a:rPr lang="en-AU" sz="2800" dirty="0" smtClean="0">
                <a:solidFill>
                  <a:srgbClr val="FF0000"/>
                </a:solidFill>
              </a:rPr>
              <a:t>Potential energy </a:t>
            </a:r>
            <a:r>
              <a:rPr lang="en-AU" sz="2800" dirty="0" smtClean="0"/>
              <a:t>crops up everywhere in physics</a:t>
            </a: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29" y="2302929"/>
            <a:ext cx="8842737" cy="2752302"/>
          </a:xfrm>
          <a:prstGeom prst="rect">
            <a:avLst/>
          </a:prstGeom>
        </p:spPr>
      </p:pic>
    </p:spTree>
    <p:custDataLst>
      <p:tags r:id="rId1"/>
    </p:custDataLst>
    <p:extLst>
      <p:ext uri="{BB962C8B-B14F-4D97-AF65-F5344CB8AC3E}">
        <p14:creationId xmlns:p14="http://schemas.microsoft.com/office/powerpoint/2010/main" val="2394077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1"/>
          <p:cNvSpPr txBox="1">
            <a:spLocks/>
          </p:cNvSpPr>
          <p:nvPr/>
        </p:nvSpPr>
        <p:spPr>
          <a:xfrm>
            <a:off x="0" y="274638"/>
            <a:ext cx="910854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rPr>
              <a:t>Potential energy</a:t>
            </a:r>
            <a:endParaRPr lang="en-AU" sz="4800" dirty="0">
              <a:effectLst>
                <a:outerShdw blurRad="38100" dist="38100" dir="2700000" algn="tl">
                  <a:srgbClr val="000000">
                    <a:alpha val="43137"/>
                  </a:srgbClr>
                </a:outerShdw>
              </a:effectLst>
            </a:endParaRPr>
          </a:p>
        </p:txBody>
      </p:sp>
      <p:sp>
        <p:nvSpPr>
          <p:cNvPr id="11" name="TextBox 10"/>
          <p:cNvSpPr txBox="1"/>
          <p:nvPr/>
        </p:nvSpPr>
        <p:spPr>
          <a:xfrm>
            <a:off x="620888" y="1365953"/>
            <a:ext cx="7902223" cy="1815882"/>
          </a:xfrm>
          <a:prstGeom prst="rect">
            <a:avLst/>
          </a:prstGeom>
          <a:noFill/>
        </p:spPr>
        <p:txBody>
          <a:bodyPr wrap="square" rtlCol="0">
            <a:spAutoFit/>
          </a:bodyPr>
          <a:lstStyle/>
          <a:p>
            <a:pPr marL="285750" indent="-285750">
              <a:buFont typeface="Arial" panose="020B0604020202020204" pitchFamily="34" charset="0"/>
              <a:buChar char="•"/>
            </a:pPr>
            <a:r>
              <a:rPr lang="en-AU" sz="2800" dirty="0" smtClean="0">
                <a:solidFill>
                  <a:srgbClr val="FF0000"/>
                </a:solidFill>
              </a:rPr>
              <a:t>Potential energy U </a:t>
            </a:r>
            <a:r>
              <a:rPr lang="en-AU" sz="2800" dirty="0" smtClean="0"/>
              <a:t>is the energy stored in a system </a:t>
            </a:r>
            <a:r>
              <a:rPr lang="en-AU" sz="2800" dirty="0" smtClean="0"/>
              <a:t>(when </a:t>
            </a:r>
            <a:r>
              <a:rPr lang="en-AU" sz="2800" dirty="0" smtClean="0"/>
              <a:t>work is done against a </a:t>
            </a:r>
            <a:r>
              <a:rPr lang="en-AU" sz="2800" dirty="0" smtClean="0"/>
              <a:t>force)</a:t>
            </a:r>
            <a:endParaRPr lang="en-AU" sz="2800" dirty="0" smtClean="0"/>
          </a:p>
          <a:p>
            <a:pPr marL="285750" indent="-285750">
              <a:buFont typeface="Arial" panose="020B0604020202020204" pitchFamily="34" charset="0"/>
              <a:buChar char="•"/>
            </a:pPr>
            <a:endParaRPr lang="en-AU" sz="2800" dirty="0"/>
          </a:p>
          <a:p>
            <a:pPr marL="285750" indent="-285750">
              <a:buFont typeface="Arial" panose="020B0604020202020204" pitchFamily="34" charset="0"/>
              <a:buChar char="•"/>
            </a:pPr>
            <a:r>
              <a:rPr lang="en-AU" sz="2800" dirty="0">
                <a:solidFill>
                  <a:srgbClr val="0070C0"/>
                </a:solidFill>
              </a:rPr>
              <a:t>e</a:t>
            </a:r>
            <a:r>
              <a:rPr lang="en-AU" sz="2800" dirty="0" smtClean="0">
                <a:solidFill>
                  <a:srgbClr val="0070C0"/>
                </a:solidFill>
              </a:rPr>
              <a:t>.g. force of gravity …</a:t>
            </a:r>
            <a:endParaRPr lang="en-AU" sz="2800" dirty="0">
              <a:solidFill>
                <a:srgbClr val="0070C0"/>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222" y="3578576"/>
            <a:ext cx="5283526" cy="2848151"/>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6541911" y="2968977"/>
                <a:ext cx="1496564"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AU" sz="3200" b="0" i="1" smtClean="0">
                          <a:latin typeface="Cambria Math" panose="02040503050406030204" pitchFamily="18" charset="0"/>
                        </a:rPr>
                        <m:t>𝐹</m:t>
                      </m:r>
                      <m:r>
                        <a:rPr lang="en-AU" sz="3200" b="0" i="1" smtClean="0">
                          <a:latin typeface="Cambria Math" panose="02040503050406030204" pitchFamily="18" charset="0"/>
                        </a:rPr>
                        <m:t>=</m:t>
                      </m:r>
                      <m:r>
                        <a:rPr lang="en-AU" sz="3200" b="0" i="1" smtClean="0">
                          <a:latin typeface="Cambria Math" panose="02040503050406030204" pitchFamily="18" charset="0"/>
                        </a:rPr>
                        <m:t>𝑚𝑔</m:t>
                      </m:r>
                    </m:oMath>
                  </m:oMathPara>
                </a14:m>
                <a:endParaRPr lang="en-AU"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6541911" y="2968977"/>
                <a:ext cx="1496564" cy="492443"/>
              </a:xfrm>
              <a:prstGeom prst="rect">
                <a:avLst/>
              </a:prstGeom>
              <a:blipFill rotWithShape="0">
                <a:blip r:embed="rId5"/>
                <a:stretch>
                  <a:fillRect/>
                </a:stretch>
              </a:blipFill>
            </p:spPr>
            <p:txBody>
              <a:bodyPr/>
              <a:lstStyle/>
              <a:p>
                <a:r>
                  <a:rPr lang="en-AU">
                    <a:noFill/>
                  </a:rPr>
                  <a:t> </a:t>
                </a:r>
              </a:p>
            </p:txBody>
          </p:sp>
        </mc:Fallback>
      </mc:AlternateContent>
      <p:cxnSp>
        <p:nvCxnSpPr>
          <p:cNvPr id="9" name="Straight Arrow Connector 8"/>
          <p:cNvCxnSpPr/>
          <p:nvPr/>
        </p:nvCxnSpPr>
        <p:spPr>
          <a:xfrm>
            <a:off x="6005690" y="4470400"/>
            <a:ext cx="0" cy="1840089"/>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5650087" y="5091289"/>
                <a:ext cx="327590"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AU" sz="3200" b="0" i="1" smtClean="0">
                          <a:latin typeface="Cambria Math" panose="02040503050406030204" pitchFamily="18" charset="0"/>
                        </a:rPr>
                        <m:t>h</m:t>
                      </m:r>
                    </m:oMath>
                  </m:oMathPara>
                </a14:m>
                <a:endParaRPr lang="en-AU" sz="3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650087" y="5091289"/>
                <a:ext cx="327590" cy="492443"/>
              </a:xfrm>
              <a:prstGeom prst="rect">
                <a:avLst/>
              </a:prstGeom>
              <a:blipFill rotWithShape="0">
                <a:blip r:embed="rId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633156" y="4312363"/>
                <a:ext cx="3368611"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AU" sz="3200" b="0" i="1" smtClean="0">
                          <a:latin typeface="Cambria Math" panose="02040503050406030204" pitchFamily="18" charset="0"/>
                        </a:rPr>
                        <m:t>𝑊</m:t>
                      </m:r>
                      <m:r>
                        <a:rPr lang="en-AU" sz="3200" b="0" i="1" smtClean="0">
                          <a:latin typeface="Cambria Math" panose="02040503050406030204" pitchFamily="18" charset="0"/>
                        </a:rPr>
                        <m:t>=</m:t>
                      </m:r>
                      <m:r>
                        <a:rPr lang="en-AU" sz="3200" b="0" i="1" smtClean="0">
                          <a:latin typeface="Cambria Math" panose="02040503050406030204" pitchFamily="18" charset="0"/>
                        </a:rPr>
                        <m:t>𝐹</m:t>
                      </m:r>
                      <m:r>
                        <a:rPr lang="en-AU" sz="3200" b="0" i="1" smtClean="0">
                          <a:latin typeface="Cambria Math" panose="02040503050406030204" pitchFamily="18" charset="0"/>
                          <a:ea typeface="Cambria Math" panose="02040503050406030204" pitchFamily="18" charset="0"/>
                        </a:rPr>
                        <m:t>×</m:t>
                      </m:r>
                      <m:r>
                        <a:rPr lang="en-AU" sz="3200" b="0" i="1" smtClean="0">
                          <a:latin typeface="Cambria Math" panose="02040503050406030204" pitchFamily="18" charset="0"/>
                          <a:ea typeface="Cambria Math" panose="02040503050406030204" pitchFamily="18" charset="0"/>
                        </a:rPr>
                        <m:t>h</m:t>
                      </m:r>
                    </m:oMath>
                  </m:oMathPara>
                </a14:m>
                <a:endParaRPr lang="en-AU" sz="3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633156" y="4312363"/>
                <a:ext cx="3368611" cy="492443"/>
              </a:xfrm>
              <a:prstGeom prst="rect">
                <a:avLst/>
              </a:prstGeom>
              <a:blipFill rotWithShape="0">
                <a:blip r:embed="rId7"/>
                <a:stretch>
                  <a:fillRect/>
                </a:stretch>
              </a:blipFill>
            </p:spPr>
            <p:txBody>
              <a:bodyPr/>
              <a:lstStyle/>
              <a:p>
                <a:r>
                  <a:rPr lang="en-AU">
                    <a:noFill/>
                  </a:rPr>
                  <a:t> </a:t>
                </a:r>
              </a:p>
            </p:txBody>
          </p:sp>
        </mc:Fallback>
      </mc:AlternateContent>
      <p:sp>
        <p:nvSpPr>
          <p:cNvPr id="17" name="TextBox 16"/>
          <p:cNvSpPr txBox="1"/>
          <p:nvPr/>
        </p:nvSpPr>
        <p:spPr>
          <a:xfrm flipH="1">
            <a:off x="5768621" y="3657599"/>
            <a:ext cx="3215740" cy="461665"/>
          </a:xfrm>
          <a:prstGeom prst="rect">
            <a:avLst/>
          </a:prstGeom>
          <a:noFill/>
        </p:spPr>
        <p:txBody>
          <a:bodyPr wrap="square" rtlCol="0">
            <a:spAutoFit/>
          </a:bodyPr>
          <a:lstStyle/>
          <a:p>
            <a:r>
              <a:rPr lang="en-AU" sz="2400" dirty="0" smtClean="0"/>
              <a:t>Work = Force x Distance</a:t>
            </a:r>
            <a:endParaRPr lang="en-AU" sz="2400" dirty="0"/>
          </a:p>
        </p:txBody>
      </p:sp>
      <mc:AlternateContent xmlns:mc="http://schemas.openxmlformats.org/markup-compatibility/2006" xmlns:a14="http://schemas.microsoft.com/office/drawing/2010/main">
        <mc:Choice Requires="a14">
          <p:sp>
            <p:nvSpPr>
              <p:cNvPr id="18" name="TextBox 17"/>
              <p:cNvSpPr txBox="1"/>
              <p:nvPr/>
            </p:nvSpPr>
            <p:spPr>
              <a:xfrm>
                <a:off x="6829778" y="4886711"/>
                <a:ext cx="1368572"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AU" sz="3200" b="0" i="1" smtClean="0">
                          <a:latin typeface="Cambria Math" panose="02040503050406030204" pitchFamily="18" charset="0"/>
                        </a:rPr>
                        <m:t>=</m:t>
                      </m:r>
                      <m:r>
                        <a:rPr lang="en-AU" sz="3200" b="0" i="1" smtClean="0">
                          <a:latin typeface="Cambria Math" panose="02040503050406030204" pitchFamily="18" charset="0"/>
                        </a:rPr>
                        <m:t>𝑚𝑔h</m:t>
                      </m:r>
                    </m:oMath>
                  </m:oMathPara>
                </a14:m>
                <a:endParaRPr lang="en-AU" sz="3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6829778" y="4886711"/>
                <a:ext cx="1368572" cy="492443"/>
              </a:xfrm>
              <a:prstGeom prst="rect">
                <a:avLst/>
              </a:prstGeom>
              <a:blipFill rotWithShape="0">
                <a:blip r:embed="rId8"/>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6654801" y="5870225"/>
                <a:ext cx="2206886"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AU" sz="3200" b="0" i="1" smtClean="0">
                          <a:solidFill>
                            <a:srgbClr val="FF0000"/>
                          </a:solidFill>
                          <a:latin typeface="Cambria Math" panose="02040503050406030204" pitchFamily="18" charset="0"/>
                          <a:ea typeface="Cambria Math" panose="02040503050406030204" pitchFamily="18" charset="0"/>
                        </a:rPr>
                        <m:t>→</m:t>
                      </m:r>
                      <m:r>
                        <a:rPr lang="en-AU" sz="3200" b="0" i="1" smtClean="0">
                          <a:solidFill>
                            <a:srgbClr val="FF0000"/>
                          </a:solidFill>
                          <a:latin typeface="Cambria Math" panose="02040503050406030204" pitchFamily="18" charset="0"/>
                        </a:rPr>
                        <m:t>𝑈</m:t>
                      </m:r>
                      <m:r>
                        <a:rPr lang="en-AU" sz="3200" b="0" i="1" smtClean="0">
                          <a:solidFill>
                            <a:srgbClr val="FF0000"/>
                          </a:solidFill>
                          <a:latin typeface="Cambria Math" panose="02040503050406030204" pitchFamily="18" charset="0"/>
                        </a:rPr>
                        <m:t>=</m:t>
                      </m:r>
                      <m:r>
                        <a:rPr lang="en-AU" sz="3200" b="0" i="1" smtClean="0">
                          <a:solidFill>
                            <a:srgbClr val="FF0000"/>
                          </a:solidFill>
                          <a:latin typeface="Cambria Math" panose="02040503050406030204" pitchFamily="18" charset="0"/>
                        </a:rPr>
                        <m:t>𝑚𝑔h</m:t>
                      </m:r>
                    </m:oMath>
                  </m:oMathPara>
                </a14:m>
                <a:endParaRPr lang="en-AU" sz="3200" dirty="0">
                  <a:solidFill>
                    <a:srgbClr val="FF0000"/>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6654801" y="5870225"/>
                <a:ext cx="2206886" cy="492443"/>
              </a:xfrm>
              <a:prstGeom prst="rect">
                <a:avLst/>
              </a:prstGeom>
              <a:blipFill rotWithShape="0">
                <a:blip r:embed="rId9"/>
                <a:stretch>
                  <a:fillRect/>
                </a:stretch>
              </a:blipFill>
            </p:spPr>
            <p:txBody>
              <a:bodyPr/>
              <a:lstStyle/>
              <a:p>
                <a:r>
                  <a:rPr lang="en-AU">
                    <a:noFill/>
                  </a:rPr>
                  <a:t> </a:t>
                </a:r>
              </a:p>
            </p:txBody>
          </p:sp>
        </mc:Fallback>
      </mc:AlternateContent>
      <p:cxnSp>
        <p:nvCxnSpPr>
          <p:cNvPr id="20" name="Straight Arrow Connector 19"/>
          <p:cNvCxnSpPr/>
          <p:nvPr/>
        </p:nvCxnSpPr>
        <p:spPr>
          <a:xfrm flipV="1">
            <a:off x="1682045" y="4470400"/>
            <a:ext cx="11288" cy="82269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1230488" y="4628450"/>
                <a:ext cx="398581"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AU" sz="3200" b="0" i="1" smtClean="0">
                          <a:latin typeface="Cambria Math" panose="02040503050406030204" pitchFamily="18" charset="0"/>
                        </a:rPr>
                        <m:t>𝐹</m:t>
                      </m:r>
                    </m:oMath>
                  </m:oMathPara>
                </a14:m>
                <a:endParaRPr lang="en-AU" sz="3200" dirty="0"/>
              </a:p>
            </p:txBody>
          </p:sp>
        </mc:Choice>
        <mc:Fallback xmlns="">
          <p:sp>
            <p:nvSpPr>
              <p:cNvPr id="22" name="TextBox 21"/>
              <p:cNvSpPr txBox="1">
                <a:spLocks noRot="1" noChangeAspect="1" noMove="1" noResize="1" noEditPoints="1" noAdjustHandles="1" noChangeArrowheads="1" noChangeShapeType="1" noTextEdit="1"/>
              </p:cNvSpPr>
              <p:nvPr/>
            </p:nvSpPr>
            <p:spPr>
              <a:xfrm>
                <a:off x="1230488" y="4628450"/>
                <a:ext cx="398581" cy="492443"/>
              </a:xfrm>
              <a:prstGeom prst="rect">
                <a:avLst/>
              </a:prstGeom>
              <a:blipFill rotWithShape="0">
                <a:blip r:embed="rId10"/>
                <a:stretch>
                  <a:fillRect/>
                </a:stretch>
              </a:blipFill>
            </p:spPr>
            <p:txBody>
              <a:bodyPr/>
              <a:lstStyle/>
              <a:p>
                <a:r>
                  <a:rPr lang="en-AU">
                    <a:noFill/>
                  </a:rPr>
                  <a:t> </a:t>
                </a:r>
              </a:p>
            </p:txBody>
          </p:sp>
        </mc:Fallback>
      </mc:AlternateContent>
    </p:spTree>
    <p:custDataLst>
      <p:tags r:id="rId1"/>
    </p:custDataLst>
    <p:extLst>
      <p:ext uri="{BB962C8B-B14F-4D97-AF65-F5344CB8AC3E}">
        <p14:creationId xmlns:p14="http://schemas.microsoft.com/office/powerpoint/2010/main" val="147469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P spid="17" grpId="0"/>
      <p:bldP spid="18" grpId="0"/>
      <p:bldP spid="19"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1"/>
          <p:cNvSpPr txBox="1">
            <a:spLocks/>
          </p:cNvSpPr>
          <p:nvPr/>
        </p:nvSpPr>
        <p:spPr>
          <a:xfrm>
            <a:off x="0" y="274638"/>
            <a:ext cx="910854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rPr>
              <a:t>Potential energy</a:t>
            </a:r>
            <a:endParaRPr lang="en-AU" sz="4800" dirty="0">
              <a:effectLst>
                <a:outerShdw blurRad="38100" dist="38100" dir="2700000" algn="tl">
                  <a:srgbClr val="000000">
                    <a:alpha val="43137"/>
                  </a:srgbClr>
                </a:outerShdw>
              </a:effectLst>
            </a:endParaRPr>
          </a:p>
        </p:txBody>
      </p:sp>
      <p:sp>
        <p:nvSpPr>
          <p:cNvPr id="11" name="TextBox 10"/>
          <p:cNvSpPr txBox="1"/>
          <p:nvPr/>
        </p:nvSpPr>
        <p:spPr>
          <a:xfrm>
            <a:off x="620888" y="1365953"/>
            <a:ext cx="7902223" cy="954107"/>
          </a:xfrm>
          <a:prstGeom prst="rect">
            <a:avLst/>
          </a:prstGeom>
          <a:noFill/>
        </p:spPr>
        <p:txBody>
          <a:bodyPr wrap="square" rtlCol="0">
            <a:spAutoFit/>
          </a:bodyPr>
          <a:lstStyle/>
          <a:p>
            <a:pPr marL="285750" indent="-285750">
              <a:buFont typeface="Arial" panose="020B0604020202020204" pitchFamily="34" charset="0"/>
              <a:buChar char="•"/>
            </a:pPr>
            <a:r>
              <a:rPr lang="en-AU" sz="2800" dirty="0" smtClean="0"/>
              <a:t>Potential energy may be </a:t>
            </a:r>
            <a:r>
              <a:rPr lang="en-AU" sz="2800" dirty="0" smtClean="0">
                <a:solidFill>
                  <a:srgbClr val="FF0000"/>
                </a:solidFill>
              </a:rPr>
              <a:t>released</a:t>
            </a:r>
            <a:r>
              <a:rPr lang="en-AU" sz="2800" dirty="0" smtClean="0"/>
              <a:t> and converted into other forms (such as kinetic energy)</a:t>
            </a:r>
            <a:endParaRPr lang="en-AU" sz="28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1470" y="2988026"/>
            <a:ext cx="7145867" cy="3334738"/>
          </a:xfrm>
          <a:prstGeom prst="rect">
            <a:avLst/>
          </a:prstGeom>
        </p:spPr>
      </p:pic>
      <p:cxnSp>
        <p:nvCxnSpPr>
          <p:cNvPr id="4" name="Straight Arrow Connector 3"/>
          <p:cNvCxnSpPr/>
          <p:nvPr/>
        </p:nvCxnSpPr>
        <p:spPr>
          <a:xfrm flipV="1">
            <a:off x="620888" y="3849514"/>
            <a:ext cx="1004712" cy="182880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91908" y="2573867"/>
            <a:ext cx="2494845" cy="1200329"/>
          </a:xfrm>
          <a:prstGeom prst="rect">
            <a:avLst/>
          </a:prstGeom>
          <a:noFill/>
        </p:spPr>
        <p:txBody>
          <a:bodyPr wrap="square" rtlCol="0">
            <a:spAutoFit/>
          </a:bodyPr>
          <a:lstStyle/>
          <a:p>
            <a:r>
              <a:rPr lang="en-AU" sz="2400" dirty="0" smtClean="0">
                <a:solidFill>
                  <a:srgbClr val="0070C0"/>
                </a:solidFill>
              </a:rPr>
              <a:t>Work is done, increasing the potential energy</a:t>
            </a:r>
            <a:endParaRPr lang="en-AU" sz="2400" dirty="0">
              <a:solidFill>
                <a:srgbClr val="0070C0"/>
              </a:solidFill>
            </a:endParaRPr>
          </a:p>
        </p:txBody>
      </p:sp>
    </p:spTree>
    <p:custDataLst>
      <p:tags r:id="rId1"/>
    </p:custDataLst>
    <p:extLst>
      <p:ext uri="{BB962C8B-B14F-4D97-AF65-F5344CB8AC3E}">
        <p14:creationId xmlns:p14="http://schemas.microsoft.com/office/powerpoint/2010/main" val="25996485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60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1"/>
          <p:cNvSpPr txBox="1">
            <a:spLocks/>
          </p:cNvSpPr>
          <p:nvPr/>
        </p:nvSpPr>
        <p:spPr>
          <a:xfrm>
            <a:off x="0" y="274638"/>
            <a:ext cx="910854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effectLst>
                  <a:outerShdw blurRad="38100" dist="38100" dir="2700000" algn="tl">
                    <a:srgbClr val="000000">
                      <a:alpha val="43137"/>
                    </a:srgbClr>
                  </a:outerShdw>
                </a:effectLst>
              </a:rPr>
              <a:t>Potential energy</a:t>
            </a:r>
            <a:endParaRPr lang="en-AU" sz="4800" dirty="0">
              <a:effectLst>
                <a:outerShdw blurRad="38100" dist="38100" dir="2700000" algn="tl">
                  <a:srgbClr val="000000">
                    <a:alpha val="43137"/>
                  </a:srgbClr>
                </a:outerShdw>
              </a:effectLst>
            </a:endParaRPr>
          </a:p>
        </p:txBody>
      </p:sp>
      <p:sp>
        <p:nvSpPr>
          <p:cNvPr id="11" name="TextBox 10"/>
          <p:cNvSpPr txBox="1"/>
          <p:nvPr/>
        </p:nvSpPr>
        <p:spPr>
          <a:xfrm>
            <a:off x="620888" y="1365953"/>
            <a:ext cx="7902223" cy="2246769"/>
          </a:xfrm>
          <a:prstGeom prst="rect">
            <a:avLst/>
          </a:prstGeom>
          <a:noFill/>
        </p:spPr>
        <p:txBody>
          <a:bodyPr wrap="square" rtlCol="0">
            <a:spAutoFit/>
          </a:bodyPr>
          <a:lstStyle/>
          <a:p>
            <a:pPr marL="285750" indent="-285750">
              <a:buFont typeface="Arial" panose="020B0604020202020204" pitchFamily="34" charset="0"/>
              <a:buChar char="•"/>
            </a:pPr>
            <a:r>
              <a:rPr lang="en-AU" sz="2800" dirty="0" smtClean="0">
                <a:solidFill>
                  <a:srgbClr val="FF0000"/>
                </a:solidFill>
              </a:rPr>
              <a:t>Potential energy difference </a:t>
            </a:r>
            <a:r>
              <a:rPr lang="en-AU" sz="2800" dirty="0" smtClean="0"/>
              <a:t>is the only thing that matters – not the reference (or zero) level</a:t>
            </a:r>
          </a:p>
          <a:p>
            <a:pPr marL="285750" indent="-285750">
              <a:buFont typeface="Arial" panose="020B0604020202020204" pitchFamily="34" charset="0"/>
              <a:buChar char="•"/>
            </a:pPr>
            <a:endParaRPr lang="en-AU" sz="2800" dirty="0"/>
          </a:p>
          <a:p>
            <a:pPr marL="285750" indent="-285750">
              <a:buFont typeface="Arial" panose="020B0604020202020204" pitchFamily="34" charset="0"/>
              <a:buChar char="•"/>
            </a:pPr>
            <a:r>
              <a:rPr lang="en-AU" sz="2800" dirty="0" smtClean="0">
                <a:solidFill>
                  <a:srgbClr val="0070C0"/>
                </a:solidFill>
              </a:rPr>
              <a:t>For example, applying conservation of energy to a mechanics problem:</a:t>
            </a:r>
            <a:endParaRPr lang="en-AU" sz="2800" dirty="0">
              <a:solidFill>
                <a:srgbClr val="0070C0"/>
              </a:solidFill>
            </a:endParaRPr>
          </a:p>
        </p:txBody>
      </p:sp>
      <mc:AlternateContent xmlns:mc="http://schemas.openxmlformats.org/markup-compatibility/2006">
        <mc:Choice xmlns:a14="http://schemas.microsoft.com/office/drawing/2010/main" Requires="a14">
          <p:sp>
            <p:nvSpPr>
              <p:cNvPr id="2" name="TextBox 1"/>
              <p:cNvSpPr txBox="1"/>
              <p:nvPr/>
            </p:nvSpPr>
            <p:spPr>
              <a:xfrm>
                <a:off x="1055513" y="4470405"/>
                <a:ext cx="5318507" cy="398955"/>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AU" sz="2400" i="1" smtClean="0">
                              <a:latin typeface="Cambria Math" panose="02040503050406030204" pitchFamily="18" charset="0"/>
                            </a:rPr>
                          </m:ctrlPr>
                        </m:sSubPr>
                        <m:e>
                          <m:r>
                            <a:rPr lang="en-AU" sz="2400" b="0" i="1" smtClean="0">
                              <a:latin typeface="Cambria Math" panose="02040503050406030204" pitchFamily="18" charset="0"/>
                            </a:rPr>
                            <m:t>𝐾𝐸</m:t>
                          </m:r>
                        </m:e>
                        <m:sub>
                          <m:r>
                            <a:rPr lang="en-AU" sz="2400" b="0" i="1" smtClean="0">
                              <a:latin typeface="Cambria Math" panose="02040503050406030204" pitchFamily="18" charset="0"/>
                            </a:rPr>
                            <m:t>𝑓𝑖𝑛𝑎𝑙</m:t>
                          </m:r>
                        </m:sub>
                      </m:sSub>
                      <m:r>
                        <a:rPr lang="en-AU" sz="2400" b="0" i="1" smtClean="0">
                          <a:latin typeface="Cambria Math" panose="02040503050406030204" pitchFamily="18" charset="0"/>
                        </a:rPr>
                        <m:t>+</m:t>
                      </m:r>
                      <m:sSub>
                        <m:sSubPr>
                          <m:ctrlPr>
                            <a:rPr lang="en-AU" sz="2400" b="0" i="1" smtClean="0">
                              <a:latin typeface="Cambria Math" panose="02040503050406030204" pitchFamily="18" charset="0"/>
                            </a:rPr>
                          </m:ctrlPr>
                        </m:sSubPr>
                        <m:e>
                          <m:r>
                            <a:rPr lang="en-AU" sz="2400" b="0" i="1" smtClean="0">
                              <a:latin typeface="Cambria Math" panose="02040503050406030204" pitchFamily="18" charset="0"/>
                            </a:rPr>
                            <m:t>𝑃𝐸</m:t>
                          </m:r>
                        </m:e>
                        <m:sub>
                          <m:r>
                            <a:rPr lang="en-AU" sz="2400" b="0" i="1" smtClean="0">
                              <a:latin typeface="Cambria Math" panose="02040503050406030204" pitchFamily="18" charset="0"/>
                            </a:rPr>
                            <m:t>𝑓𝑖𝑛𝑎𝑙</m:t>
                          </m:r>
                        </m:sub>
                      </m:sSub>
                      <m:r>
                        <a:rPr lang="en-AU" sz="2400" b="0" i="1" smtClean="0">
                          <a:latin typeface="Cambria Math" panose="02040503050406030204" pitchFamily="18" charset="0"/>
                        </a:rPr>
                        <m:t>=</m:t>
                      </m:r>
                      <m:sSub>
                        <m:sSubPr>
                          <m:ctrlPr>
                            <a:rPr lang="en-AU" sz="2400" b="0" i="1" smtClean="0">
                              <a:latin typeface="Cambria Math" panose="02040503050406030204" pitchFamily="18" charset="0"/>
                            </a:rPr>
                          </m:ctrlPr>
                        </m:sSubPr>
                        <m:e>
                          <m:r>
                            <a:rPr lang="en-AU" sz="2400" b="0" i="1" smtClean="0">
                              <a:latin typeface="Cambria Math" panose="02040503050406030204" pitchFamily="18" charset="0"/>
                            </a:rPr>
                            <m:t>𝐾𝐸</m:t>
                          </m:r>
                        </m:e>
                        <m:sub>
                          <m:r>
                            <a:rPr lang="en-AU" sz="2400" b="0" i="1" smtClean="0">
                              <a:latin typeface="Cambria Math" panose="02040503050406030204" pitchFamily="18" charset="0"/>
                            </a:rPr>
                            <m:t>𝑖𝑛𝑖𝑡𝑖𝑎𝑙</m:t>
                          </m:r>
                        </m:sub>
                      </m:sSub>
                      <m:r>
                        <a:rPr lang="en-AU" sz="2400" b="0" i="1" smtClean="0">
                          <a:latin typeface="Cambria Math" panose="02040503050406030204" pitchFamily="18" charset="0"/>
                        </a:rPr>
                        <m:t>+</m:t>
                      </m:r>
                      <m:sSub>
                        <m:sSubPr>
                          <m:ctrlPr>
                            <a:rPr lang="en-AU" sz="2400" b="0" i="1" smtClean="0">
                              <a:latin typeface="Cambria Math" panose="02040503050406030204" pitchFamily="18" charset="0"/>
                            </a:rPr>
                          </m:ctrlPr>
                        </m:sSubPr>
                        <m:e>
                          <m:r>
                            <a:rPr lang="en-AU" sz="2400" b="0" i="1" smtClean="0">
                              <a:latin typeface="Cambria Math" panose="02040503050406030204" pitchFamily="18" charset="0"/>
                            </a:rPr>
                            <m:t>𝑃𝐸</m:t>
                          </m:r>
                        </m:e>
                        <m:sub>
                          <m:r>
                            <a:rPr lang="en-AU" sz="2400" b="0" i="1" smtClean="0">
                              <a:latin typeface="Cambria Math" panose="02040503050406030204" pitchFamily="18" charset="0"/>
                            </a:rPr>
                            <m:t>𝑖𝑛𝑖𝑡𝑖𝑎𝑙</m:t>
                          </m:r>
                        </m:sub>
                      </m:sSub>
                    </m:oMath>
                  </m:oMathPara>
                </a14:m>
                <a:endParaRPr lang="en-AU" sz="2400" dirty="0"/>
              </a:p>
            </p:txBody>
          </p:sp>
        </mc:Choice>
        <mc:Fallback>
          <p:sp>
            <p:nvSpPr>
              <p:cNvPr id="2" name="TextBox 1"/>
              <p:cNvSpPr txBox="1">
                <a:spLocks noRot="1" noChangeAspect="1" noMove="1" noResize="1" noEditPoints="1" noAdjustHandles="1" noChangeArrowheads="1" noChangeShapeType="1" noTextEdit="1"/>
              </p:cNvSpPr>
              <p:nvPr/>
            </p:nvSpPr>
            <p:spPr>
              <a:xfrm>
                <a:off x="1055513" y="4470405"/>
                <a:ext cx="5318507" cy="398955"/>
              </a:xfrm>
              <a:prstGeom prst="rect">
                <a:avLst/>
              </a:prstGeom>
              <a:blipFill rotWithShape="0">
                <a:blip r:embed="rId4"/>
                <a:stretch>
                  <a:fillRect l="-802" b="-25758"/>
                </a:stretch>
              </a:blipFill>
            </p:spPr>
            <p:txBody>
              <a:bodyPr/>
              <a:lstStyle/>
              <a:p>
                <a:r>
                  <a:rPr lang="en-AU">
                    <a:noFill/>
                  </a:rPr>
                  <a:t> </a:t>
                </a:r>
              </a:p>
            </p:txBody>
          </p:sp>
        </mc:Fallback>
      </mc:AlternateContent>
      <p:sp>
        <p:nvSpPr>
          <p:cNvPr id="4" name="TextBox 3"/>
          <p:cNvSpPr txBox="1"/>
          <p:nvPr/>
        </p:nvSpPr>
        <p:spPr>
          <a:xfrm>
            <a:off x="1828799" y="3838221"/>
            <a:ext cx="4797778" cy="461665"/>
          </a:xfrm>
          <a:prstGeom prst="rect">
            <a:avLst/>
          </a:prstGeom>
          <a:noFill/>
        </p:spPr>
        <p:txBody>
          <a:bodyPr wrap="square" rtlCol="0">
            <a:spAutoFit/>
          </a:bodyPr>
          <a:lstStyle/>
          <a:p>
            <a:r>
              <a:rPr lang="en-AU" sz="2400" dirty="0" smtClean="0"/>
              <a:t>Final energy = Initial energy</a:t>
            </a:r>
            <a:endParaRPr lang="en-AU" sz="2400" dirty="0"/>
          </a:p>
        </p:txBody>
      </p:sp>
      <mc:AlternateContent xmlns:mc="http://schemas.openxmlformats.org/markup-compatibility/2006">
        <mc:Choice xmlns:a14="http://schemas.microsoft.com/office/drawing/2010/main" Requires="a14">
          <p:sp>
            <p:nvSpPr>
              <p:cNvPr id="10" name="TextBox 9"/>
              <p:cNvSpPr txBox="1"/>
              <p:nvPr/>
            </p:nvSpPr>
            <p:spPr>
              <a:xfrm>
                <a:off x="2359378" y="5074363"/>
                <a:ext cx="5438155" cy="398955"/>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AU" sz="2400" i="1" smtClean="0">
                              <a:latin typeface="Cambria Math" panose="02040503050406030204" pitchFamily="18" charset="0"/>
                            </a:rPr>
                          </m:ctrlPr>
                        </m:sSubPr>
                        <m:e>
                          <m:r>
                            <a:rPr lang="en-AU" sz="2400" b="0" i="1" smtClean="0">
                              <a:latin typeface="Cambria Math" panose="02040503050406030204" pitchFamily="18" charset="0"/>
                            </a:rPr>
                            <m:t>𝐾𝐸</m:t>
                          </m:r>
                        </m:e>
                        <m:sub>
                          <m:r>
                            <a:rPr lang="en-AU" sz="2400" b="0" i="1" smtClean="0">
                              <a:latin typeface="Cambria Math" panose="02040503050406030204" pitchFamily="18" charset="0"/>
                            </a:rPr>
                            <m:t>𝑓𝑖𝑛𝑎𝑙</m:t>
                          </m:r>
                        </m:sub>
                      </m:sSub>
                      <m:r>
                        <a:rPr lang="en-AU" sz="2400" b="0" i="1" smtClean="0">
                          <a:latin typeface="Cambria Math" panose="02040503050406030204" pitchFamily="18" charset="0"/>
                        </a:rPr>
                        <m:t>=</m:t>
                      </m:r>
                      <m:sSub>
                        <m:sSubPr>
                          <m:ctrlPr>
                            <a:rPr lang="en-AU" sz="2400" b="0" i="1" smtClean="0">
                              <a:latin typeface="Cambria Math" panose="02040503050406030204" pitchFamily="18" charset="0"/>
                            </a:rPr>
                          </m:ctrlPr>
                        </m:sSubPr>
                        <m:e>
                          <m:r>
                            <a:rPr lang="en-AU" sz="2400" b="0" i="1" smtClean="0">
                              <a:latin typeface="Cambria Math" panose="02040503050406030204" pitchFamily="18" charset="0"/>
                            </a:rPr>
                            <m:t>𝐾𝐸</m:t>
                          </m:r>
                        </m:e>
                        <m:sub>
                          <m:r>
                            <a:rPr lang="en-AU" sz="2400" b="0" i="1" smtClean="0">
                              <a:latin typeface="Cambria Math" panose="02040503050406030204" pitchFamily="18" charset="0"/>
                            </a:rPr>
                            <m:t>𝑖𝑛𝑖𝑡𝑖𝑎𝑙</m:t>
                          </m:r>
                        </m:sub>
                      </m:sSub>
                      <m:r>
                        <a:rPr lang="en-AU" sz="2400" b="0" i="1" smtClean="0">
                          <a:latin typeface="Cambria Math" panose="02040503050406030204" pitchFamily="18" charset="0"/>
                        </a:rPr>
                        <m:t>+</m:t>
                      </m:r>
                      <m:sSub>
                        <m:sSubPr>
                          <m:ctrlPr>
                            <a:rPr lang="en-AU" sz="2400" b="0" i="1" smtClean="0">
                              <a:solidFill>
                                <a:srgbClr val="0070C0"/>
                              </a:solidFill>
                              <a:latin typeface="Cambria Math" panose="02040503050406030204" pitchFamily="18" charset="0"/>
                            </a:rPr>
                          </m:ctrlPr>
                        </m:sSubPr>
                        <m:e>
                          <m:r>
                            <a:rPr lang="en-AU" sz="2400" b="0" i="1" smtClean="0">
                              <a:solidFill>
                                <a:srgbClr val="0070C0"/>
                              </a:solidFill>
                              <a:latin typeface="Cambria Math" panose="02040503050406030204" pitchFamily="18" charset="0"/>
                            </a:rPr>
                            <m:t>(</m:t>
                          </m:r>
                          <m:r>
                            <a:rPr lang="en-AU" sz="2400" b="0" i="1" smtClean="0">
                              <a:solidFill>
                                <a:srgbClr val="0070C0"/>
                              </a:solidFill>
                              <a:latin typeface="Cambria Math" panose="02040503050406030204" pitchFamily="18" charset="0"/>
                            </a:rPr>
                            <m:t>𝑃𝐸</m:t>
                          </m:r>
                        </m:e>
                        <m:sub>
                          <m:r>
                            <a:rPr lang="en-AU" sz="2400" b="0" i="1" smtClean="0">
                              <a:solidFill>
                                <a:srgbClr val="0070C0"/>
                              </a:solidFill>
                              <a:latin typeface="Cambria Math" panose="02040503050406030204" pitchFamily="18" charset="0"/>
                            </a:rPr>
                            <m:t>𝑖𝑛𝑖𝑡𝑖𝑎𝑙</m:t>
                          </m:r>
                        </m:sub>
                      </m:sSub>
                      <m:r>
                        <a:rPr lang="en-AU" sz="2400" b="0" i="1" smtClean="0">
                          <a:solidFill>
                            <a:srgbClr val="0070C0"/>
                          </a:solidFill>
                          <a:latin typeface="Cambria Math" panose="02040503050406030204" pitchFamily="18" charset="0"/>
                        </a:rPr>
                        <m:t>−</m:t>
                      </m:r>
                      <m:sSub>
                        <m:sSubPr>
                          <m:ctrlPr>
                            <a:rPr lang="en-AU" sz="2400" i="1">
                              <a:solidFill>
                                <a:srgbClr val="0070C0"/>
                              </a:solidFill>
                              <a:latin typeface="Cambria Math" panose="02040503050406030204" pitchFamily="18" charset="0"/>
                            </a:rPr>
                          </m:ctrlPr>
                        </m:sSubPr>
                        <m:e>
                          <m:r>
                            <a:rPr lang="en-AU" sz="2400" i="1">
                              <a:solidFill>
                                <a:srgbClr val="0070C0"/>
                              </a:solidFill>
                              <a:latin typeface="Cambria Math" panose="02040503050406030204" pitchFamily="18" charset="0"/>
                            </a:rPr>
                            <m:t>𝑃𝐸</m:t>
                          </m:r>
                        </m:e>
                        <m:sub>
                          <m:r>
                            <a:rPr lang="en-AU" sz="2400" i="1">
                              <a:solidFill>
                                <a:srgbClr val="0070C0"/>
                              </a:solidFill>
                              <a:latin typeface="Cambria Math" panose="02040503050406030204" pitchFamily="18" charset="0"/>
                            </a:rPr>
                            <m:t>𝑓𝑖𝑛𝑎𝑙</m:t>
                          </m:r>
                        </m:sub>
                      </m:sSub>
                      <m:r>
                        <a:rPr lang="en-AU" sz="2400" b="0" i="1" smtClean="0">
                          <a:solidFill>
                            <a:srgbClr val="0070C0"/>
                          </a:solidFill>
                          <a:latin typeface="Cambria Math" panose="02040503050406030204" pitchFamily="18" charset="0"/>
                        </a:rPr>
                        <m:t>)</m:t>
                      </m:r>
                    </m:oMath>
                  </m:oMathPara>
                </a14:m>
                <a:endParaRPr lang="en-AU" sz="2400" dirty="0"/>
              </a:p>
            </p:txBody>
          </p:sp>
        </mc:Choice>
        <mc:Fallback>
          <p:sp>
            <p:nvSpPr>
              <p:cNvPr id="10" name="TextBox 9"/>
              <p:cNvSpPr txBox="1">
                <a:spLocks noRot="1" noChangeAspect="1" noMove="1" noResize="1" noEditPoints="1" noAdjustHandles="1" noChangeArrowheads="1" noChangeShapeType="1" noTextEdit="1"/>
              </p:cNvSpPr>
              <p:nvPr/>
            </p:nvSpPr>
            <p:spPr>
              <a:xfrm>
                <a:off x="2359378" y="5074363"/>
                <a:ext cx="5438155" cy="398955"/>
              </a:xfrm>
              <a:prstGeom prst="rect">
                <a:avLst/>
              </a:prstGeom>
              <a:blipFill rotWithShape="0">
                <a:blip r:embed="rId5"/>
                <a:stretch>
                  <a:fillRect l="-785" r="-1682" b="-25758"/>
                </a:stretch>
              </a:blipFill>
            </p:spPr>
            <p:txBody>
              <a:bodyPr/>
              <a:lstStyle/>
              <a:p>
                <a:r>
                  <a:rPr lang="en-AU">
                    <a:noFill/>
                  </a:rPr>
                  <a:t> </a:t>
                </a:r>
              </a:p>
            </p:txBody>
          </p:sp>
        </mc:Fallback>
      </mc:AlternateContent>
      <p:cxnSp>
        <p:nvCxnSpPr>
          <p:cNvPr id="7" name="Straight Arrow Connector 6"/>
          <p:cNvCxnSpPr/>
          <p:nvPr/>
        </p:nvCxnSpPr>
        <p:spPr>
          <a:xfrm flipV="1">
            <a:off x="5712178" y="5564814"/>
            <a:ext cx="661842" cy="68716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806222" y="6062133"/>
            <a:ext cx="4436533" cy="461665"/>
          </a:xfrm>
          <a:prstGeom prst="rect">
            <a:avLst/>
          </a:prstGeom>
          <a:noFill/>
        </p:spPr>
        <p:txBody>
          <a:bodyPr wrap="square" rtlCol="0">
            <a:spAutoFit/>
          </a:bodyPr>
          <a:lstStyle/>
          <a:p>
            <a:r>
              <a:rPr lang="en-AU" sz="2400" dirty="0" smtClean="0">
                <a:solidFill>
                  <a:srgbClr val="0070C0"/>
                </a:solidFill>
              </a:rPr>
              <a:t>Difference in potential energy</a:t>
            </a:r>
            <a:endParaRPr lang="en-AU" sz="2400" dirty="0">
              <a:solidFill>
                <a:srgbClr val="0070C0"/>
              </a:solidFill>
            </a:endParaRPr>
          </a:p>
        </p:txBody>
      </p:sp>
    </p:spTree>
    <p:custDataLst>
      <p:tags r:id="rId1"/>
    </p:custDataLst>
    <p:extLst>
      <p:ext uri="{BB962C8B-B14F-4D97-AF65-F5344CB8AC3E}">
        <p14:creationId xmlns:p14="http://schemas.microsoft.com/office/powerpoint/2010/main" val="306767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0"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POWERPOINTVERSION" val="14.0"/>
  <p:tag name="PPVERSION" val="14.0"/>
  <p:tag name="DELIMITERS" val="3.1"/>
  <p:tag name="SHOWBARVISIBLE" val="True"/>
  <p:tag name="USESECONDARYMONITOR" val="True"/>
  <p:tag name="SAVECSVWITHSESSION" val="False"/>
  <p:tag name="CSVFORMAT" val="0"/>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722948"/>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GRIDFONTSIZE" val="12"/>
  <p:tag name="POLLINGCYCLE" val="2"/>
  <p:tag name="CHARTCOLORS" val="0"/>
  <p:tag name="CHARTLABELS" val="1"/>
  <p:tag name="RESETCHARTS" val="True"/>
  <p:tag name="INCLUDENONRESPONDERS" val="False"/>
  <p:tag name="MULTIRESPDIVISOR" val="1"/>
  <p:tag name="INCLUDEPPT" val="True"/>
  <p:tag name="ALLOWUSERFEEDBACK" val="True"/>
  <p:tag name="CORRECTPOINTVALUE" val="1"/>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TASKPANEKEY" val="559d0d74-4e4b-44c4-8588-cd2101f2c9da"/>
  <p:tag name="INCLUDESESSION" val="True"/>
  <p:tag name="LUIDIAENABLED" val="False"/>
  <p:tag name="EXPANDSHOWBAR" val="True"/>
  <p:tag name="WASPOLLED" val="9717D57069F1497BAE5B692F8700F254"/>
  <p:tag name="TPVERSION" val="5"/>
  <p:tag name="TPFULLVERSION" val="5.2.0.3121"/>
  <p:tag name="PPTVERSION" val="15"/>
  <p:tag name="TPOS" val="2"/>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SLIDEGUID" val="182585D9D77744F192A127A4D6A7DFD9"/>
  <p:tag name="SLIDEID" val="182585D9D77744F192A127A4D6A7DFD9"/>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ANSWERSALIAS" val="A=C, B=D|smicln|A, B, C, D|smicln|C, D=B, A|smicln|A, B=D, C"/>
  <p:tag name="QUESTIONALIAS" val="Two parallel plates have equal and opposite charge. Rank the indicated positions from highest to lowest electric potential."/>
  <p:tag name="RESPONSESGATHERED" val="True"/>
  <p:tag name="TOTALRESPONSES" val="51"/>
  <p:tag name="RESPONSECOUNT" val="51"/>
  <p:tag name="SLICED" val="False"/>
  <p:tag name="RESPONSES" val="-;3;1;-;-;3;-;3;1;-;-;-;-;-;-;3;-;4;3;-;-;-;-;-;-;3;3;1;3;-;-;3;3;-;3;3;3;-;3;-;-;1;4;-;1;-;3;1;3;1;-;3;-;-;3;3;-;3;-;3;1;-;-;-;3;1;-;-;3;3;3;3;3;3;-;-;1;4;3;-;1;1;-;3;-;-;-;1;-;-;-;-;-;-;-;-;1;-;4;3;3;1;"/>
  <p:tag name="CHARTSTRINGSTD" val="15 0 32 4"/>
  <p:tag name="CHARTSTRINGREV" val="4 32 0 15"/>
  <p:tag name="CHARTSTRINGSTDPER" val="0.294117647058824 0 0.627450980392157 0.0784313725490196"/>
  <p:tag name="CHARTSTRINGREVPER" val="0.0784313725490196 0.627450980392157 0 0.294117647058824"/>
  <p:tag name="ANONYMOUSTEMP" val="False"/>
  <p:tag name="VALUES" val="No Value|smicln|No Value|smicln|No Value|smicln|No Value"/>
  <p:tag name="AUTOFORMATCHART" val="True"/>
  <p:tag name="AUTOOPENPOLL" val="True"/>
  <p:tag name="LIVECHARTING" val="False"/>
  <p:tag name="TPQUESTIONXML" val="﻿&lt;?xml version=&quot;1.0&quot; encoding=&quot;utf-8&quot;?&gt;&#10;&lt;questionlist&gt;&#10;    &lt;properties&gt;&#10;        &lt;guid&gt;336ABAC670DA4DDEBE50C727D77BF0EB&lt;/guid&gt;&#10;        &lt;description /&gt;&#10;        &lt;date&gt;5/3/2016 3:38:0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F8DB444B27F44E8ABA7A4AB7CA013CAE&lt;/guid&gt;&#10;            &lt;repollguid&gt;4194A5EE09584A8AAC5901AB7E0CA110&lt;/repollguid&gt;&#10;            &lt;sourceid&gt;9DE891D3816043CCA717659E5E9A219E&lt;/sourceid&gt;&#10;            &lt;questiontext&gt;Two parallel plates have equal and opposite charge. Rank the indicated positions from highest to lowest electric potential.&lt;/questiontext&gt;&#10;            &lt;showresults&gt;True&lt;/showresults&gt;&#10;            &lt;responsegrid&gt;0&lt;/responsegrid&gt;&#10;            &lt;countdowntimer&gt;False&lt;/countdowntimer&gt;&#10;            &lt;correctvalue&gt;1&lt;/correctvalue&gt;&#10;            &lt;incorrectvalue&gt;0&lt;/incorrectvalue&gt;&#10;            &lt;responselimit&gt;1&lt;/responselimit&gt;&#10;            &lt;bulletstyle&gt;0&lt;/bulletstyle&gt;&#10;            &lt;answers&gt;&#10;                &lt;answer&gt;&#10;                    &lt;guid&gt;1E128B2DF39A49FEB69B787518772860&lt;/guid&gt;&#10;                    &lt;answertext&gt;A=C, B=D &lt;/answertext&gt;&#10;                    &lt;valuetype&gt;0&lt;/valuetype&gt;&#10;                &lt;/answer&gt;&#10;                &lt;answer&gt;&#10;                    &lt;guid&gt;1BFBAF60895949D680635E44FB981467&lt;/guid&gt;&#10;                    &lt;answertext&gt;A, B, C, D &lt;/answertext&gt;&#10;                    &lt;valuetype&gt;0&lt;/valuetype&gt;&#10;                &lt;/answer&gt;&#10;                &lt;answer&gt;&#10;                    &lt;guid&gt;171D1AEB720944F29342A17D52E2D90B&lt;/guid&gt;&#10;                    &lt;answertext&gt;C, D=B, A &lt;/answertext&gt;&#10;                    &lt;valuetype&gt;0&lt;/valuetype&gt;&#10;                &lt;/answer&gt;&#10;                &lt;answer&gt;&#10;                    &lt;guid&gt;839FDA4EAF03422C833AF49B5103F2F1&lt;/guid&gt;&#10;                    &lt;answertext&gt;A, B=D, C&lt;/answertext&gt;&#10;                    &lt;valuetype&gt;0&lt;/valuetype&gt;&#10;                &lt;/answer&gt;&#10;            &lt;/answers&gt;&#10;        &lt;/multichoice&gt;&#10;    &lt;/questions&gt;&#10;&lt;/questionlist&gt;"/>
  <p:tag name="TYPE" val="MultiChoiceSlide"/>
</p:tagLst>
</file>

<file path=ppt/tags/tag16.xml><?xml version="1.0" encoding="utf-8"?>
<p:tagLst xmlns:a="http://schemas.openxmlformats.org/drawingml/2006/main" xmlns:r="http://schemas.openxmlformats.org/officeDocument/2006/relationships" xmlns:p="http://schemas.openxmlformats.org/presentationml/2006/main">
  <p:tag name="CHARTTYPE" val="0"/>
  <p:tag name="TYPE" val="0"/>
  <p:tag name="NUMBERFORMAT" val="0"/>
  <p:tag name="LABELFORMAT" val="1"/>
  <p:tag name="COLORTYPE" val="SCHEME"/>
  <p:tag name="DEFINEDCOLORS" val="3,6,10,45,32,50,13,4,9,55,1"/>
</p:tagLst>
</file>

<file path=ppt/tags/tag17.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39"/>
  <p:tag name="FONTSIZE" val="32"/>
  <p:tag name="BULLETTYPE" val="ppBulletArabicPeriod"/>
  <p:tag name="ANSWERTEXT" val="A=C, B=D&#10;A, B, C, D&#10;C, D=B, A&#10;A, B=D, C"/>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SLIDEGUID" val="B78BDCEBDAC74E70BBD90355802D6565"/>
  <p:tag name="SLIDEID" val="B78BDCEBDAC74E70BBD90355802D6565"/>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QUESTIONALIAS" val="An electron is placed at “X” on the negative plate of a pair of charged parallel plates. For the maximum work to be done on it, which point should it be moved to?"/>
  <p:tag name="ANSWERSALIAS" val="A|smicln|B|smicln|C|smicln|D|smicln|A or C|smicln|C or D"/>
  <p:tag name="RESPONSESGATHERED" val="True"/>
  <p:tag name="TOTALRESPONSES" val="51"/>
  <p:tag name="RESPONSECOUNT" val="51"/>
  <p:tag name="SLICED" val="False"/>
  <p:tag name="RESPONSES" val="-;5;3;-;-;3;-;5;3;3;-;-;-;-;-;3;5;5;4;-;-;-;-;-;-;-;3;3;4;-;-;3;3;-;3;5;-;-;6;-;4;5;2;-;6;-;5;4;4;1;-;5;-;-;4;3;-;6;-;6;5;-;-;-;-;-;-;-;3;5;4;4;5;4;6;-;6;5;5;-;6;1;-;5;-;-;-;3;-;-;-;-;-;-;-;-;6;-;4;4;4;4;"/>
  <p:tag name="CHARTSTRINGSTD" val="2 1 13 13 14 8"/>
  <p:tag name="CHARTSTRINGREV" val="8 14 13 13 1 2"/>
  <p:tag name="CHARTSTRINGSTDPER" val="0.0392156862745098 0.0196078431372549 0.254901960784314 0.254901960784314 0.274509803921569 0.156862745098039"/>
  <p:tag name="CHARTSTRINGREVPER" val="0.156862745098039 0.274509803921569 0.254901960784314 0.254901960784314 0.0196078431372549 0.0392156862745098"/>
  <p:tag name="ANONYMOUSTEMP" val="False"/>
  <p:tag name="VALUES" val="No Value|smicln|No Value|smicln|No Value|smicln|No Value|smicln|No Value|smicln|No Value"/>
  <p:tag name="AUTOFORMATCHART" val="True"/>
  <p:tag name="AUTOOPENPOLL" val="True"/>
  <p:tag name="TPQUESTIONXML" val="﻿&lt;?xml version=&quot;1.0&quot; encoding=&quot;utf-8&quot;?&gt;&#10;&lt;questionlist&gt;&#10;    &lt;properties&gt;&#10;        &lt;guid&gt;F6BC76C69EFC4C77B3E53114E64826E0&lt;/guid&gt;&#10;        &lt;description /&gt;&#10;        &lt;date&gt;5/3/2016 3:38:0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6CD6DCB141C4A1A970922419B622A44&lt;/guid&gt;&#10;            &lt;repollguid&gt;262BADA6CDBA468BBCAEAD575879786F&lt;/repollguid&gt;&#10;            &lt;sourceid&gt;A4DF4E45CA334A308372B58F759F34DA&lt;/sourceid&gt;&#10;            &lt;questiontext&gt;An electron is placed at “X” on the negative plate of a pair of charged parallel plates. For the maximum work to be done on it, which point should it be moved to?&lt;/questiontext&gt;&#10;            &lt;showresults&gt;True&lt;/showresults&gt;&#10;            &lt;responsegrid&gt;0&lt;/responsegrid&gt;&#10;            &lt;countdowntimer&gt;False&lt;/countdowntimer&gt;&#10;            &lt;correctvalue&gt;1&lt;/correctvalue&gt;&#10;            &lt;incorrectvalue&gt;0&lt;/incorrectvalue&gt;&#10;            &lt;responselimit&gt;1&lt;/responselimit&gt;&#10;            &lt;bulletstyle&gt;0&lt;/bulletstyle&gt;&#10;            &lt;answers&gt;&#10;                &lt;answer&gt;&#10;                    &lt;guid&gt;D84E0E698A884F719C178D7BCB012930&lt;/guid&gt;&#10;                    &lt;answertext&gt;A &lt;/answertext&gt;&#10;                    &lt;valuetype&gt;0&lt;/valuetype&gt;&#10;                &lt;/answer&gt;&#10;                &lt;answer&gt;&#10;                    &lt;guid&gt;4FA65455FA2043B2AE9A223C0278F163&lt;/guid&gt;&#10;                    &lt;answertext&gt;B &lt;/answertext&gt;&#10;                    &lt;valuetype&gt;0&lt;/valuetype&gt;&#10;                &lt;/answer&gt;&#10;                &lt;answer&gt;&#10;                    &lt;guid&gt;4B2DB8FCDC9F45B6A42ED12FF968026E&lt;/guid&gt;&#10;                    &lt;answertext&gt;C &lt;/answertext&gt;&#10;                    &lt;valuetype&gt;0&lt;/valuetype&gt;&#10;                &lt;/answer&gt;&#10;                &lt;answer&gt;&#10;                    &lt;guid&gt;204C6AD0E3E8407DA38AF3F3103E3A4B&lt;/guid&gt;&#10;                    &lt;answertext&gt;D &lt;/answertext&gt;&#10;                    &lt;valuetype&gt;0&lt;/valuetype&gt;&#10;                &lt;/answer&gt;&#10;                &lt;answer&gt;&#10;                    &lt;guid&gt;6A63D44B2BA1493BAAB00DACFDBD8C6E&lt;/guid&gt;&#10;                    &lt;answertext&gt;A or C &lt;/answertext&gt;&#10;                    &lt;valuetype&gt;0&lt;/valuetype&gt;&#10;                &lt;/answer&gt;&#10;                &lt;answer&gt;&#10;                    &lt;guid&gt;22896EED4C2E458EAE94A5A367C49FCD&lt;/guid&gt;&#10;                    &lt;answertext&gt;C or D&lt;/answertext&gt;&#10;                    &lt;valuetype&gt;0&lt;/valuetype&gt;&#10;                &lt;/answer&gt;&#10;            &lt;/answers&gt;&#10;        &lt;/multichoice&gt;&#10;    &lt;/questions&gt;&#10;&lt;/questionlist&gt;"/>
  <p:tag name="TYPE" val="MultiChoiceSlide"/>
  <p:tag name="LIVECHARTING" val="False"/>
</p:tagLst>
</file>

<file path=ppt/tags/tag23.xml><?xml version="1.0" encoding="utf-8"?>
<p:tagLst xmlns:a="http://schemas.openxmlformats.org/drawingml/2006/main" xmlns:r="http://schemas.openxmlformats.org/officeDocument/2006/relationships" xmlns:p="http://schemas.openxmlformats.org/presentationml/2006/main">
  <p:tag name="CHARTTYPE" val="0"/>
  <p:tag name="TYPE" val="0"/>
  <p:tag name="NUMBERFORMAT" val="0"/>
  <p:tag name="LABELFORMAT" val="1"/>
  <p:tag name="COLORTYPE" val="SCHEME"/>
  <p:tag name="DEFINEDCOLORS" val="3,6,10,45,32,50,13,4,9,55,1"/>
</p:tagLst>
</file>

<file path=ppt/tags/tag24.xml><?xml version="1.0" encoding="utf-8"?>
<p:tagLst xmlns:a="http://schemas.openxmlformats.org/drawingml/2006/main" xmlns:r="http://schemas.openxmlformats.org/officeDocument/2006/relationships" xmlns:p="http://schemas.openxmlformats.org/presentationml/2006/main">
  <p:tag name="ANSWERBULLETS" val="3"/>
  <p:tag name="OLDNUMANSWERS" val="6"/>
  <p:tag name="TEXTLENGTH" val="21"/>
  <p:tag name="FONTSIZE" val="32"/>
  <p:tag name="BULLETTYPE" val="ppBulletArabicPeriod"/>
  <p:tag name="ANSWERTEXT" val="A&#10;B&#10;C&#10;D&#10;A or C&#10;C or D"/>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47161</TotalTime>
  <Words>1285</Words>
  <Application>Microsoft Office PowerPoint</Application>
  <PresentationFormat>On-screen Show (4:3)</PresentationFormat>
  <Paragraphs>275</Paragraphs>
  <Slides>25</Slides>
  <Notes>25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0" baseType="lpstr">
      <vt:lpstr>Arial</vt:lpstr>
      <vt:lpstr>Calibri</vt:lpstr>
      <vt:lpstr>Cambria Math</vt:lpstr>
      <vt:lpstr>Office Theme</vt:lpstr>
      <vt:lpstr>Microsoft Graph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Two parallel plates have equal and opposite charge. Rank the indicated positions from highest to lowest electric potential.</vt:lpstr>
      <vt:lpstr>PowerPoint Presentation</vt:lpstr>
      <vt:lpstr>PowerPoint Presentation</vt:lpstr>
      <vt:lpstr>PowerPoint Presentation</vt:lpstr>
      <vt:lpstr>PowerPoint Presentation</vt:lpstr>
      <vt:lpstr>An electron is placed at “X” on the negative plate of a pair of charged parallel plates. For the maximum work to be done on it, which point should it be moved to?</vt:lpstr>
      <vt:lpstr>PowerPoint Presentation</vt:lpstr>
      <vt:lpstr>PowerPoint Presentation</vt:lpstr>
      <vt:lpstr>PowerPoint Presentation</vt:lpstr>
      <vt:lpstr>PowerPoint Presentation</vt:lpstr>
      <vt:lpstr>PowerPoint Presentation</vt:lpstr>
      <vt:lpstr>PowerPoint Presentation</vt:lpstr>
    </vt:vector>
  </TitlesOfParts>
  <Company>Swinbune University of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Swinburne University of Technology</dc:creator>
  <cp:lastModifiedBy>Chris Blake</cp:lastModifiedBy>
  <cp:revision>495</cp:revision>
  <dcterms:created xsi:type="dcterms:W3CDTF">2012-01-25T05:42:10Z</dcterms:created>
  <dcterms:modified xsi:type="dcterms:W3CDTF">2016-05-04T02:45:14Z</dcterms:modified>
</cp:coreProperties>
</file>