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notesSlides/notesSlide33.xml" ContentType="application/vnd.openxmlformats-officedocument.presentationml.notesSlide+xml"/>
  <Override PartName="/ppt/tags/tag39.xml" ContentType="application/vnd.openxmlformats-officedocument.presentationml.tags+xml"/>
  <Override PartName="/ppt/notesSlides/notesSlide34.xml" ContentType="application/vnd.openxmlformats-officedocument.presentationml.notesSlide+xml"/>
  <Override PartName="/ppt/tags/tag40.xml" ContentType="application/vnd.openxmlformats-officedocument.presentationml.tags+xml"/>
  <Override PartName="/ppt/notesSlides/notesSlide35.xml" ContentType="application/vnd.openxmlformats-officedocument.presentationml.notesSlide+xml"/>
  <Override PartName="/ppt/tags/tag41.xml" ContentType="application/vnd.openxmlformats-officedocument.presentationml.tags+xml"/>
  <Override PartName="/ppt/notesSlides/notesSlide36.xml" ContentType="application/vnd.openxmlformats-officedocument.presentationml.notesSlide+xml"/>
  <Override PartName="/ppt/tags/tag42.xml" ContentType="application/vnd.openxmlformats-officedocument.presentationml.tags+xml"/>
  <Override PartName="/ppt/notesSlides/notesSlide37.xml" ContentType="application/vnd.openxmlformats-officedocument.presentationml.notesSlide+xml"/>
  <Override PartName="/ppt/tags/tag43.xml" ContentType="application/vnd.openxmlformats-officedocument.presentationml.tags+xml"/>
  <Override PartName="/ppt/notesSlides/notesSlide3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39.xml" ContentType="application/vnd.openxmlformats-officedocument.presentationml.notesSlide+xml"/>
  <Override PartName="/ppt/tags/tag48.xml" ContentType="application/vnd.openxmlformats-officedocument.presentationml.tags+xml"/>
  <Override PartName="/ppt/notesSlides/notesSlide40.xml" ContentType="application/vnd.openxmlformats-officedocument.presentationml.notesSlide+xml"/>
  <Override PartName="/ppt/tags/tag49.xml" ContentType="application/vnd.openxmlformats-officedocument.presentationml.tags+xml"/>
  <Override PartName="/ppt/notesSlides/notesSlide41.xml" ContentType="application/vnd.openxmlformats-officedocument.presentationml.notesSlide+xml"/>
  <Override PartName="/ppt/tags/tag50.xml" ContentType="application/vnd.openxmlformats-officedocument.presentationml.tags+xml"/>
  <Override PartName="/ppt/notesSlides/notesSlide42.xml" ContentType="application/vnd.openxmlformats-officedocument.presentationml.notesSlide+xml"/>
  <Override PartName="/ppt/tags/tag51.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430" r:id="rId2"/>
    <p:sldId id="429" r:id="rId3"/>
    <p:sldId id="264" r:id="rId4"/>
    <p:sldId id="401" r:id="rId5"/>
    <p:sldId id="396" r:id="rId6"/>
    <p:sldId id="399" r:id="rId7"/>
    <p:sldId id="400" r:id="rId8"/>
    <p:sldId id="398" r:id="rId9"/>
    <p:sldId id="424" r:id="rId10"/>
    <p:sldId id="397" r:id="rId11"/>
    <p:sldId id="268" r:id="rId12"/>
    <p:sldId id="425" r:id="rId13"/>
    <p:sldId id="426" r:id="rId14"/>
    <p:sldId id="402" r:id="rId15"/>
    <p:sldId id="431" r:id="rId16"/>
    <p:sldId id="349" r:id="rId17"/>
    <p:sldId id="405" r:id="rId18"/>
    <p:sldId id="406" r:id="rId19"/>
    <p:sldId id="432" r:id="rId20"/>
    <p:sldId id="433" r:id="rId21"/>
    <p:sldId id="407" r:id="rId22"/>
    <p:sldId id="434" r:id="rId23"/>
    <p:sldId id="408" r:id="rId24"/>
    <p:sldId id="409" r:id="rId25"/>
    <p:sldId id="410" r:id="rId26"/>
    <p:sldId id="411" r:id="rId27"/>
    <p:sldId id="412" r:id="rId28"/>
    <p:sldId id="413" r:id="rId29"/>
    <p:sldId id="414" r:id="rId30"/>
    <p:sldId id="415" r:id="rId31"/>
    <p:sldId id="267" r:id="rId32"/>
    <p:sldId id="354" r:id="rId33"/>
    <p:sldId id="416" r:id="rId34"/>
    <p:sldId id="417" r:id="rId35"/>
    <p:sldId id="418" r:id="rId36"/>
    <p:sldId id="419" r:id="rId37"/>
    <p:sldId id="420" r:id="rId38"/>
    <p:sldId id="421" r:id="rId39"/>
    <p:sldId id="357" r:id="rId40"/>
    <p:sldId id="427" r:id="rId41"/>
    <p:sldId id="428" r:id="rId42"/>
    <p:sldId id="256" r:id="rId43"/>
    <p:sldId id="422" r:id="rId44"/>
    <p:sldId id="423" r:id="rId45"/>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03" autoAdjust="0"/>
  </p:normalViewPr>
  <p:slideViewPr>
    <p:cSldViewPr snapToGrid="0">
      <p:cViewPr varScale="1">
        <p:scale>
          <a:sx n="68" d="100"/>
          <a:sy n="68" d="100"/>
        </p:scale>
        <p:origin x="1882" y="67"/>
      </p:cViewPr>
      <p:guideLst>
        <p:guide orient="horz" pos="2160"/>
        <p:guide pos="2880"/>
      </p:guideLst>
    </p:cSldViewPr>
  </p:slideViewPr>
  <p:notesTextViewPr>
    <p:cViewPr>
      <p:scale>
        <a:sx n="1" d="1"/>
        <a:sy n="1" d="1"/>
      </p:scale>
      <p:origin x="0" y="0"/>
    </p:cViewPr>
  </p:notesTextViewPr>
  <p:sorterViewPr>
    <p:cViewPr>
      <p:scale>
        <a:sx n="60" d="100"/>
        <a:sy n="60" d="100"/>
      </p:scale>
      <p:origin x="0" y="51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2FA046-D89C-4F3D-917D-436090E79FC5}" type="datetimeFigureOut">
              <a:rPr lang="en-AU" smtClean="0"/>
              <a:t>1/05/2016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73920D-ED48-4CEB-9FCA-FD9D13AF4FE5}" type="slidenum">
              <a:rPr lang="en-AU" smtClean="0"/>
              <a:t>‹#›</a:t>
            </a:fld>
            <a:endParaRPr lang="en-AU"/>
          </a:p>
        </p:txBody>
      </p:sp>
    </p:spTree>
    <p:extLst>
      <p:ext uri="{BB962C8B-B14F-4D97-AF65-F5344CB8AC3E}">
        <p14:creationId xmlns:p14="http://schemas.microsoft.com/office/powerpoint/2010/main" val="2870157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373920D-ED48-4CEB-9FCA-FD9D13AF4FE5}" type="slidenum">
              <a:rPr lang="en-AU" smtClean="0"/>
              <a:t>1</a:t>
            </a:fld>
            <a:endParaRPr lang="en-AU"/>
          </a:p>
        </p:txBody>
      </p:sp>
    </p:spTree>
    <p:extLst>
      <p:ext uri="{BB962C8B-B14F-4D97-AF65-F5344CB8AC3E}">
        <p14:creationId xmlns:p14="http://schemas.microsoft.com/office/powerpoint/2010/main" val="1884161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10</a:t>
            </a:fld>
            <a:endParaRPr lang="en-AU" dirty="0"/>
          </a:p>
        </p:txBody>
      </p:sp>
    </p:spTree>
    <p:extLst>
      <p:ext uri="{BB962C8B-B14F-4D97-AF65-F5344CB8AC3E}">
        <p14:creationId xmlns:p14="http://schemas.microsoft.com/office/powerpoint/2010/main" val="62215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6373920D-ED48-4CEB-9FCA-FD9D13AF4FE5}" type="slidenum">
              <a:rPr lang="en-AU" smtClean="0"/>
              <a:t>11</a:t>
            </a:fld>
            <a:endParaRPr lang="en-AU" dirty="0"/>
          </a:p>
        </p:txBody>
      </p:sp>
    </p:spTree>
    <p:extLst>
      <p:ext uri="{BB962C8B-B14F-4D97-AF65-F5344CB8AC3E}">
        <p14:creationId xmlns:p14="http://schemas.microsoft.com/office/powerpoint/2010/main" val="384294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12</a:t>
            </a:fld>
            <a:endParaRPr lang="en-AU" dirty="0"/>
          </a:p>
        </p:txBody>
      </p:sp>
    </p:spTree>
    <p:extLst>
      <p:ext uri="{BB962C8B-B14F-4D97-AF65-F5344CB8AC3E}">
        <p14:creationId xmlns:p14="http://schemas.microsoft.com/office/powerpoint/2010/main" val="4175960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13</a:t>
            </a:fld>
            <a:endParaRPr lang="en-AU" dirty="0"/>
          </a:p>
        </p:txBody>
      </p:sp>
    </p:spTree>
    <p:extLst>
      <p:ext uri="{BB962C8B-B14F-4D97-AF65-F5344CB8AC3E}">
        <p14:creationId xmlns:p14="http://schemas.microsoft.com/office/powerpoint/2010/main" val="2088116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14</a:t>
            </a:fld>
            <a:endParaRPr lang="en-AU" dirty="0"/>
          </a:p>
        </p:txBody>
      </p:sp>
    </p:spTree>
    <p:extLst>
      <p:ext uri="{BB962C8B-B14F-4D97-AF65-F5344CB8AC3E}">
        <p14:creationId xmlns:p14="http://schemas.microsoft.com/office/powerpoint/2010/main" val="635054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15</a:t>
            </a:fld>
            <a:endParaRPr lang="en-AU" dirty="0"/>
          </a:p>
        </p:txBody>
      </p:sp>
    </p:spTree>
    <p:extLst>
      <p:ext uri="{BB962C8B-B14F-4D97-AF65-F5344CB8AC3E}">
        <p14:creationId xmlns:p14="http://schemas.microsoft.com/office/powerpoint/2010/main" val="3991876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16</a:t>
            </a:fld>
            <a:endParaRPr lang="en-AU" dirty="0"/>
          </a:p>
        </p:txBody>
      </p:sp>
    </p:spTree>
    <p:extLst>
      <p:ext uri="{BB962C8B-B14F-4D97-AF65-F5344CB8AC3E}">
        <p14:creationId xmlns:p14="http://schemas.microsoft.com/office/powerpoint/2010/main" val="4112441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17</a:t>
            </a:fld>
            <a:endParaRPr lang="en-AU" dirty="0"/>
          </a:p>
        </p:txBody>
      </p:sp>
    </p:spTree>
    <p:extLst>
      <p:ext uri="{BB962C8B-B14F-4D97-AF65-F5344CB8AC3E}">
        <p14:creationId xmlns:p14="http://schemas.microsoft.com/office/powerpoint/2010/main" val="3818073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18</a:t>
            </a:fld>
            <a:endParaRPr lang="en-AU" dirty="0"/>
          </a:p>
        </p:txBody>
      </p:sp>
    </p:spTree>
    <p:extLst>
      <p:ext uri="{BB962C8B-B14F-4D97-AF65-F5344CB8AC3E}">
        <p14:creationId xmlns:p14="http://schemas.microsoft.com/office/powerpoint/2010/main" val="1974277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19</a:t>
            </a:fld>
            <a:endParaRPr lang="en-AU" dirty="0"/>
          </a:p>
        </p:txBody>
      </p:sp>
    </p:spTree>
    <p:extLst>
      <p:ext uri="{BB962C8B-B14F-4D97-AF65-F5344CB8AC3E}">
        <p14:creationId xmlns:p14="http://schemas.microsoft.com/office/powerpoint/2010/main" val="364718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2</a:t>
            </a:fld>
            <a:endParaRPr lang="en-AU" dirty="0"/>
          </a:p>
        </p:txBody>
      </p:sp>
    </p:spTree>
    <p:extLst>
      <p:ext uri="{BB962C8B-B14F-4D97-AF65-F5344CB8AC3E}">
        <p14:creationId xmlns:p14="http://schemas.microsoft.com/office/powerpoint/2010/main" val="2981137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20</a:t>
            </a:fld>
            <a:endParaRPr lang="en-AU" dirty="0"/>
          </a:p>
        </p:txBody>
      </p:sp>
    </p:spTree>
    <p:extLst>
      <p:ext uri="{BB962C8B-B14F-4D97-AF65-F5344CB8AC3E}">
        <p14:creationId xmlns:p14="http://schemas.microsoft.com/office/powerpoint/2010/main" val="1092396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21</a:t>
            </a:fld>
            <a:endParaRPr lang="en-AU" dirty="0"/>
          </a:p>
        </p:txBody>
      </p:sp>
    </p:spTree>
    <p:extLst>
      <p:ext uri="{BB962C8B-B14F-4D97-AF65-F5344CB8AC3E}">
        <p14:creationId xmlns:p14="http://schemas.microsoft.com/office/powerpoint/2010/main" val="824233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22</a:t>
            </a:fld>
            <a:endParaRPr lang="en-AU" dirty="0"/>
          </a:p>
        </p:txBody>
      </p:sp>
    </p:spTree>
    <p:extLst>
      <p:ext uri="{BB962C8B-B14F-4D97-AF65-F5344CB8AC3E}">
        <p14:creationId xmlns:p14="http://schemas.microsoft.com/office/powerpoint/2010/main" val="1312931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23</a:t>
            </a:fld>
            <a:endParaRPr lang="en-AU" dirty="0"/>
          </a:p>
        </p:txBody>
      </p:sp>
    </p:spTree>
    <p:extLst>
      <p:ext uri="{BB962C8B-B14F-4D97-AF65-F5344CB8AC3E}">
        <p14:creationId xmlns:p14="http://schemas.microsoft.com/office/powerpoint/2010/main" val="2863313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24</a:t>
            </a:fld>
            <a:endParaRPr lang="en-AU" dirty="0"/>
          </a:p>
        </p:txBody>
      </p:sp>
    </p:spTree>
    <p:extLst>
      <p:ext uri="{BB962C8B-B14F-4D97-AF65-F5344CB8AC3E}">
        <p14:creationId xmlns:p14="http://schemas.microsoft.com/office/powerpoint/2010/main" val="3545229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25</a:t>
            </a:fld>
            <a:endParaRPr lang="en-AU" dirty="0"/>
          </a:p>
        </p:txBody>
      </p:sp>
    </p:spTree>
    <p:extLst>
      <p:ext uri="{BB962C8B-B14F-4D97-AF65-F5344CB8AC3E}">
        <p14:creationId xmlns:p14="http://schemas.microsoft.com/office/powerpoint/2010/main" val="4226166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26</a:t>
            </a:fld>
            <a:endParaRPr lang="en-AU" dirty="0"/>
          </a:p>
        </p:txBody>
      </p:sp>
    </p:spTree>
    <p:extLst>
      <p:ext uri="{BB962C8B-B14F-4D97-AF65-F5344CB8AC3E}">
        <p14:creationId xmlns:p14="http://schemas.microsoft.com/office/powerpoint/2010/main" val="931750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27</a:t>
            </a:fld>
            <a:endParaRPr lang="en-AU" dirty="0"/>
          </a:p>
        </p:txBody>
      </p:sp>
    </p:spTree>
    <p:extLst>
      <p:ext uri="{BB962C8B-B14F-4D97-AF65-F5344CB8AC3E}">
        <p14:creationId xmlns:p14="http://schemas.microsoft.com/office/powerpoint/2010/main" val="4007443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28</a:t>
            </a:fld>
            <a:endParaRPr lang="en-AU" dirty="0"/>
          </a:p>
        </p:txBody>
      </p:sp>
    </p:spTree>
    <p:extLst>
      <p:ext uri="{BB962C8B-B14F-4D97-AF65-F5344CB8AC3E}">
        <p14:creationId xmlns:p14="http://schemas.microsoft.com/office/powerpoint/2010/main" val="2928182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29</a:t>
            </a:fld>
            <a:endParaRPr lang="en-AU" dirty="0"/>
          </a:p>
        </p:txBody>
      </p:sp>
    </p:spTree>
    <p:extLst>
      <p:ext uri="{BB962C8B-B14F-4D97-AF65-F5344CB8AC3E}">
        <p14:creationId xmlns:p14="http://schemas.microsoft.com/office/powerpoint/2010/main" val="3059316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3</a:t>
            </a:fld>
            <a:endParaRPr lang="en-AU" dirty="0"/>
          </a:p>
        </p:txBody>
      </p:sp>
    </p:spTree>
    <p:extLst>
      <p:ext uri="{BB962C8B-B14F-4D97-AF65-F5344CB8AC3E}">
        <p14:creationId xmlns:p14="http://schemas.microsoft.com/office/powerpoint/2010/main" val="2998628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30</a:t>
            </a:fld>
            <a:endParaRPr lang="en-AU" dirty="0"/>
          </a:p>
        </p:txBody>
      </p:sp>
    </p:spTree>
    <p:extLst>
      <p:ext uri="{BB962C8B-B14F-4D97-AF65-F5344CB8AC3E}">
        <p14:creationId xmlns:p14="http://schemas.microsoft.com/office/powerpoint/2010/main" val="3894624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3 is correct (negative charge of electron means force opposite to field line tangent)</a:t>
            </a:r>
          </a:p>
        </p:txBody>
      </p:sp>
      <p:sp>
        <p:nvSpPr>
          <p:cNvPr id="4" name="Slide Number Placeholder 3"/>
          <p:cNvSpPr>
            <a:spLocks noGrp="1"/>
          </p:cNvSpPr>
          <p:nvPr>
            <p:ph type="sldNum" sz="quarter" idx="10"/>
          </p:nvPr>
        </p:nvSpPr>
        <p:spPr/>
        <p:txBody>
          <a:bodyPr/>
          <a:lstStyle/>
          <a:p>
            <a:fld id="{6373920D-ED48-4CEB-9FCA-FD9D13AF4FE5}" type="slidenum">
              <a:rPr lang="en-AU" smtClean="0"/>
              <a:t>31</a:t>
            </a:fld>
            <a:endParaRPr lang="en-AU" dirty="0"/>
          </a:p>
        </p:txBody>
      </p:sp>
    </p:spTree>
    <p:extLst>
      <p:ext uri="{BB962C8B-B14F-4D97-AF65-F5344CB8AC3E}">
        <p14:creationId xmlns:p14="http://schemas.microsoft.com/office/powerpoint/2010/main" val="3842942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32</a:t>
            </a:fld>
            <a:endParaRPr lang="en-AU" dirty="0"/>
          </a:p>
        </p:txBody>
      </p:sp>
    </p:spTree>
    <p:extLst>
      <p:ext uri="{BB962C8B-B14F-4D97-AF65-F5344CB8AC3E}">
        <p14:creationId xmlns:p14="http://schemas.microsoft.com/office/powerpoint/2010/main" val="4112441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33</a:t>
            </a:fld>
            <a:endParaRPr lang="en-AU" dirty="0"/>
          </a:p>
        </p:txBody>
      </p:sp>
    </p:spTree>
    <p:extLst>
      <p:ext uri="{BB962C8B-B14F-4D97-AF65-F5344CB8AC3E}">
        <p14:creationId xmlns:p14="http://schemas.microsoft.com/office/powerpoint/2010/main" val="3567809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34</a:t>
            </a:fld>
            <a:endParaRPr lang="en-AU" dirty="0"/>
          </a:p>
        </p:txBody>
      </p:sp>
    </p:spTree>
    <p:extLst>
      <p:ext uri="{BB962C8B-B14F-4D97-AF65-F5344CB8AC3E}">
        <p14:creationId xmlns:p14="http://schemas.microsoft.com/office/powerpoint/2010/main" val="404172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35</a:t>
            </a:fld>
            <a:endParaRPr lang="en-AU" dirty="0"/>
          </a:p>
        </p:txBody>
      </p:sp>
    </p:spTree>
    <p:extLst>
      <p:ext uri="{BB962C8B-B14F-4D97-AF65-F5344CB8AC3E}">
        <p14:creationId xmlns:p14="http://schemas.microsoft.com/office/powerpoint/2010/main" val="336452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36</a:t>
            </a:fld>
            <a:endParaRPr lang="en-AU" dirty="0"/>
          </a:p>
        </p:txBody>
      </p:sp>
    </p:spTree>
    <p:extLst>
      <p:ext uri="{BB962C8B-B14F-4D97-AF65-F5344CB8AC3E}">
        <p14:creationId xmlns:p14="http://schemas.microsoft.com/office/powerpoint/2010/main" val="4069305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37</a:t>
            </a:fld>
            <a:endParaRPr lang="en-AU" dirty="0"/>
          </a:p>
        </p:txBody>
      </p:sp>
    </p:spTree>
    <p:extLst>
      <p:ext uri="{BB962C8B-B14F-4D97-AF65-F5344CB8AC3E}">
        <p14:creationId xmlns:p14="http://schemas.microsoft.com/office/powerpoint/2010/main" val="1497241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38</a:t>
            </a:fld>
            <a:endParaRPr lang="en-AU" dirty="0"/>
          </a:p>
        </p:txBody>
      </p:sp>
    </p:spTree>
    <p:extLst>
      <p:ext uri="{BB962C8B-B14F-4D97-AF65-F5344CB8AC3E}">
        <p14:creationId xmlns:p14="http://schemas.microsoft.com/office/powerpoint/2010/main" val="751516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40</a:t>
            </a:fld>
            <a:endParaRPr lang="en-AU" dirty="0"/>
          </a:p>
        </p:txBody>
      </p:sp>
    </p:spTree>
    <p:extLst>
      <p:ext uri="{BB962C8B-B14F-4D97-AF65-F5344CB8AC3E}">
        <p14:creationId xmlns:p14="http://schemas.microsoft.com/office/powerpoint/2010/main" val="417816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4</a:t>
            </a:fld>
            <a:endParaRPr lang="en-AU" dirty="0"/>
          </a:p>
        </p:txBody>
      </p:sp>
    </p:spTree>
    <p:extLst>
      <p:ext uri="{BB962C8B-B14F-4D97-AF65-F5344CB8AC3E}">
        <p14:creationId xmlns:p14="http://schemas.microsoft.com/office/powerpoint/2010/main" val="20484434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41</a:t>
            </a:fld>
            <a:endParaRPr lang="en-AU" dirty="0"/>
          </a:p>
        </p:txBody>
      </p:sp>
    </p:spTree>
    <p:extLst>
      <p:ext uri="{BB962C8B-B14F-4D97-AF65-F5344CB8AC3E}">
        <p14:creationId xmlns:p14="http://schemas.microsoft.com/office/powerpoint/2010/main" val="29171191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42</a:t>
            </a:fld>
            <a:endParaRPr lang="en-AU" dirty="0"/>
          </a:p>
        </p:txBody>
      </p:sp>
    </p:spTree>
    <p:extLst>
      <p:ext uri="{BB962C8B-B14F-4D97-AF65-F5344CB8AC3E}">
        <p14:creationId xmlns:p14="http://schemas.microsoft.com/office/powerpoint/2010/main" val="4112441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43</a:t>
            </a:fld>
            <a:endParaRPr lang="en-AU" dirty="0"/>
          </a:p>
        </p:txBody>
      </p:sp>
    </p:spTree>
    <p:extLst>
      <p:ext uri="{BB962C8B-B14F-4D97-AF65-F5344CB8AC3E}">
        <p14:creationId xmlns:p14="http://schemas.microsoft.com/office/powerpoint/2010/main" val="29234200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44</a:t>
            </a:fld>
            <a:endParaRPr lang="en-AU" dirty="0"/>
          </a:p>
        </p:txBody>
      </p:sp>
    </p:spTree>
    <p:extLst>
      <p:ext uri="{BB962C8B-B14F-4D97-AF65-F5344CB8AC3E}">
        <p14:creationId xmlns:p14="http://schemas.microsoft.com/office/powerpoint/2010/main" val="1040697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5</a:t>
            </a:fld>
            <a:endParaRPr lang="en-AU" dirty="0"/>
          </a:p>
        </p:txBody>
      </p:sp>
    </p:spTree>
    <p:extLst>
      <p:ext uri="{BB962C8B-B14F-4D97-AF65-F5344CB8AC3E}">
        <p14:creationId xmlns:p14="http://schemas.microsoft.com/office/powerpoint/2010/main" val="1478676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6</a:t>
            </a:fld>
            <a:endParaRPr lang="en-AU" dirty="0"/>
          </a:p>
        </p:txBody>
      </p:sp>
    </p:spTree>
    <p:extLst>
      <p:ext uri="{BB962C8B-B14F-4D97-AF65-F5344CB8AC3E}">
        <p14:creationId xmlns:p14="http://schemas.microsoft.com/office/powerpoint/2010/main" val="2339487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7</a:t>
            </a:fld>
            <a:endParaRPr lang="en-AU" dirty="0"/>
          </a:p>
        </p:txBody>
      </p:sp>
    </p:spTree>
    <p:extLst>
      <p:ext uri="{BB962C8B-B14F-4D97-AF65-F5344CB8AC3E}">
        <p14:creationId xmlns:p14="http://schemas.microsoft.com/office/powerpoint/2010/main" val="700203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8</a:t>
            </a:fld>
            <a:endParaRPr lang="en-AU" dirty="0"/>
          </a:p>
        </p:txBody>
      </p:sp>
    </p:spTree>
    <p:extLst>
      <p:ext uri="{BB962C8B-B14F-4D97-AF65-F5344CB8AC3E}">
        <p14:creationId xmlns:p14="http://schemas.microsoft.com/office/powerpoint/2010/main" val="3157923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9</a:t>
            </a:fld>
            <a:endParaRPr lang="en-AU" dirty="0"/>
          </a:p>
        </p:txBody>
      </p:sp>
    </p:spTree>
    <p:extLst>
      <p:ext uri="{BB962C8B-B14F-4D97-AF65-F5344CB8AC3E}">
        <p14:creationId xmlns:p14="http://schemas.microsoft.com/office/powerpoint/2010/main" val="771984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A2783CB-9329-4DA9-8847-515EE559F062}" type="datetimeFigureOut">
              <a:rPr lang="en-AU" smtClean="0"/>
              <a:t>1/05/2016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301325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A2783CB-9329-4DA9-8847-515EE559F062}" type="datetimeFigureOut">
              <a:rPr lang="en-AU" smtClean="0"/>
              <a:t>1/05/2016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3158628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A2783CB-9329-4DA9-8847-515EE559F062}" type="datetimeFigureOut">
              <a:rPr lang="en-AU" smtClean="0"/>
              <a:t>1/05/2016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3024432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A2783CB-9329-4DA9-8847-515EE559F062}" type="datetimeFigureOut">
              <a:rPr lang="en-AU" smtClean="0"/>
              <a:t>1/05/2016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376619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A2783CB-9329-4DA9-8847-515EE559F062}" type="datetimeFigureOut">
              <a:rPr lang="en-AU" smtClean="0"/>
              <a:t>1/05/2016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219844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783CB-9329-4DA9-8847-515EE559F062}" type="datetimeFigureOut">
              <a:rPr lang="en-AU" smtClean="0"/>
              <a:t>1/05/2016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370482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A2783CB-9329-4DA9-8847-515EE559F062}" type="datetimeFigureOut">
              <a:rPr lang="en-AU" smtClean="0"/>
              <a:t>1/05/2016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403992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A2783CB-9329-4DA9-8847-515EE559F062}" type="datetimeFigureOut">
              <a:rPr lang="en-AU" smtClean="0"/>
              <a:t>1/05/2016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112231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A2783CB-9329-4DA9-8847-515EE559F062}" type="datetimeFigureOut">
              <a:rPr lang="en-AU" smtClean="0"/>
              <a:t>1/05/2016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318040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783CB-9329-4DA9-8847-515EE559F062}" type="datetimeFigureOut">
              <a:rPr lang="en-AU" smtClean="0"/>
              <a:t>1/05/2016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272580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783CB-9329-4DA9-8847-515EE559F062}" type="datetimeFigureOut">
              <a:rPr lang="en-AU" smtClean="0"/>
              <a:t>1/05/2016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2767657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783CB-9329-4DA9-8847-515EE559F062}" type="datetimeFigureOut">
              <a:rPr lang="en-AU" smtClean="0"/>
              <a:t>1/05/2016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4901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783CB-9329-4DA9-8847-515EE559F062}" type="datetimeFigureOut">
              <a:rPr lang="en-AU" smtClean="0"/>
              <a:t>1/05/2016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83126-DEA1-4255-9A78-CA165F3478EB}" type="slidenum">
              <a:rPr lang="en-AU" smtClean="0"/>
              <a:t>‹#›</a:t>
            </a:fld>
            <a:endParaRPr lang="en-AU"/>
          </a:p>
        </p:txBody>
      </p:sp>
    </p:spTree>
    <p:extLst>
      <p:ext uri="{BB962C8B-B14F-4D97-AF65-F5344CB8AC3E}">
        <p14:creationId xmlns:p14="http://schemas.microsoft.com/office/powerpoint/2010/main" val="2428440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13.xml"/><Relationship Id="rId7" Type="http://schemas.openxmlformats.org/officeDocument/2006/relationships/oleObject" Target="../embeddings/oleObject1.bin"/><Relationship Id="rId2" Type="http://schemas.openxmlformats.org/officeDocument/2006/relationships/tags" Target="../tags/tag12.xml"/><Relationship Id="rId1" Type="http://schemas.openxmlformats.org/officeDocument/2006/relationships/vmlDrawing" Target="../drawings/vmlDrawing1.vml"/><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tags" Target="../tags/tag14.xml"/><Relationship Id="rId9"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6.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20.xml"/><Relationship Id="rId7"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270.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image" Target="../media/image290.png"/><Relationship Id="rId4" Type="http://schemas.openxmlformats.org/officeDocument/2006/relationships/image" Target="../media/image28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7.xml"/><Relationship Id="rId5" Type="http://schemas.openxmlformats.org/officeDocument/2006/relationships/image" Target="../media/image310.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35.png"/><Relationship Id="rId4" Type="http://schemas.openxmlformats.org/officeDocument/2006/relationships/image" Target="../media/image3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36.png"/><Relationship Id="rId5" Type="http://schemas.openxmlformats.org/officeDocument/2006/relationships/image" Target="../media/image350.png"/><Relationship Id="rId4" Type="http://schemas.openxmlformats.org/officeDocument/2006/relationships/image" Target="../media/image34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jp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tags" Target="../tags/tag35.xml"/><Relationship Id="rId7" Type="http://schemas.openxmlformats.org/officeDocument/2006/relationships/oleObject" Target="../embeddings/oleObject2.bin"/><Relationship Id="rId2" Type="http://schemas.openxmlformats.org/officeDocument/2006/relationships/tags" Target="../tags/tag34.xml"/><Relationship Id="rId1" Type="http://schemas.openxmlformats.org/officeDocument/2006/relationships/vmlDrawing" Target="../drawings/vmlDrawing2.vml"/><Relationship Id="rId6" Type="http://schemas.openxmlformats.org/officeDocument/2006/relationships/notesSlide" Target="../notesSlides/notesSlide31.xml"/><Relationship Id="rId5" Type="http://schemas.openxmlformats.org/officeDocument/2006/relationships/slideLayout" Target="../slideLayouts/slideLayout1.xml"/><Relationship Id="rId4" Type="http://schemas.openxmlformats.org/officeDocument/2006/relationships/tags" Target="../tags/tag36.xml"/><Relationship Id="rId9" Type="http://schemas.openxmlformats.org/officeDocument/2006/relationships/image" Target="../media/image40.gi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8.xml"/><Relationship Id="rId5" Type="http://schemas.openxmlformats.org/officeDocument/2006/relationships/image" Target="../media/image45.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9.xml"/><Relationship Id="rId5" Type="http://schemas.openxmlformats.org/officeDocument/2006/relationships/image" Target="../media/image46.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4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36.xml"/><Relationship Id="rId7"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tags" Target="../tags/tag4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1.png"/><Relationship Id="rId9"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42.xml"/><Relationship Id="rId5" Type="http://schemas.openxmlformats.org/officeDocument/2006/relationships/image" Target="../media/image43.jp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58.png"/><Relationship Id="rId2" Type="http://schemas.openxmlformats.org/officeDocument/2006/relationships/slideLayout" Target="../slideLayouts/slideLayout1.xml"/><Relationship Id="rId1" Type="http://schemas.openxmlformats.org/officeDocument/2006/relationships/tags" Target="../tags/tag4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54.emf"/><Relationship Id="rId2" Type="http://schemas.openxmlformats.org/officeDocument/2006/relationships/tags" Target="../tags/tag4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Layout" Target="../slideLayouts/slideLayout12.xml"/><Relationship Id="rId4" Type="http://schemas.openxmlformats.org/officeDocument/2006/relationships/tags" Target="../tags/tag4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47.xml"/><Relationship Id="rId4" Type="http://schemas.openxmlformats.org/officeDocument/2006/relationships/image" Target="../media/image55.jp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64.png"/><Relationship Id="rId2" Type="http://schemas.openxmlformats.org/officeDocument/2006/relationships/slideLayout" Target="../slideLayouts/slideLayout1.xml"/><Relationship Id="rId1" Type="http://schemas.openxmlformats.org/officeDocument/2006/relationships/tags" Target="../tags/tag4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49.xml"/><Relationship Id="rId4" Type="http://schemas.openxmlformats.org/officeDocument/2006/relationships/image" Target="../media/image60.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4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notesSlide" Target="../notesSlides/notesSlide43.xml"/><Relationship Id="rId7"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51.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35.png"/><Relationship Id="rId4" Type="http://schemas.openxmlformats.org/officeDocument/2006/relationships/image" Target="../media/image61.gif"/><Relationship Id="rId9"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latin typeface="+mn-lt"/>
              </a:rPr>
              <a:t>This week in the physics course</a:t>
            </a:r>
            <a:endParaRPr lang="en-AU" sz="48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p:cNvSpPr txBox="1"/>
          <p:nvPr/>
        </p:nvSpPr>
        <p:spPr>
          <a:xfrm flipH="1">
            <a:off x="755576" y="1415673"/>
            <a:ext cx="7560840" cy="5262979"/>
          </a:xfrm>
          <a:prstGeom prst="rect">
            <a:avLst/>
          </a:prstGeom>
          <a:noFill/>
        </p:spPr>
        <p:txBody>
          <a:bodyPr wrap="square" rtlCol="0">
            <a:spAutoFit/>
          </a:bodyPr>
          <a:lstStyle/>
          <a:p>
            <a:pPr marL="285750" indent="-285750">
              <a:buFont typeface="Arial" panose="020B0604020202020204" pitchFamily="34" charset="0"/>
              <a:buChar char="•"/>
            </a:pPr>
            <a:r>
              <a:rPr lang="en-AU" sz="2400" b="1" dirty="0" smtClean="0"/>
              <a:t>Lectures</a:t>
            </a:r>
            <a:r>
              <a:rPr lang="en-AU" sz="2400" dirty="0" smtClean="0"/>
              <a:t> will cover </a:t>
            </a:r>
            <a:r>
              <a:rPr lang="en-AU" sz="2400" i="1" dirty="0" smtClean="0"/>
              <a:t>Chapter </a:t>
            </a:r>
            <a:r>
              <a:rPr lang="en-AU" sz="2400" i="1" dirty="0" smtClean="0"/>
              <a:t>20</a:t>
            </a:r>
            <a:r>
              <a:rPr lang="en-AU" sz="2400" i="1" dirty="0" smtClean="0"/>
              <a:t> (Electric Charge) </a:t>
            </a:r>
            <a:r>
              <a:rPr lang="en-AU" sz="2400" dirty="0" smtClean="0"/>
              <a:t>and start </a:t>
            </a:r>
            <a:r>
              <a:rPr lang="en-AU" sz="2400" i="1" dirty="0" smtClean="0"/>
              <a:t>Chapter </a:t>
            </a:r>
            <a:r>
              <a:rPr lang="en-AU" sz="2400" i="1" dirty="0" smtClean="0"/>
              <a:t>22 (Electric Potential)</a:t>
            </a:r>
          </a:p>
          <a:p>
            <a:pPr marL="285750" indent="-285750">
              <a:buFont typeface="Arial" panose="020B0604020202020204" pitchFamily="34" charset="0"/>
              <a:buChar char="•"/>
            </a:pPr>
            <a:endParaRPr lang="en-AU" sz="2400" i="1" dirty="0"/>
          </a:p>
          <a:p>
            <a:pPr marL="285750" indent="-285750">
              <a:buFont typeface="Arial" panose="020B0604020202020204" pitchFamily="34" charset="0"/>
              <a:buChar char="•"/>
            </a:pPr>
            <a:r>
              <a:rPr lang="en-AU" sz="2400" dirty="0" smtClean="0"/>
              <a:t>Please note: </a:t>
            </a:r>
            <a:r>
              <a:rPr lang="en-AU" sz="2400" b="1" dirty="0" smtClean="0"/>
              <a:t>lecture slides </a:t>
            </a:r>
            <a:r>
              <a:rPr lang="en-AU" sz="2400" dirty="0" smtClean="0"/>
              <a:t>and </a:t>
            </a:r>
            <a:r>
              <a:rPr lang="en-AU" sz="2400" b="1" dirty="0" smtClean="0"/>
              <a:t>scans of the textbook chapters </a:t>
            </a:r>
            <a:r>
              <a:rPr lang="en-AU" sz="2400" dirty="0" smtClean="0"/>
              <a:t>are available on Blackboard</a:t>
            </a:r>
            <a:endParaRPr lang="en-AU" sz="2400" dirty="0" smtClean="0"/>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b="1" dirty="0" smtClean="0"/>
              <a:t>Tutorial class </a:t>
            </a:r>
            <a:r>
              <a:rPr lang="en-AU" sz="2400" dirty="0" smtClean="0"/>
              <a:t>will practise problems from last week’s lectures on </a:t>
            </a:r>
            <a:r>
              <a:rPr lang="en-AU" sz="2400" i="1" dirty="0" smtClean="0"/>
              <a:t>Chapter </a:t>
            </a:r>
            <a:r>
              <a:rPr lang="en-AU" sz="2400" i="1" dirty="0" smtClean="0"/>
              <a:t>16 (Temperature and Heat)</a:t>
            </a:r>
            <a:endParaRPr lang="en-AU" sz="2400" i="1" dirty="0" smtClean="0"/>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smtClean="0"/>
              <a:t>Physics </a:t>
            </a:r>
            <a:r>
              <a:rPr lang="en-AU" sz="2400" dirty="0" smtClean="0"/>
              <a:t>help available in </a:t>
            </a:r>
            <a:r>
              <a:rPr lang="en-AU" sz="2400" b="1" dirty="0" smtClean="0"/>
              <a:t>MASH centre </a:t>
            </a:r>
            <a:r>
              <a:rPr lang="en-AU" sz="2400" dirty="0" smtClean="0"/>
              <a:t>(Chris Blake, </a:t>
            </a:r>
            <a:r>
              <a:rPr lang="en-AU" sz="2400" dirty="0" smtClean="0">
                <a:solidFill>
                  <a:srgbClr val="FF0000"/>
                </a:solidFill>
              </a:rPr>
              <a:t>Tues </a:t>
            </a:r>
            <a:r>
              <a:rPr lang="en-AU" sz="2400" dirty="0" smtClean="0">
                <a:solidFill>
                  <a:srgbClr val="FF0000"/>
                </a:solidFill>
              </a:rPr>
              <a:t>10.30-12.30 </a:t>
            </a:r>
            <a:r>
              <a:rPr lang="en-AU" sz="2400" dirty="0" smtClean="0"/>
              <a:t>and </a:t>
            </a:r>
            <a:r>
              <a:rPr lang="en-AU" sz="2400" dirty="0" smtClean="0"/>
              <a:t>Wayne Rowlands </a:t>
            </a:r>
            <a:r>
              <a:rPr lang="en-AU" sz="2400" dirty="0" smtClean="0">
                <a:solidFill>
                  <a:srgbClr val="FF0000"/>
                </a:solidFill>
              </a:rPr>
              <a:t>Thurs </a:t>
            </a:r>
            <a:r>
              <a:rPr lang="en-AU" sz="2400" dirty="0" smtClean="0">
                <a:solidFill>
                  <a:srgbClr val="FF0000"/>
                </a:solidFill>
              </a:rPr>
              <a:t>2.30-4.30</a:t>
            </a:r>
            <a:r>
              <a:rPr lang="en-AU" sz="2400" dirty="0" smtClean="0"/>
              <a:t>)</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smtClean="0"/>
              <a:t>Don’t hesitate to get in touch with any questions – </a:t>
            </a:r>
            <a:r>
              <a:rPr lang="en-AU" sz="2400" dirty="0" smtClean="0">
                <a:solidFill>
                  <a:srgbClr val="0070C0"/>
                </a:solidFill>
              </a:rPr>
              <a:t>cblake@swin.edu.au</a:t>
            </a:r>
          </a:p>
        </p:txBody>
      </p:sp>
    </p:spTree>
    <p:custDataLst>
      <p:tags r:id="rId1"/>
    </p:custDataLst>
    <p:extLst>
      <p:ext uri="{BB962C8B-B14F-4D97-AF65-F5344CB8AC3E}">
        <p14:creationId xmlns:p14="http://schemas.microsoft.com/office/powerpoint/2010/main" val="1252758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latin typeface="+mn-lt"/>
              </a:rPr>
              <a:t>Electric charge</a:t>
            </a:r>
            <a:endParaRPr lang="en-AU" sz="48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p:nvSpPr>
        <p:spPr>
          <a:xfrm>
            <a:off x="620888" y="1354664"/>
            <a:ext cx="7710311" cy="584775"/>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t>Charges feel </a:t>
            </a:r>
            <a:r>
              <a:rPr lang="en-AU" sz="3200" dirty="0" smtClean="0">
                <a:solidFill>
                  <a:srgbClr val="FF0000"/>
                </a:solidFill>
              </a:rPr>
              <a:t>electrostatic forces</a:t>
            </a:r>
            <a:endParaRPr lang="en-AU" sz="3200" dirty="0">
              <a:solidFill>
                <a:srgbClr val="FF00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426" y="2179990"/>
            <a:ext cx="6231467" cy="4310367"/>
          </a:xfrm>
          <a:prstGeom prst="rect">
            <a:avLst/>
          </a:prstGeom>
        </p:spPr>
      </p:pic>
    </p:spTree>
    <p:custDataLst>
      <p:tags r:id="rId1"/>
    </p:custDataLst>
    <p:extLst>
      <p:ext uri="{BB962C8B-B14F-4D97-AF65-F5344CB8AC3E}">
        <p14:creationId xmlns:p14="http://schemas.microsoft.com/office/powerpoint/2010/main" val="802732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ctrTitle"/>
          </p:nvPr>
        </p:nvSpPr>
        <p:spPr>
          <a:xfrm>
            <a:off x="0" y="360000"/>
            <a:ext cx="5796136" cy="2780968"/>
          </a:xfrm>
        </p:spPr>
        <p:txBody>
          <a:bodyPr>
            <a:noAutofit/>
          </a:bodyPr>
          <a:lstStyle/>
          <a:p>
            <a:pPr algn="just"/>
            <a:r>
              <a:rPr lang="en-AU" sz="2800" dirty="0" smtClean="0"/>
              <a:t>A balloon is rubbed against a nylon jumper, and it is then found to cause a force of attraction to human hair. From this experiment it can be determined that the electrostatic charge on the balloon is</a:t>
            </a:r>
            <a:endParaRPr lang="en-AU" sz="2800" dirty="0"/>
          </a:p>
        </p:txBody>
      </p:sp>
      <p:sp>
        <p:nvSpPr>
          <p:cNvPr id="24" name="Rectangle 23"/>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8" name="TPChart"/>
          <p:cNvGraphicFramePr>
            <a:graphicFrameLocks noChangeAspect="1"/>
          </p:cNvGraphicFramePr>
          <p:nvPr>
            <p:custDataLst>
              <p:tags r:id="rId3"/>
            </p:custDataLst>
            <p:extLst>
              <p:ext uri="{D42A27DB-BD31-4B8C-83A1-F6EECF244321}">
                <p14:modId xmlns:p14="http://schemas.microsoft.com/office/powerpoint/2010/main" val="2812650045"/>
              </p:ext>
            </p:extLst>
          </p:nvPr>
        </p:nvGraphicFramePr>
        <p:xfrm>
          <a:off x="5407025" y="3530600"/>
          <a:ext cx="3898900" cy="3306763"/>
        </p:xfrm>
        <a:graphic>
          <a:graphicData uri="http://schemas.openxmlformats.org/presentationml/2006/ole">
            <mc:AlternateContent xmlns:mc="http://schemas.openxmlformats.org/markup-compatibility/2006">
              <mc:Choice xmlns:v="urn:schemas-microsoft-com:vml" Requires="v">
                <p:oleObj spid="_x0000_s12596" name="Chart" r:id="rId7" imgW="5715000" imgH="6429375" progId="MSGraph.Chart.8">
                  <p:embed followColorScheme="full"/>
                </p:oleObj>
              </mc:Choice>
              <mc:Fallback>
                <p:oleObj name="Chart" r:id="rId7" imgW="5715000" imgH="6429375" progId="MSGraph.Chart.8">
                  <p:embed followColorScheme="full"/>
                  <p:pic>
                    <p:nvPicPr>
                      <p:cNvPr id="0" name=""/>
                      <p:cNvPicPr/>
                      <p:nvPr/>
                    </p:nvPicPr>
                    <p:blipFill>
                      <a:blip r:embed="rId8"/>
                      <a:stretch>
                        <a:fillRect/>
                      </a:stretch>
                    </p:blipFill>
                    <p:spPr>
                      <a:xfrm>
                        <a:off x="5407025" y="3530600"/>
                        <a:ext cx="3898900" cy="3306763"/>
                      </a:xfrm>
                      <a:prstGeom prst="rect">
                        <a:avLst/>
                      </a:prstGeom>
                    </p:spPr>
                  </p:pic>
                </p:oleObj>
              </mc:Fallback>
            </mc:AlternateContent>
          </a:graphicData>
        </a:graphic>
      </p:graphicFrame>
      <p:pic>
        <p:nvPicPr>
          <p:cNvPr id="6" name="Picture 5"/>
          <p:cNvPicPr>
            <a:picLocks noChangeAspect="1"/>
          </p:cNvPicPr>
          <p:nvPr/>
        </p:nvPicPr>
        <p:blipFill rotWithShape="1">
          <a:blip r:embed="rId9">
            <a:extLst>
              <a:ext uri="{28A0092B-C50C-407E-A947-70E740481C1C}">
                <a14:useLocalDpi xmlns:a14="http://schemas.microsoft.com/office/drawing/2010/main" val="0"/>
              </a:ext>
            </a:extLst>
          </a:blip>
          <a:srcRect b="17069"/>
          <a:stretch/>
        </p:blipFill>
        <p:spPr>
          <a:xfrm>
            <a:off x="6012160" y="566936"/>
            <a:ext cx="2448272" cy="3036074"/>
          </a:xfrm>
          <a:prstGeom prst="rect">
            <a:avLst/>
          </a:prstGeom>
        </p:spPr>
      </p:pic>
      <p:sp>
        <p:nvSpPr>
          <p:cNvPr id="3" name="TPAnswers"/>
          <p:cNvSpPr>
            <a:spLocks noGrp="1"/>
          </p:cNvSpPr>
          <p:nvPr>
            <p:ph type="subTitle" idx="1"/>
            <p:custDataLst>
              <p:tags r:id="rId4"/>
            </p:custDataLst>
          </p:nvPr>
        </p:nvSpPr>
        <p:spPr>
          <a:xfrm>
            <a:off x="107504" y="3429000"/>
            <a:ext cx="5688632" cy="2808312"/>
          </a:xfrm>
        </p:spPr>
        <p:txBody>
          <a:bodyPr>
            <a:noAutofit/>
          </a:bodyPr>
          <a:lstStyle/>
          <a:p>
            <a:pPr marL="742950" indent="-742950" algn="just">
              <a:buFont typeface="Arial" pitchFamily="34" charset="0"/>
              <a:buAutoNum type="arabicPeriod"/>
            </a:pPr>
            <a:r>
              <a:rPr lang="en-AU" sz="3600" b="1" dirty="0" smtClean="0">
                <a:solidFill>
                  <a:srgbClr val="FF0000"/>
                </a:solidFill>
              </a:rPr>
              <a:t>positive</a:t>
            </a:r>
          </a:p>
          <a:p>
            <a:pPr marL="742950" indent="-742950" algn="just">
              <a:buFont typeface="Arial" pitchFamily="34" charset="0"/>
              <a:buAutoNum type="arabicPeriod"/>
            </a:pPr>
            <a:r>
              <a:rPr lang="en-AU" sz="3600" b="1" dirty="0" smtClean="0">
                <a:solidFill>
                  <a:srgbClr val="FF0000"/>
                </a:solidFill>
              </a:rPr>
              <a:t>negative</a:t>
            </a:r>
          </a:p>
          <a:p>
            <a:pPr marL="742950" indent="-742950" algn="just">
              <a:buFont typeface="Arial" pitchFamily="34" charset="0"/>
              <a:buAutoNum type="arabicPeriod"/>
            </a:pPr>
            <a:r>
              <a:rPr lang="en-AU" sz="3600" b="1" dirty="0" smtClean="0">
                <a:solidFill>
                  <a:srgbClr val="FF0000"/>
                </a:solidFill>
              </a:rPr>
              <a:t>Impossible to determine</a:t>
            </a:r>
          </a:p>
        </p:txBody>
      </p:sp>
    </p:spTree>
    <p:custDataLst>
      <p:tags r:id="rId2"/>
    </p:custDataLst>
    <p:extLst>
      <p:ext uri="{BB962C8B-B14F-4D97-AF65-F5344CB8AC3E}">
        <p14:creationId xmlns:p14="http://schemas.microsoft.com/office/powerpoint/2010/main" val="419176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latin typeface="+mn-lt"/>
              </a:rPr>
              <a:t>Electric charge</a:t>
            </a:r>
            <a:endParaRPr lang="en-AU" sz="48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620888" y="1354664"/>
            <a:ext cx="8065912" cy="461665"/>
          </a:xfrm>
          <a:prstGeom prst="rect">
            <a:avLst/>
          </a:prstGeom>
          <a:noFill/>
        </p:spPr>
        <p:txBody>
          <a:bodyPr wrap="square" rtlCol="0">
            <a:spAutoFit/>
          </a:bodyPr>
          <a:lstStyle/>
          <a:p>
            <a:pPr marL="285750" indent="-285750">
              <a:buFont typeface="Arial" panose="020B0604020202020204" pitchFamily="34" charset="0"/>
              <a:buChar char="•"/>
            </a:pPr>
            <a:r>
              <a:rPr lang="en-AU" sz="2400" dirty="0" smtClean="0"/>
              <a:t>Rub a balloon on your hair and it will stick to things!  </a:t>
            </a:r>
            <a:r>
              <a:rPr lang="en-AU" sz="2400" dirty="0" smtClean="0">
                <a:solidFill>
                  <a:srgbClr val="FF0000"/>
                </a:solidFill>
              </a:rPr>
              <a:t>Why??</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5796" y="2235200"/>
            <a:ext cx="5587999" cy="4190999"/>
          </a:xfrm>
          <a:prstGeom prst="rect">
            <a:avLst/>
          </a:prstGeom>
        </p:spPr>
      </p:pic>
    </p:spTree>
    <p:custDataLst>
      <p:tags r:id="rId1"/>
    </p:custDataLst>
    <p:extLst>
      <p:ext uri="{BB962C8B-B14F-4D97-AF65-F5344CB8AC3E}">
        <p14:creationId xmlns:p14="http://schemas.microsoft.com/office/powerpoint/2010/main" val="2299238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latin typeface="+mn-lt"/>
              </a:rPr>
              <a:t>Electric charge</a:t>
            </a:r>
            <a:endParaRPr lang="en-AU" sz="48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620888" y="1354664"/>
            <a:ext cx="8065912" cy="5262979"/>
          </a:xfrm>
          <a:prstGeom prst="rect">
            <a:avLst/>
          </a:prstGeom>
          <a:noFill/>
        </p:spPr>
        <p:txBody>
          <a:bodyPr wrap="square" rtlCol="0">
            <a:spAutoFit/>
          </a:bodyPr>
          <a:lstStyle/>
          <a:p>
            <a:pPr marL="285750" indent="-285750">
              <a:buFont typeface="Arial" panose="020B0604020202020204" pitchFamily="34" charset="0"/>
              <a:buChar char="•"/>
            </a:pPr>
            <a:r>
              <a:rPr lang="en-AU" sz="2400" dirty="0" smtClean="0"/>
              <a:t>Rub a balloon on your hair and it will stick to things!  </a:t>
            </a:r>
            <a:r>
              <a:rPr lang="en-AU" sz="2400" dirty="0" smtClean="0">
                <a:solidFill>
                  <a:srgbClr val="FF0000"/>
                </a:solidFill>
              </a:rPr>
              <a:t>Why??</a:t>
            </a:r>
          </a:p>
          <a:p>
            <a:pPr marL="285750" indent="-285750">
              <a:buFont typeface="Arial" panose="020B0604020202020204" pitchFamily="34" charset="0"/>
              <a:buChar char="•"/>
            </a:pPr>
            <a:endParaRPr lang="en-AU" sz="2400" dirty="0">
              <a:solidFill>
                <a:srgbClr val="FF0000"/>
              </a:solidFill>
            </a:endParaRPr>
          </a:p>
          <a:p>
            <a:pPr marL="285750" indent="-285750">
              <a:buFont typeface="Arial" panose="020B0604020202020204" pitchFamily="34" charset="0"/>
              <a:buChar char="•"/>
            </a:pPr>
            <a:r>
              <a:rPr lang="en-AU" sz="2400" dirty="0" smtClean="0"/>
              <a:t>Friction moves electrons from your hair to the balloon</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smtClean="0"/>
              <a:t>The balloon therefore becomes negatively charged, so your hair becomes positively charged </a:t>
            </a:r>
            <a:r>
              <a:rPr lang="en-AU" sz="2400" dirty="0" smtClean="0">
                <a:solidFill>
                  <a:srgbClr val="0070C0"/>
                </a:solidFill>
              </a:rPr>
              <a:t>(charge conservation)</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smtClean="0"/>
              <a:t>Your hair will stand on end </a:t>
            </a:r>
            <a:r>
              <a:rPr lang="en-AU" sz="2400" dirty="0" smtClean="0">
                <a:solidFill>
                  <a:srgbClr val="0070C0"/>
                </a:solidFill>
              </a:rPr>
              <a:t>(like charges repel)</a:t>
            </a:r>
            <a:r>
              <a:rPr lang="en-AU" sz="2400" dirty="0" smtClean="0"/>
              <a:t>, and the balloon will stick to your hair </a:t>
            </a:r>
            <a:r>
              <a:rPr lang="en-AU" sz="2400" dirty="0" smtClean="0">
                <a:solidFill>
                  <a:srgbClr val="0070C0"/>
                </a:solidFill>
              </a:rPr>
              <a:t>(opposite charges </a:t>
            </a:r>
            <a:r>
              <a:rPr lang="en-AU" sz="2400" dirty="0" smtClean="0">
                <a:solidFill>
                  <a:srgbClr val="0070C0"/>
                </a:solidFill>
              </a:rPr>
              <a:t>attract)</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smtClean="0"/>
              <a:t>Now move the balloon near a wall.  The wall’s electrons are repelled, so the wall becomes positively charged.</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smtClean="0">
                <a:solidFill>
                  <a:srgbClr val="FF0000"/>
                </a:solidFill>
              </a:rPr>
              <a:t>The balloon will stick to the wall</a:t>
            </a:r>
            <a:r>
              <a:rPr lang="en-AU" sz="2400" dirty="0" smtClean="0">
                <a:solidFill>
                  <a:srgbClr val="FF0000"/>
                </a:solidFill>
              </a:rPr>
              <a:t>! </a:t>
            </a:r>
            <a:r>
              <a:rPr lang="en-AU" sz="2400" dirty="0" smtClean="0">
                <a:solidFill>
                  <a:srgbClr val="0070C0"/>
                </a:solidFill>
              </a:rPr>
              <a:t>(opposite charges attract)</a:t>
            </a:r>
            <a:endParaRPr lang="en-AU" sz="2400" dirty="0" smtClean="0">
              <a:solidFill>
                <a:srgbClr val="0070C0"/>
              </a:solidFill>
            </a:endParaRPr>
          </a:p>
        </p:txBody>
      </p:sp>
    </p:spTree>
    <p:custDataLst>
      <p:tags r:id="rId1"/>
    </p:custDataLst>
    <p:extLst>
      <p:ext uri="{BB962C8B-B14F-4D97-AF65-F5344CB8AC3E}">
        <p14:creationId xmlns:p14="http://schemas.microsoft.com/office/powerpoint/2010/main" val="362661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p:nvSpPr>
        <p:spPr>
          <a:xfrm>
            <a:off x="620888" y="1354664"/>
            <a:ext cx="7710311" cy="5262979"/>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The strength of the electrostatic force between two charges q</a:t>
            </a:r>
            <a:r>
              <a:rPr lang="en-AU" sz="2800" baseline="-25000" dirty="0" smtClean="0"/>
              <a:t>1</a:t>
            </a:r>
            <a:r>
              <a:rPr lang="en-AU" sz="2800" dirty="0" smtClean="0"/>
              <a:t> and q</a:t>
            </a:r>
            <a:r>
              <a:rPr lang="en-AU" sz="2800" baseline="-25000" dirty="0" smtClean="0"/>
              <a:t>2</a:t>
            </a:r>
            <a:r>
              <a:rPr lang="en-AU" sz="2800" dirty="0" smtClean="0"/>
              <a:t> is given by </a:t>
            </a:r>
            <a:r>
              <a:rPr lang="en-AU" sz="2800" dirty="0" smtClean="0">
                <a:solidFill>
                  <a:srgbClr val="FF0000"/>
                </a:solidFill>
              </a:rPr>
              <a:t>Coulomb’s law</a:t>
            </a:r>
          </a:p>
          <a:p>
            <a:pPr marL="285750" indent="-285750">
              <a:buFont typeface="Arial" panose="020B0604020202020204" pitchFamily="34" charset="0"/>
              <a:buChar char="•"/>
            </a:pPr>
            <a:endParaRPr lang="en-AU" sz="2800" dirty="0" smtClean="0">
              <a:solidFill>
                <a:srgbClr val="FF0000"/>
              </a:solidFill>
            </a:endParaRPr>
          </a:p>
          <a:p>
            <a:pPr marL="285750" indent="-285750">
              <a:buFont typeface="Arial" panose="020B0604020202020204" pitchFamily="34" charset="0"/>
              <a:buChar char="•"/>
            </a:pPr>
            <a:endParaRPr lang="en-AU" sz="2800" dirty="0">
              <a:solidFill>
                <a:srgbClr val="FF0000"/>
              </a:solidFill>
            </a:endParaRPr>
          </a:p>
          <a:p>
            <a:pPr marL="285750" indent="-285750">
              <a:buFont typeface="Arial" panose="020B0604020202020204" pitchFamily="34" charset="0"/>
              <a:buChar char="•"/>
            </a:pPr>
            <a:endParaRPr lang="en-AU" sz="2800" dirty="0" smtClean="0">
              <a:solidFill>
                <a:srgbClr val="FF0000"/>
              </a:solidFill>
            </a:endParaRPr>
          </a:p>
          <a:p>
            <a:pPr marL="285750" indent="-285750">
              <a:buFont typeface="Arial" panose="020B0604020202020204" pitchFamily="34" charset="0"/>
              <a:buChar char="•"/>
            </a:pPr>
            <a:endParaRPr lang="en-AU" sz="2800" dirty="0">
              <a:solidFill>
                <a:srgbClr val="FF0000"/>
              </a:solidFill>
            </a:endParaRPr>
          </a:p>
          <a:p>
            <a:pPr marL="285750" indent="-285750">
              <a:buFont typeface="Arial" panose="020B0604020202020204" pitchFamily="34" charset="0"/>
              <a:buChar char="•"/>
            </a:pPr>
            <a:endParaRPr lang="en-AU" sz="2800" dirty="0" smtClean="0">
              <a:solidFill>
                <a:srgbClr val="FF0000"/>
              </a:solidFill>
            </a:endParaRPr>
          </a:p>
          <a:p>
            <a:pPr marL="285750" indent="-285750">
              <a:buFont typeface="Arial" panose="020B0604020202020204" pitchFamily="34" charset="0"/>
              <a:buChar char="•"/>
            </a:pPr>
            <a:endParaRPr lang="en-AU" sz="2800" dirty="0" smtClean="0">
              <a:solidFill>
                <a:srgbClr val="FF0000"/>
              </a:solidFill>
            </a:endParaRPr>
          </a:p>
          <a:p>
            <a:pPr marL="285750" indent="-285750">
              <a:buFont typeface="Arial" panose="020B0604020202020204" pitchFamily="34" charset="0"/>
              <a:buChar char="•"/>
            </a:pPr>
            <a:endParaRPr lang="en-AU" sz="2800" dirty="0">
              <a:solidFill>
                <a:srgbClr val="FF0000"/>
              </a:solidFill>
            </a:endParaRPr>
          </a:p>
          <a:p>
            <a:endParaRPr lang="en-AU" sz="2800" dirty="0">
              <a:solidFill>
                <a:srgbClr val="FF0000"/>
              </a:solidFill>
            </a:endParaRPr>
          </a:p>
          <a:p>
            <a:pPr marL="285750" indent="-285750">
              <a:buFont typeface="Arial" panose="020B0604020202020204" pitchFamily="34" charset="0"/>
              <a:buChar char="•"/>
            </a:pPr>
            <a:endParaRPr lang="en-AU" sz="2800" dirty="0">
              <a:solidFill>
                <a:srgbClr val="FF0000"/>
              </a:solidFill>
            </a:endParaRPr>
          </a:p>
          <a:p>
            <a:pPr marL="285750" indent="-285750">
              <a:buFont typeface="Arial" panose="020B0604020202020204" pitchFamily="34" charset="0"/>
              <a:buChar char="•"/>
            </a:pPr>
            <a:r>
              <a:rPr lang="en-AU" sz="2800" dirty="0" smtClean="0">
                <a:solidFill>
                  <a:srgbClr val="0070C0"/>
                </a:solidFill>
              </a:rPr>
              <a:t>The direction of the force is along the joining line</a:t>
            </a:r>
            <a:endParaRPr lang="en-AU" sz="2800" dirty="0">
              <a:solidFill>
                <a:srgbClr val="0070C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271" y="2520773"/>
            <a:ext cx="5164846" cy="2395914"/>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573864" y="5260618"/>
                <a:ext cx="401885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solidFill>
                            <a:srgbClr val="FF0000"/>
                          </a:solidFill>
                          <a:latin typeface="Cambria Math" panose="02040503050406030204" pitchFamily="18" charset="0"/>
                        </a:rPr>
                        <m:t>𝑘</m:t>
                      </m:r>
                      <m:r>
                        <a:rPr lang="en-AU" sz="3200" b="0" i="1" smtClean="0">
                          <a:solidFill>
                            <a:srgbClr val="FF0000"/>
                          </a:solidFill>
                          <a:latin typeface="Cambria Math" panose="02040503050406030204" pitchFamily="18" charset="0"/>
                        </a:rPr>
                        <m:t>=9×</m:t>
                      </m:r>
                      <m:sSup>
                        <m:sSupPr>
                          <m:ctrlPr>
                            <a:rPr lang="en-AU" sz="3200" b="0" i="1" smtClean="0">
                              <a:solidFill>
                                <a:srgbClr val="FF0000"/>
                              </a:solidFill>
                              <a:latin typeface="Cambria Math" panose="02040503050406030204" pitchFamily="18" charset="0"/>
                              <a:ea typeface="Cambria Math" panose="02040503050406030204" pitchFamily="18" charset="0"/>
                            </a:rPr>
                          </m:ctrlPr>
                        </m:sSupPr>
                        <m:e>
                          <m:r>
                            <a:rPr lang="en-AU" sz="3200" b="0" i="1" smtClean="0">
                              <a:solidFill>
                                <a:srgbClr val="FF0000"/>
                              </a:solidFill>
                              <a:latin typeface="Cambria Math" panose="02040503050406030204" pitchFamily="18" charset="0"/>
                              <a:ea typeface="Cambria Math" panose="02040503050406030204" pitchFamily="18" charset="0"/>
                            </a:rPr>
                            <m:t>10</m:t>
                          </m:r>
                        </m:e>
                        <m:sup>
                          <m:r>
                            <a:rPr lang="en-AU" sz="3200" b="0" i="1" smtClean="0">
                              <a:solidFill>
                                <a:srgbClr val="FF0000"/>
                              </a:solidFill>
                              <a:latin typeface="Cambria Math" panose="02040503050406030204" pitchFamily="18" charset="0"/>
                              <a:ea typeface="Cambria Math" panose="02040503050406030204" pitchFamily="18" charset="0"/>
                            </a:rPr>
                            <m:t>9</m:t>
                          </m:r>
                        </m:sup>
                      </m:sSup>
                      <m:r>
                        <a:rPr lang="en-AU" sz="3200" b="0" i="1" smtClean="0">
                          <a:solidFill>
                            <a:srgbClr val="FF0000"/>
                          </a:solidFill>
                          <a:latin typeface="Cambria Math" panose="02040503050406030204" pitchFamily="18" charset="0"/>
                          <a:ea typeface="Cambria Math" panose="02040503050406030204" pitchFamily="18" charset="0"/>
                        </a:rPr>
                        <m:t> </m:t>
                      </m:r>
                      <m:r>
                        <a:rPr lang="en-AU" sz="3200" b="0" i="1" smtClean="0">
                          <a:solidFill>
                            <a:srgbClr val="FF0000"/>
                          </a:solidFill>
                          <a:latin typeface="Cambria Math" panose="02040503050406030204" pitchFamily="18" charset="0"/>
                          <a:ea typeface="Cambria Math" panose="02040503050406030204" pitchFamily="18" charset="0"/>
                        </a:rPr>
                        <m:t>𝑁</m:t>
                      </m:r>
                      <m:r>
                        <a:rPr lang="en-AU" sz="3200" b="0" i="1" smtClean="0">
                          <a:solidFill>
                            <a:srgbClr val="FF0000"/>
                          </a:solidFill>
                          <a:latin typeface="Cambria Math" panose="02040503050406030204" pitchFamily="18" charset="0"/>
                          <a:ea typeface="Cambria Math" panose="02040503050406030204" pitchFamily="18" charset="0"/>
                        </a:rPr>
                        <m:t> </m:t>
                      </m:r>
                      <m:sSup>
                        <m:sSupPr>
                          <m:ctrlPr>
                            <a:rPr lang="en-AU" sz="3200" b="0" i="1" smtClean="0">
                              <a:solidFill>
                                <a:srgbClr val="FF0000"/>
                              </a:solidFill>
                              <a:latin typeface="Cambria Math" panose="02040503050406030204" pitchFamily="18" charset="0"/>
                              <a:ea typeface="Cambria Math" panose="02040503050406030204" pitchFamily="18" charset="0"/>
                            </a:rPr>
                          </m:ctrlPr>
                        </m:sSupPr>
                        <m:e>
                          <m:r>
                            <a:rPr lang="en-AU" sz="3200" b="0" i="1" smtClean="0">
                              <a:solidFill>
                                <a:srgbClr val="FF0000"/>
                              </a:solidFill>
                              <a:latin typeface="Cambria Math" panose="02040503050406030204" pitchFamily="18" charset="0"/>
                              <a:ea typeface="Cambria Math" panose="02040503050406030204" pitchFamily="18" charset="0"/>
                            </a:rPr>
                            <m:t>𝑚</m:t>
                          </m:r>
                        </m:e>
                        <m:sup>
                          <m:r>
                            <a:rPr lang="en-AU" sz="3200" b="0" i="1" smtClean="0">
                              <a:solidFill>
                                <a:srgbClr val="FF0000"/>
                              </a:solidFill>
                              <a:latin typeface="Cambria Math" panose="02040503050406030204" pitchFamily="18" charset="0"/>
                              <a:ea typeface="Cambria Math" panose="02040503050406030204" pitchFamily="18" charset="0"/>
                            </a:rPr>
                            <m:t>2</m:t>
                          </m:r>
                        </m:sup>
                      </m:sSup>
                      <m:r>
                        <a:rPr lang="en-AU" sz="3200" b="0" i="1" smtClean="0">
                          <a:solidFill>
                            <a:srgbClr val="FF0000"/>
                          </a:solidFill>
                          <a:latin typeface="Cambria Math" panose="02040503050406030204" pitchFamily="18" charset="0"/>
                          <a:ea typeface="Cambria Math" panose="02040503050406030204" pitchFamily="18" charset="0"/>
                        </a:rPr>
                        <m:t> </m:t>
                      </m:r>
                      <m:sSup>
                        <m:sSupPr>
                          <m:ctrlPr>
                            <a:rPr lang="en-AU" sz="3200" b="0" i="1" smtClean="0">
                              <a:solidFill>
                                <a:srgbClr val="FF0000"/>
                              </a:solidFill>
                              <a:latin typeface="Cambria Math" panose="02040503050406030204" pitchFamily="18" charset="0"/>
                              <a:ea typeface="Cambria Math" panose="02040503050406030204" pitchFamily="18" charset="0"/>
                            </a:rPr>
                          </m:ctrlPr>
                        </m:sSupPr>
                        <m:e>
                          <m:r>
                            <a:rPr lang="en-AU" sz="3200" b="0" i="1" smtClean="0">
                              <a:solidFill>
                                <a:srgbClr val="FF0000"/>
                              </a:solidFill>
                              <a:latin typeface="Cambria Math" panose="02040503050406030204" pitchFamily="18" charset="0"/>
                              <a:ea typeface="Cambria Math" panose="02040503050406030204" pitchFamily="18" charset="0"/>
                            </a:rPr>
                            <m:t>𝐶</m:t>
                          </m:r>
                        </m:e>
                        <m:sup>
                          <m:r>
                            <a:rPr lang="en-AU" sz="3200" b="0" i="1" smtClean="0">
                              <a:solidFill>
                                <a:srgbClr val="FF0000"/>
                              </a:solidFill>
                              <a:latin typeface="Cambria Math" panose="02040503050406030204" pitchFamily="18" charset="0"/>
                              <a:ea typeface="Cambria Math" panose="02040503050406030204" pitchFamily="18" charset="0"/>
                            </a:rPr>
                            <m:t>−2</m:t>
                          </m:r>
                        </m:sup>
                      </m:sSup>
                    </m:oMath>
                  </m:oMathPara>
                </a14:m>
                <a:endParaRPr lang="en-AU" sz="3200"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573864" y="5260618"/>
                <a:ext cx="4018850" cy="492443"/>
              </a:xfrm>
              <a:prstGeom prst="rect">
                <a:avLst/>
              </a:prstGeom>
              <a:blipFill rotWithShape="0">
                <a:blip r:embed="rId5"/>
                <a:stretch>
                  <a:fillRect/>
                </a:stretch>
              </a:blipFill>
            </p:spPr>
            <p:txBody>
              <a:bodyPr/>
              <a:lstStyle/>
              <a:p>
                <a:r>
                  <a:rPr lang="en-AU">
                    <a:noFill/>
                  </a:rPr>
                  <a:t> </a:t>
                </a:r>
              </a:p>
            </p:txBody>
          </p:sp>
        </mc:Fallback>
      </mc:AlternateContent>
      <p:cxnSp>
        <p:nvCxnSpPr>
          <p:cNvPr id="9" name="Straight Arrow Connector 8"/>
          <p:cNvCxnSpPr/>
          <p:nvPr/>
        </p:nvCxnSpPr>
        <p:spPr>
          <a:xfrm flipV="1">
            <a:off x="7179733" y="3251200"/>
            <a:ext cx="948267" cy="112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H="1">
            <a:off x="840355" y="3262489"/>
            <a:ext cx="86271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44306" y="2980269"/>
                <a:ext cx="450893"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sz="3200" i="1" smtClean="0">
                              <a:latin typeface="Cambria Math" panose="02040503050406030204" pitchFamily="18" charset="0"/>
                            </a:rPr>
                          </m:ctrlPr>
                        </m:sSubPr>
                        <m:e>
                          <m:r>
                            <a:rPr lang="en-AU" sz="3200" b="0" i="1" smtClean="0">
                              <a:latin typeface="Cambria Math" panose="02040503050406030204" pitchFamily="18" charset="0"/>
                            </a:rPr>
                            <m:t>𝐹</m:t>
                          </m:r>
                        </m:e>
                        <m:sub>
                          <m:r>
                            <a:rPr lang="en-AU" sz="3200" b="0" i="1" smtClean="0">
                              <a:latin typeface="Cambria Math" panose="02040503050406030204" pitchFamily="18" charset="0"/>
                            </a:rPr>
                            <m:t>𝑒</m:t>
                          </m:r>
                        </m:sub>
                      </m:sSub>
                    </m:oMath>
                  </m:oMathPara>
                </a14:m>
                <a:endParaRPr lang="en-AU"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44306" y="2980269"/>
                <a:ext cx="450893" cy="492443"/>
              </a:xfrm>
              <a:prstGeom prst="rect">
                <a:avLst/>
              </a:prstGeom>
              <a:blipFill rotWithShape="0">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173156" y="2985912"/>
                <a:ext cx="450893"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sz="3200" i="1" smtClean="0">
                              <a:latin typeface="Cambria Math" panose="02040503050406030204" pitchFamily="18" charset="0"/>
                            </a:rPr>
                          </m:ctrlPr>
                        </m:sSubPr>
                        <m:e>
                          <m:r>
                            <a:rPr lang="en-AU" sz="3200" b="0" i="1" smtClean="0">
                              <a:latin typeface="Cambria Math" panose="02040503050406030204" pitchFamily="18" charset="0"/>
                            </a:rPr>
                            <m:t>𝐹</m:t>
                          </m:r>
                        </m:e>
                        <m:sub>
                          <m:r>
                            <a:rPr lang="en-AU" sz="3200" b="0" i="1" smtClean="0">
                              <a:latin typeface="Cambria Math" panose="02040503050406030204" pitchFamily="18" charset="0"/>
                            </a:rPr>
                            <m:t>𝑒</m:t>
                          </m:r>
                        </m:sub>
                      </m:sSub>
                    </m:oMath>
                  </m:oMathPara>
                </a14:m>
                <a:endParaRPr lang="en-AU"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8173156" y="2985912"/>
                <a:ext cx="450893" cy="492443"/>
              </a:xfrm>
              <a:prstGeom prst="rect">
                <a:avLst/>
              </a:prstGeom>
              <a:blipFill rotWithShape="0">
                <a:blip r:embed="rId7"/>
                <a:stretch>
                  <a:fillRect/>
                </a:stretch>
              </a:blipFill>
            </p:spPr>
            <p:txBody>
              <a:bodyPr/>
              <a:lstStyle/>
              <a:p>
                <a:r>
                  <a:rPr lang="en-AU">
                    <a:noFill/>
                  </a:rPr>
                  <a:t> </a:t>
                </a:r>
              </a:p>
            </p:txBody>
          </p:sp>
        </mc:Fallback>
      </mc:AlternateContent>
      <p:sp>
        <p:nvSpPr>
          <p:cNvPr id="20"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Electrostatic force</a:t>
            </a:r>
            <a:endParaRPr lang="en-AU" sz="48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3039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mc:Choice xmlns:a14="http://schemas.microsoft.com/office/drawing/2010/main" Requires="a14">
          <p:sp>
            <p:nvSpPr>
              <p:cNvPr id="6" name="TextBox 5"/>
              <p:cNvSpPr txBox="1"/>
              <p:nvPr/>
            </p:nvSpPr>
            <p:spPr>
              <a:xfrm>
                <a:off x="620888" y="1354664"/>
                <a:ext cx="7710311" cy="4651530"/>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The electrostatic force is a </a:t>
                </a:r>
                <a:r>
                  <a:rPr lang="en-AU" sz="2800" dirty="0" smtClean="0">
                    <a:solidFill>
                      <a:srgbClr val="FF0000"/>
                    </a:solidFill>
                  </a:rPr>
                  <a:t>vector</a:t>
                </a:r>
                <a:r>
                  <a:rPr lang="en-AU" sz="2800" dirty="0" smtClean="0">
                    <a:solidFill>
                      <a:schemeClr val="tx1"/>
                    </a:solidFill>
                  </a:rPr>
                  <a:t>, written </a:t>
                </a:r>
                <a14:m>
                  <m:oMath xmlns:m="http://schemas.openxmlformats.org/officeDocument/2006/math">
                    <m:acc>
                      <m:accPr>
                        <m:chr m:val="⃗"/>
                        <m:ctrlPr>
                          <a:rPr lang="en-AU" sz="2800" i="1" smtClean="0">
                            <a:solidFill>
                              <a:schemeClr val="tx1"/>
                            </a:solidFill>
                            <a:latin typeface="Cambria Math" panose="02040503050406030204" pitchFamily="18" charset="0"/>
                          </a:rPr>
                        </m:ctrlPr>
                      </m:accPr>
                      <m:e>
                        <m:r>
                          <a:rPr lang="en-AU" sz="2800" b="0" i="1" smtClean="0">
                            <a:solidFill>
                              <a:schemeClr val="tx1"/>
                            </a:solidFill>
                            <a:latin typeface="Cambria Math" panose="02040503050406030204" pitchFamily="18" charset="0"/>
                          </a:rPr>
                          <m:t>𝐹</m:t>
                        </m:r>
                      </m:e>
                    </m:acc>
                  </m:oMath>
                </a14:m>
                <a:endParaRPr lang="en-AU" sz="2800" dirty="0" smtClean="0">
                  <a:solidFill>
                    <a:srgbClr val="FF0000"/>
                  </a:solidFill>
                </a:endParaRPr>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r>
                  <a:rPr lang="en-AU" sz="2800" dirty="0" smtClean="0"/>
                  <a:t>Vectors have a </a:t>
                </a:r>
                <a:r>
                  <a:rPr lang="en-AU" sz="2800" dirty="0" smtClean="0">
                    <a:solidFill>
                      <a:srgbClr val="FF0000"/>
                    </a:solidFill>
                  </a:rPr>
                  <a:t>magnitude</a:t>
                </a:r>
                <a:r>
                  <a:rPr lang="en-AU" sz="2800" dirty="0" smtClean="0"/>
                  <a:t> and a </a:t>
                </a:r>
                <a:r>
                  <a:rPr lang="en-AU" sz="2800" dirty="0" smtClean="0">
                    <a:solidFill>
                      <a:srgbClr val="FF0000"/>
                    </a:solidFill>
                  </a:rPr>
                  <a:t>direction</a:t>
                </a:r>
                <a:r>
                  <a:rPr lang="en-AU" sz="2800" dirty="0" smtClean="0"/>
                  <a:t>.  This may be indicated by </a:t>
                </a:r>
                <a:r>
                  <a:rPr lang="en-AU" sz="2800" dirty="0" smtClean="0">
                    <a:solidFill>
                      <a:srgbClr val="FF0000"/>
                    </a:solidFill>
                  </a:rPr>
                  <a:t>components</a:t>
                </a:r>
                <a:r>
                  <a:rPr lang="en-AU" sz="2800" dirty="0" smtClean="0"/>
                  <a:t> </a:t>
                </a:r>
                <a14:m>
                  <m:oMath xmlns:m="http://schemas.openxmlformats.org/officeDocument/2006/math">
                    <m:acc>
                      <m:accPr>
                        <m:chr m:val="⃗"/>
                        <m:ctrlPr>
                          <a:rPr lang="en-AU" sz="2800" i="1" smtClean="0">
                            <a:latin typeface="Cambria Math" panose="02040503050406030204" pitchFamily="18" charset="0"/>
                          </a:rPr>
                        </m:ctrlPr>
                      </m:accPr>
                      <m:e>
                        <m:r>
                          <a:rPr lang="en-AU" sz="2800" b="0" i="1" smtClean="0">
                            <a:latin typeface="Cambria Math" panose="02040503050406030204" pitchFamily="18" charset="0"/>
                          </a:rPr>
                          <m:t>𝐹</m:t>
                        </m:r>
                      </m:e>
                    </m:acc>
                    <m:r>
                      <a:rPr lang="en-AU" sz="2800" b="0" i="1" smtClean="0">
                        <a:latin typeface="Cambria Math" panose="02040503050406030204" pitchFamily="18" charset="0"/>
                      </a:rPr>
                      <m:t>=(</m:t>
                    </m:r>
                    <m:sSub>
                      <m:sSubPr>
                        <m:ctrlPr>
                          <a:rPr lang="en-AU" sz="2800" b="0" i="1" smtClean="0">
                            <a:latin typeface="Cambria Math" panose="02040503050406030204" pitchFamily="18" charset="0"/>
                          </a:rPr>
                        </m:ctrlPr>
                      </m:sSubPr>
                      <m:e>
                        <m:r>
                          <a:rPr lang="en-AU" sz="2800" b="0" i="1" smtClean="0">
                            <a:latin typeface="Cambria Math" panose="02040503050406030204" pitchFamily="18" charset="0"/>
                          </a:rPr>
                          <m:t>𝐹</m:t>
                        </m:r>
                      </m:e>
                      <m:sub>
                        <m:r>
                          <a:rPr lang="en-AU" sz="2800" b="0" i="1" smtClean="0">
                            <a:latin typeface="Cambria Math" panose="02040503050406030204" pitchFamily="18" charset="0"/>
                          </a:rPr>
                          <m:t>𝑥</m:t>
                        </m:r>
                      </m:sub>
                    </m:sSub>
                    <m:r>
                      <a:rPr lang="en-AU" sz="2800" b="0" i="1" smtClean="0">
                        <a:latin typeface="Cambria Math" panose="02040503050406030204" pitchFamily="18" charset="0"/>
                      </a:rPr>
                      <m:t>,</m:t>
                    </m:r>
                    <m:sSub>
                      <m:sSubPr>
                        <m:ctrlPr>
                          <a:rPr lang="en-AU" sz="2800" b="0" i="1" smtClean="0">
                            <a:latin typeface="Cambria Math" panose="02040503050406030204" pitchFamily="18" charset="0"/>
                          </a:rPr>
                        </m:ctrlPr>
                      </m:sSubPr>
                      <m:e>
                        <m:r>
                          <a:rPr lang="en-AU" sz="2800" b="0" i="1" smtClean="0">
                            <a:latin typeface="Cambria Math" panose="02040503050406030204" pitchFamily="18" charset="0"/>
                          </a:rPr>
                          <m:t>𝐹</m:t>
                        </m:r>
                      </m:e>
                      <m:sub>
                        <m:r>
                          <a:rPr lang="en-AU" sz="2800" b="0" i="1" smtClean="0">
                            <a:latin typeface="Cambria Math" panose="02040503050406030204" pitchFamily="18" charset="0"/>
                          </a:rPr>
                          <m:t>𝑦</m:t>
                        </m:r>
                      </m:sub>
                    </m:sSub>
                    <m:r>
                      <a:rPr lang="en-AU" sz="2800" b="0" i="1" smtClean="0">
                        <a:latin typeface="Cambria Math" panose="02040503050406030204" pitchFamily="18" charset="0"/>
                      </a:rPr>
                      <m:t>,</m:t>
                    </m:r>
                    <m:sSub>
                      <m:sSubPr>
                        <m:ctrlPr>
                          <a:rPr lang="en-AU" sz="2800" b="0" i="1" smtClean="0">
                            <a:latin typeface="Cambria Math" panose="02040503050406030204" pitchFamily="18" charset="0"/>
                          </a:rPr>
                        </m:ctrlPr>
                      </m:sSubPr>
                      <m:e>
                        <m:r>
                          <a:rPr lang="en-AU" sz="2800" b="0" i="1" smtClean="0">
                            <a:latin typeface="Cambria Math" panose="02040503050406030204" pitchFamily="18" charset="0"/>
                          </a:rPr>
                          <m:t>𝐹</m:t>
                        </m:r>
                      </m:e>
                      <m:sub>
                        <m:r>
                          <a:rPr lang="en-AU" sz="2800" b="0" i="1" smtClean="0">
                            <a:latin typeface="Cambria Math" panose="02040503050406030204" pitchFamily="18" charset="0"/>
                          </a:rPr>
                          <m:t>𝑧</m:t>
                        </m:r>
                      </m:sub>
                    </m:sSub>
                    <m:r>
                      <a:rPr lang="en-AU" sz="2800" b="0" i="1" smtClean="0">
                        <a:latin typeface="Cambria Math" panose="02040503050406030204" pitchFamily="18" charset="0"/>
                      </a:rPr>
                      <m:t>)</m:t>
                    </m:r>
                  </m:oMath>
                </a14:m>
                <a:endParaRPr lang="en-AU" sz="2800" dirty="0" smtClean="0"/>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r>
                  <a:rPr lang="en-AU" sz="2800" dirty="0" smtClean="0"/>
                  <a:t>The </a:t>
                </a:r>
                <a:r>
                  <a:rPr lang="en-AU" sz="2800" dirty="0" smtClean="0">
                    <a:solidFill>
                      <a:srgbClr val="FF0000"/>
                    </a:solidFill>
                  </a:rPr>
                  <a:t>magnitude</a:t>
                </a:r>
                <a:r>
                  <a:rPr lang="en-AU" sz="2800" dirty="0" smtClean="0"/>
                  <a:t> is sometimes written as </a:t>
                </a:r>
                <a14:m>
                  <m:oMath xmlns:m="http://schemas.openxmlformats.org/officeDocument/2006/math">
                    <m:d>
                      <m:dPr>
                        <m:begChr m:val="|"/>
                        <m:endChr m:val="|"/>
                        <m:ctrlPr>
                          <a:rPr lang="en-AU" sz="2800" b="0" i="1" smtClean="0">
                            <a:latin typeface="Cambria Math" panose="02040503050406030204" pitchFamily="18" charset="0"/>
                          </a:rPr>
                        </m:ctrlPr>
                      </m:dPr>
                      <m:e>
                        <m:acc>
                          <m:accPr>
                            <m:chr m:val="⃗"/>
                            <m:ctrlPr>
                              <a:rPr lang="en-AU" sz="2800" b="0" i="1" smtClean="0">
                                <a:latin typeface="Cambria Math" panose="02040503050406030204" pitchFamily="18" charset="0"/>
                              </a:rPr>
                            </m:ctrlPr>
                          </m:accPr>
                          <m:e>
                            <m:r>
                              <a:rPr lang="en-AU" sz="2800" b="0" i="1" smtClean="0">
                                <a:latin typeface="Cambria Math" panose="02040503050406030204" pitchFamily="18" charset="0"/>
                              </a:rPr>
                              <m:t>𝐹</m:t>
                            </m:r>
                          </m:e>
                        </m:acc>
                      </m:e>
                    </m:d>
                  </m:oMath>
                </a14:m>
                <a:r>
                  <a:rPr lang="en-AU" sz="2800" dirty="0" smtClean="0"/>
                  <a:t>.  It can be evaluated as </a:t>
                </a:r>
                <a14:m>
                  <m:oMath xmlns:m="http://schemas.openxmlformats.org/officeDocument/2006/math">
                    <m:r>
                      <a:rPr lang="en-AU" sz="2800" b="0" i="0" smtClean="0">
                        <a:latin typeface="Cambria Math" panose="02040503050406030204" pitchFamily="18" charset="0"/>
                      </a:rPr>
                      <m:t>|</m:t>
                    </m:r>
                    <m:acc>
                      <m:accPr>
                        <m:chr m:val="⃗"/>
                        <m:ctrlPr>
                          <a:rPr lang="en-AU" sz="2800" i="1" smtClean="0">
                            <a:latin typeface="Cambria Math" panose="02040503050406030204" pitchFamily="18" charset="0"/>
                          </a:rPr>
                        </m:ctrlPr>
                      </m:accPr>
                      <m:e>
                        <m:r>
                          <a:rPr lang="en-AU" sz="2800" b="0" i="1" smtClean="0">
                            <a:latin typeface="Cambria Math" panose="02040503050406030204" pitchFamily="18" charset="0"/>
                          </a:rPr>
                          <m:t>𝐹</m:t>
                        </m:r>
                      </m:e>
                    </m:acc>
                    <m:r>
                      <a:rPr lang="en-AU" sz="2800" b="0" i="1" smtClean="0">
                        <a:latin typeface="Cambria Math" panose="02040503050406030204" pitchFamily="18" charset="0"/>
                      </a:rPr>
                      <m:t>|=</m:t>
                    </m:r>
                    <m:rad>
                      <m:radPr>
                        <m:degHide m:val="on"/>
                        <m:ctrlPr>
                          <a:rPr lang="en-AU" sz="2800" b="0" i="1" smtClean="0">
                            <a:latin typeface="Cambria Math" panose="02040503050406030204" pitchFamily="18" charset="0"/>
                          </a:rPr>
                        </m:ctrlPr>
                      </m:radPr>
                      <m:deg/>
                      <m:e>
                        <m:sSup>
                          <m:sSupPr>
                            <m:ctrlPr>
                              <a:rPr lang="en-AU" sz="2800" b="0" i="1" smtClean="0">
                                <a:latin typeface="Cambria Math" panose="02040503050406030204" pitchFamily="18" charset="0"/>
                              </a:rPr>
                            </m:ctrlPr>
                          </m:sSupPr>
                          <m:e>
                            <m:sSub>
                              <m:sSubPr>
                                <m:ctrlPr>
                                  <a:rPr lang="en-AU" sz="2800" b="0" i="1" smtClean="0">
                                    <a:latin typeface="Cambria Math" panose="02040503050406030204" pitchFamily="18" charset="0"/>
                                  </a:rPr>
                                </m:ctrlPr>
                              </m:sSubPr>
                              <m:e>
                                <m:r>
                                  <a:rPr lang="en-AU" sz="2800" b="0" i="1" smtClean="0">
                                    <a:latin typeface="Cambria Math" panose="02040503050406030204" pitchFamily="18" charset="0"/>
                                  </a:rPr>
                                  <m:t>𝐹</m:t>
                                </m:r>
                              </m:e>
                              <m:sub>
                                <m:r>
                                  <a:rPr lang="en-AU" sz="2800" b="0" i="1" smtClean="0">
                                    <a:latin typeface="Cambria Math" panose="02040503050406030204" pitchFamily="18" charset="0"/>
                                  </a:rPr>
                                  <m:t>𝑥</m:t>
                                </m:r>
                              </m:sub>
                            </m:sSub>
                          </m:e>
                          <m:sup>
                            <m:r>
                              <a:rPr lang="en-AU" sz="2800" b="0" i="1" smtClean="0">
                                <a:latin typeface="Cambria Math" panose="02040503050406030204" pitchFamily="18" charset="0"/>
                              </a:rPr>
                              <m:t>2</m:t>
                            </m:r>
                          </m:sup>
                        </m:sSup>
                        <m:r>
                          <a:rPr lang="en-AU" sz="2800" b="0" i="1" smtClean="0">
                            <a:latin typeface="Cambria Math" panose="02040503050406030204" pitchFamily="18" charset="0"/>
                          </a:rPr>
                          <m:t>+</m:t>
                        </m:r>
                        <m:sSup>
                          <m:sSupPr>
                            <m:ctrlPr>
                              <a:rPr lang="en-AU" sz="2800" b="0" i="1" smtClean="0">
                                <a:latin typeface="Cambria Math" panose="02040503050406030204" pitchFamily="18" charset="0"/>
                              </a:rPr>
                            </m:ctrlPr>
                          </m:sSupPr>
                          <m:e>
                            <m:sSub>
                              <m:sSubPr>
                                <m:ctrlPr>
                                  <a:rPr lang="en-AU" sz="2800" b="0" i="1" smtClean="0">
                                    <a:latin typeface="Cambria Math" panose="02040503050406030204" pitchFamily="18" charset="0"/>
                                  </a:rPr>
                                </m:ctrlPr>
                              </m:sSubPr>
                              <m:e>
                                <m:r>
                                  <a:rPr lang="en-AU" sz="2800" b="0" i="1" smtClean="0">
                                    <a:latin typeface="Cambria Math" panose="02040503050406030204" pitchFamily="18" charset="0"/>
                                  </a:rPr>
                                  <m:t>𝐹</m:t>
                                </m:r>
                              </m:e>
                              <m:sub>
                                <m:r>
                                  <a:rPr lang="en-AU" sz="2800" b="0" i="1" smtClean="0">
                                    <a:latin typeface="Cambria Math" panose="02040503050406030204" pitchFamily="18" charset="0"/>
                                  </a:rPr>
                                  <m:t>𝑦</m:t>
                                </m:r>
                              </m:sub>
                            </m:sSub>
                          </m:e>
                          <m:sup>
                            <m:r>
                              <a:rPr lang="en-AU" sz="2800" b="0" i="1" smtClean="0">
                                <a:latin typeface="Cambria Math" panose="02040503050406030204" pitchFamily="18" charset="0"/>
                              </a:rPr>
                              <m:t>2</m:t>
                            </m:r>
                          </m:sup>
                        </m:sSup>
                        <m:r>
                          <a:rPr lang="en-AU" sz="2800" b="0" i="1" smtClean="0">
                            <a:latin typeface="Cambria Math" panose="02040503050406030204" pitchFamily="18" charset="0"/>
                          </a:rPr>
                          <m:t>+</m:t>
                        </m:r>
                        <m:sSup>
                          <m:sSupPr>
                            <m:ctrlPr>
                              <a:rPr lang="en-AU" sz="2800" b="0" i="1" smtClean="0">
                                <a:latin typeface="Cambria Math" panose="02040503050406030204" pitchFamily="18" charset="0"/>
                              </a:rPr>
                            </m:ctrlPr>
                          </m:sSupPr>
                          <m:e>
                            <m:sSub>
                              <m:sSubPr>
                                <m:ctrlPr>
                                  <a:rPr lang="en-AU" sz="2800" b="0" i="1" smtClean="0">
                                    <a:latin typeface="Cambria Math" panose="02040503050406030204" pitchFamily="18" charset="0"/>
                                  </a:rPr>
                                </m:ctrlPr>
                              </m:sSubPr>
                              <m:e>
                                <m:r>
                                  <a:rPr lang="en-AU" sz="2800" b="0" i="1" smtClean="0">
                                    <a:latin typeface="Cambria Math" panose="02040503050406030204" pitchFamily="18" charset="0"/>
                                  </a:rPr>
                                  <m:t>𝐹</m:t>
                                </m:r>
                              </m:e>
                              <m:sub>
                                <m:r>
                                  <a:rPr lang="en-AU" sz="2800" b="0" i="1" smtClean="0">
                                    <a:latin typeface="Cambria Math" panose="02040503050406030204" pitchFamily="18" charset="0"/>
                                  </a:rPr>
                                  <m:t>𝑧</m:t>
                                </m:r>
                              </m:sub>
                            </m:sSub>
                          </m:e>
                          <m:sup>
                            <m:r>
                              <a:rPr lang="en-AU" sz="2800" b="0" i="1" smtClean="0">
                                <a:latin typeface="Cambria Math" panose="02040503050406030204" pitchFamily="18" charset="0"/>
                              </a:rPr>
                              <m:t>2</m:t>
                            </m:r>
                          </m:sup>
                        </m:sSup>
                      </m:e>
                    </m:rad>
                  </m:oMath>
                </a14:m>
                <a:endParaRPr lang="en-AU" sz="2800" dirty="0" smtClean="0"/>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r>
                  <a:rPr lang="en-AU" sz="2800" dirty="0" smtClean="0"/>
                  <a:t>The </a:t>
                </a:r>
                <a:r>
                  <a:rPr lang="en-AU" sz="2800" dirty="0" smtClean="0">
                    <a:solidFill>
                      <a:srgbClr val="FF0000"/>
                    </a:solidFill>
                  </a:rPr>
                  <a:t>direction</a:t>
                </a:r>
                <a:r>
                  <a:rPr lang="en-AU" sz="2800" dirty="0" smtClean="0"/>
                  <a:t> can be indicated by a unit vector</a:t>
                </a:r>
                <a:endParaRPr lang="en-AU" sz="2800" dirty="0" smtClean="0"/>
              </a:p>
            </p:txBody>
          </p:sp>
        </mc:Choice>
        <mc:Fallback>
          <p:sp>
            <p:nvSpPr>
              <p:cNvPr id="6" name="TextBox 5"/>
              <p:cNvSpPr txBox="1">
                <a:spLocks noRot="1" noChangeAspect="1" noMove="1" noResize="1" noEditPoints="1" noAdjustHandles="1" noChangeArrowheads="1" noChangeShapeType="1" noTextEdit="1"/>
              </p:cNvSpPr>
              <p:nvPr/>
            </p:nvSpPr>
            <p:spPr>
              <a:xfrm>
                <a:off x="620888" y="1354664"/>
                <a:ext cx="7710311" cy="4651530"/>
              </a:xfrm>
              <a:prstGeom prst="rect">
                <a:avLst/>
              </a:prstGeom>
              <a:blipFill rotWithShape="0">
                <a:blip r:embed="rId4"/>
                <a:stretch>
                  <a:fillRect l="-1423" b="-2752"/>
                </a:stretch>
              </a:blipFill>
            </p:spPr>
            <p:txBody>
              <a:bodyPr/>
              <a:lstStyle/>
              <a:p>
                <a:r>
                  <a:rPr lang="en-AU">
                    <a:noFill/>
                  </a:rPr>
                  <a:t> </a:t>
                </a:r>
              </a:p>
            </p:txBody>
          </p:sp>
        </mc:Fallback>
      </mc:AlternateContent>
      <p:sp>
        <p:nvSpPr>
          <p:cNvPr id="20"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Electrostatic force</a:t>
            </a:r>
            <a:endParaRPr lang="en-AU" sz="48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74416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Electrostatic force</a:t>
            </a:r>
            <a:endParaRPr lang="en-AU" sz="4800" dirty="0">
              <a:effectLst>
                <a:outerShdw blurRad="38100" dist="38100" dir="2700000" algn="tl">
                  <a:srgbClr val="000000">
                    <a:alpha val="43137"/>
                  </a:srgbClr>
                </a:outerShdw>
              </a:effectLst>
            </a:endParaRPr>
          </a:p>
        </p:txBody>
      </p:sp>
      <p:sp>
        <p:nvSpPr>
          <p:cNvPr id="10" name="TextBox 9"/>
          <p:cNvSpPr txBox="1"/>
          <p:nvPr/>
        </p:nvSpPr>
        <p:spPr>
          <a:xfrm>
            <a:off x="495128" y="1109091"/>
            <a:ext cx="1758222" cy="461665"/>
          </a:xfrm>
          <a:prstGeom prst="rect">
            <a:avLst/>
          </a:prstGeom>
          <a:noFill/>
        </p:spPr>
        <p:txBody>
          <a:bodyPr wrap="square" rtlCol="0">
            <a:spAutoFit/>
          </a:bodyPr>
          <a:lstStyle/>
          <a:p>
            <a:r>
              <a:rPr lang="en-AU" sz="2400" b="1" u="sng" dirty="0" smtClean="0">
                <a:latin typeface="Cambria Math" pitchFamily="18" charset="0"/>
                <a:ea typeface="Cambria Math" pitchFamily="18" charset="0"/>
              </a:rPr>
              <a:t>Example</a:t>
            </a:r>
            <a:endParaRPr lang="en-AU" sz="2400" b="1" u="sng" dirty="0">
              <a:latin typeface="Cambria Math" pitchFamily="18" charset="0"/>
              <a:ea typeface="Cambria Math" pitchFamily="18" charset="0"/>
            </a:endParaRPr>
          </a:p>
        </p:txBody>
      </p:sp>
      <p:sp>
        <p:nvSpPr>
          <p:cNvPr id="16" name="TextBox 15"/>
          <p:cNvSpPr txBox="1"/>
          <p:nvPr/>
        </p:nvSpPr>
        <p:spPr>
          <a:xfrm>
            <a:off x="240787" y="1594267"/>
            <a:ext cx="8662425" cy="1569660"/>
          </a:xfrm>
          <a:prstGeom prst="rect">
            <a:avLst/>
          </a:prstGeom>
          <a:noFill/>
        </p:spPr>
        <p:txBody>
          <a:bodyPr wrap="square" rtlCol="0">
            <a:spAutoFit/>
          </a:bodyPr>
          <a:lstStyle/>
          <a:p>
            <a:r>
              <a:rPr lang="en-AU" sz="2400" dirty="0" smtClean="0">
                <a:latin typeface="Cambria Math" pitchFamily="18" charset="0"/>
                <a:ea typeface="Cambria Math" pitchFamily="18" charset="0"/>
              </a:rPr>
              <a:t>Two 0.5 kg spheres are placed 25 cm apart. Each sphere has a charge of 100 </a:t>
            </a:r>
            <a:r>
              <a:rPr lang="el-GR" sz="2400" dirty="0" smtClean="0">
                <a:latin typeface="Cambria Math" pitchFamily="18" charset="0"/>
                <a:ea typeface="Cambria Math" pitchFamily="18" charset="0"/>
              </a:rPr>
              <a:t>μ</a:t>
            </a:r>
            <a:r>
              <a:rPr lang="en-AU" sz="2400" dirty="0" smtClean="0">
                <a:latin typeface="Cambria Math" pitchFamily="18" charset="0"/>
                <a:ea typeface="Cambria Math" pitchFamily="18" charset="0"/>
              </a:rPr>
              <a:t>C, one of them positive and the other negative. Calculate the electrostatic force between them, and compare it to their weight.</a:t>
            </a:r>
            <a:endParaRPr lang="en-AU" sz="2400" b="1"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3064929" y="3172179"/>
                <a:ext cx="2164502" cy="6989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2400" b="0" i="1" smtClean="0">
                              <a:solidFill>
                                <a:srgbClr val="FF0000"/>
                              </a:solidFill>
                              <a:latin typeface="Cambria Math" panose="02040503050406030204" pitchFamily="18" charset="0"/>
                            </a:rPr>
                          </m:ctrlPr>
                        </m:dPr>
                        <m:e>
                          <m:r>
                            <a:rPr lang="en-AU" sz="2400" b="0" i="1" smtClean="0">
                              <a:solidFill>
                                <a:srgbClr val="FF0000"/>
                              </a:solidFill>
                              <a:latin typeface="Cambria Math" panose="02040503050406030204" pitchFamily="18" charset="0"/>
                            </a:rPr>
                            <m:t>𝐹</m:t>
                          </m:r>
                        </m:e>
                      </m:d>
                      <m:r>
                        <a:rPr lang="en-AU" sz="2400" b="0" i="1" smtClean="0">
                          <a:solidFill>
                            <a:srgbClr val="FF0000"/>
                          </a:solidFill>
                          <a:latin typeface="Cambria Math" panose="02040503050406030204" pitchFamily="18" charset="0"/>
                        </a:rPr>
                        <m:t>=</m:t>
                      </m:r>
                      <m:f>
                        <m:fPr>
                          <m:ctrlPr>
                            <a:rPr lang="en-AU" sz="2400" b="0" i="1" smtClean="0">
                              <a:solidFill>
                                <a:srgbClr val="FF0000"/>
                              </a:solidFill>
                              <a:latin typeface="Cambria Math" panose="02040503050406030204" pitchFamily="18" charset="0"/>
                            </a:rPr>
                          </m:ctrlPr>
                        </m:fPr>
                        <m:num>
                          <m:r>
                            <a:rPr lang="en-AU" sz="2400" b="0" i="1" smtClean="0">
                              <a:solidFill>
                                <a:srgbClr val="FF0000"/>
                              </a:solidFill>
                              <a:latin typeface="Cambria Math" panose="02040503050406030204" pitchFamily="18" charset="0"/>
                            </a:rPr>
                            <m:t>𝑘</m:t>
                          </m:r>
                          <m:r>
                            <a:rPr lang="en-AU" sz="2400" b="0" i="1" smtClean="0">
                              <a:solidFill>
                                <a:srgbClr val="FF0000"/>
                              </a:solidFill>
                              <a:latin typeface="Cambria Math" panose="02040503050406030204" pitchFamily="18" charset="0"/>
                            </a:rPr>
                            <m:t> </m:t>
                          </m:r>
                          <m:sSub>
                            <m:sSubPr>
                              <m:ctrlPr>
                                <a:rPr lang="en-AU" sz="2400" b="0" i="1" smtClean="0">
                                  <a:solidFill>
                                    <a:srgbClr val="FF0000"/>
                                  </a:solidFill>
                                  <a:latin typeface="Cambria Math" panose="02040503050406030204" pitchFamily="18" charset="0"/>
                                </a:rPr>
                              </m:ctrlPr>
                            </m:sSubPr>
                            <m:e>
                              <m:r>
                                <a:rPr lang="en-AU" sz="2400" b="0" i="1" smtClean="0">
                                  <a:solidFill>
                                    <a:srgbClr val="FF0000"/>
                                  </a:solidFill>
                                  <a:latin typeface="Cambria Math" panose="02040503050406030204" pitchFamily="18" charset="0"/>
                                </a:rPr>
                                <m:t>|</m:t>
                              </m:r>
                              <m:r>
                                <a:rPr lang="en-AU" sz="2400" b="0" i="1" smtClean="0">
                                  <a:solidFill>
                                    <a:srgbClr val="FF0000"/>
                                  </a:solidFill>
                                  <a:latin typeface="Cambria Math" panose="02040503050406030204" pitchFamily="18" charset="0"/>
                                </a:rPr>
                                <m:t>𝑞</m:t>
                              </m:r>
                            </m:e>
                            <m:sub>
                              <m:r>
                                <a:rPr lang="en-AU" sz="2400" b="0" i="1" smtClean="0">
                                  <a:solidFill>
                                    <a:srgbClr val="FF0000"/>
                                  </a:solidFill>
                                  <a:latin typeface="Cambria Math" panose="02040503050406030204" pitchFamily="18" charset="0"/>
                                </a:rPr>
                                <m:t>1</m:t>
                              </m:r>
                            </m:sub>
                          </m:sSub>
                          <m:r>
                            <a:rPr lang="en-AU" sz="2400" b="0" i="1" smtClean="0">
                              <a:solidFill>
                                <a:srgbClr val="FF0000"/>
                              </a:solidFill>
                              <a:latin typeface="Cambria Math" panose="02040503050406030204" pitchFamily="18" charset="0"/>
                            </a:rPr>
                            <m:t>| |</m:t>
                          </m:r>
                          <m:sSub>
                            <m:sSubPr>
                              <m:ctrlPr>
                                <a:rPr lang="en-AU" sz="2400" b="0" i="1" smtClean="0">
                                  <a:solidFill>
                                    <a:srgbClr val="FF0000"/>
                                  </a:solidFill>
                                  <a:latin typeface="Cambria Math" panose="02040503050406030204" pitchFamily="18" charset="0"/>
                                </a:rPr>
                              </m:ctrlPr>
                            </m:sSubPr>
                            <m:e>
                              <m:r>
                                <a:rPr lang="en-AU" sz="2400" b="0" i="1" smtClean="0">
                                  <a:solidFill>
                                    <a:srgbClr val="FF0000"/>
                                  </a:solidFill>
                                  <a:latin typeface="Cambria Math" panose="02040503050406030204" pitchFamily="18" charset="0"/>
                                </a:rPr>
                                <m:t>𝑞</m:t>
                              </m:r>
                            </m:e>
                            <m:sub>
                              <m:r>
                                <a:rPr lang="en-AU" sz="2400" b="0" i="1" smtClean="0">
                                  <a:solidFill>
                                    <a:srgbClr val="FF0000"/>
                                  </a:solidFill>
                                  <a:latin typeface="Cambria Math" panose="02040503050406030204" pitchFamily="18" charset="0"/>
                                </a:rPr>
                                <m:t>2</m:t>
                              </m:r>
                            </m:sub>
                          </m:sSub>
                          <m:r>
                            <a:rPr lang="en-AU" sz="2400" b="0" i="1" smtClean="0">
                              <a:solidFill>
                                <a:srgbClr val="FF0000"/>
                              </a:solidFill>
                              <a:latin typeface="Cambria Math" panose="02040503050406030204" pitchFamily="18" charset="0"/>
                            </a:rPr>
                            <m:t>|</m:t>
                          </m:r>
                        </m:num>
                        <m:den>
                          <m:sSup>
                            <m:sSupPr>
                              <m:ctrlPr>
                                <a:rPr lang="en-AU" sz="2400" b="0" i="1" smtClean="0">
                                  <a:solidFill>
                                    <a:srgbClr val="FF0000"/>
                                  </a:solidFill>
                                  <a:latin typeface="Cambria Math" panose="02040503050406030204" pitchFamily="18" charset="0"/>
                                </a:rPr>
                              </m:ctrlPr>
                            </m:sSupPr>
                            <m:e>
                              <m:r>
                                <a:rPr lang="en-AU" sz="2400" b="0" i="1" smtClean="0">
                                  <a:solidFill>
                                    <a:srgbClr val="FF0000"/>
                                  </a:solidFill>
                                  <a:latin typeface="Cambria Math" panose="02040503050406030204" pitchFamily="18" charset="0"/>
                                </a:rPr>
                                <m:t>𝑟</m:t>
                              </m:r>
                            </m:e>
                            <m:sup>
                              <m:r>
                                <a:rPr lang="en-AU" sz="2400" b="0" i="1" smtClean="0">
                                  <a:solidFill>
                                    <a:srgbClr val="FF0000"/>
                                  </a:solidFill>
                                  <a:latin typeface="Cambria Math" panose="02040503050406030204" pitchFamily="18" charset="0"/>
                                </a:rPr>
                                <m:t>2</m:t>
                              </m:r>
                            </m:sup>
                          </m:sSup>
                        </m:den>
                      </m:f>
                    </m:oMath>
                  </m:oMathPara>
                </a14:m>
                <a:endParaRPr lang="en-AU"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3064929" y="3172179"/>
                <a:ext cx="2164502" cy="698974"/>
              </a:xfrm>
              <a:prstGeom prst="rect">
                <a:avLst/>
              </a:prstGeom>
              <a:blipFill rotWithShape="0">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00976" y="3397948"/>
                <a:ext cx="401885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solidFill>
                            <a:srgbClr val="FF0000"/>
                          </a:solidFill>
                          <a:latin typeface="Cambria Math" panose="02040503050406030204" pitchFamily="18" charset="0"/>
                        </a:rPr>
                        <m:t>𝑘</m:t>
                      </m:r>
                      <m:r>
                        <a:rPr lang="en-AU" sz="2400" b="0" i="1" smtClean="0">
                          <a:solidFill>
                            <a:srgbClr val="FF0000"/>
                          </a:solidFill>
                          <a:latin typeface="Cambria Math" panose="02040503050406030204" pitchFamily="18" charset="0"/>
                        </a:rPr>
                        <m:t>=9×</m:t>
                      </m:r>
                      <m:sSup>
                        <m:sSupPr>
                          <m:ctrlPr>
                            <a:rPr lang="en-AU" sz="2400" b="0" i="1" smtClean="0">
                              <a:solidFill>
                                <a:srgbClr val="FF0000"/>
                              </a:solidFill>
                              <a:latin typeface="Cambria Math" panose="02040503050406030204" pitchFamily="18" charset="0"/>
                              <a:ea typeface="Cambria Math" panose="02040503050406030204" pitchFamily="18" charset="0"/>
                            </a:rPr>
                          </m:ctrlPr>
                        </m:sSupPr>
                        <m:e>
                          <m:r>
                            <a:rPr lang="en-AU" sz="2400" b="0" i="1" smtClean="0">
                              <a:solidFill>
                                <a:srgbClr val="FF0000"/>
                              </a:solidFill>
                              <a:latin typeface="Cambria Math" panose="02040503050406030204" pitchFamily="18" charset="0"/>
                              <a:ea typeface="Cambria Math" panose="02040503050406030204" pitchFamily="18" charset="0"/>
                            </a:rPr>
                            <m:t>10</m:t>
                          </m:r>
                        </m:e>
                        <m:sup>
                          <m:r>
                            <a:rPr lang="en-AU" sz="2400" b="0" i="1" smtClean="0">
                              <a:solidFill>
                                <a:srgbClr val="FF0000"/>
                              </a:solidFill>
                              <a:latin typeface="Cambria Math" panose="02040503050406030204" pitchFamily="18" charset="0"/>
                              <a:ea typeface="Cambria Math" panose="02040503050406030204" pitchFamily="18" charset="0"/>
                            </a:rPr>
                            <m:t>9</m:t>
                          </m:r>
                        </m:sup>
                      </m:sSup>
                      <m:r>
                        <a:rPr lang="en-AU" sz="2400" b="0" i="1" smtClean="0">
                          <a:solidFill>
                            <a:srgbClr val="FF0000"/>
                          </a:solidFill>
                          <a:latin typeface="Cambria Math" panose="02040503050406030204" pitchFamily="18" charset="0"/>
                          <a:ea typeface="Cambria Math" panose="02040503050406030204" pitchFamily="18" charset="0"/>
                        </a:rPr>
                        <m:t> </m:t>
                      </m:r>
                      <m:r>
                        <a:rPr lang="en-AU" sz="2400" b="0" i="1" smtClean="0">
                          <a:solidFill>
                            <a:srgbClr val="FF0000"/>
                          </a:solidFill>
                          <a:latin typeface="Cambria Math" panose="02040503050406030204" pitchFamily="18" charset="0"/>
                          <a:ea typeface="Cambria Math" panose="02040503050406030204" pitchFamily="18" charset="0"/>
                        </a:rPr>
                        <m:t>𝑁</m:t>
                      </m:r>
                      <m:r>
                        <a:rPr lang="en-AU" sz="2400" b="0" i="1" smtClean="0">
                          <a:solidFill>
                            <a:srgbClr val="FF0000"/>
                          </a:solidFill>
                          <a:latin typeface="Cambria Math" panose="02040503050406030204" pitchFamily="18" charset="0"/>
                          <a:ea typeface="Cambria Math" panose="02040503050406030204" pitchFamily="18" charset="0"/>
                        </a:rPr>
                        <m:t> </m:t>
                      </m:r>
                      <m:sSup>
                        <m:sSupPr>
                          <m:ctrlPr>
                            <a:rPr lang="en-AU" sz="2400" b="0" i="1" smtClean="0">
                              <a:solidFill>
                                <a:srgbClr val="FF0000"/>
                              </a:solidFill>
                              <a:latin typeface="Cambria Math" panose="02040503050406030204" pitchFamily="18" charset="0"/>
                              <a:ea typeface="Cambria Math" panose="02040503050406030204" pitchFamily="18" charset="0"/>
                            </a:rPr>
                          </m:ctrlPr>
                        </m:sSupPr>
                        <m:e>
                          <m:r>
                            <a:rPr lang="en-AU" sz="2400" b="0" i="1" smtClean="0">
                              <a:solidFill>
                                <a:srgbClr val="FF0000"/>
                              </a:solidFill>
                              <a:latin typeface="Cambria Math" panose="02040503050406030204" pitchFamily="18" charset="0"/>
                              <a:ea typeface="Cambria Math" panose="02040503050406030204" pitchFamily="18" charset="0"/>
                            </a:rPr>
                            <m:t>𝑚</m:t>
                          </m:r>
                        </m:e>
                        <m:sup>
                          <m:r>
                            <a:rPr lang="en-AU" sz="2400" b="0" i="1" smtClean="0">
                              <a:solidFill>
                                <a:srgbClr val="FF0000"/>
                              </a:solidFill>
                              <a:latin typeface="Cambria Math" panose="02040503050406030204" pitchFamily="18" charset="0"/>
                              <a:ea typeface="Cambria Math" panose="02040503050406030204" pitchFamily="18" charset="0"/>
                            </a:rPr>
                            <m:t>2</m:t>
                          </m:r>
                        </m:sup>
                      </m:sSup>
                      <m:r>
                        <a:rPr lang="en-AU" sz="2400" b="0" i="1" smtClean="0">
                          <a:solidFill>
                            <a:srgbClr val="FF0000"/>
                          </a:solidFill>
                          <a:latin typeface="Cambria Math" panose="02040503050406030204" pitchFamily="18" charset="0"/>
                          <a:ea typeface="Cambria Math" panose="02040503050406030204" pitchFamily="18" charset="0"/>
                        </a:rPr>
                        <m:t> </m:t>
                      </m:r>
                      <m:sSup>
                        <m:sSupPr>
                          <m:ctrlPr>
                            <a:rPr lang="en-AU" sz="2400" b="0" i="1" smtClean="0">
                              <a:solidFill>
                                <a:srgbClr val="FF0000"/>
                              </a:solidFill>
                              <a:latin typeface="Cambria Math" panose="02040503050406030204" pitchFamily="18" charset="0"/>
                              <a:ea typeface="Cambria Math" panose="02040503050406030204" pitchFamily="18" charset="0"/>
                            </a:rPr>
                          </m:ctrlPr>
                        </m:sSupPr>
                        <m:e>
                          <m:r>
                            <a:rPr lang="en-AU" sz="2400" b="0" i="1" smtClean="0">
                              <a:solidFill>
                                <a:srgbClr val="FF0000"/>
                              </a:solidFill>
                              <a:latin typeface="Cambria Math" panose="02040503050406030204" pitchFamily="18" charset="0"/>
                              <a:ea typeface="Cambria Math" panose="02040503050406030204" pitchFamily="18" charset="0"/>
                            </a:rPr>
                            <m:t>𝐶</m:t>
                          </m:r>
                        </m:e>
                        <m:sup>
                          <m:r>
                            <a:rPr lang="en-AU" sz="2400" b="0" i="1" smtClean="0">
                              <a:solidFill>
                                <a:srgbClr val="FF0000"/>
                              </a:solidFill>
                              <a:latin typeface="Cambria Math" panose="02040503050406030204" pitchFamily="18" charset="0"/>
                              <a:ea typeface="Cambria Math" panose="02040503050406030204" pitchFamily="18" charset="0"/>
                            </a:rPr>
                            <m:t>−2</m:t>
                          </m:r>
                        </m:sup>
                      </m:sSup>
                    </m:oMath>
                  </m:oMathPara>
                </a14:m>
                <a:endParaRPr lang="en-AU" sz="2400" dirty="0">
                  <a:solidFill>
                    <a:srgbClr val="FF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000976" y="3397948"/>
                <a:ext cx="4018850" cy="369332"/>
              </a:xfrm>
              <a:prstGeom prst="rect">
                <a:avLst/>
              </a:prstGeom>
              <a:blipFill rotWithShape="0">
                <a:blip r:embed="rId5"/>
                <a:stretch>
                  <a:fillRect b="-6557"/>
                </a:stretch>
              </a:blipFill>
            </p:spPr>
            <p:txBody>
              <a:bodyPr/>
              <a:lstStyle/>
              <a:p>
                <a:r>
                  <a:rPr lang="en-AU">
                    <a:noFill/>
                  </a:rPr>
                  <a:t> </a:t>
                </a:r>
              </a:p>
            </p:txBody>
          </p:sp>
        </mc:Fallback>
      </mc:AlternateContent>
      <p:sp>
        <p:nvSpPr>
          <p:cNvPr id="3" name="TextBox 2"/>
          <p:cNvSpPr txBox="1"/>
          <p:nvPr/>
        </p:nvSpPr>
        <p:spPr>
          <a:xfrm flipH="1">
            <a:off x="632741" y="3329689"/>
            <a:ext cx="2178192" cy="461665"/>
          </a:xfrm>
          <a:prstGeom prst="rect">
            <a:avLst/>
          </a:prstGeom>
          <a:noFill/>
        </p:spPr>
        <p:txBody>
          <a:bodyPr wrap="square" rtlCol="0">
            <a:spAutoFit/>
          </a:bodyPr>
          <a:lstStyle/>
          <a:p>
            <a:r>
              <a:rPr lang="en-AU" sz="2400" dirty="0" smtClean="0">
                <a:solidFill>
                  <a:srgbClr val="FF0000"/>
                </a:solidFill>
              </a:rPr>
              <a:t>Coulomb’s Law:</a:t>
            </a:r>
            <a:endParaRPr lang="en-AU" sz="2400" dirty="0">
              <a:solidFill>
                <a:srgbClr val="FF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1532868" y="4116682"/>
                <a:ext cx="628877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sz="2400" i="1" smtClean="0">
                              <a:solidFill>
                                <a:srgbClr val="FF0000"/>
                              </a:solidFill>
                              <a:latin typeface="Cambria Math" panose="02040503050406030204" pitchFamily="18" charset="0"/>
                            </a:rPr>
                          </m:ctrlPr>
                        </m:sSubPr>
                        <m:e>
                          <m:r>
                            <a:rPr lang="en-AU" sz="2400" b="0" i="1" smtClean="0">
                              <a:solidFill>
                                <a:srgbClr val="FF0000"/>
                              </a:solidFill>
                              <a:latin typeface="Cambria Math" panose="02040503050406030204" pitchFamily="18" charset="0"/>
                            </a:rPr>
                            <m:t>|</m:t>
                          </m:r>
                          <m:r>
                            <a:rPr lang="en-AU" sz="2400" b="0" i="1" smtClean="0">
                              <a:solidFill>
                                <a:srgbClr val="FF0000"/>
                              </a:solidFill>
                              <a:latin typeface="Cambria Math" panose="02040503050406030204" pitchFamily="18" charset="0"/>
                            </a:rPr>
                            <m:t>𝑞</m:t>
                          </m:r>
                        </m:e>
                        <m:sub>
                          <m:r>
                            <a:rPr lang="en-AU" sz="2400" b="0" i="1" smtClean="0">
                              <a:solidFill>
                                <a:srgbClr val="FF0000"/>
                              </a:solidFill>
                              <a:latin typeface="Cambria Math" panose="02040503050406030204" pitchFamily="18" charset="0"/>
                            </a:rPr>
                            <m:t>1</m:t>
                          </m:r>
                        </m:sub>
                      </m:sSub>
                      <m:r>
                        <a:rPr lang="en-AU" sz="2400" b="0" i="1" smtClean="0">
                          <a:solidFill>
                            <a:srgbClr val="FF0000"/>
                          </a:solidFill>
                          <a:latin typeface="Cambria Math" panose="02040503050406030204" pitchFamily="18" charset="0"/>
                        </a:rPr>
                        <m:t>|=|</m:t>
                      </m:r>
                      <m:sSub>
                        <m:sSubPr>
                          <m:ctrlPr>
                            <a:rPr lang="en-AU" sz="2400" b="0" i="1" smtClean="0">
                              <a:solidFill>
                                <a:srgbClr val="FF0000"/>
                              </a:solidFill>
                              <a:latin typeface="Cambria Math" panose="02040503050406030204" pitchFamily="18" charset="0"/>
                            </a:rPr>
                          </m:ctrlPr>
                        </m:sSubPr>
                        <m:e>
                          <m:r>
                            <a:rPr lang="en-AU" sz="2400" b="0" i="1" smtClean="0">
                              <a:solidFill>
                                <a:srgbClr val="FF0000"/>
                              </a:solidFill>
                              <a:latin typeface="Cambria Math" panose="02040503050406030204" pitchFamily="18" charset="0"/>
                            </a:rPr>
                            <m:t>𝑞</m:t>
                          </m:r>
                        </m:e>
                        <m:sub>
                          <m:r>
                            <a:rPr lang="en-AU" sz="2400" b="0" i="1" smtClean="0">
                              <a:solidFill>
                                <a:srgbClr val="FF0000"/>
                              </a:solidFill>
                              <a:latin typeface="Cambria Math" panose="02040503050406030204" pitchFamily="18" charset="0"/>
                            </a:rPr>
                            <m:t>2</m:t>
                          </m:r>
                        </m:sub>
                      </m:sSub>
                      <m:r>
                        <a:rPr lang="en-AU" sz="2400" b="0" i="1" smtClean="0">
                          <a:solidFill>
                            <a:srgbClr val="FF0000"/>
                          </a:solidFill>
                          <a:latin typeface="Cambria Math" panose="02040503050406030204" pitchFamily="18" charset="0"/>
                        </a:rPr>
                        <m:t>|=100 </m:t>
                      </m:r>
                      <m:r>
                        <a:rPr lang="en-AU" sz="2400" b="0" i="1" smtClean="0">
                          <a:solidFill>
                            <a:srgbClr val="FF0000"/>
                          </a:solidFill>
                          <a:latin typeface="Cambria Math" panose="02040503050406030204" pitchFamily="18" charset="0"/>
                          <a:ea typeface="Cambria Math" panose="02040503050406030204" pitchFamily="18" charset="0"/>
                        </a:rPr>
                        <m:t>𝜇</m:t>
                      </m:r>
                      <m:r>
                        <a:rPr lang="en-AU" sz="2400" b="0" i="1" smtClean="0">
                          <a:solidFill>
                            <a:srgbClr val="FF0000"/>
                          </a:solidFill>
                          <a:latin typeface="Cambria Math" panose="02040503050406030204" pitchFamily="18" charset="0"/>
                          <a:ea typeface="Cambria Math" panose="02040503050406030204" pitchFamily="18" charset="0"/>
                        </a:rPr>
                        <m:t>𝐶</m:t>
                      </m:r>
                      <m:r>
                        <a:rPr lang="en-AU" sz="2400" b="0" i="1" smtClean="0">
                          <a:solidFill>
                            <a:srgbClr val="FF0000"/>
                          </a:solidFill>
                          <a:latin typeface="Cambria Math" panose="02040503050406030204" pitchFamily="18" charset="0"/>
                          <a:ea typeface="Cambria Math" panose="02040503050406030204" pitchFamily="18" charset="0"/>
                        </a:rPr>
                        <m:t>=</m:t>
                      </m:r>
                      <m:sSup>
                        <m:sSupPr>
                          <m:ctrlPr>
                            <a:rPr lang="en-AU" sz="2400" b="0" i="1" smtClean="0">
                              <a:solidFill>
                                <a:srgbClr val="FF0000"/>
                              </a:solidFill>
                              <a:latin typeface="Cambria Math" panose="02040503050406030204" pitchFamily="18" charset="0"/>
                            </a:rPr>
                          </m:ctrlPr>
                        </m:sSupPr>
                        <m:e>
                          <m:r>
                            <a:rPr lang="en-AU" sz="2400" b="0" i="1" smtClean="0">
                              <a:solidFill>
                                <a:srgbClr val="FF0000"/>
                              </a:solidFill>
                              <a:latin typeface="Cambria Math" panose="02040503050406030204" pitchFamily="18" charset="0"/>
                            </a:rPr>
                            <m:t>100</m:t>
                          </m:r>
                          <m:r>
                            <a:rPr lang="en-AU" sz="2400" b="0" i="1" smtClean="0">
                              <a:solidFill>
                                <a:srgbClr val="FF0000"/>
                              </a:solidFill>
                              <a:latin typeface="Cambria Math" panose="02040503050406030204" pitchFamily="18" charset="0"/>
                              <a:ea typeface="Cambria Math" panose="02040503050406030204" pitchFamily="18" charset="0"/>
                            </a:rPr>
                            <m:t>×</m:t>
                          </m:r>
                          <m:sSup>
                            <m:sSupPr>
                              <m:ctrlPr>
                                <a:rPr lang="en-AU" sz="2400" b="0" i="1" smtClean="0">
                                  <a:solidFill>
                                    <a:srgbClr val="FF0000"/>
                                  </a:solidFill>
                                  <a:latin typeface="Cambria Math" panose="02040503050406030204" pitchFamily="18" charset="0"/>
                                  <a:ea typeface="Cambria Math" panose="02040503050406030204" pitchFamily="18" charset="0"/>
                                </a:rPr>
                              </m:ctrlPr>
                            </m:sSupPr>
                            <m:e>
                              <m:r>
                                <a:rPr lang="en-AU" sz="2400" b="0" i="1" smtClean="0">
                                  <a:solidFill>
                                    <a:srgbClr val="FF0000"/>
                                  </a:solidFill>
                                  <a:latin typeface="Cambria Math" panose="02040503050406030204" pitchFamily="18" charset="0"/>
                                  <a:ea typeface="Cambria Math" panose="02040503050406030204" pitchFamily="18" charset="0"/>
                                </a:rPr>
                                <m:t>10</m:t>
                              </m:r>
                            </m:e>
                            <m:sup>
                              <m:r>
                                <a:rPr lang="en-AU" sz="2400" b="0" i="1" smtClean="0">
                                  <a:solidFill>
                                    <a:srgbClr val="FF0000"/>
                                  </a:solidFill>
                                  <a:latin typeface="Cambria Math" panose="02040503050406030204" pitchFamily="18" charset="0"/>
                                  <a:ea typeface="Cambria Math" panose="02040503050406030204" pitchFamily="18" charset="0"/>
                                </a:rPr>
                                <m:t>−6</m:t>
                              </m:r>
                            </m:sup>
                          </m:sSup>
                          <m:r>
                            <a:rPr lang="en-AU" sz="2400" b="0" i="1" smtClean="0">
                              <a:solidFill>
                                <a:srgbClr val="FF0000"/>
                              </a:solidFill>
                              <a:latin typeface="Cambria Math" panose="02040503050406030204" pitchFamily="18" charset="0"/>
                              <a:ea typeface="Cambria Math" panose="02040503050406030204" pitchFamily="18" charset="0"/>
                            </a:rPr>
                            <m:t> </m:t>
                          </m:r>
                          <m:r>
                            <a:rPr lang="en-AU" sz="2400" b="0" i="1" smtClean="0">
                              <a:solidFill>
                                <a:srgbClr val="FF0000"/>
                              </a:solidFill>
                              <a:latin typeface="Cambria Math" panose="02040503050406030204" pitchFamily="18" charset="0"/>
                              <a:ea typeface="Cambria Math" panose="02040503050406030204" pitchFamily="18" charset="0"/>
                            </a:rPr>
                            <m:t>𝐶</m:t>
                          </m:r>
                          <m:r>
                            <a:rPr lang="en-AU" sz="2400" b="0" i="1" smtClean="0">
                              <a:solidFill>
                                <a:srgbClr val="FF0000"/>
                              </a:solidFill>
                              <a:latin typeface="Cambria Math" panose="02040503050406030204" pitchFamily="18" charset="0"/>
                              <a:ea typeface="Cambria Math" panose="02040503050406030204" pitchFamily="18" charset="0"/>
                            </a:rPr>
                            <m:t>=10</m:t>
                          </m:r>
                        </m:e>
                        <m:sup>
                          <m:r>
                            <a:rPr lang="en-AU" sz="2400" b="0" i="1" smtClean="0">
                              <a:solidFill>
                                <a:srgbClr val="FF0000"/>
                              </a:solidFill>
                              <a:latin typeface="Cambria Math" panose="02040503050406030204" pitchFamily="18" charset="0"/>
                            </a:rPr>
                            <m:t>−4</m:t>
                          </m:r>
                        </m:sup>
                      </m:sSup>
                      <m:r>
                        <a:rPr lang="en-AU" sz="2400" b="0" i="1" smtClean="0">
                          <a:solidFill>
                            <a:srgbClr val="FF0000"/>
                          </a:solidFill>
                          <a:latin typeface="Cambria Math" panose="02040503050406030204" pitchFamily="18" charset="0"/>
                        </a:rPr>
                        <m:t> </m:t>
                      </m:r>
                      <m:r>
                        <a:rPr lang="en-AU" sz="2400" b="0" i="1" smtClean="0">
                          <a:solidFill>
                            <a:srgbClr val="FF0000"/>
                          </a:solidFill>
                          <a:latin typeface="Cambria Math" panose="02040503050406030204" pitchFamily="18" charset="0"/>
                        </a:rPr>
                        <m:t>𝐶</m:t>
                      </m:r>
                    </m:oMath>
                  </m:oMathPara>
                </a14:m>
                <a:endParaRPr lang="en-AU"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1532868" y="4116682"/>
                <a:ext cx="6288773" cy="369332"/>
              </a:xfrm>
              <a:prstGeom prst="rect">
                <a:avLst/>
              </a:prstGeom>
              <a:blipFill rotWithShape="0">
                <a:blip r:embed="rId6"/>
                <a:stretch>
                  <a:fillRect l="-1163" r="-581" b="-3442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194749" y="4663937"/>
                <a:ext cx="2736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solidFill>
                            <a:srgbClr val="FF0000"/>
                          </a:solidFill>
                          <a:latin typeface="Cambria Math" panose="02040503050406030204" pitchFamily="18" charset="0"/>
                        </a:rPr>
                        <m:t>𝑟</m:t>
                      </m:r>
                      <m:r>
                        <a:rPr lang="en-AU" sz="2400" b="0" i="1" smtClean="0">
                          <a:solidFill>
                            <a:srgbClr val="FF0000"/>
                          </a:solidFill>
                          <a:latin typeface="Cambria Math" panose="02040503050406030204" pitchFamily="18" charset="0"/>
                        </a:rPr>
                        <m:t>=25 </m:t>
                      </m:r>
                      <m:r>
                        <a:rPr lang="en-AU" sz="2400" b="0" i="1" smtClean="0">
                          <a:solidFill>
                            <a:srgbClr val="FF0000"/>
                          </a:solidFill>
                          <a:latin typeface="Cambria Math" panose="02040503050406030204" pitchFamily="18" charset="0"/>
                        </a:rPr>
                        <m:t>𝑐𝑚</m:t>
                      </m:r>
                      <m:r>
                        <a:rPr lang="en-AU" sz="2400" b="0" i="1" smtClean="0">
                          <a:solidFill>
                            <a:srgbClr val="FF0000"/>
                          </a:solidFill>
                          <a:latin typeface="Cambria Math" panose="02040503050406030204" pitchFamily="18" charset="0"/>
                        </a:rPr>
                        <m:t>=0.25 </m:t>
                      </m:r>
                      <m:r>
                        <a:rPr lang="en-AU" sz="2400" b="0" i="1" smtClean="0">
                          <a:solidFill>
                            <a:srgbClr val="FF0000"/>
                          </a:solidFill>
                          <a:latin typeface="Cambria Math" panose="02040503050406030204" pitchFamily="18" charset="0"/>
                        </a:rPr>
                        <m:t>𝑚</m:t>
                      </m:r>
                    </m:oMath>
                  </m:oMathPara>
                </a14:m>
                <a:endParaRPr lang="en-AU" sz="2400"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194749" y="4663937"/>
                <a:ext cx="2736390" cy="369332"/>
              </a:xfrm>
              <a:prstGeom prst="rect">
                <a:avLst/>
              </a:prstGeom>
              <a:blipFill rotWithShape="0">
                <a:blip r:embed="rId7"/>
                <a:stretch>
                  <a:fillRect l="-891" r="-1114" b="-819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450901" y="5211689"/>
                <a:ext cx="6459012" cy="7411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sz="2400" i="1" smtClean="0">
                              <a:solidFill>
                                <a:srgbClr val="FF0000"/>
                              </a:solidFill>
                              <a:latin typeface="Cambria Math" panose="02040503050406030204" pitchFamily="18" charset="0"/>
                            </a:rPr>
                          </m:ctrlPr>
                        </m:sSubPr>
                        <m:e>
                          <m:r>
                            <a:rPr lang="en-AU" sz="2400" b="0" i="1" smtClean="0">
                              <a:solidFill>
                                <a:srgbClr val="FF0000"/>
                              </a:solidFill>
                              <a:latin typeface="Cambria Math" panose="02040503050406030204" pitchFamily="18" charset="0"/>
                            </a:rPr>
                            <m:t>𝐹</m:t>
                          </m:r>
                        </m:e>
                        <m:sub>
                          <m:r>
                            <a:rPr lang="en-AU" sz="2400" b="0" i="1" smtClean="0">
                              <a:solidFill>
                                <a:srgbClr val="FF0000"/>
                              </a:solidFill>
                              <a:latin typeface="Cambria Math" panose="02040503050406030204" pitchFamily="18" charset="0"/>
                            </a:rPr>
                            <m:t>𝑒𝑙𝑒𝑐𝑡𝑟𝑜𝑠𝑡𝑎𝑡𝑖𝑐</m:t>
                          </m:r>
                        </m:sub>
                      </m:sSub>
                      <m:r>
                        <a:rPr lang="en-AU" sz="2400" b="0" i="1" smtClean="0">
                          <a:solidFill>
                            <a:srgbClr val="FF0000"/>
                          </a:solidFill>
                          <a:latin typeface="Cambria Math" panose="02040503050406030204" pitchFamily="18" charset="0"/>
                        </a:rPr>
                        <m:t>=</m:t>
                      </m:r>
                      <m:f>
                        <m:fPr>
                          <m:ctrlPr>
                            <a:rPr lang="en-AU" sz="2400" b="0" i="1" smtClean="0">
                              <a:solidFill>
                                <a:srgbClr val="FF0000"/>
                              </a:solidFill>
                              <a:latin typeface="Cambria Math" panose="02040503050406030204" pitchFamily="18" charset="0"/>
                            </a:rPr>
                          </m:ctrlPr>
                        </m:fPr>
                        <m:num>
                          <m:r>
                            <a:rPr lang="en-AU" sz="2400" b="0" i="1" smtClean="0">
                              <a:solidFill>
                                <a:srgbClr val="FF0000"/>
                              </a:solidFill>
                              <a:latin typeface="Cambria Math" panose="02040503050406030204" pitchFamily="18" charset="0"/>
                            </a:rPr>
                            <m:t>9</m:t>
                          </m:r>
                          <m:r>
                            <a:rPr lang="en-AU" sz="2400" b="0" i="1" smtClean="0">
                              <a:solidFill>
                                <a:srgbClr val="FF0000"/>
                              </a:solidFill>
                              <a:latin typeface="Cambria Math" panose="02040503050406030204" pitchFamily="18" charset="0"/>
                              <a:ea typeface="Cambria Math" panose="02040503050406030204" pitchFamily="18" charset="0"/>
                            </a:rPr>
                            <m:t>×</m:t>
                          </m:r>
                          <m:sSup>
                            <m:sSupPr>
                              <m:ctrlPr>
                                <a:rPr lang="en-AU" sz="2400" b="0" i="1" smtClean="0">
                                  <a:solidFill>
                                    <a:srgbClr val="FF0000"/>
                                  </a:solidFill>
                                  <a:latin typeface="Cambria Math" panose="02040503050406030204" pitchFamily="18" charset="0"/>
                                  <a:ea typeface="Cambria Math" panose="02040503050406030204" pitchFamily="18" charset="0"/>
                                </a:rPr>
                              </m:ctrlPr>
                            </m:sSupPr>
                            <m:e>
                              <m:r>
                                <a:rPr lang="en-AU" sz="2400" b="0" i="1" smtClean="0">
                                  <a:solidFill>
                                    <a:srgbClr val="FF0000"/>
                                  </a:solidFill>
                                  <a:latin typeface="Cambria Math" panose="02040503050406030204" pitchFamily="18" charset="0"/>
                                  <a:ea typeface="Cambria Math" panose="02040503050406030204" pitchFamily="18" charset="0"/>
                                </a:rPr>
                                <m:t>10</m:t>
                              </m:r>
                            </m:e>
                            <m:sup>
                              <m:r>
                                <a:rPr lang="en-AU" sz="2400" b="0" i="1" smtClean="0">
                                  <a:solidFill>
                                    <a:srgbClr val="FF0000"/>
                                  </a:solidFill>
                                  <a:latin typeface="Cambria Math" panose="02040503050406030204" pitchFamily="18" charset="0"/>
                                  <a:ea typeface="Cambria Math" panose="02040503050406030204" pitchFamily="18" charset="0"/>
                                </a:rPr>
                                <m:t>9</m:t>
                              </m:r>
                            </m:sup>
                          </m:sSup>
                          <m:r>
                            <a:rPr lang="en-AU" sz="2400" b="0" i="1" smtClean="0">
                              <a:solidFill>
                                <a:srgbClr val="FF0000"/>
                              </a:solidFill>
                              <a:latin typeface="Cambria Math" panose="02040503050406030204" pitchFamily="18" charset="0"/>
                              <a:ea typeface="Cambria Math" panose="02040503050406030204" pitchFamily="18" charset="0"/>
                            </a:rPr>
                            <m:t>×</m:t>
                          </m:r>
                          <m:sSup>
                            <m:sSupPr>
                              <m:ctrlPr>
                                <a:rPr lang="en-AU" sz="2400" b="0" i="1" smtClean="0">
                                  <a:solidFill>
                                    <a:srgbClr val="FF0000"/>
                                  </a:solidFill>
                                  <a:latin typeface="Cambria Math" panose="02040503050406030204" pitchFamily="18" charset="0"/>
                                  <a:ea typeface="Cambria Math" panose="02040503050406030204" pitchFamily="18" charset="0"/>
                                </a:rPr>
                              </m:ctrlPr>
                            </m:sSupPr>
                            <m:e>
                              <m:r>
                                <a:rPr lang="en-AU" sz="2400" b="0" i="1" smtClean="0">
                                  <a:solidFill>
                                    <a:srgbClr val="FF0000"/>
                                  </a:solidFill>
                                  <a:latin typeface="Cambria Math" panose="02040503050406030204" pitchFamily="18" charset="0"/>
                                  <a:ea typeface="Cambria Math" panose="02040503050406030204" pitchFamily="18" charset="0"/>
                                </a:rPr>
                                <m:t>10</m:t>
                              </m:r>
                            </m:e>
                            <m:sup>
                              <m:r>
                                <a:rPr lang="en-AU" sz="2400" b="0" i="1" smtClean="0">
                                  <a:solidFill>
                                    <a:srgbClr val="FF0000"/>
                                  </a:solidFill>
                                  <a:latin typeface="Cambria Math" panose="02040503050406030204" pitchFamily="18" charset="0"/>
                                  <a:ea typeface="Cambria Math" panose="02040503050406030204" pitchFamily="18" charset="0"/>
                                </a:rPr>
                                <m:t>−4</m:t>
                              </m:r>
                            </m:sup>
                          </m:sSup>
                          <m:r>
                            <a:rPr lang="en-AU" sz="2400" b="0" i="1" smtClean="0">
                              <a:solidFill>
                                <a:srgbClr val="FF0000"/>
                              </a:solidFill>
                              <a:latin typeface="Cambria Math" panose="02040503050406030204" pitchFamily="18" charset="0"/>
                              <a:ea typeface="Cambria Math" panose="02040503050406030204" pitchFamily="18" charset="0"/>
                            </a:rPr>
                            <m:t>×</m:t>
                          </m:r>
                          <m:sSup>
                            <m:sSupPr>
                              <m:ctrlPr>
                                <a:rPr lang="en-AU" sz="2400" b="0" i="1" smtClean="0">
                                  <a:solidFill>
                                    <a:srgbClr val="FF0000"/>
                                  </a:solidFill>
                                  <a:latin typeface="Cambria Math" panose="02040503050406030204" pitchFamily="18" charset="0"/>
                                  <a:ea typeface="Cambria Math" panose="02040503050406030204" pitchFamily="18" charset="0"/>
                                </a:rPr>
                              </m:ctrlPr>
                            </m:sSupPr>
                            <m:e>
                              <m:r>
                                <a:rPr lang="en-AU" sz="2400" b="0" i="1" smtClean="0">
                                  <a:solidFill>
                                    <a:srgbClr val="FF0000"/>
                                  </a:solidFill>
                                  <a:latin typeface="Cambria Math" panose="02040503050406030204" pitchFamily="18" charset="0"/>
                                  <a:ea typeface="Cambria Math" panose="02040503050406030204" pitchFamily="18" charset="0"/>
                                </a:rPr>
                                <m:t>10</m:t>
                              </m:r>
                            </m:e>
                            <m:sup>
                              <m:r>
                                <a:rPr lang="en-AU" sz="2400" b="0" i="1" smtClean="0">
                                  <a:solidFill>
                                    <a:srgbClr val="FF0000"/>
                                  </a:solidFill>
                                  <a:latin typeface="Cambria Math" panose="02040503050406030204" pitchFamily="18" charset="0"/>
                                  <a:ea typeface="Cambria Math" panose="02040503050406030204" pitchFamily="18" charset="0"/>
                                </a:rPr>
                                <m:t>−4</m:t>
                              </m:r>
                            </m:sup>
                          </m:sSup>
                        </m:num>
                        <m:den>
                          <m:sSup>
                            <m:sSupPr>
                              <m:ctrlPr>
                                <a:rPr lang="en-AU" sz="2400" b="0" i="1" smtClean="0">
                                  <a:solidFill>
                                    <a:srgbClr val="FF0000"/>
                                  </a:solidFill>
                                  <a:latin typeface="Cambria Math" panose="02040503050406030204" pitchFamily="18" charset="0"/>
                                </a:rPr>
                              </m:ctrlPr>
                            </m:sSupPr>
                            <m:e>
                              <m:r>
                                <a:rPr lang="en-AU" sz="2400" b="0" i="1" smtClean="0">
                                  <a:solidFill>
                                    <a:srgbClr val="FF0000"/>
                                  </a:solidFill>
                                  <a:latin typeface="Cambria Math" panose="02040503050406030204" pitchFamily="18" charset="0"/>
                                </a:rPr>
                                <m:t>0.25</m:t>
                              </m:r>
                            </m:e>
                            <m:sup>
                              <m:r>
                                <a:rPr lang="en-AU" sz="2400" b="0" i="1" smtClean="0">
                                  <a:solidFill>
                                    <a:srgbClr val="FF0000"/>
                                  </a:solidFill>
                                  <a:latin typeface="Cambria Math" panose="02040503050406030204" pitchFamily="18" charset="0"/>
                                </a:rPr>
                                <m:t>2</m:t>
                              </m:r>
                            </m:sup>
                          </m:sSup>
                        </m:den>
                      </m:f>
                      <m:r>
                        <a:rPr lang="en-AU" sz="2400" b="0" i="1" smtClean="0">
                          <a:solidFill>
                            <a:srgbClr val="FF0000"/>
                          </a:solidFill>
                          <a:latin typeface="Cambria Math" panose="02040503050406030204" pitchFamily="18" charset="0"/>
                        </a:rPr>
                        <m:t>=1440 </m:t>
                      </m:r>
                      <m:r>
                        <a:rPr lang="en-AU" sz="2400" b="0" i="1" smtClean="0">
                          <a:solidFill>
                            <a:srgbClr val="FF0000"/>
                          </a:solidFill>
                          <a:latin typeface="Cambria Math" panose="02040503050406030204" pitchFamily="18" charset="0"/>
                        </a:rPr>
                        <m:t>𝑁</m:t>
                      </m:r>
                    </m:oMath>
                  </m:oMathPara>
                </a14:m>
                <a:endParaRPr lang="en-AU" sz="2400"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450901" y="5211689"/>
                <a:ext cx="6459012" cy="741100"/>
              </a:xfrm>
              <a:prstGeom prst="rect">
                <a:avLst/>
              </a:prstGeom>
              <a:blipFill rotWithShape="0">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35151" y="6169283"/>
                <a:ext cx="4513090" cy="3994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sz="2400" i="1" smtClean="0">
                              <a:solidFill>
                                <a:srgbClr val="FF0000"/>
                              </a:solidFill>
                              <a:latin typeface="Cambria Math" panose="02040503050406030204" pitchFamily="18" charset="0"/>
                            </a:rPr>
                          </m:ctrlPr>
                        </m:sSubPr>
                        <m:e>
                          <m:r>
                            <a:rPr lang="en-AU" sz="2400" b="0" i="1" smtClean="0">
                              <a:solidFill>
                                <a:srgbClr val="FF0000"/>
                              </a:solidFill>
                              <a:latin typeface="Cambria Math" panose="02040503050406030204" pitchFamily="18" charset="0"/>
                            </a:rPr>
                            <m:t>𝐹</m:t>
                          </m:r>
                        </m:e>
                        <m:sub>
                          <m:r>
                            <a:rPr lang="en-AU" sz="2400" b="0" i="1" smtClean="0">
                              <a:solidFill>
                                <a:srgbClr val="FF0000"/>
                              </a:solidFill>
                              <a:latin typeface="Cambria Math" panose="02040503050406030204" pitchFamily="18" charset="0"/>
                            </a:rPr>
                            <m:t>𝑤𝑒𝑖𝑔h𝑡</m:t>
                          </m:r>
                        </m:sub>
                      </m:sSub>
                      <m:r>
                        <a:rPr lang="en-AU" sz="2400" b="0" i="1" smtClean="0">
                          <a:solidFill>
                            <a:srgbClr val="FF0000"/>
                          </a:solidFill>
                          <a:latin typeface="Cambria Math" panose="02040503050406030204" pitchFamily="18" charset="0"/>
                        </a:rPr>
                        <m:t>=</m:t>
                      </m:r>
                      <m:r>
                        <a:rPr lang="en-AU" sz="2400" b="0" i="1" smtClean="0">
                          <a:solidFill>
                            <a:srgbClr val="FF0000"/>
                          </a:solidFill>
                          <a:latin typeface="Cambria Math" panose="02040503050406030204" pitchFamily="18" charset="0"/>
                        </a:rPr>
                        <m:t>𝑚𝑔</m:t>
                      </m:r>
                      <m:r>
                        <a:rPr lang="en-AU" sz="2400" b="0" i="1" smtClean="0">
                          <a:solidFill>
                            <a:srgbClr val="FF0000"/>
                          </a:solidFill>
                          <a:latin typeface="Cambria Math" panose="02040503050406030204" pitchFamily="18" charset="0"/>
                        </a:rPr>
                        <m:t>=0.5×9.8=4.9 </m:t>
                      </m:r>
                      <m:r>
                        <a:rPr lang="en-AU" sz="2400" b="0" i="1" smtClean="0">
                          <a:solidFill>
                            <a:srgbClr val="FF0000"/>
                          </a:solidFill>
                          <a:latin typeface="Cambria Math" panose="02040503050406030204" pitchFamily="18" charset="0"/>
                          <a:ea typeface="Cambria Math" panose="02040503050406030204" pitchFamily="18" charset="0"/>
                        </a:rPr>
                        <m:t>𝑁</m:t>
                      </m:r>
                    </m:oMath>
                  </m:oMathPara>
                </a14:m>
                <a:endParaRPr lang="en-AU" sz="2400"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435151" y="6169283"/>
                <a:ext cx="4513090" cy="399405"/>
              </a:xfrm>
              <a:prstGeom prst="rect">
                <a:avLst/>
              </a:prstGeom>
              <a:blipFill rotWithShape="0">
                <a:blip r:embed="rId9"/>
                <a:stretch>
                  <a:fillRect l="-1215" r="-1215" b="-25758"/>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238059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3" grpId="0"/>
      <p:bldP spid="4" grpId="0"/>
      <p:bldP spid="7" grpId="0"/>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p:nvSpPr>
        <p:spPr>
          <a:xfrm>
            <a:off x="761998" y="1275542"/>
            <a:ext cx="7710311" cy="954107"/>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Where multiple charges are present, </a:t>
            </a:r>
            <a:r>
              <a:rPr lang="en-AU" sz="2800" dirty="0" smtClean="0">
                <a:solidFill>
                  <a:srgbClr val="FF0000"/>
                </a:solidFill>
              </a:rPr>
              <a:t>the</a:t>
            </a:r>
            <a:r>
              <a:rPr lang="en-AU" sz="2800" dirty="0" smtClean="0"/>
              <a:t> </a:t>
            </a:r>
            <a:r>
              <a:rPr lang="en-AU" sz="2800" dirty="0" smtClean="0">
                <a:solidFill>
                  <a:srgbClr val="FF0000"/>
                </a:solidFill>
              </a:rPr>
              <a:t>forces sum as vectors</a:t>
            </a:r>
            <a:r>
              <a:rPr lang="en-AU" sz="2800" dirty="0" smtClean="0"/>
              <a:t> (“principle of superposition”)</a:t>
            </a:r>
            <a:endParaRPr lang="en-AU" sz="2800" dirty="0"/>
          </a:p>
        </p:txBody>
      </p:sp>
      <p:sp>
        <p:nvSpPr>
          <p:cNvPr id="9" name="Oval 8"/>
          <p:cNvSpPr/>
          <p:nvPr/>
        </p:nvSpPr>
        <p:spPr>
          <a:xfrm>
            <a:off x="1659467" y="4320821"/>
            <a:ext cx="203200" cy="214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1010356" y="4969931"/>
            <a:ext cx="203200" cy="2144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491064" y="3160981"/>
            <a:ext cx="203200" cy="2144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p:cNvSpPr txBox="1"/>
          <p:nvPr/>
        </p:nvSpPr>
        <p:spPr>
          <a:xfrm>
            <a:off x="587022" y="2698132"/>
            <a:ext cx="1490132" cy="523220"/>
          </a:xfrm>
          <a:prstGeom prst="rect">
            <a:avLst/>
          </a:prstGeom>
          <a:noFill/>
        </p:spPr>
        <p:txBody>
          <a:bodyPr wrap="square" rtlCol="0">
            <a:spAutoFit/>
          </a:bodyPr>
          <a:lstStyle/>
          <a:p>
            <a:r>
              <a:rPr lang="en-AU" sz="2800" dirty="0" smtClean="0">
                <a:solidFill>
                  <a:srgbClr val="FF0000"/>
                </a:solidFill>
              </a:rPr>
              <a:t>+</a:t>
            </a:r>
            <a:r>
              <a:rPr lang="en-AU" sz="2800" dirty="0" err="1" smtClean="0">
                <a:solidFill>
                  <a:srgbClr val="FF0000"/>
                </a:solidFill>
              </a:rPr>
              <a:t>ve</a:t>
            </a:r>
            <a:endParaRPr lang="en-AU" sz="2800" dirty="0">
              <a:solidFill>
                <a:srgbClr val="FF0000"/>
              </a:solidFill>
            </a:endParaRPr>
          </a:p>
        </p:txBody>
      </p:sp>
      <p:sp>
        <p:nvSpPr>
          <p:cNvPr id="33" name="TextBox 32"/>
          <p:cNvSpPr txBox="1"/>
          <p:nvPr/>
        </p:nvSpPr>
        <p:spPr>
          <a:xfrm>
            <a:off x="575734" y="5153466"/>
            <a:ext cx="1495778" cy="523220"/>
          </a:xfrm>
          <a:prstGeom prst="rect">
            <a:avLst/>
          </a:prstGeom>
          <a:noFill/>
        </p:spPr>
        <p:txBody>
          <a:bodyPr wrap="square" rtlCol="0">
            <a:spAutoFit/>
          </a:bodyPr>
          <a:lstStyle/>
          <a:p>
            <a:r>
              <a:rPr lang="en-AU" sz="2800" dirty="0" smtClean="0">
                <a:solidFill>
                  <a:srgbClr val="FF0000"/>
                </a:solidFill>
              </a:rPr>
              <a:t>+</a:t>
            </a:r>
            <a:r>
              <a:rPr lang="en-AU" sz="2800" dirty="0" err="1" smtClean="0">
                <a:solidFill>
                  <a:srgbClr val="FF0000"/>
                </a:solidFill>
              </a:rPr>
              <a:t>ve</a:t>
            </a:r>
            <a:endParaRPr lang="en-AU" sz="2800" dirty="0">
              <a:solidFill>
                <a:srgbClr val="FF0000"/>
              </a:solidFill>
            </a:endParaRPr>
          </a:p>
        </p:txBody>
      </p:sp>
      <p:sp>
        <p:nvSpPr>
          <p:cNvPr id="35" name="TextBox 34"/>
          <p:cNvSpPr txBox="1"/>
          <p:nvPr/>
        </p:nvSpPr>
        <p:spPr>
          <a:xfrm>
            <a:off x="3555995" y="3589867"/>
            <a:ext cx="3894667" cy="1200329"/>
          </a:xfrm>
          <a:prstGeom prst="rect">
            <a:avLst/>
          </a:prstGeom>
          <a:noFill/>
        </p:spPr>
        <p:txBody>
          <a:bodyPr wrap="square" rtlCol="0">
            <a:spAutoFit/>
          </a:bodyPr>
          <a:lstStyle/>
          <a:p>
            <a:r>
              <a:rPr lang="en-AU" sz="2400" dirty="0" smtClean="0">
                <a:solidFill>
                  <a:srgbClr val="0070C0"/>
                </a:solidFill>
              </a:rPr>
              <a:t>What is the combined force on the blue charge from the two red charges?</a:t>
            </a:r>
            <a:endParaRPr lang="en-AU" sz="2400" dirty="0">
              <a:solidFill>
                <a:srgbClr val="0070C0"/>
              </a:solidFill>
            </a:endParaRPr>
          </a:p>
        </p:txBody>
      </p:sp>
      <p:sp>
        <p:nvSpPr>
          <p:cNvPr id="36"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Electrostatic force</a:t>
            </a:r>
            <a:endParaRPr lang="en-AU" sz="4800" dirty="0">
              <a:effectLst>
                <a:outerShdw blurRad="38100" dist="38100" dir="2700000" algn="tl">
                  <a:srgbClr val="000000">
                    <a:alpha val="43137"/>
                  </a:srgbClr>
                </a:outerShdw>
              </a:effectLst>
            </a:endParaRPr>
          </a:p>
        </p:txBody>
      </p:sp>
      <p:sp>
        <p:nvSpPr>
          <p:cNvPr id="13" name="TextBox 12"/>
          <p:cNvSpPr txBox="1"/>
          <p:nvPr/>
        </p:nvSpPr>
        <p:spPr>
          <a:xfrm>
            <a:off x="1862668" y="4154399"/>
            <a:ext cx="1490133" cy="523220"/>
          </a:xfrm>
          <a:prstGeom prst="rect">
            <a:avLst/>
          </a:prstGeom>
          <a:noFill/>
        </p:spPr>
        <p:txBody>
          <a:bodyPr wrap="square" rtlCol="0">
            <a:spAutoFit/>
          </a:bodyPr>
          <a:lstStyle/>
          <a:p>
            <a:r>
              <a:rPr lang="en-AU" sz="2800" dirty="0">
                <a:solidFill>
                  <a:srgbClr val="0070C0"/>
                </a:solidFill>
              </a:rPr>
              <a:t>+</a:t>
            </a:r>
            <a:r>
              <a:rPr lang="en-AU" sz="2800" dirty="0" err="1" smtClean="0">
                <a:solidFill>
                  <a:srgbClr val="0070C0"/>
                </a:solidFill>
              </a:rPr>
              <a:t>ve</a:t>
            </a:r>
            <a:endParaRPr lang="en-AU" sz="2800" dirty="0">
              <a:solidFill>
                <a:srgbClr val="0070C0"/>
              </a:solidFill>
            </a:endParaRPr>
          </a:p>
        </p:txBody>
      </p:sp>
    </p:spTree>
    <p:custDataLst>
      <p:tags r:id="rId1"/>
    </p:custDataLst>
    <p:extLst>
      <p:ext uri="{BB962C8B-B14F-4D97-AF65-F5344CB8AC3E}">
        <p14:creationId xmlns:p14="http://schemas.microsoft.com/office/powerpoint/2010/main" val="97616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32" grpId="0"/>
      <p:bldP spid="33" grpId="0"/>
      <p:bldP spid="35"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4989689" y="2020711"/>
            <a:ext cx="1896533" cy="428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761998" y="1275542"/>
            <a:ext cx="7710311" cy="954107"/>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Where multiple charges are present, </a:t>
            </a:r>
            <a:r>
              <a:rPr lang="en-AU" sz="2800" dirty="0" smtClean="0">
                <a:solidFill>
                  <a:srgbClr val="FF0000"/>
                </a:solidFill>
              </a:rPr>
              <a:t>the</a:t>
            </a:r>
            <a:r>
              <a:rPr lang="en-AU" sz="2800" dirty="0" smtClean="0"/>
              <a:t> </a:t>
            </a:r>
            <a:r>
              <a:rPr lang="en-AU" sz="2800" dirty="0" smtClean="0">
                <a:solidFill>
                  <a:srgbClr val="FF0000"/>
                </a:solidFill>
              </a:rPr>
              <a:t>forces sum as vectors</a:t>
            </a:r>
            <a:r>
              <a:rPr lang="en-AU" sz="2800" dirty="0" smtClean="0"/>
              <a:t> (“principle of superposition”)</a:t>
            </a:r>
            <a:endParaRPr lang="en-AU" sz="2800" dirty="0"/>
          </a:p>
        </p:txBody>
      </p:sp>
      <p:sp>
        <p:nvSpPr>
          <p:cNvPr id="8" name="Rectangle 7"/>
          <p:cNvSpPr/>
          <p:nvPr/>
        </p:nvSpPr>
        <p:spPr>
          <a:xfrm>
            <a:off x="7913511" y="6637867"/>
            <a:ext cx="1158995" cy="197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 name="Straight Arrow Connector 13"/>
          <p:cNvCxnSpPr/>
          <p:nvPr/>
        </p:nvCxnSpPr>
        <p:spPr>
          <a:xfrm flipV="1">
            <a:off x="1783645" y="3391176"/>
            <a:ext cx="1065266" cy="10199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1761066" y="4439355"/>
            <a:ext cx="575734" cy="5616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Oval 8"/>
          <p:cNvSpPr/>
          <p:nvPr/>
        </p:nvSpPr>
        <p:spPr>
          <a:xfrm>
            <a:off x="1659467" y="4320821"/>
            <a:ext cx="203200" cy="214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0" name="Straight Connector 19"/>
          <p:cNvCxnSpPr>
            <a:endCxn id="9" idx="1"/>
          </p:cNvCxnSpPr>
          <p:nvPr/>
        </p:nvCxnSpPr>
        <p:spPr>
          <a:xfrm>
            <a:off x="585483" y="3237548"/>
            <a:ext cx="1103742" cy="1114684"/>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25" name="Straight Connector 24"/>
          <p:cNvCxnSpPr>
            <a:endCxn id="9" idx="3"/>
          </p:cNvCxnSpPr>
          <p:nvPr/>
        </p:nvCxnSpPr>
        <p:spPr>
          <a:xfrm flipV="1">
            <a:off x="1107848" y="4503899"/>
            <a:ext cx="581377" cy="553889"/>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11" name="Oval 10"/>
          <p:cNvSpPr/>
          <p:nvPr/>
        </p:nvSpPr>
        <p:spPr>
          <a:xfrm>
            <a:off x="1010356" y="4969931"/>
            <a:ext cx="203200" cy="2144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491064" y="3160981"/>
            <a:ext cx="203200" cy="2144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Electrostatic force</a:t>
            </a:r>
            <a:endParaRPr lang="en-AU" sz="4800" dirty="0">
              <a:effectLst>
                <a:outerShdw blurRad="38100" dist="38100" dir="2700000" algn="tl">
                  <a:srgbClr val="000000">
                    <a:alpha val="43137"/>
                  </a:srgbClr>
                </a:outerShdw>
              </a:effectLst>
            </a:endParaRPr>
          </a:p>
        </p:txBody>
      </p:sp>
      <p:sp>
        <p:nvSpPr>
          <p:cNvPr id="19" name="TextBox 18"/>
          <p:cNvSpPr txBox="1"/>
          <p:nvPr/>
        </p:nvSpPr>
        <p:spPr>
          <a:xfrm>
            <a:off x="587022" y="2698132"/>
            <a:ext cx="1490132" cy="523220"/>
          </a:xfrm>
          <a:prstGeom prst="rect">
            <a:avLst/>
          </a:prstGeom>
          <a:noFill/>
        </p:spPr>
        <p:txBody>
          <a:bodyPr wrap="square" rtlCol="0">
            <a:spAutoFit/>
          </a:bodyPr>
          <a:lstStyle/>
          <a:p>
            <a:r>
              <a:rPr lang="en-AU" sz="2800" dirty="0" smtClean="0">
                <a:solidFill>
                  <a:srgbClr val="FF0000"/>
                </a:solidFill>
              </a:rPr>
              <a:t>+</a:t>
            </a:r>
            <a:r>
              <a:rPr lang="en-AU" sz="2800" dirty="0" err="1" smtClean="0">
                <a:solidFill>
                  <a:srgbClr val="FF0000"/>
                </a:solidFill>
              </a:rPr>
              <a:t>ve</a:t>
            </a:r>
            <a:endParaRPr lang="en-AU" sz="2800" dirty="0">
              <a:solidFill>
                <a:srgbClr val="FF0000"/>
              </a:solidFill>
            </a:endParaRPr>
          </a:p>
        </p:txBody>
      </p:sp>
      <p:sp>
        <p:nvSpPr>
          <p:cNvPr id="21" name="TextBox 20"/>
          <p:cNvSpPr txBox="1"/>
          <p:nvPr/>
        </p:nvSpPr>
        <p:spPr>
          <a:xfrm>
            <a:off x="575734" y="5153466"/>
            <a:ext cx="1495778" cy="523220"/>
          </a:xfrm>
          <a:prstGeom prst="rect">
            <a:avLst/>
          </a:prstGeom>
          <a:noFill/>
        </p:spPr>
        <p:txBody>
          <a:bodyPr wrap="square" rtlCol="0">
            <a:spAutoFit/>
          </a:bodyPr>
          <a:lstStyle/>
          <a:p>
            <a:r>
              <a:rPr lang="en-AU" sz="2800" dirty="0" smtClean="0">
                <a:solidFill>
                  <a:srgbClr val="FF0000"/>
                </a:solidFill>
              </a:rPr>
              <a:t>+</a:t>
            </a:r>
            <a:r>
              <a:rPr lang="en-AU" sz="2800" dirty="0" err="1" smtClean="0">
                <a:solidFill>
                  <a:srgbClr val="FF0000"/>
                </a:solidFill>
              </a:rPr>
              <a:t>ve</a:t>
            </a:r>
            <a:endParaRPr lang="en-AU" sz="2800" dirty="0">
              <a:solidFill>
                <a:srgbClr val="FF0000"/>
              </a:solidFill>
            </a:endParaRPr>
          </a:p>
        </p:txBody>
      </p:sp>
      <p:sp>
        <p:nvSpPr>
          <p:cNvPr id="22" name="TextBox 21"/>
          <p:cNvSpPr txBox="1"/>
          <p:nvPr/>
        </p:nvSpPr>
        <p:spPr>
          <a:xfrm>
            <a:off x="1862668" y="4154399"/>
            <a:ext cx="1490133" cy="523220"/>
          </a:xfrm>
          <a:prstGeom prst="rect">
            <a:avLst/>
          </a:prstGeom>
          <a:noFill/>
        </p:spPr>
        <p:txBody>
          <a:bodyPr wrap="square" rtlCol="0">
            <a:spAutoFit/>
          </a:bodyPr>
          <a:lstStyle/>
          <a:p>
            <a:r>
              <a:rPr lang="en-AU" sz="2800" dirty="0">
                <a:solidFill>
                  <a:srgbClr val="0070C0"/>
                </a:solidFill>
              </a:rPr>
              <a:t>+</a:t>
            </a:r>
            <a:r>
              <a:rPr lang="en-AU" sz="2800" dirty="0" err="1" smtClean="0">
                <a:solidFill>
                  <a:srgbClr val="0070C0"/>
                </a:solidFill>
              </a:rPr>
              <a:t>ve</a:t>
            </a:r>
            <a:endParaRPr lang="en-AU" sz="2800" dirty="0">
              <a:solidFill>
                <a:srgbClr val="0070C0"/>
              </a:solidFill>
            </a:endParaRPr>
          </a:p>
        </p:txBody>
      </p:sp>
      <mc:AlternateContent xmlns:mc="http://schemas.openxmlformats.org/markup-compatibility/2006">
        <mc:Choice xmlns:a14="http://schemas.microsoft.com/office/drawing/2010/main" Requires="a14">
          <p:sp>
            <p:nvSpPr>
              <p:cNvPr id="4" name="TextBox 3"/>
              <p:cNvSpPr txBox="1"/>
              <p:nvPr/>
            </p:nvSpPr>
            <p:spPr>
              <a:xfrm>
                <a:off x="4250268" y="3883378"/>
                <a:ext cx="2862002" cy="55233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AU" sz="3200" i="1" smtClean="0">
                              <a:latin typeface="Cambria Math" panose="02040503050406030204" pitchFamily="18" charset="0"/>
                            </a:rPr>
                          </m:ctrlPr>
                        </m:accPr>
                        <m:e>
                          <m:sSub>
                            <m:sSubPr>
                              <m:ctrlPr>
                                <a:rPr lang="en-AU" sz="3200" i="1" smtClean="0">
                                  <a:latin typeface="Cambria Math" panose="02040503050406030204" pitchFamily="18" charset="0"/>
                                </a:rPr>
                              </m:ctrlPr>
                            </m:sSubPr>
                            <m:e>
                              <m:r>
                                <a:rPr lang="en-AU" sz="3200" b="0" i="1" smtClean="0">
                                  <a:latin typeface="Cambria Math" panose="02040503050406030204" pitchFamily="18" charset="0"/>
                                </a:rPr>
                                <m:t>𝐹</m:t>
                              </m:r>
                            </m:e>
                            <m:sub>
                              <m:r>
                                <a:rPr lang="en-AU" sz="3200" b="0" i="1" smtClean="0">
                                  <a:latin typeface="Cambria Math" panose="02040503050406030204" pitchFamily="18" charset="0"/>
                                </a:rPr>
                                <m:t>𝑡𝑜𝑡𝑎𝑙</m:t>
                              </m:r>
                            </m:sub>
                          </m:sSub>
                        </m:e>
                      </m:acc>
                      <m:r>
                        <a:rPr lang="en-AU" sz="3200" b="0" i="1" smtClean="0">
                          <a:latin typeface="Cambria Math" panose="02040503050406030204" pitchFamily="18" charset="0"/>
                        </a:rPr>
                        <m:t>=</m:t>
                      </m:r>
                      <m:acc>
                        <m:accPr>
                          <m:chr m:val="⃗"/>
                          <m:ctrlPr>
                            <a:rPr lang="en-AU" sz="3200" b="0" i="1" smtClean="0">
                              <a:latin typeface="Cambria Math" panose="02040503050406030204" pitchFamily="18" charset="0"/>
                            </a:rPr>
                          </m:ctrlPr>
                        </m:accPr>
                        <m:e>
                          <m:sSub>
                            <m:sSubPr>
                              <m:ctrlPr>
                                <a:rPr lang="en-AU" sz="3200" b="0" i="1" smtClean="0">
                                  <a:latin typeface="Cambria Math" panose="02040503050406030204" pitchFamily="18" charset="0"/>
                                </a:rPr>
                              </m:ctrlPr>
                            </m:sSubPr>
                            <m:e>
                              <m:r>
                                <a:rPr lang="en-AU" sz="3200" b="0" i="1" smtClean="0">
                                  <a:latin typeface="Cambria Math" panose="02040503050406030204" pitchFamily="18" charset="0"/>
                                </a:rPr>
                                <m:t>𝐹</m:t>
                              </m:r>
                            </m:e>
                            <m:sub>
                              <m:r>
                                <a:rPr lang="en-AU" sz="3200" b="0" i="1" smtClean="0">
                                  <a:latin typeface="Cambria Math" panose="02040503050406030204" pitchFamily="18" charset="0"/>
                                </a:rPr>
                                <m:t>1</m:t>
                              </m:r>
                            </m:sub>
                          </m:sSub>
                        </m:e>
                      </m:acc>
                      <m:r>
                        <a:rPr lang="en-AU" sz="3200" b="0" i="1" smtClean="0">
                          <a:latin typeface="Cambria Math" panose="02040503050406030204" pitchFamily="18" charset="0"/>
                        </a:rPr>
                        <m:t>+</m:t>
                      </m:r>
                      <m:acc>
                        <m:accPr>
                          <m:chr m:val="⃗"/>
                          <m:ctrlPr>
                            <a:rPr lang="en-AU" sz="3200" b="0" i="1" smtClean="0">
                              <a:latin typeface="Cambria Math" panose="02040503050406030204" pitchFamily="18" charset="0"/>
                            </a:rPr>
                          </m:ctrlPr>
                        </m:accPr>
                        <m:e>
                          <m:sSub>
                            <m:sSubPr>
                              <m:ctrlPr>
                                <a:rPr lang="en-AU" sz="3200" b="0" i="1" smtClean="0">
                                  <a:latin typeface="Cambria Math" panose="02040503050406030204" pitchFamily="18" charset="0"/>
                                </a:rPr>
                              </m:ctrlPr>
                            </m:sSubPr>
                            <m:e>
                              <m:r>
                                <a:rPr lang="en-AU" sz="3200" b="0" i="1" smtClean="0">
                                  <a:latin typeface="Cambria Math" panose="02040503050406030204" pitchFamily="18" charset="0"/>
                                </a:rPr>
                                <m:t>𝐹</m:t>
                              </m:r>
                            </m:e>
                            <m:sub>
                              <m:r>
                                <a:rPr lang="en-AU" sz="3200" b="0" i="1" smtClean="0">
                                  <a:latin typeface="Cambria Math" panose="02040503050406030204" pitchFamily="18" charset="0"/>
                                </a:rPr>
                                <m:t>2</m:t>
                              </m:r>
                            </m:sub>
                          </m:sSub>
                        </m:e>
                      </m:acc>
                    </m:oMath>
                  </m:oMathPara>
                </a14:m>
                <a:endParaRPr lang="en-AU" sz="3200" dirty="0"/>
              </a:p>
            </p:txBody>
          </p:sp>
        </mc:Choice>
        <mc:Fallback>
          <p:sp>
            <p:nvSpPr>
              <p:cNvPr id="4" name="TextBox 3"/>
              <p:cNvSpPr txBox="1">
                <a:spLocks noRot="1" noChangeAspect="1" noMove="1" noResize="1" noEditPoints="1" noAdjustHandles="1" noChangeArrowheads="1" noChangeShapeType="1" noTextEdit="1"/>
              </p:cNvSpPr>
              <p:nvPr/>
            </p:nvSpPr>
            <p:spPr>
              <a:xfrm>
                <a:off x="4250268" y="3883378"/>
                <a:ext cx="2862002" cy="552331"/>
              </a:xfrm>
              <a:prstGeom prst="rect">
                <a:avLst/>
              </a:prstGeom>
              <a:blipFill rotWithShape="0">
                <a:blip r:embed="rId4"/>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2873022" y="2968977"/>
                <a:ext cx="478849" cy="552331"/>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AU" sz="3200" i="1" smtClean="0">
                              <a:latin typeface="Cambria Math" panose="02040503050406030204" pitchFamily="18" charset="0"/>
                            </a:rPr>
                          </m:ctrlPr>
                        </m:accPr>
                        <m:e>
                          <m:sSub>
                            <m:sSubPr>
                              <m:ctrlPr>
                                <a:rPr lang="en-AU" sz="3200" i="1" smtClean="0">
                                  <a:latin typeface="Cambria Math" panose="02040503050406030204" pitchFamily="18" charset="0"/>
                                </a:rPr>
                              </m:ctrlPr>
                            </m:sSubPr>
                            <m:e>
                              <m:r>
                                <a:rPr lang="en-AU" sz="3200" b="0" i="1" smtClean="0">
                                  <a:latin typeface="Cambria Math" panose="02040503050406030204" pitchFamily="18" charset="0"/>
                                </a:rPr>
                                <m:t>𝐹</m:t>
                              </m:r>
                            </m:e>
                            <m:sub>
                              <m:r>
                                <a:rPr lang="en-AU" sz="3200" b="0" i="1" smtClean="0">
                                  <a:latin typeface="Cambria Math" panose="02040503050406030204" pitchFamily="18" charset="0"/>
                                </a:rPr>
                                <m:t>1</m:t>
                              </m:r>
                            </m:sub>
                          </m:sSub>
                        </m:e>
                      </m:acc>
                    </m:oMath>
                  </m:oMathPara>
                </a14:m>
                <a:endParaRPr lang="en-AU" sz="3200" dirty="0"/>
              </a:p>
            </p:txBody>
          </p:sp>
        </mc:Choice>
        <mc:Fallback>
          <p:sp>
            <p:nvSpPr>
              <p:cNvPr id="10" name="TextBox 9"/>
              <p:cNvSpPr txBox="1">
                <a:spLocks noRot="1" noChangeAspect="1" noMove="1" noResize="1" noEditPoints="1" noAdjustHandles="1" noChangeArrowheads="1" noChangeShapeType="1" noTextEdit="1"/>
              </p:cNvSpPr>
              <p:nvPr/>
            </p:nvSpPr>
            <p:spPr>
              <a:xfrm>
                <a:off x="2873022" y="2968977"/>
                <a:ext cx="478849" cy="552331"/>
              </a:xfrm>
              <a:prstGeom prst="rect">
                <a:avLst/>
              </a:prstGeom>
              <a:blipFill rotWithShape="0">
                <a:blip r:embed="rId5"/>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2394173" y="4746265"/>
                <a:ext cx="488339" cy="55233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AU" sz="3200" i="1" smtClean="0">
                              <a:latin typeface="Cambria Math" panose="02040503050406030204" pitchFamily="18" charset="0"/>
                            </a:rPr>
                          </m:ctrlPr>
                        </m:accPr>
                        <m:e>
                          <m:sSub>
                            <m:sSubPr>
                              <m:ctrlPr>
                                <a:rPr lang="en-AU" sz="3200" i="1" smtClean="0">
                                  <a:latin typeface="Cambria Math" panose="02040503050406030204" pitchFamily="18" charset="0"/>
                                </a:rPr>
                              </m:ctrlPr>
                            </m:sSubPr>
                            <m:e>
                              <m:r>
                                <a:rPr lang="en-AU" sz="3200" b="0" i="1" smtClean="0">
                                  <a:latin typeface="Cambria Math" panose="02040503050406030204" pitchFamily="18" charset="0"/>
                                </a:rPr>
                                <m:t>𝐹</m:t>
                              </m:r>
                            </m:e>
                            <m:sub>
                              <m:r>
                                <a:rPr lang="en-AU" sz="3200" b="0" i="1" smtClean="0">
                                  <a:latin typeface="Cambria Math" panose="02040503050406030204" pitchFamily="18" charset="0"/>
                                </a:rPr>
                                <m:t>2</m:t>
                              </m:r>
                            </m:sub>
                          </m:sSub>
                        </m:e>
                      </m:acc>
                    </m:oMath>
                  </m:oMathPara>
                </a14:m>
                <a:endParaRPr lang="en-AU" sz="3200" dirty="0"/>
              </a:p>
            </p:txBody>
          </p:sp>
        </mc:Choice>
        <mc:Fallback>
          <p:sp>
            <p:nvSpPr>
              <p:cNvPr id="23" name="TextBox 22"/>
              <p:cNvSpPr txBox="1">
                <a:spLocks noRot="1" noChangeAspect="1" noMove="1" noResize="1" noEditPoints="1" noAdjustHandles="1" noChangeArrowheads="1" noChangeShapeType="1" noTextEdit="1"/>
              </p:cNvSpPr>
              <p:nvPr/>
            </p:nvSpPr>
            <p:spPr>
              <a:xfrm>
                <a:off x="2394173" y="4746265"/>
                <a:ext cx="488339" cy="552331"/>
              </a:xfrm>
              <a:prstGeom prst="rect">
                <a:avLst/>
              </a:prstGeom>
              <a:blipFill rotWithShape="0">
                <a:blip r:embed="rId6"/>
                <a:stretch>
                  <a:fillRect/>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12497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2891" y="2031999"/>
            <a:ext cx="6419615" cy="4814711"/>
          </a:xfrm>
          <a:prstGeom prst="rect">
            <a:avLst/>
          </a:prstGeom>
        </p:spPr>
      </p:pic>
      <p:sp>
        <p:nvSpPr>
          <p:cNvPr id="3" name="Rectangle 2"/>
          <p:cNvSpPr/>
          <p:nvPr/>
        </p:nvSpPr>
        <p:spPr>
          <a:xfrm>
            <a:off x="4989689" y="2020711"/>
            <a:ext cx="1896533" cy="428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761998" y="1275542"/>
            <a:ext cx="7710311" cy="954107"/>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Where multiple charges are present, </a:t>
            </a:r>
            <a:r>
              <a:rPr lang="en-AU" sz="2800" dirty="0" smtClean="0">
                <a:solidFill>
                  <a:srgbClr val="FF0000"/>
                </a:solidFill>
              </a:rPr>
              <a:t>the</a:t>
            </a:r>
            <a:r>
              <a:rPr lang="en-AU" sz="2800" dirty="0" smtClean="0"/>
              <a:t> </a:t>
            </a:r>
            <a:r>
              <a:rPr lang="en-AU" sz="2800" dirty="0" smtClean="0">
                <a:solidFill>
                  <a:srgbClr val="FF0000"/>
                </a:solidFill>
              </a:rPr>
              <a:t>forces sum as vectors</a:t>
            </a:r>
            <a:r>
              <a:rPr lang="en-AU" sz="2800" dirty="0" smtClean="0"/>
              <a:t> (“principle of superposition”)</a:t>
            </a:r>
            <a:endParaRPr lang="en-AU" sz="2800" dirty="0"/>
          </a:p>
        </p:txBody>
      </p:sp>
      <p:sp>
        <p:nvSpPr>
          <p:cNvPr id="8" name="Rectangle 7"/>
          <p:cNvSpPr/>
          <p:nvPr/>
        </p:nvSpPr>
        <p:spPr>
          <a:xfrm>
            <a:off x="7913511" y="6637867"/>
            <a:ext cx="1158995" cy="197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 name="Straight Arrow Connector 13"/>
          <p:cNvCxnSpPr/>
          <p:nvPr/>
        </p:nvCxnSpPr>
        <p:spPr>
          <a:xfrm flipV="1">
            <a:off x="1783645" y="3391176"/>
            <a:ext cx="1065266" cy="10199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1761066" y="4439355"/>
            <a:ext cx="575734" cy="5616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Oval 8"/>
          <p:cNvSpPr/>
          <p:nvPr/>
        </p:nvSpPr>
        <p:spPr>
          <a:xfrm>
            <a:off x="1659467" y="4320821"/>
            <a:ext cx="203200" cy="214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0" name="Straight Connector 19"/>
          <p:cNvCxnSpPr>
            <a:endCxn id="9" idx="1"/>
          </p:cNvCxnSpPr>
          <p:nvPr/>
        </p:nvCxnSpPr>
        <p:spPr>
          <a:xfrm>
            <a:off x="585483" y="3237548"/>
            <a:ext cx="1103742" cy="1114684"/>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25" name="Straight Connector 24"/>
          <p:cNvCxnSpPr>
            <a:endCxn id="9" idx="3"/>
          </p:cNvCxnSpPr>
          <p:nvPr/>
        </p:nvCxnSpPr>
        <p:spPr>
          <a:xfrm flipV="1">
            <a:off x="1107848" y="4503899"/>
            <a:ext cx="581377" cy="553889"/>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11" name="Oval 10"/>
          <p:cNvSpPr/>
          <p:nvPr/>
        </p:nvSpPr>
        <p:spPr>
          <a:xfrm>
            <a:off x="1010356" y="4969931"/>
            <a:ext cx="203200" cy="2144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491064" y="3160981"/>
            <a:ext cx="203200" cy="2144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Electrostatic force</a:t>
            </a:r>
            <a:endParaRPr lang="en-AU" sz="4800" dirty="0">
              <a:effectLst>
                <a:outerShdw blurRad="38100" dist="38100" dir="2700000" algn="tl">
                  <a:srgbClr val="000000">
                    <a:alpha val="43137"/>
                  </a:srgbClr>
                </a:outerShdw>
              </a:effectLst>
            </a:endParaRPr>
          </a:p>
        </p:txBody>
      </p:sp>
      <p:sp>
        <p:nvSpPr>
          <p:cNvPr id="19" name="TextBox 18"/>
          <p:cNvSpPr txBox="1"/>
          <p:nvPr/>
        </p:nvSpPr>
        <p:spPr>
          <a:xfrm>
            <a:off x="587022" y="2698132"/>
            <a:ext cx="1490132" cy="523220"/>
          </a:xfrm>
          <a:prstGeom prst="rect">
            <a:avLst/>
          </a:prstGeom>
          <a:noFill/>
        </p:spPr>
        <p:txBody>
          <a:bodyPr wrap="square" rtlCol="0">
            <a:spAutoFit/>
          </a:bodyPr>
          <a:lstStyle/>
          <a:p>
            <a:r>
              <a:rPr lang="en-AU" sz="2800" dirty="0" smtClean="0">
                <a:solidFill>
                  <a:srgbClr val="FF0000"/>
                </a:solidFill>
              </a:rPr>
              <a:t>+</a:t>
            </a:r>
            <a:r>
              <a:rPr lang="en-AU" sz="2800" dirty="0" err="1" smtClean="0">
                <a:solidFill>
                  <a:srgbClr val="FF0000"/>
                </a:solidFill>
              </a:rPr>
              <a:t>ve</a:t>
            </a:r>
            <a:endParaRPr lang="en-AU" sz="2800" dirty="0">
              <a:solidFill>
                <a:srgbClr val="FF0000"/>
              </a:solidFill>
            </a:endParaRPr>
          </a:p>
        </p:txBody>
      </p:sp>
      <p:sp>
        <p:nvSpPr>
          <p:cNvPr id="21" name="TextBox 20"/>
          <p:cNvSpPr txBox="1"/>
          <p:nvPr/>
        </p:nvSpPr>
        <p:spPr>
          <a:xfrm>
            <a:off x="575734" y="5153466"/>
            <a:ext cx="1495778" cy="523220"/>
          </a:xfrm>
          <a:prstGeom prst="rect">
            <a:avLst/>
          </a:prstGeom>
          <a:noFill/>
        </p:spPr>
        <p:txBody>
          <a:bodyPr wrap="square" rtlCol="0">
            <a:spAutoFit/>
          </a:bodyPr>
          <a:lstStyle/>
          <a:p>
            <a:r>
              <a:rPr lang="en-AU" sz="2800" dirty="0" smtClean="0">
                <a:solidFill>
                  <a:srgbClr val="FF0000"/>
                </a:solidFill>
              </a:rPr>
              <a:t>+</a:t>
            </a:r>
            <a:r>
              <a:rPr lang="en-AU" sz="2800" dirty="0" err="1" smtClean="0">
                <a:solidFill>
                  <a:srgbClr val="FF0000"/>
                </a:solidFill>
              </a:rPr>
              <a:t>ve</a:t>
            </a:r>
            <a:endParaRPr lang="en-AU" sz="2800" dirty="0">
              <a:solidFill>
                <a:srgbClr val="FF0000"/>
              </a:solidFill>
            </a:endParaRPr>
          </a:p>
        </p:txBody>
      </p:sp>
      <p:sp>
        <p:nvSpPr>
          <p:cNvPr id="22" name="TextBox 21"/>
          <p:cNvSpPr txBox="1"/>
          <p:nvPr/>
        </p:nvSpPr>
        <p:spPr>
          <a:xfrm>
            <a:off x="1862668" y="4154399"/>
            <a:ext cx="1490133" cy="523220"/>
          </a:xfrm>
          <a:prstGeom prst="rect">
            <a:avLst/>
          </a:prstGeom>
          <a:noFill/>
        </p:spPr>
        <p:txBody>
          <a:bodyPr wrap="square" rtlCol="0">
            <a:spAutoFit/>
          </a:bodyPr>
          <a:lstStyle/>
          <a:p>
            <a:r>
              <a:rPr lang="en-AU" sz="2800" dirty="0">
                <a:solidFill>
                  <a:srgbClr val="0070C0"/>
                </a:solidFill>
              </a:rPr>
              <a:t>+</a:t>
            </a:r>
            <a:r>
              <a:rPr lang="en-AU" sz="2800" dirty="0" err="1" smtClean="0">
                <a:solidFill>
                  <a:srgbClr val="0070C0"/>
                </a:solidFill>
              </a:rPr>
              <a:t>ve</a:t>
            </a:r>
            <a:endParaRPr lang="en-AU" sz="2800" dirty="0">
              <a:solidFill>
                <a:srgbClr val="0070C0"/>
              </a:solidFill>
            </a:endParaRPr>
          </a:p>
        </p:txBody>
      </p:sp>
      <mc:AlternateContent xmlns:mc="http://schemas.openxmlformats.org/markup-compatibility/2006">
        <mc:Choice xmlns:a14="http://schemas.microsoft.com/office/drawing/2010/main" Requires="a14">
          <p:sp>
            <p:nvSpPr>
              <p:cNvPr id="23" name="TextBox 22"/>
              <p:cNvSpPr txBox="1"/>
              <p:nvPr/>
            </p:nvSpPr>
            <p:spPr>
              <a:xfrm>
                <a:off x="2873022" y="2968977"/>
                <a:ext cx="478849" cy="552331"/>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AU" sz="3200" i="1" smtClean="0">
                              <a:latin typeface="Cambria Math" panose="02040503050406030204" pitchFamily="18" charset="0"/>
                            </a:rPr>
                          </m:ctrlPr>
                        </m:accPr>
                        <m:e>
                          <m:sSub>
                            <m:sSubPr>
                              <m:ctrlPr>
                                <a:rPr lang="en-AU" sz="3200" i="1" smtClean="0">
                                  <a:latin typeface="Cambria Math" panose="02040503050406030204" pitchFamily="18" charset="0"/>
                                </a:rPr>
                              </m:ctrlPr>
                            </m:sSubPr>
                            <m:e>
                              <m:r>
                                <a:rPr lang="en-AU" sz="3200" b="0" i="1" smtClean="0">
                                  <a:latin typeface="Cambria Math" panose="02040503050406030204" pitchFamily="18" charset="0"/>
                                </a:rPr>
                                <m:t>𝐹</m:t>
                              </m:r>
                            </m:e>
                            <m:sub>
                              <m:r>
                                <a:rPr lang="en-AU" sz="3200" b="0" i="1" smtClean="0">
                                  <a:latin typeface="Cambria Math" panose="02040503050406030204" pitchFamily="18" charset="0"/>
                                </a:rPr>
                                <m:t>1</m:t>
                              </m:r>
                            </m:sub>
                          </m:sSub>
                        </m:e>
                      </m:acc>
                    </m:oMath>
                  </m:oMathPara>
                </a14:m>
                <a:endParaRPr lang="en-AU" sz="3200" dirty="0"/>
              </a:p>
            </p:txBody>
          </p:sp>
        </mc:Choice>
        <mc:Fallback>
          <p:sp>
            <p:nvSpPr>
              <p:cNvPr id="23" name="TextBox 22"/>
              <p:cNvSpPr txBox="1">
                <a:spLocks noRot="1" noChangeAspect="1" noMove="1" noResize="1" noEditPoints="1" noAdjustHandles="1" noChangeArrowheads="1" noChangeShapeType="1" noTextEdit="1"/>
              </p:cNvSpPr>
              <p:nvPr/>
            </p:nvSpPr>
            <p:spPr>
              <a:xfrm>
                <a:off x="2873022" y="2968977"/>
                <a:ext cx="478849" cy="552331"/>
              </a:xfrm>
              <a:prstGeom prst="rect">
                <a:avLst/>
              </a:prstGeom>
              <a:blipFill rotWithShape="0">
                <a:blip r:embed="rId5"/>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2394173" y="4746265"/>
                <a:ext cx="488339" cy="55233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AU" sz="3200" i="1" smtClean="0">
                              <a:latin typeface="Cambria Math" panose="02040503050406030204" pitchFamily="18" charset="0"/>
                            </a:rPr>
                          </m:ctrlPr>
                        </m:accPr>
                        <m:e>
                          <m:sSub>
                            <m:sSubPr>
                              <m:ctrlPr>
                                <a:rPr lang="en-AU" sz="3200" i="1" smtClean="0">
                                  <a:latin typeface="Cambria Math" panose="02040503050406030204" pitchFamily="18" charset="0"/>
                                </a:rPr>
                              </m:ctrlPr>
                            </m:sSubPr>
                            <m:e>
                              <m:r>
                                <a:rPr lang="en-AU" sz="3200" b="0" i="1" smtClean="0">
                                  <a:latin typeface="Cambria Math" panose="02040503050406030204" pitchFamily="18" charset="0"/>
                                </a:rPr>
                                <m:t>𝐹</m:t>
                              </m:r>
                            </m:e>
                            <m:sub>
                              <m:r>
                                <a:rPr lang="en-AU" sz="3200" b="0" i="1" smtClean="0">
                                  <a:latin typeface="Cambria Math" panose="02040503050406030204" pitchFamily="18" charset="0"/>
                                </a:rPr>
                                <m:t>2</m:t>
                              </m:r>
                            </m:sub>
                          </m:sSub>
                        </m:e>
                      </m:acc>
                    </m:oMath>
                  </m:oMathPara>
                </a14:m>
                <a:endParaRPr lang="en-AU" sz="3200" dirty="0"/>
              </a:p>
            </p:txBody>
          </p:sp>
        </mc:Choice>
        <mc:Fallback>
          <p:sp>
            <p:nvSpPr>
              <p:cNvPr id="24" name="TextBox 23"/>
              <p:cNvSpPr txBox="1">
                <a:spLocks noRot="1" noChangeAspect="1" noMove="1" noResize="1" noEditPoints="1" noAdjustHandles="1" noChangeArrowheads="1" noChangeShapeType="1" noTextEdit="1"/>
              </p:cNvSpPr>
              <p:nvPr/>
            </p:nvSpPr>
            <p:spPr>
              <a:xfrm>
                <a:off x="2394173" y="4746265"/>
                <a:ext cx="488339" cy="552331"/>
              </a:xfrm>
              <a:prstGeom prst="rect">
                <a:avLst/>
              </a:prstGeom>
              <a:blipFill rotWithShape="0">
                <a:blip r:embed="rId6"/>
                <a:stretch>
                  <a:fillRect/>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355752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ffectLst>
                  <a:outerShdw blurRad="38100" dist="38100" dir="2700000" algn="tl">
                    <a:srgbClr val="000000">
                      <a:alpha val="43137"/>
                    </a:srgbClr>
                  </a:outerShdw>
                </a:effectLst>
              </a:rPr>
              <a:t>Chapter 20 : Electric charge, force, field</a:t>
            </a:r>
            <a:endParaRPr lang="en-AU" dirty="0">
              <a:effectLst>
                <a:outerShdw blurRad="38100" dist="38100" dir="2700000" algn="tl">
                  <a:srgbClr val="000000">
                    <a:alpha val="43137"/>
                  </a:srgbClr>
                </a:outerShdw>
              </a:effectLst>
            </a:endParaRPr>
          </a:p>
        </p:txBody>
      </p:sp>
      <p:sp>
        <p:nvSpPr>
          <p:cNvPr id="9" name="TextBox 8"/>
          <p:cNvSpPr txBox="1"/>
          <p:nvPr/>
        </p:nvSpPr>
        <p:spPr>
          <a:xfrm>
            <a:off x="620888" y="1580444"/>
            <a:ext cx="7902223" cy="4524315"/>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t>What is </a:t>
            </a:r>
            <a:r>
              <a:rPr lang="en-AU" sz="3200" dirty="0" smtClean="0">
                <a:solidFill>
                  <a:srgbClr val="FF0000"/>
                </a:solidFill>
              </a:rPr>
              <a:t>electric charge </a:t>
            </a:r>
            <a:r>
              <a:rPr lang="en-AU" sz="3200" dirty="0" smtClean="0"/>
              <a:t>and how do we measure it?</a:t>
            </a:r>
          </a:p>
          <a:p>
            <a:pPr marL="285750" indent="-285750">
              <a:buFont typeface="Arial" panose="020B0604020202020204" pitchFamily="34" charset="0"/>
              <a:buChar char="•"/>
            </a:pPr>
            <a:endParaRPr lang="en-AU" sz="3200" dirty="0"/>
          </a:p>
          <a:p>
            <a:pPr marL="285750" indent="-285750">
              <a:buFont typeface="Arial" panose="020B0604020202020204" pitchFamily="34" charset="0"/>
              <a:buChar char="•"/>
            </a:pPr>
            <a:r>
              <a:rPr lang="en-AU" sz="3200" dirty="0" smtClean="0">
                <a:solidFill>
                  <a:srgbClr val="FF0000"/>
                </a:solidFill>
              </a:rPr>
              <a:t>Coulomb’s Force </a:t>
            </a:r>
            <a:r>
              <a:rPr lang="en-AU" sz="3200" dirty="0">
                <a:solidFill>
                  <a:srgbClr val="FF0000"/>
                </a:solidFill>
              </a:rPr>
              <a:t>L</a:t>
            </a:r>
            <a:r>
              <a:rPr lang="en-AU" sz="3200" dirty="0" smtClean="0">
                <a:solidFill>
                  <a:srgbClr val="FF0000"/>
                </a:solidFill>
              </a:rPr>
              <a:t>aw </a:t>
            </a:r>
            <a:r>
              <a:rPr lang="en-AU" sz="3200" dirty="0" smtClean="0"/>
              <a:t>between charges</a:t>
            </a:r>
          </a:p>
          <a:p>
            <a:pPr marL="285750" indent="-285750">
              <a:buFont typeface="Arial" panose="020B0604020202020204" pitchFamily="34" charset="0"/>
              <a:buChar char="•"/>
            </a:pPr>
            <a:endParaRPr lang="en-AU" sz="3200" dirty="0"/>
          </a:p>
          <a:p>
            <a:pPr marL="285750" indent="-285750">
              <a:buFont typeface="Arial" panose="020B0604020202020204" pitchFamily="34" charset="0"/>
              <a:buChar char="•"/>
            </a:pPr>
            <a:r>
              <a:rPr lang="en-AU" sz="3200" dirty="0" smtClean="0"/>
              <a:t>How an </a:t>
            </a:r>
            <a:r>
              <a:rPr lang="en-AU" sz="3200" dirty="0" smtClean="0">
                <a:solidFill>
                  <a:srgbClr val="FF0000"/>
                </a:solidFill>
              </a:rPr>
              <a:t>electric field </a:t>
            </a:r>
            <a:r>
              <a:rPr lang="en-AU" sz="3200" dirty="0" smtClean="0"/>
              <a:t>can be used to describe electrostatic forces</a:t>
            </a:r>
          </a:p>
          <a:p>
            <a:pPr marL="285750" indent="-285750">
              <a:buFont typeface="Arial" panose="020B0604020202020204" pitchFamily="34" charset="0"/>
              <a:buChar char="•"/>
            </a:pPr>
            <a:endParaRPr lang="en-AU" sz="3200" dirty="0"/>
          </a:p>
          <a:p>
            <a:pPr marL="285750" indent="-285750">
              <a:buFont typeface="Arial" panose="020B0604020202020204" pitchFamily="34" charset="0"/>
              <a:buChar char="•"/>
            </a:pPr>
            <a:r>
              <a:rPr lang="en-AU" sz="3200" dirty="0" smtClean="0"/>
              <a:t>Some simple applications of these principles</a:t>
            </a:r>
            <a:endParaRPr lang="en-AU" sz="3200" dirty="0"/>
          </a:p>
        </p:txBody>
      </p:sp>
    </p:spTree>
    <p:custDataLst>
      <p:tags r:id="rId1"/>
    </p:custDataLst>
    <p:extLst>
      <p:ext uri="{BB962C8B-B14F-4D97-AF65-F5344CB8AC3E}">
        <p14:creationId xmlns:p14="http://schemas.microsoft.com/office/powerpoint/2010/main" val="2110510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a:t>
            </a: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Electrostatic force</a:t>
            </a:r>
            <a:endParaRPr lang="en-AU" sz="4800" dirty="0">
              <a:effectLst>
                <a:outerShdw blurRad="38100" dist="38100" dir="2700000" algn="tl">
                  <a:srgbClr val="000000">
                    <a:alpha val="43137"/>
                  </a:srgbClr>
                </a:outerShdw>
              </a:effectLst>
            </a:endParaRPr>
          </a:p>
        </p:txBody>
      </p:sp>
      <p:sp>
        <p:nvSpPr>
          <p:cNvPr id="10" name="TextBox 9"/>
          <p:cNvSpPr txBox="1"/>
          <p:nvPr/>
        </p:nvSpPr>
        <p:spPr>
          <a:xfrm>
            <a:off x="495128" y="1109091"/>
            <a:ext cx="1758222" cy="461665"/>
          </a:xfrm>
          <a:prstGeom prst="rect">
            <a:avLst/>
          </a:prstGeom>
          <a:noFill/>
        </p:spPr>
        <p:txBody>
          <a:bodyPr wrap="square" rtlCol="0">
            <a:spAutoFit/>
          </a:bodyPr>
          <a:lstStyle/>
          <a:p>
            <a:r>
              <a:rPr lang="en-AU" sz="2400" b="1" u="sng" dirty="0" smtClean="0">
                <a:latin typeface="Cambria Math" pitchFamily="18" charset="0"/>
                <a:ea typeface="Cambria Math" pitchFamily="18" charset="0"/>
              </a:rPr>
              <a:t>Example</a:t>
            </a:r>
            <a:endParaRPr lang="en-AU" sz="2400" b="1" u="sng" dirty="0">
              <a:latin typeface="Cambria Math" pitchFamily="18" charset="0"/>
              <a:ea typeface="Cambria Math" pitchFamily="18" charset="0"/>
            </a:endParaRPr>
          </a:p>
        </p:txBody>
      </p:sp>
      <p:sp>
        <p:nvSpPr>
          <p:cNvPr id="16" name="TextBox 15"/>
          <p:cNvSpPr txBox="1"/>
          <p:nvPr/>
        </p:nvSpPr>
        <p:spPr>
          <a:xfrm>
            <a:off x="240787" y="1594267"/>
            <a:ext cx="8662425" cy="1200329"/>
          </a:xfrm>
          <a:prstGeom prst="rect">
            <a:avLst/>
          </a:prstGeom>
          <a:noFill/>
        </p:spPr>
        <p:txBody>
          <a:bodyPr wrap="square" rtlCol="0">
            <a:spAutoFit/>
          </a:bodyPr>
          <a:lstStyle/>
          <a:p>
            <a:r>
              <a:rPr lang="en-AU" sz="2400" dirty="0" smtClean="0">
                <a:latin typeface="Cambria Math" pitchFamily="18" charset="0"/>
                <a:ea typeface="Cambria Math" pitchFamily="18" charset="0"/>
              </a:rPr>
              <a:t>Two </a:t>
            </a:r>
            <a:r>
              <a:rPr lang="en-AU" sz="2400" dirty="0" smtClean="0">
                <a:latin typeface="Cambria Math" pitchFamily="18" charset="0"/>
                <a:ea typeface="Cambria Math" pitchFamily="18" charset="0"/>
              </a:rPr>
              <a:t>protons are 3.6 nm apart.  What is the total force on an electron located on the line between them, 1.2 nm from one of the protons?  </a:t>
            </a:r>
            <a:r>
              <a:rPr lang="en-AU" sz="2400" dirty="0" smtClean="0">
                <a:solidFill>
                  <a:srgbClr val="FF0000"/>
                </a:solidFill>
                <a:latin typeface="Cambria Math" pitchFamily="18" charset="0"/>
                <a:ea typeface="Cambria Math" pitchFamily="18" charset="0"/>
              </a:rPr>
              <a:t>(elementary charge e=1.6 x 10</a:t>
            </a:r>
            <a:r>
              <a:rPr lang="en-AU" sz="2400" baseline="30000" dirty="0" smtClean="0">
                <a:solidFill>
                  <a:srgbClr val="FF0000"/>
                </a:solidFill>
                <a:latin typeface="Cambria Math" pitchFamily="18" charset="0"/>
                <a:ea typeface="Cambria Math" pitchFamily="18" charset="0"/>
              </a:rPr>
              <a:t>-19</a:t>
            </a:r>
            <a:r>
              <a:rPr lang="en-AU" sz="2400" dirty="0" smtClean="0">
                <a:solidFill>
                  <a:srgbClr val="FF0000"/>
                </a:solidFill>
                <a:latin typeface="Cambria Math" pitchFamily="18" charset="0"/>
                <a:ea typeface="Cambria Math" pitchFamily="18" charset="0"/>
              </a:rPr>
              <a:t> C)</a:t>
            </a:r>
            <a:endParaRPr lang="en-AU" sz="2400" b="1" dirty="0">
              <a:solidFill>
                <a:srgbClr val="FF0000"/>
              </a:solidFill>
              <a:latin typeface="Cambria Math" pitchFamily="18" charset="0"/>
              <a:ea typeface="Cambria Math" pitchFamily="18" charset="0"/>
            </a:endParaRPr>
          </a:p>
        </p:txBody>
      </p:sp>
      <p:cxnSp>
        <p:nvCxnSpPr>
          <p:cNvPr id="13" name="Straight Connector 12"/>
          <p:cNvCxnSpPr/>
          <p:nvPr/>
        </p:nvCxnSpPr>
        <p:spPr>
          <a:xfrm flipV="1">
            <a:off x="1332089" y="3770488"/>
            <a:ext cx="6287911" cy="22578"/>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14" name="Oval 13"/>
          <p:cNvSpPr/>
          <p:nvPr/>
        </p:nvSpPr>
        <p:spPr>
          <a:xfrm>
            <a:off x="1162756" y="3533422"/>
            <a:ext cx="496711" cy="50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7349067" y="3516488"/>
            <a:ext cx="496711" cy="50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p:cNvSpPr/>
          <p:nvPr/>
        </p:nvSpPr>
        <p:spPr>
          <a:xfrm>
            <a:off x="3358447" y="3640667"/>
            <a:ext cx="276578" cy="27657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p:cNvSpPr txBox="1"/>
          <p:nvPr/>
        </p:nvSpPr>
        <p:spPr>
          <a:xfrm>
            <a:off x="993421" y="3047997"/>
            <a:ext cx="1090594" cy="461665"/>
          </a:xfrm>
          <a:prstGeom prst="rect">
            <a:avLst/>
          </a:prstGeom>
          <a:noFill/>
        </p:spPr>
        <p:txBody>
          <a:bodyPr wrap="square" rtlCol="0">
            <a:spAutoFit/>
          </a:bodyPr>
          <a:lstStyle/>
          <a:p>
            <a:r>
              <a:rPr lang="en-AU" sz="2400" dirty="0" smtClean="0">
                <a:solidFill>
                  <a:srgbClr val="FF0000"/>
                </a:solidFill>
              </a:rPr>
              <a:t>q=+e</a:t>
            </a:r>
            <a:endParaRPr lang="en-AU" sz="2400" dirty="0">
              <a:solidFill>
                <a:srgbClr val="FF0000"/>
              </a:solidFill>
            </a:endParaRPr>
          </a:p>
        </p:txBody>
      </p:sp>
      <p:sp>
        <p:nvSpPr>
          <p:cNvPr id="19" name="TextBox 18"/>
          <p:cNvSpPr txBox="1"/>
          <p:nvPr/>
        </p:nvSpPr>
        <p:spPr>
          <a:xfrm>
            <a:off x="7224889" y="3003732"/>
            <a:ext cx="1073658" cy="461665"/>
          </a:xfrm>
          <a:prstGeom prst="rect">
            <a:avLst/>
          </a:prstGeom>
          <a:noFill/>
        </p:spPr>
        <p:txBody>
          <a:bodyPr wrap="square" rtlCol="0">
            <a:spAutoFit/>
          </a:bodyPr>
          <a:lstStyle/>
          <a:p>
            <a:r>
              <a:rPr lang="en-AU" sz="2400" dirty="0" smtClean="0">
                <a:solidFill>
                  <a:srgbClr val="FF0000"/>
                </a:solidFill>
              </a:rPr>
              <a:t>q=+e</a:t>
            </a:r>
            <a:endParaRPr lang="en-AU" sz="2400" dirty="0">
              <a:solidFill>
                <a:srgbClr val="FF0000"/>
              </a:solidFill>
            </a:endParaRPr>
          </a:p>
        </p:txBody>
      </p:sp>
      <p:sp>
        <p:nvSpPr>
          <p:cNvPr id="20" name="TextBox 19"/>
          <p:cNvSpPr txBox="1"/>
          <p:nvPr/>
        </p:nvSpPr>
        <p:spPr>
          <a:xfrm>
            <a:off x="3096977" y="3071757"/>
            <a:ext cx="1090594" cy="461665"/>
          </a:xfrm>
          <a:prstGeom prst="rect">
            <a:avLst/>
          </a:prstGeom>
          <a:noFill/>
        </p:spPr>
        <p:txBody>
          <a:bodyPr wrap="square" rtlCol="0">
            <a:spAutoFit/>
          </a:bodyPr>
          <a:lstStyle/>
          <a:p>
            <a:r>
              <a:rPr lang="en-AU" sz="2400" dirty="0" smtClean="0">
                <a:solidFill>
                  <a:srgbClr val="0070C0"/>
                </a:solidFill>
              </a:rPr>
              <a:t>q=-e</a:t>
            </a:r>
            <a:endParaRPr lang="en-AU" sz="2400" dirty="0">
              <a:solidFill>
                <a:srgbClr val="0070C0"/>
              </a:solidFill>
            </a:endParaRPr>
          </a:p>
        </p:txBody>
      </p:sp>
      <p:sp>
        <p:nvSpPr>
          <p:cNvPr id="21" name="TextBox 20"/>
          <p:cNvSpPr txBox="1"/>
          <p:nvPr/>
        </p:nvSpPr>
        <p:spPr>
          <a:xfrm>
            <a:off x="1749774" y="3962396"/>
            <a:ext cx="1881213" cy="461665"/>
          </a:xfrm>
          <a:prstGeom prst="rect">
            <a:avLst/>
          </a:prstGeom>
          <a:noFill/>
        </p:spPr>
        <p:txBody>
          <a:bodyPr wrap="square" rtlCol="0">
            <a:spAutoFit/>
          </a:bodyPr>
          <a:lstStyle/>
          <a:p>
            <a:r>
              <a:rPr lang="en-AU" sz="2400" dirty="0" smtClean="0"/>
              <a:t>r</a:t>
            </a:r>
            <a:r>
              <a:rPr lang="en-AU" sz="2400" baseline="-25000" dirty="0" smtClean="0"/>
              <a:t>1</a:t>
            </a:r>
            <a:r>
              <a:rPr lang="en-AU" sz="2400" dirty="0" smtClean="0"/>
              <a:t>=1.2 nm=r</a:t>
            </a:r>
            <a:endParaRPr lang="en-AU" sz="2400" dirty="0"/>
          </a:p>
        </p:txBody>
      </p:sp>
      <p:sp>
        <p:nvSpPr>
          <p:cNvPr id="22" name="TextBox 21"/>
          <p:cNvSpPr txBox="1"/>
          <p:nvPr/>
        </p:nvSpPr>
        <p:spPr>
          <a:xfrm>
            <a:off x="4898810" y="3962397"/>
            <a:ext cx="2122879" cy="461665"/>
          </a:xfrm>
          <a:prstGeom prst="rect">
            <a:avLst/>
          </a:prstGeom>
          <a:noFill/>
        </p:spPr>
        <p:txBody>
          <a:bodyPr wrap="square" rtlCol="0">
            <a:spAutoFit/>
          </a:bodyPr>
          <a:lstStyle/>
          <a:p>
            <a:r>
              <a:rPr lang="en-AU" sz="2400" dirty="0"/>
              <a:t>r</a:t>
            </a:r>
            <a:r>
              <a:rPr lang="en-AU" sz="2400" baseline="-25000" dirty="0" smtClean="0"/>
              <a:t>2</a:t>
            </a:r>
            <a:r>
              <a:rPr lang="en-AU" sz="2400" dirty="0" smtClean="0"/>
              <a:t>=2.4 nm=2r</a:t>
            </a:r>
            <a:endParaRPr lang="en-AU" sz="2400" dirty="0"/>
          </a:p>
        </p:txBody>
      </p:sp>
      <p:cxnSp>
        <p:nvCxnSpPr>
          <p:cNvPr id="24" name="Straight Arrow Connector 23"/>
          <p:cNvCxnSpPr/>
          <p:nvPr/>
        </p:nvCxnSpPr>
        <p:spPr>
          <a:xfrm flipH="1">
            <a:off x="2317369" y="4768958"/>
            <a:ext cx="839199" cy="62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354410" y="4616559"/>
            <a:ext cx="276578" cy="27657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8" name="Straight Arrow Connector 27"/>
          <p:cNvCxnSpPr/>
          <p:nvPr/>
        </p:nvCxnSpPr>
        <p:spPr>
          <a:xfrm>
            <a:off x="3794963" y="4754848"/>
            <a:ext cx="1069982" cy="141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TextBox 29"/>
              <p:cNvSpPr txBox="1"/>
              <p:nvPr/>
            </p:nvSpPr>
            <p:spPr>
              <a:xfrm>
                <a:off x="185606" y="4836690"/>
                <a:ext cx="3195234" cy="80156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AU" sz="2400" i="1" smtClean="0">
                              <a:solidFill>
                                <a:srgbClr val="0070C0"/>
                              </a:solidFill>
                              <a:latin typeface="Cambria Math" panose="02040503050406030204" pitchFamily="18" charset="0"/>
                            </a:rPr>
                          </m:ctrlPr>
                        </m:sSubPr>
                        <m:e>
                          <m:r>
                            <a:rPr lang="en-AU" sz="2400" b="0" i="1" smtClean="0">
                              <a:solidFill>
                                <a:srgbClr val="0070C0"/>
                              </a:solidFill>
                              <a:latin typeface="Cambria Math" panose="02040503050406030204" pitchFamily="18" charset="0"/>
                            </a:rPr>
                            <m:t>|</m:t>
                          </m:r>
                          <m:r>
                            <a:rPr lang="en-AU" sz="2400" b="0" i="1" smtClean="0">
                              <a:solidFill>
                                <a:srgbClr val="0070C0"/>
                              </a:solidFill>
                              <a:latin typeface="Cambria Math" panose="02040503050406030204" pitchFamily="18" charset="0"/>
                            </a:rPr>
                            <m:t>𝐹</m:t>
                          </m:r>
                        </m:e>
                        <m:sub>
                          <m:r>
                            <a:rPr lang="en-AU" sz="2400" b="0" i="1" smtClean="0">
                              <a:solidFill>
                                <a:srgbClr val="0070C0"/>
                              </a:solidFill>
                              <a:latin typeface="Cambria Math" panose="02040503050406030204" pitchFamily="18" charset="0"/>
                            </a:rPr>
                            <m:t>1</m:t>
                          </m:r>
                        </m:sub>
                      </m:sSub>
                      <m:r>
                        <a:rPr lang="en-AU" sz="2400" b="0" i="1" smtClean="0">
                          <a:solidFill>
                            <a:srgbClr val="0070C0"/>
                          </a:solidFill>
                          <a:latin typeface="Cambria Math" panose="02040503050406030204" pitchFamily="18" charset="0"/>
                        </a:rPr>
                        <m:t>|=</m:t>
                      </m:r>
                      <m:f>
                        <m:fPr>
                          <m:ctrlPr>
                            <a:rPr lang="en-AU" sz="2400" b="0" i="1" smtClean="0">
                              <a:solidFill>
                                <a:srgbClr val="0070C0"/>
                              </a:solidFill>
                              <a:latin typeface="Cambria Math" panose="02040503050406030204" pitchFamily="18" charset="0"/>
                            </a:rPr>
                          </m:ctrlPr>
                        </m:fPr>
                        <m:num>
                          <m:sSub>
                            <m:sSubPr>
                              <m:ctrlPr>
                                <a:rPr lang="en-AU" sz="2400" b="0" i="1" smtClean="0">
                                  <a:solidFill>
                                    <a:srgbClr val="0070C0"/>
                                  </a:solidFill>
                                  <a:latin typeface="Cambria Math" panose="02040503050406030204" pitchFamily="18" charset="0"/>
                                </a:rPr>
                              </m:ctrlPr>
                            </m:sSubPr>
                            <m:e>
                              <m:r>
                                <a:rPr lang="en-AU" sz="2400" b="0" i="1" smtClean="0">
                                  <a:solidFill>
                                    <a:srgbClr val="0070C0"/>
                                  </a:solidFill>
                                  <a:latin typeface="Cambria Math" panose="02040503050406030204" pitchFamily="18" charset="0"/>
                                </a:rPr>
                                <m:t>𝑘</m:t>
                              </m:r>
                              <m:r>
                                <a:rPr lang="en-AU" sz="2400" b="0" i="1" smtClean="0">
                                  <a:solidFill>
                                    <a:srgbClr val="0070C0"/>
                                  </a:solidFill>
                                  <a:latin typeface="Cambria Math" panose="02040503050406030204" pitchFamily="18" charset="0"/>
                                </a:rPr>
                                <m:t> |</m:t>
                              </m:r>
                              <m:r>
                                <a:rPr lang="en-AU" sz="2400" b="0" i="1" smtClean="0">
                                  <a:solidFill>
                                    <a:srgbClr val="0070C0"/>
                                  </a:solidFill>
                                  <a:latin typeface="Cambria Math" panose="02040503050406030204" pitchFamily="18" charset="0"/>
                                </a:rPr>
                                <m:t>𝑞</m:t>
                              </m:r>
                            </m:e>
                            <m:sub>
                              <m:r>
                                <a:rPr lang="en-AU" sz="2400" b="0" i="1" smtClean="0">
                                  <a:solidFill>
                                    <a:srgbClr val="0070C0"/>
                                  </a:solidFill>
                                  <a:latin typeface="Cambria Math" panose="02040503050406030204" pitchFamily="18" charset="0"/>
                                </a:rPr>
                                <m:t>1 </m:t>
                              </m:r>
                            </m:sub>
                          </m:sSub>
                          <m:r>
                            <a:rPr lang="en-AU" sz="2400" b="0" i="1" smtClean="0">
                              <a:solidFill>
                                <a:srgbClr val="0070C0"/>
                              </a:solidFill>
                              <a:latin typeface="Cambria Math" panose="02040503050406030204" pitchFamily="18" charset="0"/>
                            </a:rPr>
                            <m:t>||</m:t>
                          </m:r>
                          <m:sSub>
                            <m:sSubPr>
                              <m:ctrlPr>
                                <a:rPr lang="en-AU" sz="2400" b="0" i="1" smtClean="0">
                                  <a:solidFill>
                                    <a:srgbClr val="0070C0"/>
                                  </a:solidFill>
                                  <a:latin typeface="Cambria Math" panose="02040503050406030204" pitchFamily="18" charset="0"/>
                                </a:rPr>
                              </m:ctrlPr>
                            </m:sSubPr>
                            <m:e>
                              <m:r>
                                <a:rPr lang="en-AU" sz="2400" b="0" i="1" smtClean="0">
                                  <a:solidFill>
                                    <a:srgbClr val="0070C0"/>
                                  </a:solidFill>
                                  <a:latin typeface="Cambria Math" panose="02040503050406030204" pitchFamily="18" charset="0"/>
                                </a:rPr>
                                <m:t>𝑞</m:t>
                              </m:r>
                            </m:e>
                            <m:sub>
                              <m:r>
                                <a:rPr lang="en-AU" sz="2400" b="0" i="1" smtClean="0">
                                  <a:solidFill>
                                    <a:srgbClr val="0070C0"/>
                                  </a:solidFill>
                                  <a:latin typeface="Cambria Math" panose="02040503050406030204" pitchFamily="18" charset="0"/>
                                </a:rPr>
                                <m:t>2</m:t>
                              </m:r>
                            </m:sub>
                          </m:sSub>
                          <m:r>
                            <a:rPr lang="en-AU" sz="2400" b="0" i="1" smtClean="0">
                              <a:solidFill>
                                <a:srgbClr val="0070C0"/>
                              </a:solidFill>
                              <a:latin typeface="Cambria Math" panose="02040503050406030204" pitchFamily="18" charset="0"/>
                            </a:rPr>
                            <m:t>|</m:t>
                          </m:r>
                        </m:num>
                        <m:den>
                          <m:sSup>
                            <m:sSupPr>
                              <m:ctrlPr>
                                <a:rPr lang="en-AU" sz="2400" b="0" i="1" smtClean="0">
                                  <a:solidFill>
                                    <a:srgbClr val="0070C0"/>
                                  </a:solidFill>
                                  <a:latin typeface="Cambria Math" panose="02040503050406030204" pitchFamily="18" charset="0"/>
                                </a:rPr>
                              </m:ctrlPr>
                            </m:sSupPr>
                            <m:e>
                              <m:sSub>
                                <m:sSubPr>
                                  <m:ctrlPr>
                                    <a:rPr lang="en-AU" sz="2400" b="0" i="1" smtClean="0">
                                      <a:solidFill>
                                        <a:srgbClr val="0070C0"/>
                                      </a:solidFill>
                                      <a:latin typeface="Cambria Math" panose="02040503050406030204" pitchFamily="18" charset="0"/>
                                    </a:rPr>
                                  </m:ctrlPr>
                                </m:sSubPr>
                                <m:e>
                                  <m:r>
                                    <a:rPr lang="en-AU" sz="2400" b="0" i="1" smtClean="0">
                                      <a:solidFill>
                                        <a:srgbClr val="0070C0"/>
                                      </a:solidFill>
                                      <a:latin typeface="Cambria Math" panose="02040503050406030204" pitchFamily="18" charset="0"/>
                                    </a:rPr>
                                    <m:t>𝑟</m:t>
                                  </m:r>
                                </m:e>
                                <m:sub>
                                  <m:r>
                                    <a:rPr lang="en-AU" sz="2400" b="0" i="1" smtClean="0">
                                      <a:solidFill>
                                        <a:srgbClr val="0070C0"/>
                                      </a:solidFill>
                                      <a:latin typeface="Cambria Math" panose="02040503050406030204" pitchFamily="18" charset="0"/>
                                    </a:rPr>
                                    <m:t>1</m:t>
                                  </m:r>
                                </m:sub>
                              </m:sSub>
                            </m:e>
                            <m:sup>
                              <m:r>
                                <a:rPr lang="en-AU" sz="2400" b="0" i="1" smtClean="0">
                                  <a:solidFill>
                                    <a:srgbClr val="0070C0"/>
                                  </a:solidFill>
                                  <a:latin typeface="Cambria Math" panose="02040503050406030204" pitchFamily="18" charset="0"/>
                                </a:rPr>
                                <m:t>2</m:t>
                              </m:r>
                            </m:sup>
                          </m:sSup>
                        </m:den>
                      </m:f>
                      <m:r>
                        <a:rPr lang="en-AU" sz="2400" b="0" i="1" smtClean="0">
                          <a:solidFill>
                            <a:srgbClr val="0070C0"/>
                          </a:solidFill>
                          <a:latin typeface="Cambria Math" panose="02040503050406030204" pitchFamily="18" charset="0"/>
                        </a:rPr>
                        <m:t>=</m:t>
                      </m:r>
                      <m:f>
                        <m:fPr>
                          <m:ctrlPr>
                            <a:rPr lang="en-AU" sz="2400" b="0" i="1" smtClean="0">
                              <a:solidFill>
                                <a:srgbClr val="0070C0"/>
                              </a:solidFill>
                              <a:latin typeface="Cambria Math" panose="02040503050406030204" pitchFamily="18" charset="0"/>
                            </a:rPr>
                          </m:ctrlPr>
                        </m:fPr>
                        <m:num>
                          <m:r>
                            <a:rPr lang="en-AU" sz="2400" b="0" i="1" smtClean="0">
                              <a:solidFill>
                                <a:srgbClr val="0070C0"/>
                              </a:solidFill>
                              <a:latin typeface="Cambria Math" panose="02040503050406030204" pitchFamily="18" charset="0"/>
                            </a:rPr>
                            <m:t>𝑘</m:t>
                          </m:r>
                          <m:r>
                            <a:rPr lang="en-AU" sz="2400" b="0" i="1" smtClean="0">
                              <a:solidFill>
                                <a:srgbClr val="0070C0"/>
                              </a:solidFill>
                              <a:latin typeface="Cambria Math" panose="02040503050406030204" pitchFamily="18" charset="0"/>
                            </a:rPr>
                            <m:t> </m:t>
                          </m:r>
                          <m:sSup>
                            <m:sSupPr>
                              <m:ctrlPr>
                                <a:rPr lang="en-AU" sz="2400" b="0" i="1" smtClean="0">
                                  <a:solidFill>
                                    <a:srgbClr val="0070C0"/>
                                  </a:solidFill>
                                  <a:latin typeface="Cambria Math" panose="02040503050406030204" pitchFamily="18" charset="0"/>
                                </a:rPr>
                              </m:ctrlPr>
                            </m:sSupPr>
                            <m:e>
                              <m:r>
                                <a:rPr lang="en-AU" sz="2400" b="0" i="1" smtClean="0">
                                  <a:solidFill>
                                    <a:srgbClr val="0070C0"/>
                                  </a:solidFill>
                                  <a:latin typeface="Cambria Math" panose="02040503050406030204" pitchFamily="18" charset="0"/>
                                </a:rPr>
                                <m:t>𝑒</m:t>
                              </m:r>
                            </m:e>
                            <m:sup>
                              <m:r>
                                <a:rPr lang="en-AU" sz="2400" b="0" i="1" smtClean="0">
                                  <a:solidFill>
                                    <a:srgbClr val="0070C0"/>
                                  </a:solidFill>
                                  <a:latin typeface="Cambria Math" panose="02040503050406030204" pitchFamily="18" charset="0"/>
                                </a:rPr>
                                <m:t>2</m:t>
                              </m:r>
                            </m:sup>
                          </m:sSup>
                        </m:num>
                        <m:den>
                          <m:sSup>
                            <m:sSupPr>
                              <m:ctrlPr>
                                <a:rPr lang="en-AU" sz="2400" b="0" i="1" smtClean="0">
                                  <a:solidFill>
                                    <a:srgbClr val="0070C0"/>
                                  </a:solidFill>
                                  <a:latin typeface="Cambria Math" panose="02040503050406030204" pitchFamily="18" charset="0"/>
                                </a:rPr>
                              </m:ctrlPr>
                            </m:sSupPr>
                            <m:e>
                              <m:r>
                                <a:rPr lang="en-AU" sz="2400" b="0" i="1" smtClean="0">
                                  <a:solidFill>
                                    <a:srgbClr val="0070C0"/>
                                  </a:solidFill>
                                  <a:latin typeface="Cambria Math" panose="02040503050406030204" pitchFamily="18" charset="0"/>
                                </a:rPr>
                                <m:t>𝑟</m:t>
                              </m:r>
                            </m:e>
                            <m:sup>
                              <m:r>
                                <a:rPr lang="en-AU" sz="2400" b="0" i="1" smtClean="0">
                                  <a:solidFill>
                                    <a:srgbClr val="0070C0"/>
                                  </a:solidFill>
                                  <a:latin typeface="Cambria Math" panose="02040503050406030204" pitchFamily="18" charset="0"/>
                                </a:rPr>
                                <m:t>2</m:t>
                              </m:r>
                            </m:sup>
                          </m:sSup>
                        </m:den>
                      </m:f>
                    </m:oMath>
                  </m:oMathPara>
                </a14:m>
                <a:endParaRPr lang="en-AU" sz="2400" dirty="0"/>
              </a:p>
            </p:txBody>
          </p:sp>
        </mc:Choice>
        <mc:Fallback>
          <p:sp>
            <p:nvSpPr>
              <p:cNvPr id="30" name="TextBox 29"/>
              <p:cNvSpPr txBox="1">
                <a:spLocks noRot="1" noChangeAspect="1" noMove="1" noResize="1" noEditPoints="1" noAdjustHandles="1" noChangeArrowheads="1" noChangeShapeType="1" noTextEdit="1"/>
              </p:cNvSpPr>
              <p:nvPr/>
            </p:nvSpPr>
            <p:spPr>
              <a:xfrm>
                <a:off x="185606" y="4836690"/>
                <a:ext cx="3195234" cy="801566"/>
              </a:xfrm>
              <a:prstGeom prst="rect">
                <a:avLst/>
              </a:prstGeom>
              <a:blipFill rotWithShape="0">
                <a:blip r:embed="rId4"/>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3794963" y="4836690"/>
                <a:ext cx="3366306" cy="80663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AU" sz="2400" i="1" smtClean="0">
                              <a:solidFill>
                                <a:srgbClr val="0070C0"/>
                              </a:solidFill>
                              <a:latin typeface="Cambria Math" panose="02040503050406030204" pitchFamily="18" charset="0"/>
                            </a:rPr>
                          </m:ctrlPr>
                        </m:sSubPr>
                        <m:e>
                          <m:r>
                            <a:rPr lang="en-AU" sz="2400" b="0" i="1" smtClean="0">
                              <a:solidFill>
                                <a:srgbClr val="0070C0"/>
                              </a:solidFill>
                              <a:latin typeface="Cambria Math" panose="02040503050406030204" pitchFamily="18" charset="0"/>
                            </a:rPr>
                            <m:t>|</m:t>
                          </m:r>
                          <m:r>
                            <a:rPr lang="en-AU" sz="2400" b="0" i="1" smtClean="0">
                              <a:solidFill>
                                <a:srgbClr val="0070C0"/>
                              </a:solidFill>
                              <a:latin typeface="Cambria Math" panose="02040503050406030204" pitchFamily="18" charset="0"/>
                            </a:rPr>
                            <m:t>𝐹</m:t>
                          </m:r>
                        </m:e>
                        <m:sub>
                          <m:r>
                            <a:rPr lang="en-AU" sz="2400" b="0" i="1" smtClean="0">
                              <a:solidFill>
                                <a:srgbClr val="0070C0"/>
                              </a:solidFill>
                              <a:latin typeface="Cambria Math" panose="02040503050406030204" pitchFamily="18" charset="0"/>
                            </a:rPr>
                            <m:t>2</m:t>
                          </m:r>
                        </m:sub>
                      </m:sSub>
                      <m:r>
                        <a:rPr lang="en-AU" sz="2400" b="0" i="1" smtClean="0">
                          <a:solidFill>
                            <a:srgbClr val="0070C0"/>
                          </a:solidFill>
                          <a:latin typeface="Cambria Math" panose="02040503050406030204" pitchFamily="18" charset="0"/>
                        </a:rPr>
                        <m:t>|=</m:t>
                      </m:r>
                      <m:f>
                        <m:fPr>
                          <m:ctrlPr>
                            <a:rPr lang="en-AU" sz="2400" b="0" i="1" smtClean="0">
                              <a:solidFill>
                                <a:srgbClr val="0070C0"/>
                              </a:solidFill>
                              <a:latin typeface="Cambria Math" panose="02040503050406030204" pitchFamily="18" charset="0"/>
                            </a:rPr>
                          </m:ctrlPr>
                        </m:fPr>
                        <m:num>
                          <m:sSub>
                            <m:sSubPr>
                              <m:ctrlPr>
                                <a:rPr lang="en-AU" sz="2400" b="0" i="1" smtClean="0">
                                  <a:solidFill>
                                    <a:srgbClr val="0070C0"/>
                                  </a:solidFill>
                                  <a:latin typeface="Cambria Math" panose="02040503050406030204" pitchFamily="18" charset="0"/>
                                </a:rPr>
                              </m:ctrlPr>
                            </m:sSubPr>
                            <m:e>
                              <m:r>
                                <a:rPr lang="en-AU" sz="2400" b="0" i="1" smtClean="0">
                                  <a:solidFill>
                                    <a:srgbClr val="0070C0"/>
                                  </a:solidFill>
                                  <a:latin typeface="Cambria Math" panose="02040503050406030204" pitchFamily="18" charset="0"/>
                                </a:rPr>
                                <m:t>𝑘</m:t>
                              </m:r>
                              <m:r>
                                <a:rPr lang="en-AU" sz="2400" b="0" i="1" smtClean="0">
                                  <a:solidFill>
                                    <a:srgbClr val="0070C0"/>
                                  </a:solidFill>
                                  <a:latin typeface="Cambria Math" panose="02040503050406030204" pitchFamily="18" charset="0"/>
                                </a:rPr>
                                <m:t> |</m:t>
                              </m:r>
                              <m:r>
                                <a:rPr lang="en-AU" sz="2400" b="0" i="1" smtClean="0">
                                  <a:solidFill>
                                    <a:srgbClr val="0070C0"/>
                                  </a:solidFill>
                                  <a:latin typeface="Cambria Math" panose="02040503050406030204" pitchFamily="18" charset="0"/>
                                </a:rPr>
                                <m:t>𝑞</m:t>
                              </m:r>
                            </m:e>
                            <m:sub>
                              <m:r>
                                <a:rPr lang="en-AU" sz="2400" b="0" i="1" smtClean="0">
                                  <a:solidFill>
                                    <a:srgbClr val="0070C0"/>
                                  </a:solidFill>
                                  <a:latin typeface="Cambria Math" panose="02040503050406030204" pitchFamily="18" charset="0"/>
                                </a:rPr>
                                <m:t>1 </m:t>
                              </m:r>
                            </m:sub>
                          </m:sSub>
                          <m:r>
                            <a:rPr lang="en-AU" sz="2400" b="0" i="1" smtClean="0">
                              <a:solidFill>
                                <a:srgbClr val="0070C0"/>
                              </a:solidFill>
                              <a:latin typeface="Cambria Math" panose="02040503050406030204" pitchFamily="18" charset="0"/>
                            </a:rPr>
                            <m:t>||</m:t>
                          </m:r>
                          <m:sSub>
                            <m:sSubPr>
                              <m:ctrlPr>
                                <a:rPr lang="en-AU" sz="2400" b="0" i="1" smtClean="0">
                                  <a:solidFill>
                                    <a:srgbClr val="0070C0"/>
                                  </a:solidFill>
                                  <a:latin typeface="Cambria Math" panose="02040503050406030204" pitchFamily="18" charset="0"/>
                                </a:rPr>
                              </m:ctrlPr>
                            </m:sSubPr>
                            <m:e>
                              <m:r>
                                <a:rPr lang="en-AU" sz="2400" b="0" i="1" smtClean="0">
                                  <a:solidFill>
                                    <a:srgbClr val="0070C0"/>
                                  </a:solidFill>
                                  <a:latin typeface="Cambria Math" panose="02040503050406030204" pitchFamily="18" charset="0"/>
                                </a:rPr>
                                <m:t>𝑞</m:t>
                              </m:r>
                            </m:e>
                            <m:sub>
                              <m:r>
                                <a:rPr lang="en-AU" sz="2400" b="0" i="1" smtClean="0">
                                  <a:solidFill>
                                    <a:srgbClr val="0070C0"/>
                                  </a:solidFill>
                                  <a:latin typeface="Cambria Math" panose="02040503050406030204" pitchFamily="18" charset="0"/>
                                </a:rPr>
                                <m:t>2</m:t>
                              </m:r>
                            </m:sub>
                          </m:sSub>
                          <m:r>
                            <a:rPr lang="en-AU" sz="2400" b="0" i="1" smtClean="0">
                              <a:solidFill>
                                <a:srgbClr val="0070C0"/>
                              </a:solidFill>
                              <a:latin typeface="Cambria Math" panose="02040503050406030204" pitchFamily="18" charset="0"/>
                            </a:rPr>
                            <m:t>|</m:t>
                          </m:r>
                        </m:num>
                        <m:den>
                          <m:sSup>
                            <m:sSupPr>
                              <m:ctrlPr>
                                <a:rPr lang="en-AU" sz="2400" b="0" i="1" smtClean="0">
                                  <a:solidFill>
                                    <a:srgbClr val="0070C0"/>
                                  </a:solidFill>
                                  <a:latin typeface="Cambria Math" panose="02040503050406030204" pitchFamily="18" charset="0"/>
                                </a:rPr>
                              </m:ctrlPr>
                            </m:sSupPr>
                            <m:e>
                              <m:sSub>
                                <m:sSubPr>
                                  <m:ctrlPr>
                                    <a:rPr lang="en-AU" sz="2400" b="0" i="1" smtClean="0">
                                      <a:solidFill>
                                        <a:srgbClr val="0070C0"/>
                                      </a:solidFill>
                                      <a:latin typeface="Cambria Math" panose="02040503050406030204" pitchFamily="18" charset="0"/>
                                    </a:rPr>
                                  </m:ctrlPr>
                                </m:sSubPr>
                                <m:e>
                                  <m:r>
                                    <a:rPr lang="en-AU" sz="2400" b="0" i="1" smtClean="0">
                                      <a:solidFill>
                                        <a:srgbClr val="0070C0"/>
                                      </a:solidFill>
                                      <a:latin typeface="Cambria Math" panose="02040503050406030204" pitchFamily="18" charset="0"/>
                                    </a:rPr>
                                    <m:t>𝑟</m:t>
                                  </m:r>
                                </m:e>
                                <m:sub>
                                  <m:r>
                                    <a:rPr lang="en-AU" sz="2400" b="0" i="1" smtClean="0">
                                      <a:solidFill>
                                        <a:srgbClr val="0070C0"/>
                                      </a:solidFill>
                                      <a:latin typeface="Cambria Math" panose="02040503050406030204" pitchFamily="18" charset="0"/>
                                    </a:rPr>
                                    <m:t>2</m:t>
                                  </m:r>
                                </m:sub>
                              </m:sSub>
                            </m:e>
                            <m:sup>
                              <m:r>
                                <a:rPr lang="en-AU" sz="2400" b="0" i="1" smtClean="0">
                                  <a:solidFill>
                                    <a:srgbClr val="0070C0"/>
                                  </a:solidFill>
                                  <a:latin typeface="Cambria Math" panose="02040503050406030204" pitchFamily="18" charset="0"/>
                                </a:rPr>
                                <m:t>2</m:t>
                              </m:r>
                            </m:sup>
                          </m:sSup>
                        </m:den>
                      </m:f>
                      <m:r>
                        <a:rPr lang="en-AU" sz="2400" b="0" i="1" smtClean="0">
                          <a:solidFill>
                            <a:srgbClr val="0070C0"/>
                          </a:solidFill>
                          <a:latin typeface="Cambria Math" panose="02040503050406030204" pitchFamily="18" charset="0"/>
                        </a:rPr>
                        <m:t>=</m:t>
                      </m:r>
                      <m:f>
                        <m:fPr>
                          <m:ctrlPr>
                            <a:rPr lang="en-AU" sz="2400" b="0" i="1" smtClean="0">
                              <a:solidFill>
                                <a:srgbClr val="0070C0"/>
                              </a:solidFill>
                              <a:latin typeface="Cambria Math" panose="02040503050406030204" pitchFamily="18" charset="0"/>
                            </a:rPr>
                          </m:ctrlPr>
                        </m:fPr>
                        <m:num>
                          <m:r>
                            <a:rPr lang="en-AU" sz="2400" b="0" i="1" smtClean="0">
                              <a:solidFill>
                                <a:srgbClr val="0070C0"/>
                              </a:solidFill>
                              <a:latin typeface="Cambria Math" panose="02040503050406030204" pitchFamily="18" charset="0"/>
                            </a:rPr>
                            <m:t>𝑘</m:t>
                          </m:r>
                          <m:r>
                            <a:rPr lang="en-AU" sz="2400" b="0" i="1" smtClean="0">
                              <a:solidFill>
                                <a:srgbClr val="0070C0"/>
                              </a:solidFill>
                              <a:latin typeface="Cambria Math" panose="02040503050406030204" pitchFamily="18" charset="0"/>
                            </a:rPr>
                            <m:t> </m:t>
                          </m:r>
                          <m:sSup>
                            <m:sSupPr>
                              <m:ctrlPr>
                                <a:rPr lang="en-AU" sz="2400" b="0" i="1" smtClean="0">
                                  <a:solidFill>
                                    <a:srgbClr val="0070C0"/>
                                  </a:solidFill>
                                  <a:latin typeface="Cambria Math" panose="02040503050406030204" pitchFamily="18" charset="0"/>
                                </a:rPr>
                              </m:ctrlPr>
                            </m:sSupPr>
                            <m:e>
                              <m:r>
                                <a:rPr lang="en-AU" sz="2400" b="0" i="1" smtClean="0">
                                  <a:solidFill>
                                    <a:srgbClr val="0070C0"/>
                                  </a:solidFill>
                                  <a:latin typeface="Cambria Math" panose="02040503050406030204" pitchFamily="18" charset="0"/>
                                </a:rPr>
                                <m:t>𝑒</m:t>
                              </m:r>
                            </m:e>
                            <m:sup>
                              <m:r>
                                <a:rPr lang="en-AU" sz="2400" b="0" i="1" smtClean="0">
                                  <a:solidFill>
                                    <a:srgbClr val="0070C0"/>
                                  </a:solidFill>
                                  <a:latin typeface="Cambria Math" panose="02040503050406030204" pitchFamily="18" charset="0"/>
                                </a:rPr>
                                <m:t>2</m:t>
                              </m:r>
                            </m:sup>
                          </m:sSup>
                        </m:num>
                        <m:den>
                          <m:sSup>
                            <m:sSupPr>
                              <m:ctrlPr>
                                <a:rPr lang="en-AU" sz="2400" b="0" i="1" smtClean="0">
                                  <a:solidFill>
                                    <a:srgbClr val="0070C0"/>
                                  </a:solidFill>
                                  <a:latin typeface="Cambria Math" panose="02040503050406030204" pitchFamily="18" charset="0"/>
                                </a:rPr>
                              </m:ctrlPr>
                            </m:sSupPr>
                            <m:e>
                              <m:r>
                                <a:rPr lang="en-AU" sz="2400" b="0" i="1" smtClean="0">
                                  <a:solidFill>
                                    <a:srgbClr val="0070C0"/>
                                  </a:solidFill>
                                  <a:latin typeface="Cambria Math" panose="02040503050406030204" pitchFamily="18" charset="0"/>
                                </a:rPr>
                                <m:t>(2</m:t>
                              </m:r>
                              <m:r>
                                <a:rPr lang="en-AU" sz="2400" b="0" i="1" smtClean="0">
                                  <a:solidFill>
                                    <a:srgbClr val="0070C0"/>
                                  </a:solidFill>
                                  <a:latin typeface="Cambria Math" panose="02040503050406030204" pitchFamily="18" charset="0"/>
                                </a:rPr>
                                <m:t>𝑟</m:t>
                              </m:r>
                              <m:r>
                                <a:rPr lang="en-AU" sz="2400" b="0" i="1" smtClean="0">
                                  <a:solidFill>
                                    <a:srgbClr val="0070C0"/>
                                  </a:solidFill>
                                  <a:latin typeface="Cambria Math" panose="02040503050406030204" pitchFamily="18" charset="0"/>
                                </a:rPr>
                                <m:t>)</m:t>
                              </m:r>
                            </m:e>
                            <m:sup>
                              <m:r>
                                <a:rPr lang="en-AU" sz="2400" b="0" i="1" smtClean="0">
                                  <a:solidFill>
                                    <a:srgbClr val="0070C0"/>
                                  </a:solidFill>
                                  <a:latin typeface="Cambria Math" panose="02040503050406030204" pitchFamily="18" charset="0"/>
                                </a:rPr>
                                <m:t>2</m:t>
                              </m:r>
                            </m:sup>
                          </m:sSup>
                        </m:den>
                      </m:f>
                    </m:oMath>
                  </m:oMathPara>
                </a14:m>
                <a:endParaRPr lang="en-AU" sz="2400" dirty="0"/>
              </a:p>
            </p:txBody>
          </p:sp>
        </mc:Choice>
        <mc:Fallback>
          <p:sp>
            <p:nvSpPr>
              <p:cNvPr id="31" name="TextBox 30"/>
              <p:cNvSpPr txBox="1">
                <a:spLocks noRot="1" noChangeAspect="1" noMove="1" noResize="1" noEditPoints="1" noAdjustHandles="1" noChangeArrowheads="1" noChangeShapeType="1" noTextEdit="1"/>
              </p:cNvSpPr>
              <p:nvPr/>
            </p:nvSpPr>
            <p:spPr>
              <a:xfrm>
                <a:off x="3794963" y="4836690"/>
                <a:ext cx="3366306" cy="806631"/>
              </a:xfrm>
              <a:prstGeom prst="rect">
                <a:avLst/>
              </a:prstGeom>
              <a:blipFill rotWithShape="0">
                <a:blip r:embed="rId5"/>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162892" y="5928469"/>
                <a:ext cx="2934085" cy="70788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d>
                        <m:dPr>
                          <m:begChr m:val="|"/>
                          <m:endChr m:val="|"/>
                          <m:ctrlPr>
                            <a:rPr lang="en-AU" sz="2000" b="0" i="1" smtClean="0">
                              <a:solidFill>
                                <a:srgbClr val="FF0000"/>
                              </a:solidFill>
                              <a:latin typeface="Cambria Math" panose="02040503050406030204" pitchFamily="18" charset="0"/>
                            </a:rPr>
                          </m:ctrlPr>
                        </m:dPr>
                        <m:e>
                          <m:sSub>
                            <m:sSubPr>
                              <m:ctrlPr>
                                <a:rPr lang="en-AU" sz="2000" b="0" i="1" smtClean="0">
                                  <a:solidFill>
                                    <a:srgbClr val="FF0000"/>
                                  </a:solidFill>
                                  <a:latin typeface="Cambria Math" panose="02040503050406030204" pitchFamily="18" charset="0"/>
                                </a:rPr>
                              </m:ctrlPr>
                            </m:sSubPr>
                            <m:e>
                              <m:r>
                                <a:rPr lang="en-AU" sz="2000" b="0" i="1" smtClean="0">
                                  <a:solidFill>
                                    <a:srgbClr val="FF0000"/>
                                  </a:solidFill>
                                  <a:latin typeface="Cambria Math" panose="02040503050406030204" pitchFamily="18" charset="0"/>
                                </a:rPr>
                                <m:t>𝐹</m:t>
                              </m:r>
                            </m:e>
                            <m:sub>
                              <m:r>
                                <a:rPr lang="en-AU" sz="2000" b="0" i="1" smtClean="0">
                                  <a:solidFill>
                                    <a:srgbClr val="FF0000"/>
                                  </a:solidFill>
                                  <a:latin typeface="Cambria Math" panose="02040503050406030204" pitchFamily="18" charset="0"/>
                                </a:rPr>
                                <m:t>1</m:t>
                              </m:r>
                            </m:sub>
                          </m:sSub>
                        </m:e>
                      </m:d>
                      <m:r>
                        <a:rPr lang="en-AU" sz="2000" b="0" i="1" smtClean="0">
                          <a:solidFill>
                            <a:srgbClr val="FF0000"/>
                          </a:solidFill>
                          <a:latin typeface="Cambria Math" panose="02040503050406030204" pitchFamily="18" charset="0"/>
                        </a:rPr>
                        <m:t>−</m:t>
                      </m:r>
                      <m:d>
                        <m:dPr>
                          <m:begChr m:val="|"/>
                          <m:endChr m:val="|"/>
                          <m:ctrlPr>
                            <a:rPr lang="en-AU" sz="2000" b="0" i="1" smtClean="0">
                              <a:solidFill>
                                <a:srgbClr val="FF0000"/>
                              </a:solidFill>
                              <a:latin typeface="Cambria Math" panose="02040503050406030204" pitchFamily="18" charset="0"/>
                            </a:rPr>
                          </m:ctrlPr>
                        </m:dPr>
                        <m:e>
                          <m:sSub>
                            <m:sSubPr>
                              <m:ctrlPr>
                                <a:rPr lang="en-AU" sz="2000" b="0" i="1" smtClean="0">
                                  <a:solidFill>
                                    <a:srgbClr val="FF0000"/>
                                  </a:solidFill>
                                  <a:latin typeface="Cambria Math" panose="02040503050406030204" pitchFamily="18" charset="0"/>
                                </a:rPr>
                              </m:ctrlPr>
                            </m:sSubPr>
                            <m:e>
                              <m:r>
                                <a:rPr lang="en-AU" sz="2000" b="0" i="1" smtClean="0">
                                  <a:solidFill>
                                    <a:srgbClr val="FF0000"/>
                                  </a:solidFill>
                                  <a:latin typeface="Cambria Math" panose="02040503050406030204" pitchFamily="18" charset="0"/>
                                </a:rPr>
                                <m:t>𝐹</m:t>
                              </m:r>
                            </m:e>
                            <m:sub>
                              <m:r>
                                <a:rPr lang="en-AU" sz="2000" b="0" i="1" smtClean="0">
                                  <a:solidFill>
                                    <a:srgbClr val="FF0000"/>
                                  </a:solidFill>
                                  <a:latin typeface="Cambria Math" panose="02040503050406030204" pitchFamily="18" charset="0"/>
                                </a:rPr>
                                <m:t>2</m:t>
                              </m:r>
                            </m:sub>
                          </m:sSub>
                        </m:e>
                      </m:d>
                      <m:r>
                        <a:rPr lang="en-AU" sz="2000" b="0" i="1" smtClean="0">
                          <a:solidFill>
                            <a:srgbClr val="FF0000"/>
                          </a:solidFill>
                          <a:latin typeface="Cambria Math" panose="02040503050406030204" pitchFamily="18" charset="0"/>
                        </a:rPr>
                        <m:t>=</m:t>
                      </m:r>
                      <m:f>
                        <m:fPr>
                          <m:ctrlPr>
                            <a:rPr lang="en-AU" sz="2000" b="0" i="1" smtClean="0">
                              <a:solidFill>
                                <a:srgbClr val="FF0000"/>
                              </a:solidFill>
                              <a:latin typeface="Cambria Math" panose="02040503050406030204" pitchFamily="18" charset="0"/>
                            </a:rPr>
                          </m:ctrlPr>
                        </m:fPr>
                        <m:num>
                          <m:r>
                            <a:rPr lang="en-AU" sz="2000" b="0" i="1" smtClean="0">
                              <a:solidFill>
                                <a:srgbClr val="FF0000"/>
                              </a:solidFill>
                              <a:latin typeface="Cambria Math" panose="02040503050406030204" pitchFamily="18" charset="0"/>
                            </a:rPr>
                            <m:t>𝑘</m:t>
                          </m:r>
                          <m:sSup>
                            <m:sSupPr>
                              <m:ctrlPr>
                                <a:rPr lang="en-AU" sz="2000" b="0" i="1" smtClean="0">
                                  <a:solidFill>
                                    <a:srgbClr val="FF0000"/>
                                  </a:solidFill>
                                  <a:latin typeface="Cambria Math" panose="02040503050406030204" pitchFamily="18" charset="0"/>
                                </a:rPr>
                              </m:ctrlPr>
                            </m:sSupPr>
                            <m:e>
                              <m:r>
                                <a:rPr lang="en-AU" sz="2000" b="0" i="1" smtClean="0">
                                  <a:solidFill>
                                    <a:srgbClr val="FF0000"/>
                                  </a:solidFill>
                                  <a:latin typeface="Cambria Math" panose="02040503050406030204" pitchFamily="18" charset="0"/>
                                </a:rPr>
                                <m:t>𝑒</m:t>
                              </m:r>
                            </m:e>
                            <m:sup>
                              <m:r>
                                <a:rPr lang="en-AU" sz="2000" b="0" i="1" smtClean="0">
                                  <a:solidFill>
                                    <a:srgbClr val="FF0000"/>
                                  </a:solidFill>
                                  <a:latin typeface="Cambria Math" panose="02040503050406030204" pitchFamily="18" charset="0"/>
                                </a:rPr>
                                <m:t>2</m:t>
                              </m:r>
                            </m:sup>
                          </m:sSup>
                        </m:num>
                        <m:den>
                          <m:sSup>
                            <m:sSupPr>
                              <m:ctrlPr>
                                <a:rPr lang="en-AU" sz="2000" b="0" i="1" smtClean="0">
                                  <a:solidFill>
                                    <a:srgbClr val="FF0000"/>
                                  </a:solidFill>
                                  <a:latin typeface="Cambria Math" panose="02040503050406030204" pitchFamily="18" charset="0"/>
                                </a:rPr>
                              </m:ctrlPr>
                            </m:sSupPr>
                            <m:e>
                              <m:r>
                                <a:rPr lang="en-AU" sz="2000" b="0" i="1" smtClean="0">
                                  <a:solidFill>
                                    <a:srgbClr val="FF0000"/>
                                  </a:solidFill>
                                  <a:latin typeface="Cambria Math" panose="02040503050406030204" pitchFamily="18" charset="0"/>
                                </a:rPr>
                                <m:t>𝑟</m:t>
                              </m:r>
                            </m:e>
                            <m:sup>
                              <m:r>
                                <a:rPr lang="en-AU" sz="2000" b="0" i="1" smtClean="0">
                                  <a:solidFill>
                                    <a:srgbClr val="FF0000"/>
                                  </a:solidFill>
                                  <a:latin typeface="Cambria Math" panose="02040503050406030204" pitchFamily="18" charset="0"/>
                                </a:rPr>
                                <m:t>2</m:t>
                              </m:r>
                            </m:sup>
                          </m:sSup>
                        </m:den>
                      </m:f>
                      <m:r>
                        <a:rPr lang="en-AU" sz="2000" b="0" i="1" smtClean="0">
                          <a:solidFill>
                            <a:srgbClr val="FF0000"/>
                          </a:solidFill>
                          <a:latin typeface="Cambria Math" panose="02040503050406030204" pitchFamily="18" charset="0"/>
                        </a:rPr>
                        <m:t>−</m:t>
                      </m:r>
                      <m:f>
                        <m:fPr>
                          <m:ctrlPr>
                            <a:rPr lang="en-AU" sz="2000" b="0" i="1" smtClean="0">
                              <a:solidFill>
                                <a:srgbClr val="FF0000"/>
                              </a:solidFill>
                              <a:latin typeface="Cambria Math" panose="02040503050406030204" pitchFamily="18" charset="0"/>
                            </a:rPr>
                          </m:ctrlPr>
                        </m:fPr>
                        <m:num>
                          <m:r>
                            <a:rPr lang="en-AU" sz="2000" b="0" i="1" smtClean="0">
                              <a:solidFill>
                                <a:srgbClr val="FF0000"/>
                              </a:solidFill>
                              <a:latin typeface="Cambria Math" panose="02040503050406030204" pitchFamily="18" charset="0"/>
                            </a:rPr>
                            <m:t>𝑘</m:t>
                          </m:r>
                          <m:sSup>
                            <m:sSupPr>
                              <m:ctrlPr>
                                <a:rPr lang="en-AU" sz="2000" b="0" i="1" smtClean="0">
                                  <a:solidFill>
                                    <a:srgbClr val="FF0000"/>
                                  </a:solidFill>
                                  <a:latin typeface="Cambria Math" panose="02040503050406030204" pitchFamily="18" charset="0"/>
                                </a:rPr>
                              </m:ctrlPr>
                            </m:sSupPr>
                            <m:e>
                              <m:r>
                                <a:rPr lang="en-AU" sz="2000" b="0" i="1" smtClean="0">
                                  <a:solidFill>
                                    <a:srgbClr val="FF0000"/>
                                  </a:solidFill>
                                  <a:latin typeface="Cambria Math" panose="02040503050406030204" pitchFamily="18" charset="0"/>
                                </a:rPr>
                                <m:t>𝑒</m:t>
                              </m:r>
                            </m:e>
                            <m:sup>
                              <m:r>
                                <a:rPr lang="en-AU" sz="2000" b="0" i="1" smtClean="0">
                                  <a:solidFill>
                                    <a:srgbClr val="FF0000"/>
                                  </a:solidFill>
                                  <a:latin typeface="Cambria Math" panose="02040503050406030204" pitchFamily="18" charset="0"/>
                                </a:rPr>
                                <m:t>2</m:t>
                              </m:r>
                            </m:sup>
                          </m:sSup>
                        </m:num>
                        <m:den>
                          <m:r>
                            <a:rPr lang="en-AU" sz="2000" b="0" i="1" smtClean="0">
                              <a:solidFill>
                                <a:srgbClr val="FF0000"/>
                              </a:solidFill>
                              <a:latin typeface="Cambria Math" panose="02040503050406030204" pitchFamily="18" charset="0"/>
                            </a:rPr>
                            <m:t>4</m:t>
                          </m:r>
                          <m:sSup>
                            <m:sSupPr>
                              <m:ctrlPr>
                                <a:rPr lang="en-AU" sz="2000" b="0" i="1" smtClean="0">
                                  <a:solidFill>
                                    <a:srgbClr val="FF0000"/>
                                  </a:solidFill>
                                  <a:latin typeface="Cambria Math" panose="02040503050406030204" pitchFamily="18" charset="0"/>
                                </a:rPr>
                              </m:ctrlPr>
                            </m:sSupPr>
                            <m:e>
                              <m:r>
                                <a:rPr lang="en-AU" sz="2000" b="0" i="1" smtClean="0">
                                  <a:solidFill>
                                    <a:srgbClr val="FF0000"/>
                                  </a:solidFill>
                                  <a:latin typeface="Cambria Math" panose="02040503050406030204" pitchFamily="18" charset="0"/>
                                </a:rPr>
                                <m:t>𝑟</m:t>
                              </m:r>
                            </m:e>
                            <m:sup>
                              <m:r>
                                <a:rPr lang="en-AU" sz="2000" b="0" i="1" smtClean="0">
                                  <a:solidFill>
                                    <a:srgbClr val="FF0000"/>
                                  </a:solidFill>
                                  <a:latin typeface="Cambria Math" panose="02040503050406030204" pitchFamily="18" charset="0"/>
                                </a:rPr>
                                <m:t>2</m:t>
                              </m:r>
                            </m:sup>
                          </m:sSup>
                        </m:den>
                      </m:f>
                    </m:oMath>
                  </m:oMathPara>
                </a14:m>
                <a:endParaRPr lang="en-AU" sz="2000" dirty="0">
                  <a:solidFill>
                    <a:srgbClr val="FF0000"/>
                  </a:solidFill>
                </a:endParaRPr>
              </a:p>
            </p:txBody>
          </p:sp>
        </mc:Choice>
        <mc:Fallback>
          <p:sp>
            <p:nvSpPr>
              <p:cNvPr id="32" name="TextBox 31"/>
              <p:cNvSpPr txBox="1">
                <a:spLocks noRot="1" noChangeAspect="1" noMove="1" noResize="1" noEditPoints="1" noAdjustHandles="1" noChangeArrowheads="1" noChangeShapeType="1" noTextEdit="1"/>
              </p:cNvSpPr>
              <p:nvPr/>
            </p:nvSpPr>
            <p:spPr>
              <a:xfrm>
                <a:off x="162892" y="5928469"/>
                <a:ext cx="2934085" cy="707886"/>
              </a:xfrm>
              <a:prstGeom prst="rect">
                <a:avLst/>
              </a:prstGeom>
              <a:blipFill rotWithShape="0">
                <a:blip r:embed="rId6"/>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7631289" y="6140934"/>
                <a:ext cx="1199624"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sz="2000" i="1">
                          <a:solidFill>
                            <a:srgbClr val="FF0000"/>
                          </a:solidFill>
                          <a:latin typeface="Cambria Math" panose="02040503050406030204" pitchFamily="18" charset="0"/>
                        </a:rPr>
                        <m:t>=0.</m:t>
                      </m:r>
                      <m:r>
                        <a:rPr lang="en-AU" sz="2000" i="1" smtClean="0">
                          <a:solidFill>
                            <a:srgbClr val="FF0000"/>
                          </a:solidFill>
                          <a:latin typeface="Cambria Math" panose="02040503050406030204" pitchFamily="18" charset="0"/>
                        </a:rPr>
                        <m:t>1</m:t>
                      </m:r>
                      <m:r>
                        <a:rPr lang="en-AU" sz="2000" i="1">
                          <a:solidFill>
                            <a:srgbClr val="FF0000"/>
                          </a:solidFill>
                          <a:latin typeface="Cambria Math" panose="02040503050406030204" pitchFamily="18" charset="0"/>
                        </a:rPr>
                        <m:t>2 </m:t>
                      </m:r>
                      <m:r>
                        <a:rPr lang="en-AU" sz="2000" i="1">
                          <a:solidFill>
                            <a:srgbClr val="FF0000"/>
                          </a:solidFill>
                          <a:latin typeface="Cambria Math" panose="02040503050406030204" pitchFamily="18" charset="0"/>
                        </a:rPr>
                        <m:t>𝑛𝑁</m:t>
                      </m:r>
                    </m:oMath>
                  </m:oMathPara>
                </a14:m>
                <a:endParaRPr lang="en-AU" sz="2000" dirty="0"/>
              </a:p>
            </p:txBody>
          </p:sp>
        </mc:Choice>
        <mc:Fallback>
          <p:sp>
            <p:nvSpPr>
              <p:cNvPr id="33" name="TextBox 32"/>
              <p:cNvSpPr txBox="1">
                <a:spLocks noRot="1" noChangeAspect="1" noMove="1" noResize="1" noEditPoints="1" noAdjustHandles="1" noChangeArrowheads="1" noChangeShapeType="1" noTextEdit="1"/>
              </p:cNvSpPr>
              <p:nvPr/>
            </p:nvSpPr>
            <p:spPr>
              <a:xfrm>
                <a:off x="7631289" y="6140934"/>
                <a:ext cx="1199624" cy="307777"/>
              </a:xfrm>
              <a:prstGeom prst="rect">
                <a:avLst/>
              </a:prstGeom>
              <a:blipFill rotWithShape="0">
                <a:blip r:embed="rId7"/>
                <a:stretch>
                  <a:fillRect l="-2030" r="-4061" b="-5882"/>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4134066" y="5981917"/>
                <a:ext cx="3506794" cy="66107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sz="2000" i="1">
                          <a:solidFill>
                            <a:srgbClr val="FF0000"/>
                          </a:solidFill>
                          <a:latin typeface="Cambria Math" panose="02040503050406030204" pitchFamily="18" charset="0"/>
                        </a:rPr>
                        <m:t>=</m:t>
                      </m:r>
                      <m:f>
                        <m:fPr>
                          <m:ctrlPr>
                            <a:rPr lang="en-AU" sz="2000" i="1">
                              <a:solidFill>
                                <a:srgbClr val="FF0000"/>
                              </a:solidFill>
                              <a:latin typeface="Cambria Math" panose="02040503050406030204" pitchFamily="18" charset="0"/>
                            </a:rPr>
                          </m:ctrlPr>
                        </m:fPr>
                        <m:num>
                          <m:r>
                            <a:rPr lang="en-AU" sz="2000" i="1">
                              <a:solidFill>
                                <a:srgbClr val="FF0000"/>
                              </a:solidFill>
                              <a:latin typeface="Cambria Math" panose="02040503050406030204" pitchFamily="18" charset="0"/>
                            </a:rPr>
                            <m:t>3</m:t>
                          </m:r>
                          <m:r>
                            <a:rPr lang="en-AU" sz="2000" i="1">
                              <a:solidFill>
                                <a:srgbClr val="FF0000"/>
                              </a:solidFill>
                              <a:latin typeface="Cambria Math" panose="02040503050406030204" pitchFamily="18" charset="0"/>
                              <a:ea typeface="Cambria Math" panose="02040503050406030204" pitchFamily="18" charset="0"/>
                            </a:rPr>
                            <m:t>×9×</m:t>
                          </m:r>
                          <m:sSup>
                            <m:sSupPr>
                              <m:ctrlPr>
                                <a:rPr lang="en-AU" sz="2000" i="1">
                                  <a:solidFill>
                                    <a:srgbClr val="FF0000"/>
                                  </a:solidFill>
                                  <a:latin typeface="Cambria Math" panose="02040503050406030204" pitchFamily="18" charset="0"/>
                                  <a:ea typeface="Cambria Math" panose="02040503050406030204" pitchFamily="18" charset="0"/>
                                </a:rPr>
                              </m:ctrlPr>
                            </m:sSupPr>
                            <m:e>
                              <m:r>
                                <a:rPr lang="en-AU" sz="2000" i="1">
                                  <a:solidFill>
                                    <a:srgbClr val="FF0000"/>
                                  </a:solidFill>
                                  <a:latin typeface="Cambria Math" panose="02040503050406030204" pitchFamily="18" charset="0"/>
                                  <a:ea typeface="Cambria Math" panose="02040503050406030204" pitchFamily="18" charset="0"/>
                                </a:rPr>
                                <m:t>10</m:t>
                              </m:r>
                            </m:e>
                            <m:sup>
                              <m:r>
                                <a:rPr lang="en-AU" sz="2000" i="1">
                                  <a:solidFill>
                                    <a:srgbClr val="FF0000"/>
                                  </a:solidFill>
                                  <a:latin typeface="Cambria Math" panose="02040503050406030204" pitchFamily="18" charset="0"/>
                                  <a:ea typeface="Cambria Math" panose="02040503050406030204" pitchFamily="18" charset="0"/>
                                </a:rPr>
                                <m:t>9</m:t>
                              </m:r>
                            </m:sup>
                          </m:sSup>
                          <m:r>
                            <a:rPr lang="en-AU" sz="2000" i="1">
                              <a:solidFill>
                                <a:srgbClr val="FF0000"/>
                              </a:solidFill>
                              <a:latin typeface="Cambria Math" panose="02040503050406030204" pitchFamily="18" charset="0"/>
                              <a:ea typeface="Cambria Math" panose="02040503050406030204" pitchFamily="18" charset="0"/>
                            </a:rPr>
                            <m:t>×</m:t>
                          </m:r>
                          <m:sSup>
                            <m:sSupPr>
                              <m:ctrlPr>
                                <a:rPr lang="en-AU" sz="2000" i="1">
                                  <a:solidFill>
                                    <a:srgbClr val="FF0000"/>
                                  </a:solidFill>
                                  <a:latin typeface="Cambria Math" panose="02040503050406030204" pitchFamily="18" charset="0"/>
                                  <a:ea typeface="Cambria Math" panose="02040503050406030204" pitchFamily="18" charset="0"/>
                                </a:rPr>
                              </m:ctrlPr>
                            </m:sSupPr>
                            <m:e>
                              <m:d>
                                <m:dPr>
                                  <m:ctrlPr>
                                    <a:rPr lang="en-AU" sz="2000" i="1">
                                      <a:solidFill>
                                        <a:srgbClr val="FF0000"/>
                                      </a:solidFill>
                                      <a:latin typeface="Cambria Math" panose="02040503050406030204" pitchFamily="18" charset="0"/>
                                      <a:ea typeface="Cambria Math" panose="02040503050406030204" pitchFamily="18" charset="0"/>
                                    </a:rPr>
                                  </m:ctrlPr>
                                </m:dPr>
                                <m:e>
                                  <m:r>
                                    <a:rPr lang="en-AU" sz="2000" i="1">
                                      <a:solidFill>
                                        <a:srgbClr val="FF0000"/>
                                      </a:solidFill>
                                      <a:latin typeface="Cambria Math" panose="02040503050406030204" pitchFamily="18" charset="0"/>
                                      <a:ea typeface="Cambria Math" panose="02040503050406030204" pitchFamily="18" charset="0"/>
                                    </a:rPr>
                                    <m:t>1.6×</m:t>
                                  </m:r>
                                  <m:sSup>
                                    <m:sSupPr>
                                      <m:ctrlPr>
                                        <a:rPr lang="en-AU" sz="2000" i="1">
                                          <a:solidFill>
                                            <a:srgbClr val="FF0000"/>
                                          </a:solidFill>
                                          <a:latin typeface="Cambria Math" panose="02040503050406030204" pitchFamily="18" charset="0"/>
                                          <a:ea typeface="Cambria Math" panose="02040503050406030204" pitchFamily="18" charset="0"/>
                                        </a:rPr>
                                      </m:ctrlPr>
                                    </m:sSupPr>
                                    <m:e>
                                      <m:r>
                                        <a:rPr lang="en-AU" sz="2000" i="1">
                                          <a:solidFill>
                                            <a:srgbClr val="FF0000"/>
                                          </a:solidFill>
                                          <a:latin typeface="Cambria Math" panose="02040503050406030204" pitchFamily="18" charset="0"/>
                                          <a:ea typeface="Cambria Math" panose="02040503050406030204" pitchFamily="18" charset="0"/>
                                        </a:rPr>
                                        <m:t>10</m:t>
                                      </m:r>
                                    </m:e>
                                    <m:sup>
                                      <m:r>
                                        <a:rPr lang="en-AU" sz="2000" i="1">
                                          <a:solidFill>
                                            <a:srgbClr val="FF0000"/>
                                          </a:solidFill>
                                          <a:latin typeface="Cambria Math" panose="02040503050406030204" pitchFamily="18" charset="0"/>
                                          <a:ea typeface="Cambria Math" panose="02040503050406030204" pitchFamily="18" charset="0"/>
                                        </a:rPr>
                                        <m:t>−19</m:t>
                                      </m:r>
                                    </m:sup>
                                  </m:sSup>
                                </m:e>
                              </m:d>
                            </m:e>
                            <m:sup>
                              <m:r>
                                <a:rPr lang="en-AU" sz="2000" i="1">
                                  <a:solidFill>
                                    <a:srgbClr val="FF0000"/>
                                  </a:solidFill>
                                  <a:latin typeface="Cambria Math" panose="02040503050406030204" pitchFamily="18" charset="0"/>
                                  <a:ea typeface="Cambria Math" panose="02040503050406030204" pitchFamily="18" charset="0"/>
                                </a:rPr>
                                <m:t>2</m:t>
                              </m:r>
                            </m:sup>
                          </m:sSup>
                        </m:num>
                        <m:den>
                          <m:r>
                            <a:rPr lang="en-AU" sz="2000" i="1">
                              <a:solidFill>
                                <a:srgbClr val="FF0000"/>
                              </a:solidFill>
                              <a:latin typeface="Cambria Math" panose="02040503050406030204" pitchFamily="18" charset="0"/>
                            </a:rPr>
                            <m:t>4</m:t>
                          </m:r>
                          <m:r>
                            <a:rPr lang="en-AU" sz="2000" i="1">
                              <a:solidFill>
                                <a:srgbClr val="FF0000"/>
                              </a:solidFill>
                              <a:latin typeface="Cambria Math" panose="02040503050406030204" pitchFamily="18" charset="0"/>
                              <a:ea typeface="Cambria Math" panose="02040503050406030204" pitchFamily="18" charset="0"/>
                            </a:rPr>
                            <m:t>×</m:t>
                          </m:r>
                          <m:sSup>
                            <m:sSupPr>
                              <m:ctrlPr>
                                <a:rPr lang="en-AU" sz="2000" i="1">
                                  <a:solidFill>
                                    <a:srgbClr val="FF0000"/>
                                  </a:solidFill>
                                  <a:latin typeface="Cambria Math" panose="02040503050406030204" pitchFamily="18" charset="0"/>
                                  <a:ea typeface="Cambria Math" panose="02040503050406030204" pitchFamily="18" charset="0"/>
                                </a:rPr>
                              </m:ctrlPr>
                            </m:sSupPr>
                            <m:e>
                              <m:d>
                                <m:dPr>
                                  <m:ctrlPr>
                                    <a:rPr lang="en-AU" sz="2000" i="1">
                                      <a:solidFill>
                                        <a:srgbClr val="FF0000"/>
                                      </a:solidFill>
                                      <a:latin typeface="Cambria Math" panose="02040503050406030204" pitchFamily="18" charset="0"/>
                                      <a:ea typeface="Cambria Math" panose="02040503050406030204" pitchFamily="18" charset="0"/>
                                    </a:rPr>
                                  </m:ctrlPr>
                                </m:dPr>
                                <m:e>
                                  <m:r>
                                    <a:rPr lang="en-AU" sz="2000" i="1">
                                      <a:solidFill>
                                        <a:srgbClr val="FF0000"/>
                                      </a:solidFill>
                                      <a:latin typeface="Cambria Math" panose="02040503050406030204" pitchFamily="18" charset="0"/>
                                      <a:ea typeface="Cambria Math" panose="02040503050406030204" pitchFamily="18" charset="0"/>
                                    </a:rPr>
                                    <m:t>1.2×</m:t>
                                  </m:r>
                                  <m:sSup>
                                    <m:sSupPr>
                                      <m:ctrlPr>
                                        <a:rPr lang="en-AU" sz="2000" i="1">
                                          <a:solidFill>
                                            <a:srgbClr val="FF0000"/>
                                          </a:solidFill>
                                          <a:latin typeface="Cambria Math" panose="02040503050406030204" pitchFamily="18" charset="0"/>
                                          <a:ea typeface="Cambria Math" panose="02040503050406030204" pitchFamily="18" charset="0"/>
                                        </a:rPr>
                                      </m:ctrlPr>
                                    </m:sSupPr>
                                    <m:e>
                                      <m:r>
                                        <a:rPr lang="en-AU" sz="2000" i="1">
                                          <a:solidFill>
                                            <a:srgbClr val="FF0000"/>
                                          </a:solidFill>
                                          <a:latin typeface="Cambria Math" panose="02040503050406030204" pitchFamily="18" charset="0"/>
                                          <a:ea typeface="Cambria Math" panose="02040503050406030204" pitchFamily="18" charset="0"/>
                                        </a:rPr>
                                        <m:t>10</m:t>
                                      </m:r>
                                    </m:e>
                                    <m:sup>
                                      <m:r>
                                        <a:rPr lang="en-AU" sz="2000" i="1">
                                          <a:solidFill>
                                            <a:srgbClr val="FF0000"/>
                                          </a:solidFill>
                                          <a:latin typeface="Cambria Math" panose="02040503050406030204" pitchFamily="18" charset="0"/>
                                          <a:ea typeface="Cambria Math" panose="02040503050406030204" pitchFamily="18" charset="0"/>
                                        </a:rPr>
                                        <m:t>−9</m:t>
                                      </m:r>
                                    </m:sup>
                                  </m:sSup>
                                </m:e>
                              </m:d>
                            </m:e>
                            <m:sup>
                              <m:r>
                                <a:rPr lang="en-AU" sz="2000" i="1">
                                  <a:solidFill>
                                    <a:srgbClr val="FF0000"/>
                                  </a:solidFill>
                                  <a:latin typeface="Cambria Math" panose="02040503050406030204" pitchFamily="18" charset="0"/>
                                  <a:ea typeface="Cambria Math" panose="02040503050406030204" pitchFamily="18" charset="0"/>
                                </a:rPr>
                                <m:t>2</m:t>
                              </m:r>
                            </m:sup>
                          </m:sSup>
                        </m:den>
                      </m:f>
                    </m:oMath>
                  </m:oMathPara>
                </a14:m>
                <a:endParaRPr lang="en-AU" sz="2000" dirty="0"/>
              </a:p>
            </p:txBody>
          </p:sp>
        </mc:Choice>
        <mc:Fallback>
          <p:sp>
            <p:nvSpPr>
              <p:cNvPr id="34" name="TextBox 33"/>
              <p:cNvSpPr txBox="1">
                <a:spLocks noRot="1" noChangeAspect="1" noMove="1" noResize="1" noEditPoints="1" noAdjustHandles="1" noChangeArrowheads="1" noChangeShapeType="1" noTextEdit="1"/>
              </p:cNvSpPr>
              <p:nvPr/>
            </p:nvSpPr>
            <p:spPr>
              <a:xfrm>
                <a:off x="4134066" y="5981917"/>
                <a:ext cx="3506794" cy="661078"/>
              </a:xfrm>
              <a:prstGeom prst="rect">
                <a:avLst/>
              </a:prstGeom>
              <a:blipFill rotWithShape="0">
                <a:blip r:embed="rId8"/>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3100059" y="5981917"/>
                <a:ext cx="872611" cy="61555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sz="2000" i="1">
                          <a:solidFill>
                            <a:srgbClr val="FF0000"/>
                          </a:solidFill>
                          <a:latin typeface="Cambria Math" panose="02040503050406030204" pitchFamily="18" charset="0"/>
                        </a:rPr>
                        <m:t>=</m:t>
                      </m:r>
                      <m:f>
                        <m:fPr>
                          <m:ctrlPr>
                            <a:rPr lang="en-AU" sz="2000" i="1">
                              <a:solidFill>
                                <a:srgbClr val="FF0000"/>
                              </a:solidFill>
                              <a:latin typeface="Cambria Math" panose="02040503050406030204" pitchFamily="18" charset="0"/>
                            </a:rPr>
                          </m:ctrlPr>
                        </m:fPr>
                        <m:num>
                          <m:r>
                            <a:rPr lang="en-AU" sz="2000" i="1">
                              <a:solidFill>
                                <a:srgbClr val="FF0000"/>
                              </a:solidFill>
                              <a:latin typeface="Cambria Math" panose="02040503050406030204" pitchFamily="18" charset="0"/>
                            </a:rPr>
                            <m:t>3</m:t>
                          </m:r>
                          <m:r>
                            <a:rPr lang="en-AU" sz="2000" i="1">
                              <a:solidFill>
                                <a:srgbClr val="FF0000"/>
                              </a:solidFill>
                              <a:latin typeface="Cambria Math" panose="02040503050406030204" pitchFamily="18" charset="0"/>
                            </a:rPr>
                            <m:t>𝑘</m:t>
                          </m:r>
                          <m:sSup>
                            <m:sSupPr>
                              <m:ctrlPr>
                                <a:rPr lang="en-AU" sz="2000" i="1">
                                  <a:solidFill>
                                    <a:srgbClr val="FF0000"/>
                                  </a:solidFill>
                                  <a:latin typeface="Cambria Math" panose="02040503050406030204" pitchFamily="18" charset="0"/>
                                </a:rPr>
                              </m:ctrlPr>
                            </m:sSupPr>
                            <m:e>
                              <m:r>
                                <a:rPr lang="en-AU" sz="2000" i="1">
                                  <a:solidFill>
                                    <a:srgbClr val="FF0000"/>
                                  </a:solidFill>
                                  <a:latin typeface="Cambria Math" panose="02040503050406030204" pitchFamily="18" charset="0"/>
                                </a:rPr>
                                <m:t>𝑒</m:t>
                              </m:r>
                            </m:e>
                            <m:sup>
                              <m:r>
                                <a:rPr lang="en-AU" sz="2000" i="1">
                                  <a:solidFill>
                                    <a:srgbClr val="FF0000"/>
                                  </a:solidFill>
                                  <a:latin typeface="Cambria Math" panose="02040503050406030204" pitchFamily="18" charset="0"/>
                                </a:rPr>
                                <m:t>2</m:t>
                              </m:r>
                            </m:sup>
                          </m:sSup>
                        </m:num>
                        <m:den>
                          <m:r>
                            <a:rPr lang="en-AU" sz="2000" i="1">
                              <a:solidFill>
                                <a:srgbClr val="FF0000"/>
                              </a:solidFill>
                              <a:latin typeface="Cambria Math" panose="02040503050406030204" pitchFamily="18" charset="0"/>
                            </a:rPr>
                            <m:t>4</m:t>
                          </m:r>
                          <m:sSup>
                            <m:sSupPr>
                              <m:ctrlPr>
                                <a:rPr lang="en-AU" sz="2000" i="1">
                                  <a:solidFill>
                                    <a:srgbClr val="FF0000"/>
                                  </a:solidFill>
                                  <a:latin typeface="Cambria Math" panose="02040503050406030204" pitchFamily="18" charset="0"/>
                                </a:rPr>
                              </m:ctrlPr>
                            </m:sSupPr>
                            <m:e>
                              <m:r>
                                <a:rPr lang="en-AU" sz="2000" i="1">
                                  <a:solidFill>
                                    <a:srgbClr val="FF0000"/>
                                  </a:solidFill>
                                  <a:latin typeface="Cambria Math" panose="02040503050406030204" pitchFamily="18" charset="0"/>
                                </a:rPr>
                                <m:t>𝑟</m:t>
                              </m:r>
                            </m:e>
                            <m:sup>
                              <m:r>
                                <a:rPr lang="en-AU" sz="2000" i="1">
                                  <a:solidFill>
                                    <a:srgbClr val="FF0000"/>
                                  </a:solidFill>
                                  <a:latin typeface="Cambria Math" panose="02040503050406030204" pitchFamily="18" charset="0"/>
                                </a:rPr>
                                <m:t>2</m:t>
                              </m:r>
                            </m:sup>
                          </m:sSup>
                        </m:den>
                      </m:f>
                    </m:oMath>
                  </m:oMathPara>
                </a14:m>
                <a:endParaRPr lang="en-AU" sz="2000" dirty="0"/>
              </a:p>
            </p:txBody>
          </p:sp>
        </mc:Choice>
        <mc:Fallback>
          <p:sp>
            <p:nvSpPr>
              <p:cNvPr id="35" name="TextBox 34"/>
              <p:cNvSpPr txBox="1">
                <a:spLocks noRot="1" noChangeAspect="1" noMove="1" noResize="1" noEditPoints="1" noAdjustHandles="1" noChangeArrowheads="1" noChangeShapeType="1" noTextEdit="1"/>
              </p:cNvSpPr>
              <p:nvPr/>
            </p:nvSpPr>
            <p:spPr>
              <a:xfrm>
                <a:off x="3100059" y="5981917"/>
                <a:ext cx="872611" cy="615553"/>
              </a:xfrm>
              <a:prstGeom prst="rect">
                <a:avLst/>
              </a:prstGeom>
              <a:blipFill rotWithShape="0">
                <a:blip r:embed="rId9"/>
                <a:stretch>
                  <a:fillRect/>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395613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5" grpId="0"/>
      <p:bldP spid="19" grpId="0"/>
      <p:bldP spid="20" grpId="0"/>
      <p:bldP spid="21" grpId="0"/>
      <p:bldP spid="22" grpId="0"/>
      <p:bldP spid="27" grpId="0" animBg="1"/>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latin typeface="+mn-lt"/>
              </a:rPr>
              <a:t>Electric field</a:t>
            </a:r>
            <a:endParaRPr lang="en-AU" sz="48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4410" y="1524001"/>
            <a:ext cx="6175021" cy="4631266"/>
          </a:xfrm>
          <a:prstGeom prst="rect">
            <a:avLst/>
          </a:prstGeom>
        </p:spPr>
      </p:pic>
    </p:spTree>
    <p:custDataLst>
      <p:tags r:id="rId1"/>
    </p:custDataLst>
    <p:extLst>
      <p:ext uri="{BB962C8B-B14F-4D97-AF65-F5344CB8AC3E}">
        <p14:creationId xmlns:p14="http://schemas.microsoft.com/office/powerpoint/2010/main" val="2468822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latin typeface="+mn-lt"/>
              </a:rPr>
              <a:t>Electric field</a:t>
            </a:r>
            <a:endParaRPr lang="en-AU" sz="48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TextBox 17"/>
          <p:cNvSpPr txBox="1"/>
          <p:nvPr/>
        </p:nvSpPr>
        <p:spPr>
          <a:xfrm>
            <a:off x="620888" y="1354664"/>
            <a:ext cx="7710311" cy="4401205"/>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The </a:t>
            </a:r>
            <a:r>
              <a:rPr lang="en-AU" sz="2800" dirty="0" smtClean="0">
                <a:solidFill>
                  <a:srgbClr val="FF0000"/>
                </a:solidFill>
              </a:rPr>
              <a:t>electric field </a:t>
            </a:r>
            <a:r>
              <a:rPr lang="en-AU" sz="2800" dirty="0" smtClean="0"/>
              <a:t>at a point is the </a:t>
            </a:r>
            <a:r>
              <a:rPr lang="en-AU" sz="2800" dirty="0" smtClean="0">
                <a:solidFill>
                  <a:srgbClr val="0070C0"/>
                </a:solidFill>
              </a:rPr>
              <a:t>force a unit charge (q = +1 C) would experience if placed there</a:t>
            </a:r>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endParaRPr lang="en-AU" sz="2800" dirty="0" smtClean="0"/>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endParaRPr lang="en-AU" sz="2800" dirty="0" smtClean="0"/>
          </a:p>
          <a:p>
            <a:pPr marL="285750" indent="-285750">
              <a:buFont typeface="Arial" panose="020B0604020202020204" pitchFamily="34" charset="0"/>
              <a:buChar char="•"/>
            </a:pPr>
            <a:r>
              <a:rPr lang="en-AU" sz="2800" dirty="0" smtClean="0"/>
              <a:t>It is a vector and its direction can be represented by </a:t>
            </a:r>
            <a:r>
              <a:rPr lang="en-AU" sz="2800" dirty="0" smtClean="0">
                <a:solidFill>
                  <a:srgbClr val="FF0000"/>
                </a:solidFill>
              </a:rPr>
              <a:t>electric field lines</a:t>
            </a:r>
          </a:p>
          <a:p>
            <a:pPr marL="285750" indent="-285750">
              <a:buFont typeface="Arial" panose="020B0604020202020204" pitchFamily="34" charset="0"/>
              <a:buChar char="•"/>
            </a:pPr>
            <a:endParaRPr lang="en-AU" sz="2800" dirty="0" smtClean="0">
              <a:solidFill>
                <a:srgbClr val="FF0000"/>
              </a:solidFill>
            </a:endParaRPr>
          </a:p>
          <a:p>
            <a:pPr marL="285750" indent="-285750">
              <a:buFont typeface="Arial" panose="020B0604020202020204" pitchFamily="34" charset="0"/>
              <a:buChar char="•"/>
            </a:pPr>
            <a:r>
              <a:rPr lang="en-AU" sz="2800" dirty="0" smtClean="0"/>
              <a:t>Let’s look at some simple examples!</a:t>
            </a:r>
            <a:endParaRPr lang="en-AU" sz="2800" dirty="0"/>
          </a:p>
        </p:txBody>
      </p:sp>
      <mc:AlternateContent xmlns:mc="http://schemas.openxmlformats.org/markup-compatibility/2006" xmlns:a14="http://schemas.microsoft.com/office/drawing/2010/main">
        <mc:Choice Requires="a14">
          <p:sp>
            <p:nvSpPr>
              <p:cNvPr id="10" name="TextBox 9"/>
              <p:cNvSpPr txBox="1"/>
              <p:nvPr/>
            </p:nvSpPr>
            <p:spPr>
              <a:xfrm>
                <a:off x="1399820" y="2506129"/>
                <a:ext cx="1171410" cy="11323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AU" sz="3200" i="1" smtClean="0">
                              <a:latin typeface="Cambria Math" panose="02040503050406030204" pitchFamily="18" charset="0"/>
                            </a:rPr>
                          </m:ctrlPr>
                        </m:accPr>
                        <m:e>
                          <m:r>
                            <a:rPr lang="en-AU" sz="3200" b="0" i="1" smtClean="0">
                              <a:latin typeface="Cambria Math" panose="02040503050406030204" pitchFamily="18" charset="0"/>
                            </a:rPr>
                            <m:t>𝐸</m:t>
                          </m:r>
                        </m:e>
                      </m:acc>
                      <m:r>
                        <a:rPr lang="en-AU" sz="3200" b="0" i="1" smtClean="0">
                          <a:latin typeface="Cambria Math" panose="02040503050406030204" pitchFamily="18" charset="0"/>
                        </a:rPr>
                        <m:t>=</m:t>
                      </m:r>
                      <m:f>
                        <m:fPr>
                          <m:ctrlPr>
                            <a:rPr lang="en-AU" sz="3200" b="0" i="1" smtClean="0">
                              <a:latin typeface="Cambria Math" panose="02040503050406030204" pitchFamily="18" charset="0"/>
                            </a:rPr>
                          </m:ctrlPr>
                        </m:fPr>
                        <m:num>
                          <m:acc>
                            <m:accPr>
                              <m:chr m:val="⃗"/>
                              <m:ctrlPr>
                                <a:rPr lang="en-AU" sz="3200" b="0" i="1" smtClean="0">
                                  <a:latin typeface="Cambria Math" panose="02040503050406030204" pitchFamily="18" charset="0"/>
                                </a:rPr>
                              </m:ctrlPr>
                            </m:accPr>
                            <m:e>
                              <m:r>
                                <a:rPr lang="en-AU" sz="3200" b="0" i="1" smtClean="0">
                                  <a:latin typeface="Cambria Math" panose="02040503050406030204" pitchFamily="18" charset="0"/>
                                </a:rPr>
                                <m:t>𝐹</m:t>
                              </m:r>
                            </m:e>
                          </m:acc>
                        </m:num>
                        <m:den>
                          <m:r>
                            <a:rPr lang="en-AU" sz="3200" b="0" i="1" smtClean="0">
                              <a:latin typeface="Cambria Math" panose="02040503050406030204" pitchFamily="18" charset="0"/>
                            </a:rPr>
                            <m:t>𝑞</m:t>
                          </m:r>
                        </m:den>
                      </m:f>
                    </m:oMath>
                  </m:oMathPara>
                </a14:m>
                <a:endParaRPr lang="en-AU"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1399820" y="2506129"/>
                <a:ext cx="1171410" cy="1132361"/>
              </a:xfrm>
              <a:prstGeom prst="rect">
                <a:avLst/>
              </a:prstGeom>
              <a:blipFill rotWithShape="0">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587227" y="2833612"/>
                <a:ext cx="1489190" cy="5523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AU" sz="3200" i="1" smtClean="0">
                              <a:latin typeface="Cambria Math" panose="02040503050406030204" pitchFamily="18" charset="0"/>
                            </a:rPr>
                          </m:ctrlPr>
                        </m:accPr>
                        <m:e>
                          <m:r>
                            <a:rPr lang="en-AU" sz="3200" b="0" i="1" smtClean="0">
                              <a:latin typeface="Cambria Math" panose="02040503050406030204" pitchFamily="18" charset="0"/>
                            </a:rPr>
                            <m:t>𝐹</m:t>
                          </m:r>
                        </m:e>
                      </m:acc>
                      <m:r>
                        <a:rPr lang="en-AU" sz="3200" b="0" i="1" smtClean="0">
                          <a:latin typeface="Cambria Math" panose="02040503050406030204" pitchFamily="18" charset="0"/>
                        </a:rPr>
                        <m:t>=</m:t>
                      </m:r>
                      <m:r>
                        <a:rPr lang="en-AU" sz="3200" b="0" i="1" smtClean="0">
                          <a:latin typeface="Cambria Math" panose="02040503050406030204" pitchFamily="18" charset="0"/>
                        </a:rPr>
                        <m:t>𝑞</m:t>
                      </m:r>
                      <m:r>
                        <a:rPr lang="en-AU" sz="3200" b="0" i="1" smtClean="0">
                          <a:latin typeface="Cambria Math" panose="02040503050406030204" pitchFamily="18" charset="0"/>
                        </a:rPr>
                        <m:t> </m:t>
                      </m:r>
                      <m:acc>
                        <m:accPr>
                          <m:chr m:val="⃗"/>
                          <m:ctrlPr>
                            <a:rPr lang="en-AU" sz="3200" b="0" i="1" smtClean="0">
                              <a:latin typeface="Cambria Math" panose="02040503050406030204" pitchFamily="18" charset="0"/>
                            </a:rPr>
                          </m:ctrlPr>
                        </m:accPr>
                        <m:e>
                          <m:r>
                            <a:rPr lang="en-AU" sz="3200" b="0" i="1" smtClean="0">
                              <a:latin typeface="Cambria Math" panose="02040503050406030204" pitchFamily="18" charset="0"/>
                            </a:rPr>
                            <m:t>𝐸</m:t>
                          </m:r>
                        </m:e>
                      </m:acc>
                    </m:oMath>
                  </m:oMathPara>
                </a14:m>
                <a:endParaRPr lang="en-AU"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587227" y="2833612"/>
                <a:ext cx="1489190" cy="552331"/>
              </a:xfrm>
              <a:prstGeom prst="rect">
                <a:avLst/>
              </a:prstGeom>
              <a:blipFill rotWithShape="0">
                <a:blip r:embed="rId5"/>
                <a:stretch>
                  <a:fillRect/>
                </a:stretch>
              </a:blipFill>
            </p:spPr>
            <p:txBody>
              <a:bodyPr/>
              <a:lstStyle/>
              <a:p>
                <a:r>
                  <a:rPr lang="en-AU">
                    <a:noFill/>
                  </a:rPr>
                  <a:t> </a:t>
                </a:r>
              </a:p>
            </p:txBody>
          </p:sp>
        </mc:Fallback>
      </mc:AlternateContent>
      <p:sp>
        <p:nvSpPr>
          <p:cNvPr id="15" name="TextBox 14"/>
          <p:cNvSpPr txBox="1"/>
          <p:nvPr/>
        </p:nvSpPr>
        <p:spPr>
          <a:xfrm>
            <a:off x="5904088" y="2917864"/>
            <a:ext cx="2754488" cy="461665"/>
          </a:xfrm>
          <a:prstGeom prst="rect">
            <a:avLst/>
          </a:prstGeom>
          <a:noFill/>
        </p:spPr>
        <p:txBody>
          <a:bodyPr wrap="square" rtlCol="0">
            <a:spAutoFit/>
          </a:bodyPr>
          <a:lstStyle/>
          <a:p>
            <a:r>
              <a:rPr lang="en-AU" sz="2400" dirty="0" smtClean="0"/>
              <a:t>(Units of E are N/C)</a:t>
            </a:r>
            <a:endParaRPr lang="en-AU" sz="2400" dirty="0"/>
          </a:p>
        </p:txBody>
      </p:sp>
    </p:spTree>
    <p:custDataLst>
      <p:tags r:id="rId1"/>
    </p:custDataLst>
    <p:extLst>
      <p:ext uri="{BB962C8B-B14F-4D97-AF65-F5344CB8AC3E}">
        <p14:creationId xmlns:p14="http://schemas.microsoft.com/office/powerpoint/2010/main" val="314023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stCxn id="9" idx="5"/>
          </p:cNvCxnSpPr>
          <p:nvPr/>
        </p:nvCxnSpPr>
        <p:spPr>
          <a:xfrm>
            <a:off x="1953781" y="3231190"/>
            <a:ext cx="721686" cy="1065345"/>
          </a:xfrm>
          <a:prstGeom prst="line">
            <a:avLst/>
          </a:prstGeom>
          <a:ln>
            <a:prstDash val="dash"/>
          </a:ln>
        </p:spPr>
        <p:style>
          <a:lnRef idx="3">
            <a:schemeClr val="accent1"/>
          </a:lnRef>
          <a:fillRef idx="0">
            <a:schemeClr val="accent1"/>
          </a:fillRef>
          <a:effectRef idx="2">
            <a:schemeClr val="accent1"/>
          </a:effectRef>
          <a:fontRef idx="minor">
            <a:schemeClr val="tx1"/>
          </a:fontRef>
        </p:style>
      </p:cxnSp>
      <p:sp>
        <p:nvSpPr>
          <p:cNvPr id="4" name="Title 1"/>
          <p:cNvSpPr txBox="1">
            <a:spLocks/>
          </p:cNvSpPr>
          <p:nvPr/>
        </p:nvSpPr>
        <p:spPr>
          <a:xfrm>
            <a:off x="457200" y="274638"/>
            <a:ext cx="82296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latin typeface="+mn-lt"/>
              </a:rPr>
              <a:t>Electric field</a:t>
            </a:r>
            <a:endParaRPr lang="en-AU" sz="48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TextBox 17"/>
          <p:cNvSpPr txBox="1"/>
          <p:nvPr/>
        </p:nvSpPr>
        <p:spPr>
          <a:xfrm>
            <a:off x="620888" y="1354664"/>
            <a:ext cx="7902223" cy="584775"/>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t>Electric field around a </a:t>
            </a:r>
            <a:r>
              <a:rPr lang="en-AU" sz="3200" dirty="0" smtClean="0">
                <a:solidFill>
                  <a:srgbClr val="FF0000"/>
                </a:solidFill>
              </a:rPr>
              <a:t>positive charge +Q</a:t>
            </a:r>
            <a:endParaRPr lang="en-AU" sz="3200" dirty="0">
              <a:solidFill>
                <a:srgbClr val="FF0000"/>
              </a:solidFill>
            </a:endParaRPr>
          </a:p>
        </p:txBody>
      </p:sp>
      <p:sp>
        <p:nvSpPr>
          <p:cNvPr id="3" name="TextBox 2"/>
          <p:cNvSpPr txBox="1"/>
          <p:nvPr/>
        </p:nvSpPr>
        <p:spPr>
          <a:xfrm>
            <a:off x="4730044" y="2141397"/>
            <a:ext cx="3956756" cy="830997"/>
          </a:xfrm>
          <a:prstGeom prst="rect">
            <a:avLst/>
          </a:prstGeom>
          <a:noFill/>
        </p:spPr>
        <p:txBody>
          <a:bodyPr wrap="square" rtlCol="0">
            <a:spAutoFit/>
          </a:bodyPr>
          <a:lstStyle/>
          <a:p>
            <a:r>
              <a:rPr lang="en-AU" sz="2400" dirty="0" smtClean="0"/>
              <a:t>Test charge +q at separation r feels an outward force</a:t>
            </a:r>
            <a:endParaRPr lang="en-AU" sz="2400" dirty="0"/>
          </a:p>
        </p:txBody>
      </p:sp>
      <mc:AlternateContent xmlns:mc="http://schemas.openxmlformats.org/markup-compatibility/2006" xmlns:a14="http://schemas.microsoft.com/office/drawing/2010/main">
        <mc:Choice Requires="a14">
          <p:sp>
            <p:nvSpPr>
              <p:cNvPr id="6" name="TextBox 5"/>
              <p:cNvSpPr txBox="1"/>
              <p:nvPr/>
            </p:nvSpPr>
            <p:spPr>
              <a:xfrm>
                <a:off x="5604930" y="3081864"/>
                <a:ext cx="1845633" cy="706668"/>
              </a:xfrm>
              <a:prstGeom prst="rect">
                <a:avLst/>
              </a:prstGeom>
              <a:noFill/>
            </p:spPr>
            <p:txBody>
              <a:bodyPr wrap="none" lIns="0" tIns="0" rIns="0" bIns="0" rtlCol="0">
                <a:spAutoFit/>
              </a:bodyPr>
              <a:lstStyle/>
              <a:p>
                <a:r>
                  <a:rPr lang="en-AU" sz="3200" b="0" dirty="0" smtClean="0"/>
                  <a:t>|</a:t>
                </a:r>
                <a14:m>
                  <m:oMath xmlns:m="http://schemas.openxmlformats.org/officeDocument/2006/math">
                    <m:r>
                      <a:rPr lang="en-AU" sz="3200" b="0" i="1" smtClean="0">
                        <a:latin typeface="Cambria Math" panose="02040503050406030204" pitchFamily="18" charset="0"/>
                      </a:rPr>
                      <m:t>𝐹</m:t>
                    </m:r>
                    <m:r>
                      <a:rPr lang="en-AU" sz="3200" b="0" i="1" smtClean="0">
                        <a:latin typeface="Cambria Math" panose="02040503050406030204" pitchFamily="18" charset="0"/>
                      </a:rPr>
                      <m:t>|=</m:t>
                    </m:r>
                    <m:f>
                      <m:fPr>
                        <m:ctrlPr>
                          <a:rPr lang="en-AU" sz="3200" b="0" i="1" smtClean="0">
                            <a:latin typeface="Cambria Math" panose="02040503050406030204" pitchFamily="18" charset="0"/>
                          </a:rPr>
                        </m:ctrlPr>
                      </m:fPr>
                      <m:num>
                        <m:r>
                          <a:rPr lang="en-AU" sz="3200" b="0" i="1" smtClean="0">
                            <a:latin typeface="Cambria Math" panose="02040503050406030204" pitchFamily="18" charset="0"/>
                          </a:rPr>
                          <m:t>𝑘</m:t>
                        </m:r>
                        <m:r>
                          <a:rPr lang="en-AU" sz="3200" b="0" i="1" smtClean="0">
                            <a:latin typeface="Cambria Math" panose="02040503050406030204" pitchFamily="18" charset="0"/>
                          </a:rPr>
                          <m:t> </m:t>
                        </m:r>
                        <m:r>
                          <a:rPr lang="en-AU" sz="3200" b="0" i="1" smtClean="0">
                            <a:latin typeface="Cambria Math" panose="02040503050406030204" pitchFamily="18" charset="0"/>
                          </a:rPr>
                          <m:t>𝑄</m:t>
                        </m:r>
                        <m:r>
                          <a:rPr lang="en-AU" sz="3200" b="0" i="1" smtClean="0">
                            <a:latin typeface="Cambria Math" panose="02040503050406030204" pitchFamily="18" charset="0"/>
                          </a:rPr>
                          <m:t> </m:t>
                        </m:r>
                        <m:r>
                          <a:rPr lang="en-AU" sz="3200" b="0" i="1" smtClean="0">
                            <a:latin typeface="Cambria Math" panose="02040503050406030204" pitchFamily="18" charset="0"/>
                          </a:rPr>
                          <m:t>𝑞</m:t>
                        </m:r>
                      </m:num>
                      <m:den>
                        <m:sSup>
                          <m:sSupPr>
                            <m:ctrlPr>
                              <a:rPr lang="en-AU" sz="3200" b="0" i="1" smtClean="0">
                                <a:latin typeface="Cambria Math" panose="02040503050406030204" pitchFamily="18" charset="0"/>
                              </a:rPr>
                            </m:ctrlPr>
                          </m:sSupPr>
                          <m:e>
                            <m:r>
                              <a:rPr lang="en-AU" sz="3200" b="0" i="1" smtClean="0">
                                <a:latin typeface="Cambria Math" panose="02040503050406030204" pitchFamily="18" charset="0"/>
                              </a:rPr>
                              <m:t>𝑟</m:t>
                            </m:r>
                          </m:e>
                          <m:sup>
                            <m:r>
                              <a:rPr lang="en-AU" sz="3200" b="0" i="1" smtClean="0">
                                <a:latin typeface="Cambria Math" panose="02040503050406030204" pitchFamily="18" charset="0"/>
                              </a:rPr>
                              <m:t>2</m:t>
                            </m:r>
                          </m:sup>
                        </m:sSup>
                      </m:den>
                    </m:f>
                  </m:oMath>
                </a14:m>
                <a:endParaRPr lang="en-AU"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5604930" y="3081864"/>
                <a:ext cx="1845633" cy="706668"/>
              </a:xfrm>
              <a:prstGeom prst="rect">
                <a:avLst/>
              </a:prstGeom>
              <a:blipFill rotWithShape="0">
                <a:blip r:embed="rId4"/>
                <a:stretch>
                  <a:fillRect l="-13201" t="-1739" b="-2087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311421" y="4639733"/>
                <a:ext cx="2518895" cy="773032"/>
              </a:xfrm>
              <a:prstGeom prst="rect">
                <a:avLst/>
              </a:prstGeom>
              <a:noFill/>
            </p:spPr>
            <p:txBody>
              <a:bodyPr wrap="none" lIns="0" tIns="0" rIns="0" bIns="0" rtlCol="0">
                <a:spAutoFit/>
              </a:bodyPr>
              <a:lstStyle/>
              <a:p>
                <a:r>
                  <a:rPr lang="en-AU" sz="3200" b="0" dirty="0" smtClean="0">
                    <a:solidFill>
                      <a:srgbClr val="FF0000"/>
                    </a:solidFill>
                  </a:rPr>
                  <a:t>|</a:t>
                </a:r>
                <a14:m>
                  <m:oMath xmlns:m="http://schemas.openxmlformats.org/officeDocument/2006/math">
                    <m:r>
                      <a:rPr lang="en-AU" sz="3200" b="0" i="1" smtClean="0">
                        <a:solidFill>
                          <a:srgbClr val="FF0000"/>
                        </a:solidFill>
                        <a:latin typeface="Cambria Math" panose="02040503050406030204" pitchFamily="18" charset="0"/>
                      </a:rPr>
                      <m:t>𝐸</m:t>
                    </m:r>
                    <m:r>
                      <a:rPr lang="en-AU" sz="3200" b="0" i="1" smtClean="0">
                        <a:solidFill>
                          <a:srgbClr val="FF0000"/>
                        </a:solidFill>
                        <a:latin typeface="Cambria Math" panose="02040503050406030204" pitchFamily="18" charset="0"/>
                      </a:rPr>
                      <m:t>|=</m:t>
                    </m:r>
                    <m:f>
                      <m:fPr>
                        <m:ctrlPr>
                          <a:rPr lang="en-AU" sz="3200" b="0" i="1" smtClean="0">
                            <a:solidFill>
                              <a:srgbClr val="FF0000"/>
                            </a:solidFill>
                            <a:latin typeface="Cambria Math" panose="02040503050406030204" pitchFamily="18" charset="0"/>
                          </a:rPr>
                        </m:ctrlPr>
                      </m:fPr>
                      <m:num>
                        <m:r>
                          <a:rPr lang="en-AU" sz="3200" b="0" i="1" smtClean="0">
                            <a:solidFill>
                              <a:srgbClr val="FF0000"/>
                            </a:solidFill>
                            <a:latin typeface="Cambria Math" panose="02040503050406030204" pitchFamily="18" charset="0"/>
                          </a:rPr>
                          <m:t>|</m:t>
                        </m:r>
                        <m:r>
                          <a:rPr lang="en-AU" sz="3200" b="0" i="1" smtClean="0">
                            <a:solidFill>
                              <a:srgbClr val="FF0000"/>
                            </a:solidFill>
                            <a:latin typeface="Cambria Math" panose="02040503050406030204" pitchFamily="18" charset="0"/>
                          </a:rPr>
                          <m:t>𝐹</m:t>
                        </m:r>
                        <m:r>
                          <a:rPr lang="en-AU" sz="3200" b="0" i="1" smtClean="0">
                            <a:solidFill>
                              <a:srgbClr val="FF0000"/>
                            </a:solidFill>
                            <a:latin typeface="Cambria Math" panose="02040503050406030204" pitchFamily="18" charset="0"/>
                          </a:rPr>
                          <m:t>|</m:t>
                        </m:r>
                      </m:num>
                      <m:den>
                        <m:r>
                          <a:rPr lang="en-AU" sz="3200" b="0" i="1" smtClean="0">
                            <a:solidFill>
                              <a:srgbClr val="FF0000"/>
                            </a:solidFill>
                            <a:latin typeface="Cambria Math" panose="02040503050406030204" pitchFamily="18" charset="0"/>
                          </a:rPr>
                          <m:t>𝑞</m:t>
                        </m:r>
                      </m:den>
                    </m:f>
                    <m:r>
                      <a:rPr lang="en-AU" sz="3200" b="0" i="1" smtClean="0">
                        <a:solidFill>
                          <a:srgbClr val="FF0000"/>
                        </a:solidFill>
                        <a:latin typeface="Cambria Math" panose="02040503050406030204" pitchFamily="18" charset="0"/>
                      </a:rPr>
                      <m:t>=</m:t>
                    </m:r>
                    <m:f>
                      <m:fPr>
                        <m:ctrlPr>
                          <a:rPr lang="en-AU" sz="3200" b="0" i="1" smtClean="0">
                            <a:solidFill>
                              <a:srgbClr val="FF0000"/>
                            </a:solidFill>
                            <a:latin typeface="Cambria Math" panose="02040503050406030204" pitchFamily="18" charset="0"/>
                          </a:rPr>
                        </m:ctrlPr>
                      </m:fPr>
                      <m:num>
                        <m:r>
                          <a:rPr lang="en-AU" sz="3200" b="0" i="1" smtClean="0">
                            <a:solidFill>
                              <a:srgbClr val="FF0000"/>
                            </a:solidFill>
                            <a:latin typeface="Cambria Math" panose="02040503050406030204" pitchFamily="18" charset="0"/>
                          </a:rPr>
                          <m:t>𝑘</m:t>
                        </m:r>
                        <m:r>
                          <a:rPr lang="en-AU" sz="3200" b="0" i="1" smtClean="0">
                            <a:solidFill>
                              <a:srgbClr val="FF0000"/>
                            </a:solidFill>
                            <a:latin typeface="Cambria Math" panose="02040503050406030204" pitchFamily="18" charset="0"/>
                          </a:rPr>
                          <m:t> </m:t>
                        </m:r>
                        <m:r>
                          <a:rPr lang="en-AU" sz="3200" b="0" i="1" smtClean="0">
                            <a:solidFill>
                              <a:srgbClr val="FF0000"/>
                            </a:solidFill>
                            <a:latin typeface="Cambria Math" panose="02040503050406030204" pitchFamily="18" charset="0"/>
                          </a:rPr>
                          <m:t>𝑄</m:t>
                        </m:r>
                      </m:num>
                      <m:den>
                        <m:sSup>
                          <m:sSupPr>
                            <m:ctrlPr>
                              <a:rPr lang="en-AU" sz="3200" b="0" i="1" smtClean="0">
                                <a:solidFill>
                                  <a:srgbClr val="FF0000"/>
                                </a:solidFill>
                                <a:latin typeface="Cambria Math" panose="02040503050406030204" pitchFamily="18" charset="0"/>
                              </a:rPr>
                            </m:ctrlPr>
                          </m:sSupPr>
                          <m:e>
                            <m:r>
                              <a:rPr lang="en-AU" sz="3200" b="0" i="1" smtClean="0">
                                <a:solidFill>
                                  <a:srgbClr val="FF0000"/>
                                </a:solidFill>
                                <a:latin typeface="Cambria Math" panose="02040503050406030204" pitchFamily="18" charset="0"/>
                              </a:rPr>
                              <m:t>𝑟</m:t>
                            </m:r>
                          </m:e>
                          <m:sup>
                            <m:r>
                              <a:rPr lang="en-AU" sz="3200" b="0" i="1" smtClean="0">
                                <a:solidFill>
                                  <a:srgbClr val="FF0000"/>
                                </a:solidFill>
                                <a:latin typeface="Cambria Math" panose="02040503050406030204" pitchFamily="18" charset="0"/>
                              </a:rPr>
                              <m:t>2</m:t>
                            </m:r>
                          </m:sup>
                        </m:sSup>
                      </m:den>
                    </m:f>
                  </m:oMath>
                </a14:m>
                <a:endParaRPr lang="en-AU" sz="3200"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311421" y="4639733"/>
                <a:ext cx="2518895" cy="773032"/>
              </a:xfrm>
              <a:prstGeom prst="rect">
                <a:avLst/>
              </a:prstGeom>
              <a:blipFill rotWithShape="0">
                <a:blip r:embed="rId5"/>
                <a:stretch>
                  <a:fillRect l="-9662" b="-11811"/>
                </a:stretch>
              </a:blipFill>
            </p:spPr>
            <p:txBody>
              <a:bodyPr/>
              <a:lstStyle/>
              <a:p>
                <a:r>
                  <a:rPr lang="en-AU">
                    <a:noFill/>
                  </a:rPr>
                  <a:t> </a:t>
                </a:r>
              </a:p>
            </p:txBody>
          </p:sp>
        </mc:Fallback>
      </mc:AlternateContent>
      <p:sp>
        <p:nvSpPr>
          <p:cNvPr id="14" name="Oval 13"/>
          <p:cNvSpPr>
            <a:spLocks noChangeAspect="1"/>
          </p:cNvSpPr>
          <p:nvPr/>
        </p:nvSpPr>
        <p:spPr>
          <a:xfrm>
            <a:off x="2393244" y="4052573"/>
            <a:ext cx="564444" cy="56444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ln>
                  <a:solidFill>
                    <a:schemeClr val="tx1"/>
                  </a:solidFill>
                </a:ln>
                <a:solidFill>
                  <a:schemeClr val="tx1"/>
                </a:solidFill>
              </a:rPr>
              <a:t>+</a:t>
            </a:r>
            <a:endParaRPr lang="en-AU" sz="3600" dirty="0">
              <a:ln>
                <a:solidFill>
                  <a:schemeClr val="tx1"/>
                </a:solidFill>
              </a:ln>
              <a:solidFill>
                <a:schemeClr val="tx1"/>
              </a:solidFill>
            </a:endParaRPr>
          </a:p>
        </p:txBody>
      </p:sp>
      <p:sp>
        <p:nvSpPr>
          <p:cNvPr id="9" name="Oval 8"/>
          <p:cNvSpPr/>
          <p:nvPr/>
        </p:nvSpPr>
        <p:spPr>
          <a:xfrm>
            <a:off x="1761067" y="3028841"/>
            <a:ext cx="225778" cy="23706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flipH="1">
            <a:off x="1941689" y="2675466"/>
            <a:ext cx="620888" cy="461665"/>
          </a:xfrm>
          <a:prstGeom prst="rect">
            <a:avLst/>
          </a:prstGeom>
          <a:noFill/>
        </p:spPr>
        <p:txBody>
          <a:bodyPr wrap="square" rtlCol="0">
            <a:spAutoFit/>
          </a:bodyPr>
          <a:lstStyle/>
          <a:p>
            <a:r>
              <a:rPr lang="en-AU" sz="2400" dirty="0" smtClean="0"/>
              <a:t>+q</a:t>
            </a:r>
            <a:endParaRPr lang="en-AU" sz="2400" dirty="0"/>
          </a:p>
        </p:txBody>
      </p:sp>
      <p:cxnSp>
        <p:nvCxnSpPr>
          <p:cNvPr id="16" name="Straight Arrow Connector 15"/>
          <p:cNvCxnSpPr/>
          <p:nvPr/>
        </p:nvCxnSpPr>
        <p:spPr>
          <a:xfrm flipH="1" flipV="1">
            <a:off x="1467556" y="2506132"/>
            <a:ext cx="338668" cy="5227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TextBox 24"/>
          <p:cNvSpPr txBox="1"/>
          <p:nvPr/>
        </p:nvSpPr>
        <p:spPr>
          <a:xfrm>
            <a:off x="1061157" y="5633809"/>
            <a:ext cx="7236175" cy="830997"/>
          </a:xfrm>
          <a:prstGeom prst="rect">
            <a:avLst/>
          </a:prstGeom>
          <a:noFill/>
        </p:spPr>
        <p:txBody>
          <a:bodyPr wrap="square" rtlCol="0">
            <a:spAutoFit/>
          </a:bodyPr>
          <a:lstStyle/>
          <a:p>
            <a:r>
              <a:rPr lang="en-AU" sz="2400" dirty="0" smtClean="0">
                <a:solidFill>
                  <a:srgbClr val="0070C0"/>
                </a:solidFill>
              </a:rPr>
              <a:t>Now imagine placing the test charge at many different places to map out the whole electric field</a:t>
            </a:r>
            <a:endParaRPr lang="en-AU" sz="2400" dirty="0">
              <a:solidFill>
                <a:srgbClr val="0070C0"/>
              </a:solidFill>
            </a:endParaRPr>
          </a:p>
        </p:txBody>
      </p:sp>
      <p:sp>
        <p:nvSpPr>
          <p:cNvPr id="26" name="TextBox 25"/>
          <p:cNvSpPr txBox="1"/>
          <p:nvPr/>
        </p:nvSpPr>
        <p:spPr>
          <a:xfrm>
            <a:off x="4755390" y="4066021"/>
            <a:ext cx="3841098" cy="461665"/>
          </a:xfrm>
          <a:prstGeom prst="rect">
            <a:avLst/>
          </a:prstGeom>
          <a:noFill/>
        </p:spPr>
        <p:txBody>
          <a:bodyPr wrap="square" rtlCol="0">
            <a:spAutoFit/>
          </a:bodyPr>
          <a:lstStyle/>
          <a:p>
            <a:r>
              <a:rPr lang="en-AU" sz="2400" dirty="0" smtClean="0">
                <a:solidFill>
                  <a:srgbClr val="FF0000"/>
                </a:solidFill>
              </a:rPr>
              <a:t>Electric field is also outward</a:t>
            </a:r>
            <a:endParaRPr lang="en-AU" sz="2400" dirty="0">
              <a:solidFill>
                <a:srgbClr val="FF0000"/>
              </a:solidFill>
            </a:endParaRPr>
          </a:p>
        </p:txBody>
      </p:sp>
    </p:spTree>
    <p:custDataLst>
      <p:tags r:id="rId1"/>
    </p:custDataLst>
    <p:extLst>
      <p:ext uri="{BB962C8B-B14F-4D97-AF65-F5344CB8AC3E}">
        <p14:creationId xmlns:p14="http://schemas.microsoft.com/office/powerpoint/2010/main" val="186898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animBg="1"/>
      <p:bldP spid="11"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latin typeface="+mn-lt"/>
              </a:rPr>
              <a:t>Electric field</a:t>
            </a:r>
            <a:endParaRPr lang="en-AU" sz="48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TextBox 17"/>
          <p:cNvSpPr txBox="1"/>
          <p:nvPr/>
        </p:nvSpPr>
        <p:spPr>
          <a:xfrm>
            <a:off x="620888" y="1354664"/>
            <a:ext cx="7902223" cy="584775"/>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t>Electric field around a </a:t>
            </a:r>
            <a:r>
              <a:rPr lang="en-AU" sz="3200" dirty="0" smtClean="0">
                <a:solidFill>
                  <a:srgbClr val="FF0000"/>
                </a:solidFill>
              </a:rPr>
              <a:t>positive charge +Q</a:t>
            </a:r>
            <a:endParaRPr lang="en-AU" sz="3200" dirty="0">
              <a:solidFill>
                <a:srgbClr val="FF0000"/>
              </a:solidFill>
            </a:endParaRPr>
          </a:p>
        </p:txBody>
      </p:sp>
      <p:pic>
        <p:nvPicPr>
          <p:cNvPr id="2" name="Picture 1"/>
          <p:cNvPicPr>
            <a:picLocks noChangeAspect="1"/>
          </p:cNvPicPr>
          <p:nvPr/>
        </p:nvPicPr>
        <p:blipFill>
          <a:blip r:embed="rId4"/>
          <a:stretch>
            <a:fillRect/>
          </a:stretch>
        </p:blipFill>
        <p:spPr>
          <a:xfrm>
            <a:off x="925691" y="2582231"/>
            <a:ext cx="3522239" cy="3522239"/>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418669" y="3499555"/>
                <a:ext cx="2524538" cy="773032"/>
              </a:xfrm>
              <a:prstGeom prst="rect">
                <a:avLst/>
              </a:prstGeom>
              <a:noFill/>
            </p:spPr>
            <p:txBody>
              <a:bodyPr wrap="square" lIns="0" tIns="0" rIns="0" bIns="0" rtlCol="0">
                <a:spAutoFit/>
              </a:bodyPr>
              <a:lstStyle/>
              <a:p>
                <a:r>
                  <a:rPr lang="en-AU" sz="3200" b="0" dirty="0" smtClean="0">
                    <a:solidFill>
                      <a:srgbClr val="FF0000"/>
                    </a:solidFill>
                  </a:rPr>
                  <a:t>|</a:t>
                </a:r>
                <a14:m>
                  <m:oMath xmlns:m="http://schemas.openxmlformats.org/officeDocument/2006/math">
                    <m:r>
                      <a:rPr lang="en-AU" sz="3200" b="0" i="1" smtClean="0">
                        <a:solidFill>
                          <a:srgbClr val="FF0000"/>
                        </a:solidFill>
                        <a:latin typeface="Cambria Math" panose="02040503050406030204" pitchFamily="18" charset="0"/>
                      </a:rPr>
                      <m:t>𝐸</m:t>
                    </m:r>
                    <m:r>
                      <a:rPr lang="en-AU" sz="3200" b="0" i="1" smtClean="0">
                        <a:solidFill>
                          <a:srgbClr val="FF0000"/>
                        </a:solidFill>
                        <a:latin typeface="Cambria Math" panose="02040503050406030204" pitchFamily="18" charset="0"/>
                      </a:rPr>
                      <m:t>|=</m:t>
                    </m:r>
                    <m:f>
                      <m:fPr>
                        <m:ctrlPr>
                          <a:rPr lang="en-AU" sz="3200" b="0" i="1" smtClean="0">
                            <a:solidFill>
                              <a:srgbClr val="FF0000"/>
                            </a:solidFill>
                            <a:latin typeface="Cambria Math" panose="02040503050406030204" pitchFamily="18" charset="0"/>
                          </a:rPr>
                        </m:ctrlPr>
                      </m:fPr>
                      <m:num>
                        <m:r>
                          <a:rPr lang="en-AU" sz="3200" b="0" i="1" smtClean="0">
                            <a:solidFill>
                              <a:srgbClr val="FF0000"/>
                            </a:solidFill>
                            <a:latin typeface="Cambria Math" panose="02040503050406030204" pitchFamily="18" charset="0"/>
                          </a:rPr>
                          <m:t>|</m:t>
                        </m:r>
                        <m:r>
                          <a:rPr lang="en-AU" sz="3200" b="0" i="1" smtClean="0">
                            <a:solidFill>
                              <a:srgbClr val="FF0000"/>
                            </a:solidFill>
                            <a:latin typeface="Cambria Math" panose="02040503050406030204" pitchFamily="18" charset="0"/>
                          </a:rPr>
                          <m:t>𝐹</m:t>
                        </m:r>
                        <m:r>
                          <a:rPr lang="en-AU" sz="3200" b="0" i="1" smtClean="0">
                            <a:solidFill>
                              <a:srgbClr val="FF0000"/>
                            </a:solidFill>
                            <a:latin typeface="Cambria Math" panose="02040503050406030204" pitchFamily="18" charset="0"/>
                          </a:rPr>
                          <m:t>|</m:t>
                        </m:r>
                      </m:num>
                      <m:den>
                        <m:r>
                          <a:rPr lang="en-AU" sz="3200" b="0" i="1" smtClean="0">
                            <a:solidFill>
                              <a:srgbClr val="FF0000"/>
                            </a:solidFill>
                            <a:latin typeface="Cambria Math" panose="02040503050406030204" pitchFamily="18" charset="0"/>
                          </a:rPr>
                          <m:t>𝑞</m:t>
                        </m:r>
                      </m:den>
                    </m:f>
                    <m:r>
                      <a:rPr lang="en-AU" sz="3200" b="0" i="1" smtClean="0">
                        <a:solidFill>
                          <a:srgbClr val="FF0000"/>
                        </a:solidFill>
                        <a:latin typeface="Cambria Math" panose="02040503050406030204" pitchFamily="18" charset="0"/>
                      </a:rPr>
                      <m:t>=</m:t>
                    </m:r>
                    <m:f>
                      <m:fPr>
                        <m:ctrlPr>
                          <a:rPr lang="en-AU" sz="3200" b="0" i="1" smtClean="0">
                            <a:solidFill>
                              <a:srgbClr val="FF0000"/>
                            </a:solidFill>
                            <a:latin typeface="Cambria Math" panose="02040503050406030204" pitchFamily="18" charset="0"/>
                          </a:rPr>
                        </m:ctrlPr>
                      </m:fPr>
                      <m:num>
                        <m:r>
                          <a:rPr lang="en-AU" sz="3200" b="0" i="1" smtClean="0">
                            <a:solidFill>
                              <a:srgbClr val="FF0000"/>
                            </a:solidFill>
                            <a:latin typeface="Cambria Math" panose="02040503050406030204" pitchFamily="18" charset="0"/>
                          </a:rPr>
                          <m:t>𝑘</m:t>
                        </m:r>
                        <m:r>
                          <a:rPr lang="en-AU" sz="3200" b="0" i="1" smtClean="0">
                            <a:solidFill>
                              <a:srgbClr val="FF0000"/>
                            </a:solidFill>
                            <a:latin typeface="Cambria Math" panose="02040503050406030204" pitchFamily="18" charset="0"/>
                          </a:rPr>
                          <m:t> </m:t>
                        </m:r>
                        <m:r>
                          <a:rPr lang="en-AU" sz="3200" b="0" i="1" smtClean="0">
                            <a:solidFill>
                              <a:srgbClr val="FF0000"/>
                            </a:solidFill>
                            <a:latin typeface="Cambria Math" panose="02040503050406030204" pitchFamily="18" charset="0"/>
                          </a:rPr>
                          <m:t>𝑄</m:t>
                        </m:r>
                      </m:num>
                      <m:den>
                        <m:sSup>
                          <m:sSupPr>
                            <m:ctrlPr>
                              <a:rPr lang="en-AU" sz="3200" b="0" i="1" smtClean="0">
                                <a:solidFill>
                                  <a:srgbClr val="FF0000"/>
                                </a:solidFill>
                                <a:latin typeface="Cambria Math" panose="02040503050406030204" pitchFamily="18" charset="0"/>
                              </a:rPr>
                            </m:ctrlPr>
                          </m:sSupPr>
                          <m:e>
                            <m:r>
                              <a:rPr lang="en-AU" sz="3200" b="0" i="1" smtClean="0">
                                <a:solidFill>
                                  <a:srgbClr val="FF0000"/>
                                </a:solidFill>
                                <a:latin typeface="Cambria Math" panose="02040503050406030204" pitchFamily="18" charset="0"/>
                              </a:rPr>
                              <m:t>𝑟</m:t>
                            </m:r>
                          </m:e>
                          <m:sup>
                            <m:r>
                              <a:rPr lang="en-AU" sz="3200" b="0" i="1" smtClean="0">
                                <a:solidFill>
                                  <a:srgbClr val="FF0000"/>
                                </a:solidFill>
                                <a:latin typeface="Cambria Math" panose="02040503050406030204" pitchFamily="18" charset="0"/>
                              </a:rPr>
                              <m:t>2</m:t>
                            </m:r>
                          </m:sup>
                        </m:sSup>
                      </m:den>
                    </m:f>
                  </m:oMath>
                </a14:m>
                <a:endParaRPr lang="en-AU" sz="3200"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418669" y="3499555"/>
                <a:ext cx="2524538" cy="773032"/>
              </a:xfrm>
              <a:prstGeom prst="rect">
                <a:avLst/>
              </a:prstGeom>
              <a:blipFill rotWithShape="0">
                <a:blip r:embed="rId5"/>
                <a:stretch>
                  <a:fillRect l="-9903" b="-11811"/>
                </a:stretch>
              </a:blipFill>
            </p:spPr>
            <p:txBody>
              <a:bodyPr/>
              <a:lstStyle/>
              <a:p>
                <a:r>
                  <a:rPr lang="en-AU">
                    <a:noFill/>
                  </a:rPr>
                  <a:t> </a:t>
                </a:r>
              </a:p>
            </p:txBody>
          </p:sp>
        </mc:Fallback>
      </mc:AlternateContent>
      <p:sp>
        <p:nvSpPr>
          <p:cNvPr id="10" name="TextBox 9"/>
          <p:cNvSpPr txBox="1"/>
          <p:nvPr/>
        </p:nvSpPr>
        <p:spPr>
          <a:xfrm>
            <a:off x="4755390" y="2496864"/>
            <a:ext cx="3841098" cy="830997"/>
          </a:xfrm>
          <a:prstGeom prst="rect">
            <a:avLst/>
          </a:prstGeom>
          <a:noFill/>
        </p:spPr>
        <p:txBody>
          <a:bodyPr wrap="square" rtlCol="0">
            <a:spAutoFit/>
          </a:bodyPr>
          <a:lstStyle/>
          <a:p>
            <a:r>
              <a:rPr lang="en-AU" sz="2400" dirty="0" smtClean="0"/>
              <a:t>Magnitude of electric field at any point:</a:t>
            </a:r>
            <a:endParaRPr lang="en-AU" sz="2400" dirty="0"/>
          </a:p>
        </p:txBody>
      </p:sp>
      <p:sp>
        <p:nvSpPr>
          <p:cNvPr id="11" name="TextBox 10"/>
          <p:cNvSpPr txBox="1"/>
          <p:nvPr/>
        </p:nvSpPr>
        <p:spPr>
          <a:xfrm>
            <a:off x="4786488" y="4613531"/>
            <a:ext cx="3860799" cy="830997"/>
          </a:xfrm>
          <a:prstGeom prst="rect">
            <a:avLst/>
          </a:prstGeom>
          <a:noFill/>
        </p:spPr>
        <p:txBody>
          <a:bodyPr wrap="square" rtlCol="0">
            <a:spAutoFit/>
          </a:bodyPr>
          <a:lstStyle/>
          <a:p>
            <a:r>
              <a:rPr lang="en-AU" sz="2400" dirty="0" smtClean="0"/>
              <a:t>Direction of electric field is </a:t>
            </a:r>
            <a:r>
              <a:rPr lang="en-AU" sz="2400" dirty="0" smtClean="0">
                <a:solidFill>
                  <a:srgbClr val="FF0000"/>
                </a:solidFill>
              </a:rPr>
              <a:t>radially outward</a:t>
            </a:r>
            <a:endParaRPr lang="en-AU" sz="2400" dirty="0">
              <a:solidFill>
                <a:srgbClr val="FF0000"/>
              </a:solidFill>
            </a:endParaRPr>
          </a:p>
        </p:txBody>
      </p:sp>
    </p:spTree>
    <p:custDataLst>
      <p:tags r:id="rId1"/>
    </p:custDataLst>
    <p:extLst>
      <p:ext uri="{BB962C8B-B14F-4D97-AF65-F5344CB8AC3E}">
        <p14:creationId xmlns:p14="http://schemas.microsoft.com/office/powerpoint/2010/main" val="38403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latin typeface="+mn-lt"/>
              </a:rPr>
              <a:t>Electric field</a:t>
            </a:r>
            <a:endParaRPr lang="en-AU" sz="48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TextBox 17"/>
          <p:cNvSpPr txBox="1"/>
          <p:nvPr/>
        </p:nvSpPr>
        <p:spPr>
          <a:xfrm>
            <a:off x="620888" y="1354664"/>
            <a:ext cx="7902223" cy="584775"/>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t>Electric field around a </a:t>
            </a:r>
            <a:r>
              <a:rPr lang="en-AU" sz="3200" dirty="0" smtClean="0">
                <a:solidFill>
                  <a:srgbClr val="0070C0"/>
                </a:solidFill>
              </a:rPr>
              <a:t>negative charge </a:t>
            </a:r>
            <a:r>
              <a:rPr lang="en-AU" sz="3200" dirty="0">
                <a:solidFill>
                  <a:srgbClr val="0070C0"/>
                </a:solidFill>
              </a:rPr>
              <a:t>-</a:t>
            </a:r>
            <a:r>
              <a:rPr lang="en-AU" sz="3200" dirty="0" smtClean="0">
                <a:solidFill>
                  <a:srgbClr val="0070C0"/>
                </a:solidFill>
              </a:rPr>
              <a:t>Q</a:t>
            </a:r>
            <a:endParaRPr lang="en-AU" sz="3200" dirty="0">
              <a:solidFill>
                <a:srgbClr val="0070C0"/>
              </a:solidFill>
            </a:endParaRPr>
          </a:p>
        </p:txBody>
      </p:sp>
      <mc:AlternateContent xmlns:mc="http://schemas.openxmlformats.org/markup-compatibility/2006" xmlns:a14="http://schemas.microsoft.com/office/drawing/2010/main">
        <mc:Choice Requires="a14">
          <p:sp>
            <p:nvSpPr>
              <p:cNvPr id="7" name="TextBox 6"/>
              <p:cNvSpPr txBox="1"/>
              <p:nvPr/>
            </p:nvSpPr>
            <p:spPr>
              <a:xfrm>
                <a:off x="5418669" y="3499555"/>
                <a:ext cx="2524538" cy="773032"/>
              </a:xfrm>
              <a:prstGeom prst="rect">
                <a:avLst/>
              </a:prstGeom>
              <a:noFill/>
            </p:spPr>
            <p:txBody>
              <a:bodyPr wrap="square" lIns="0" tIns="0" rIns="0" bIns="0" rtlCol="0">
                <a:spAutoFit/>
              </a:bodyPr>
              <a:lstStyle/>
              <a:p>
                <a:r>
                  <a:rPr lang="en-AU" sz="3200" b="0" dirty="0" smtClean="0">
                    <a:solidFill>
                      <a:srgbClr val="0070C0"/>
                    </a:solidFill>
                  </a:rPr>
                  <a:t>|</a:t>
                </a:r>
                <a14:m>
                  <m:oMath xmlns:m="http://schemas.openxmlformats.org/officeDocument/2006/math">
                    <m:r>
                      <a:rPr lang="en-AU" sz="3200" b="0" i="1" smtClean="0">
                        <a:solidFill>
                          <a:srgbClr val="0070C0"/>
                        </a:solidFill>
                        <a:latin typeface="Cambria Math" panose="02040503050406030204" pitchFamily="18" charset="0"/>
                      </a:rPr>
                      <m:t>𝐸</m:t>
                    </m:r>
                    <m:r>
                      <a:rPr lang="en-AU" sz="3200" b="0" i="1" smtClean="0">
                        <a:solidFill>
                          <a:srgbClr val="0070C0"/>
                        </a:solidFill>
                        <a:latin typeface="Cambria Math" panose="02040503050406030204" pitchFamily="18" charset="0"/>
                      </a:rPr>
                      <m:t>|=</m:t>
                    </m:r>
                    <m:f>
                      <m:fPr>
                        <m:ctrlPr>
                          <a:rPr lang="en-AU" sz="3200" b="0" i="1" smtClean="0">
                            <a:solidFill>
                              <a:srgbClr val="0070C0"/>
                            </a:solidFill>
                            <a:latin typeface="Cambria Math" panose="02040503050406030204" pitchFamily="18" charset="0"/>
                          </a:rPr>
                        </m:ctrlPr>
                      </m:fPr>
                      <m:num>
                        <m:r>
                          <a:rPr lang="en-AU" sz="3200" b="0" i="1" smtClean="0">
                            <a:solidFill>
                              <a:srgbClr val="0070C0"/>
                            </a:solidFill>
                            <a:latin typeface="Cambria Math" panose="02040503050406030204" pitchFamily="18" charset="0"/>
                          </a:rPr>
                          <m:t>|</m:t>
                        </m:r>
                        <m:r>
                          <a:rPr lang="en-AU" sz="3200" b="0" i="1" smtClean="0">
                            <a:solidFill>
                              <a:srgbClr val="0070C0"/>
                            </a:solidFill>
                            <a:latin typeface="Cambria Math" panose="02040503050406030204" pitchFamily="18" charset="0"/>
                          </a:rPr>
                          <m:t>𝐹</m:t>
                        </m:r>
                        <m:r>
                          <a:rPr lang="en-AU" sz="3200" b="0" i="1" smtClean="0">
                            <a:solidFill>
                              <a:srgbClr val="0070C0"/>
                            </a:solidFill>
                            <a:latin typeface="Cambria Math" panose="02040503050406030204" pitchFamily="18" charset="0"/>
                          </a:rPr>
                          <m:t>|</m:t>
                        </m:r>
                      </m:num>
                      <m:den>
                        <m:r>
                          <a:rPr lang="en-AU" sz="3200" b="0" i="1" smtClean="0">
                            <a:solidFill>
                              <a:srgbClr val="0070C0"/>
                            </a:solidFill>
                            <a:latin typeface="Cambria Math" panose="02040503050406030204" pitchFamily="18" charset="0"/>
                          </a:rPr>
                          <m:t>𝑞</m:t>
                        </m:r>
                      </m:den>
                    </m:f>
                    <m:r>
                      <a:rPr lang="en-AU" sz="3200" b="0" i="1" smtClean="0">
                        <a:solidFill>
                          <a:srgbClr val="0070C0"/>
                        </a:solidFill>
                        <a:latin typeface="Cambria Math" panose="02040503050406030204" pitchFamily="18" charset="0"/>
                      </a:rPr>
                      <m:t>=</m:t>
                    </m:r>
                    <m:f>
                      <m:fPr>
                        <m:ctrlPr>
                          <a:rPr lang="en-AU" sz="3200" b="0" i="1" smtClean="0">
                            <a:solidFill>
                              <a:srgbClr val="0070C0"/>
                            </a:solidFill>
                            <a:latin typeface="Cambria Math" panose="02040503050406030204" pitchFamily="18" charset="0"/>
                          </a:rPr>
                        </m:ctrlPr>
                      </m:fPr>
                      <m:num>
                        <m:r>
                          <a:rPr lang="en-AU" sz="3200" b="0" i="1" smtClean="0">
                            <a:solidFill>
                              <a:srgbClr val="0070C0"/>
                            </a:solidFill>
                            <a:latin typeface="Cambria Math" panose="02040503050406030204" pitchFamily="18" charset="0"/>
                          </a:rPr>
                          <m:t>𝑘</m:t>
                        </m:r>
                        <m:r>
                          <a:rPr lang="en-AU" sz="3200" b="0" i="1" smtClean="0">
                            <a:solidFill>
                              <a:srgbClr val="0070C0"/>
                            </a:solidFill>
                            <a:latin typeface="Cambria Math" panose="02040503050406030204" pitchFamily="18" charset="0"/>
                          </a:rPr>
                          <m:t> </m:t>
                        </m:r>
                        <m:r>
                          <a:rPr lang="en-AU" sz="3200" b="0" i="1" smtClean="0">
                            <a:solidFill>
                              <a:srgbClr val="0070C0"/>
                            </a:solidFill>
                            <a:latin typeface="Cambria Math" panose="02040503050406030204" pitchFamily="18" charset="0"/>
                          </a:rPr>
                          <m:t>𝑄</m:t>
                        </m:r>
                      </m:num>
                      <m:den>
                        <m:sSup>
                          <m:sSupPr>
                            <m:ctrlPr>
                              <a:rPr lang="en-AU" sz="3200" b="0" i="1" smtClean="0">
                                <a:solidFill>
                                  <a:srgbClr val="0070C0"/>
                                </a:solidFill>
                                <a:latin typeface="Cambria Math" panose="02040503050406030204" pitchFamily="18" charset="0"/>
                              </a:rPr>
                            </m:ctrlPr>
                          </m:sSupPr>
                          <m:e>
                            <m:r>
                              <a:rPr lang="en-AU" sz="3200" b="0" i="1" smtClean="0">
                                <a:solidFill>
                                  <a:srgbClr val="0070C0"/>
                                </a:solidFill>
                                <a:latin typeface="Cambria Math" panose="02040503050406030204" pitchFamily="18" charset="0"/>
                              </a:rPr>
                              <m:t>𝑟</m:t>
                            </m:r>
                          </m:e>
                          <m:sup>
                            <m:r>
                              <a:rPr lang="en-AU" sz="3200" b="0" i="1" smtClean="0">
                                <a:solidFill>
                                  <a:srgbClr val="0070C0"/>
                                </a:solidFill>
                                <a:latin typeface="Cambria Math" panose="02040503050406030204" pitchFamily="18" charset="0"/>
                              </a:rPr>
                              <m:t>2</m:t>
                            </m:r>
                          </m:sup>
                        </m:sSup>
                      </m:den>
                    </m:f>
                  </m:oMath>
                </a14:m>
                <a:endParaRPr lang="en-AU" sz="3200"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418669" y="3499555"/>
                <a:ext cx="2524538" cy="773032"/>
              </a:xfrm>
              <a:prstGeom prst="rect">
                <a:avLst/>
              </a:prstGeom>
              <a:blipFill rotWithShape="0">
                <a:blip r:embed="rId4"/>
                <a:stretch>
                  <a:fillRect l="-9903" b="-11811"/>
                </a:stretch>
              </a:blipFill>
            </p:spPr>
            <p:txBody>
              <a:bodyPr/>
              <a:lstStyle/>
              <a:p>
                <a:r>
                  <a:rPr lang="en-AU">
                    <a:noFill/>
                  </a:rPr>
                  <a:t> </a:t>
                </a:r>
              </a:p>
            </p:txBody>
          </p:sp>
        </mc:Fallback>
      </mc:AlternateContent>
      <p:sp>
        <p:nvSpPr>
          <p:cNvPr id="10" name="TextBox 9"/>
          <p:cNvSpPr txBox="1"/>
          <p:nvPr/>
        </p:nvSpPr>
        <p:spPr>
          <a:xfrm>
            <a:off x="4755390" y="2496864"/>
            <a:ext cx="3841098" cy="830997"/>
          </a:xfrm>
          <a:prstGeom prst="rect">
            <a:avLst/>
          </a:prstGeom>
          <a:noFill/>
        </p:spPr>
        <p:txBody>
          <a:bodyPr wrap="square" rtlCol="0">
            <a:spAutoFit/>
          </a:bodyPr>
          <a:lstStyle/>
          <a:p>
            <a:r>
              <a:rPr lang="en-AU" sz="2400" dirty="0" smtClean="0"/>
              <a:t>Magnitude of electric field at any point:</a:t>
            </a:r>
            <a:endParaRPr lang="en-AU" sz="2400" dirty="0"/>
          </a:p>
        </p:txBody>
      </p:sp>
      <p:sp>
        <p:nvSpPr>
          <p:cNvPr id="11" name="TextBox 10"/>
          <p:cNvSpPr txBox="1"/>
          <p:nvPr/>
        </p:nvSpPr>
        <p:spPr>
          <a:xfrm>
            <a:off x="4786488" y="4613531"/>
            <a:ext cx="3860799" cy="830997"/>
          </a:xfrm>
          <a:prstGeom prst="rect">
            <a:avLst/>
          </a:prstGeom>
          <a:noFill/>
        </p:spPr>
        <p:txBody>
          <a:bodyPr wrap="square" rtlCol="0">
            <a:spAutoFit/>
          </a:bodyPr>
          <a:lstStyle/>
          <a:p>
            <a:r>
              <a:rPr lang="en-AU" sz="2400" dirty="0" smtClean="0"/>
              <a:t>Direction of electric field is </a:t>
            </a:r>
            <a:r>
              <a:rPr lang="en-AU" sz="2400" dirty="0" smtClean="0">
                <a:solidFill>
                  <a:srgbClr val="0070C0"/>
                </a:solidFill>
              </a:rPr>
              <a:t>radially inward</a:t>
            </a:r>
            <a:endParaRPr lang="en-AU" sz="2400" dirty="0">
              <a:solidFill>
                <a:srgbClr val="0070C0"/>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819" y="2579105"/>
            <a:ext cx="3601159" cy="3601159"/>
          </a:xfrm>
          <a:prstGeom prst="rect">
            <a:avLst/>
          </a:prstGeom>
        </p:spPr>
      </p:pic>
    </p:spTree>
    <p:custDataLst>
      <p:tags r:id="rId1"/>
    </p:custDataLst>
    <p:extLst>
      <p:ext uri="{BB962C8B-B14F-4D97-AF65-F5344CB8AC3E}">
        <p14:creationId xmlns:p14="http://schemas.microsoft.com/office/powerpoint/2010/main" val="146401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latin typeface="+mn-lt"/>
              </a:rPr>
              <a:t>Electric field</a:t>
            </a:r>
            <a:endParaRPr lang="en-AU" sz="48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TextBox 17"/>
          <p:cNvSpPr txBox="1"/>
          <p:nvPr/>
        </p:nvSpPr>
        <p:spPr>
          <a:xfrm>
            <a:off x="620888" y="1354664"/>
            <a:ext cx="7902223" cy="2246769"/>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Electric field lines start on positive charges and end on negative charges</a:t>
            </a:r>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r>
              <a:rPr lang="en-AU" sz="2800" dirty="0" smtClean="0"/>
              <a:t>The more closely spaced the field lines, the stronger the force</a:t>
            </a:r>
            <a:endParaRPr lang="en-AU"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010501" y="3773319"/>
            <a:ext cx="5586922" cy="2731186"/>
          </a:xfrm>
          <a:prstGeom prst="rect">
            <a:avLst/>
          </a:prstGeom>
        </p:spPr>
      </p:pic>
    </p:spTree>
    <p:custDataLst>
      <p:tags r:id="rId1"/>
    </p:custDataLst>
    <p:extLst>
      <p:ext uri="{BB962C8B-B14F-4D97-AF65-F5344CB8AC3E}">
        <p14:creationId xmlns:p14="http://schemas.microsoft.com/office/powerpoint/2010/main" val="3852442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301070" y="4768497"/>
            <a:ext cx="1354663" cy="0"/>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 name="Title 1"/>
          <p:cNvSpPr txBox="1">
            <a:spLocks/>
          </p:cNvSpPr>
          <p:nvPr/>
        </p:nvSpPr>
        <p:spPr>
          <a:xfrm>
            <a:off x="457200" y="274638"/>
            <a:ext cx="82296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latin typeface="+mn-lt"/>
              </a:rPr>
              <a:t>Electric field</a:t>
            </a:r>
            <a:endParaRPr lang="en-AU" sz="48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TextBox 17"/>
          <p:cNvSpPr txBox="1"/>
          <p:nvPr/>
        </p:nvSpPr>
        <p:spPr>
          <a:xfrm>
            <a:off x="620888" y="1354664"/>
            <a:ext cx="7902223" cy="1384995"/>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The </a:t>
            </a:r>
            <a:r>
              <a:rPr lang="en-AU" sz="2800" dirty="0" smtClean="0">
                <a:solidFill>
                  <a:srgbClr val="FF0000"/>
                </a:solidFill>
              </a:rPr>
              <a:t>direction</a:t>
            </a:r>
            <a:r>
              <a:rPr lang="en-AU" sz="2800" dirty="0" smtClean="0"/>
              <a:t> of the field lines show how a positive charge would move if placed at that point.  A negative charge would move the opposite way.</a:t>
            </a:r>
            <a:endParaRPr lang="en-AU" sz="2800" dirty="0">
              <a:solidFill>
                <a:srgbClr val="0070C0"/>
              </a:solidFill>
            </a:endParaRPr>
          </a:p>
        </p:txBody>
      </p:sp>
      <p:cxnSp>
        <p:nvCxnSpPr>
          <p:cNvPr id="3" name="Straight Arrow Connector 2"/>
          <p:cNvCxnSpPr/>
          <p:nvPr/>
        </p:nvCxnSpPr>
        <p:spPr>
          <a:xfrm>
            <a:off x="1919111" y="3793069"/>
            <a:ext cx="5147733"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7117646" y="3341511"/>
                <a:ext cx="548227" cy="8283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AU" sz="4800" i="1" smtClean="0">
                              <a:latin typeface="Cambria Math" panose="02040503050406030204" pitchFamily="18" charset="0"/>
                            </a:rPr>
                          </m:ctrlPr>
                        </m:accPr>
                        <m:e>
                          <m:r>
                            <a:rPr lang="en-AU" sz="4800" b="0" i="1" smtClean="0">
                              <a:latin typeface="Cambria Math" panose="02040503050406030204" pitchFamily="18" charset="0"/>
                            </a:rPr>
                            <m:t>𝐸</m:t>
                          </m:r>
                        </m:e>
                      </m:acc>
                    </m:oMath>
                  </m:oMathPara>
                </a14:m>
                <a:endParaRPr lang="en-AU" sz="4800" dirty="0"/>
              </a:p>
            </p:txBody>
          </p:sp>
        </mc:Choice>
        <mc:Fallback xmlns="">
          <p:sp>
            <p:nvSpPr>
              <p:cNvPr id="6" name="TextBox 5"/>
              <p:cNvSpPr txBox="1">
                <a:spLocks noRot="1" noChangeAspect="1" noMove="1" noResize="1" noEditPoints="1" noAdjustHandles="1" noChangeArrowheads="1" noChangeShapeType="1" noTextEdit="1"/>
              </p:cNvSpPr>
              <p:nvPr/>
            </p:nvSpPr>
            <p:spPr>
              <a:xfrm>
                <a:off x="7117646" y="3341511"/>
                <a:ext cx="548227" cy="828304"/>
              </a:xfrm>
              <a:prstGeom prst="rect">
                <a:avLst/>
              </a:prstGeom>
              <a:blipFill rotWithShape="0">
                <a:blip r:embed="rId4"/>
                <a:stretch>
                  <a:fillRect/>
                </a:stretch>
              </a:blipFill>
            </p:spPr>
            <p:txBody>
              <a:bodyPr/>
              <a:lstStyle/>
              <a:p>
                <a:r>
                  <a:rPr lang="en-AU">
                    <a:noFill/>
                  </a:rPr>
                  <a:t> </a:t>
                </a:r>
              </a:p>
            </p:txBody>
          </p:sp>
        </mc:Fallback>
      </mc:AlternateContent>
      <p:cxnSp>
        <p:nvCxnSpPr>
          <p:cNvPr id="16" name="Straight Arrow Connector 15"/>
          <p:cNvCxnSpPr/>
          <p:nvPr/>
        </p:nvCxnSpPr>
        <p:spPr>
          <a:xfrm flipH="1">
            <a:off x="3070578" y="5846060"/>
            <a:ext cx="1320803" cy="13511"/>
          </a:xfrm>
          <a:prstGeom prst="straightConnector1">
            <a:avLst/>
          </a:prstGeom>
          <a:ln w="57150">
            <a:solidFill>
              <a:srgbClr val="0070C0"/>
            </a:solidFill>
            <a:tailEnd type="triangle"/>
          </a:ln>
        </p:spPr>
        <p:style>
          <a:lnRef idx="3">
            <a:schemeClr val="accent2"/>
          </a:lnRef>
          <a:fillRef idx="0">
            <a:schemeClr val="accent2"/>
          </a:fillRef>
          <a:effectRef idx="2">
            <a:schemeClr val="accent2"/>
          </a:effectRef>
          <a:fontRef idx="minor">
            <a:schemeClr val="tx1"/>
          </a:fontRef>
        </p:style>
      </p:cxnSp>
      <p:sp>
        <p:nvSpPr>
          <p:cNvPr id="8" name="Oval 7"/>
          <p:cNvSpPr/>
          <p:nvPr/>
        </p:nvSpPr>
        <p:spPr>
          <a:xfrm>
            <a:off x="4278492" y="5738817"/>
            <a:ext cx="225778" cy="23706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4188181" y="4649964"/>
            <a:ext cx="225778" cy="2370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3465689" y="4423619"/>
            <a:ext cx="1433688" cy="646331"/>
          </a:xfrm>
          <a:prstGeom prst="rect">
            <a:avLst/>
          </a:prstGeom>
          <a:noFill/>
        </p:spPr>
        <p:txBody>
          <a:bodyPr wrap="square" rtlCol="0">
            <a:spAutoFit/>
          </a:bodyPr>
          <a:lstStyle/>
          <a:p>
            <a:r>
              <a:rPr lang="en-AU" sz="3600" dirty="0" smtClean="0">
                <a:solidFill>
                  <a:srgbClr val="FF0000"/>
                </a:solidFill>
              </a:rPr>
              <a:t>+q</a:t>
            </a:r>
            <a:endParaRPr lang="en-AU" sz="3600" dirty="0">
              <a:solidFill>
                <a:srgbClr val="FF0000"/>
              </a:solidFill>
            </a:endParaRPr>
          </a:p>
        </p:txBody>
      </p:sp>
      <p:sp>
        <p:nvSpPr>
          <p:cNvPr id="19" name="TextBox 18"/>
          <p:cNvSpPr txBox="1"/>
          <p:nvPr/>
        </p:nvSpPr>
        <p:spPr>
          <a:xfrm>
            <a:off x="4521201" y="5478609"/>
            <a:ext cx="1433688" cy="646331"/>
          </a:xfrm>
          <a:prstGeom prst="rect">
            <a:avLst/>
          </a:prstGeom>
          <a:noFill/>
        </p:spPr>
        <p:txBody>
          <a:bodyPr wrap="square" rtlCol="0">
            <a:spAutoFit/>
          </a:bodyPr>
          <a:lstStyle/>
          <a:p>
            <a:r>
              <a:rPr lang="en-AU" sz="3600" dirty="0">
                <a:solidFill>
                  <a:srgbClr val="0070C0"/>
                </a:solidFill>
              </a:rPr>
              <a:t>-</a:t>
            </a:r>
            <a:r>
              <a:rPr lang="en-AU" sz="3600" dirty="0" smtClean="0">
                <a:solidFill>
                  <a:srgbClr val="0070C0"/>
                </a:solidFill>
              </a:rPr>
              <a:t>q</a:t>
            </a:r>
            <a:endParaRPr lang="en-AU" sz="3600" dirty="0">
              <a:solidFill>
                <a:srgbClr val="0070C0"/>
              </a:solidFill>
            </a:endParaRPr>
          </a:p>
        </p:txBody>
      </p:sp>
      <mc:AlternateContent xmlns:mc="http://schemas.openxmlformats.org/markup-compatibility/2006" xmlns:a14="http://schemas.microsoft.com/office/drawing/2010/main">
        <mc:Choice Requires="a14">
          <p:sp>
            <p:nvSpPr>
              <p:cNvPr id="17" name="TextBox 16"/>
              <p:cNvSpPr txBox="1"/>
              <p:nvPr/>
            </p:nvSpPr>
            <p:spPr>
              <a:xfrm>
                <a:off x="5774267" y="4470403"/>
                <a:ext cx="1601400" cy="5523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AU" sz="3200" i="1" smtClean="0">
                              <a:solidFill>
                                <a:srgbClr val="FF0000"/>
                              </a:solidFill>
                              <a:latin typeface="Cambria Math" panose="02040503050406030204" pitchFamily="18" charset="0"/>
                            </a:rPr>
                          </m:ctrlPr>
                        </m:accPr>
                        <m:e>
                          <m:r>
                            <a:rPr lang="en-AU" sz="3200" b="0" i="1" smtClean="0">
                              <a:solidFill>
                                <a:srgbClr val="FF0000"/>
                              </a:solidFill>
                              <a:latin typeface="Cambria Math" panose="02040503050406030204" pitchFamily="18" charset="0"/>
                            </a:rPr>
                            <m:t>𝐹</m:t>
                          </m:r>
                        </m:e>
                      </m:acc>
                      <m:r>
                        <a:rPr lang="en-AU" sz="3200" b="0" i="1" smtClean="0">
                          <a:solidFill>
                            <a:srgbClr val="FF0000"/>
                          </a:solidFill>
                          <a:latin typeface="Cambria Math" panose="02040503050406030204" pitchFamily="18" charset="0"/>
                        </a:rPr>
                        <m:t>=</m:t>
                      </m:r>
                      <m:acc>
                        <m:accPr>
                          <m:chr m:val="⃗"/>
                          <m:ctrlPr>
                            <a:rPr lang="en-AU" sz="3200" b="0" i="1" smtClean="0">
                              <a:solidFill>
                                <a:srgbClr val="FF0000"/>
                              </a:solidFill>
                              <a:latin typeface="Cambria Math" panose="02040503050406030204" pitchFamily="18" charset="0"/>
                            </a:rPr>
                          </m:ctrlPr>
                        </m:accPr>
                        <m:e>
                          <m:r>
                            <a:rPr lang="en-AU" sz="3200" b="0" i="1" smtClean="0">
                              <a:solidFill>
                                <a:srgbClr val="FF0000"/>
                              </a:solidFill>
                              <a:latin typeface="Cambria Math" panose="02040503050406030204" pitchFamily="18" charset="0"/>
                            </a:rPr>
                            <m:t>𝐸</m:t>
                          </m:r>
                        </m:e>
                      </m:acc>
                      <m:r>
                        <a:rPr lang="en-AU" sz="3200" b="0" i="1" smtClean="0">
                          <a:solidFill>
                            <a:srgbClr val="FF0000"/>
                          </a:solidFill>
                          <a:latin typeface="Cambria Math" panose="02040503050406030204" pitchFamily="18" charset="0"/>
                        </a:rPr>
                        <m:t>/</m:t>
                      </m:r>
                      <m:r>
                        <a:rPr lang="en-AU" sz="3200" b="0" i="1" smtClean="0">
                          <a:solidFill>
                            <a:srgbClr val="FF0000"/>
                          </a:solidFill>
                          <a:latin typeface="Cambria Math" panose="02040503050406030204" pitchFamily="18" charset="0"/>
                        </a:rPr>
                        <m:t>𝑞</m:t>
                      </m:r>
                    </m:oMath>
                  </m:oMathPara>
                </a14:m>
                <a:endParaRPr lang="en-AU" sz="3200" dirty="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774267" y="4470403"/>
                <a:ext cx="1601400" cy="552331"/>
              </a:xfrm>
              <a:prstGeom prst="rect">
                <a:avLst/>
              </a:prstGeom>
              <a:blipFill rotWithShape="0">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936970" y="5537202"/>
                <a:ext cx="1907573" cy="5523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AU" sz="3200" i="1" smtClean="0">
                              <a:solidFill>
                                <a:srgbClr val="0070C0"/>
                              </a:solidFill>
                              <a:latin typeface="Cambria Math" panose="02040503050406030204" pitchFamily="18" charset="0"/>
                            </a:rPr>
                          </m:ctrlPr>
                        </m:accPr>
                        <m:e>
                          <m:r>
                            <a:rPr lang="en-AU" sz="3200" b="0" i="1" smtClean="0">
                              <a:solidFill>
                                <a:srgbClr val="0070C0"/>
                              </a:solidFill>
                              <a:latin typeface="Cambria Math" panose="02040503050406030204" pitchFamily="18" charset="0"/>
                            </a:rPr>
                            <m:t>𝐹</m:t>
                          </m:r>
                        </m:e>
                      </m:acc>
                      <m:r>
                        <a:rPr lang="en-AU" sz="3200" b="0" i="1" smtClean="0">
                          <a:solidFill>
                            <a:srgbClr val="0070C0"/>
                          </a:solidFill>
                          <a:latin typeface="Cambria Math" panose="02040503050406030204" pitchFamily="18" charset="0"/>
                        </a:rPr>
                        <m:t>=−</m:t>
                      </m:r>
                      <m:acc>
                        <m:accPr>
                          <m:chr m:val="⃗"/>
                          <m:ctrlPr>
                            <a:rPr lang="en-AU" sz="3200" b="0" i="1" smtClean="0">
                              <a:solidFill>
                                <a:srgbClr val="0070C0"/>
                              </a:solidFill>
                              <a:latin typeface="Cambria Math" panose="02040503050406030204" pitchFamily="18" charset="0"/>
                            </a:rPr>
                          </m:ctrlPr>
                        </m:accPr>
                        <m:e>
                          <m:r>
                            <a:rPr lang="en-AU" sz="3200" b="0" i="1" smtClean="0">
                              <a:solidFill>
                                <a:srgbClr val="0070C0"/>
                              </a:solidFill>
                              <a:latin typeface="Cambria Math" panose="02040503050406030204" pitchFamily="18" charset="0"/>
                            </a:rPr>
                            <m:t>𝐸</m:t>
                          </m:r>
                        </m:e>
                      </m:acc>
                      <m:r>
                        <a:rPr lang="en-AU" sz="3200" b="0" i="1" smtClean="0">
                          <a:solidFill>
                            <a:srgbClr val="0070C0"/>
                          </a:solidFill>
                          <a:latin typeface="Cambria Math" panose="02040503050406030204" pitchFamily="18" charset="0"/>
                        </a:rPr>
                        <m:t>/</m:t>
                      </m:r>
                      <m:r>
                        <a:rPr lang="en-AU" sz="3200" b="0" i="1" smtClean="0">
                          <a:solidFill>
                            <a:srgbClr val="0070C0"/>
                          </a:solidFill>
                          <a:latin typeface="Cambria Math" panose="02040503050406030204" pitchFamily="18" charset="0"/>
                        </a:rPr>
                        <m:t>𝑞</m:t>
                      </m:r>
                    </m:oMath>
                  </m:oMathPara>
                </a14:m>
                <a:endParaRPr lang="en-AU" sz="3200" dirty="0">
                  <a:solidFill>
                    <a:srgbClr val="0070C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936970" y="5537202"/>
                <a:ext cx="1907573" cy="552331"/>
              </a:xfrm>
              <a:prstGeom prst="rect">
                <a:avLst/>
              </a:prstGeom>
              <a:blipFill rotWithShape="0">
                <a:blip r:embed="rId6"/>
                <a:stretch>
                  <a:fillRect/>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23224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latin typeface="+mn-lt"/>
              </a:rPr>
              <a:t>Electric field</a:t>
            </a:r>
            <a:endParaRPr lang="en-AU" sz="48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TextBox 17"/>
          <p:cNvSpPr txBox="1"/>
          <p:nvPr/>
        </p:nvSpPr>
        <p:spPr>
          <a:xfrm>
            <a:off x="620888" y="1354664"/>
            <a:ext cx="7902223" cy="584775"/>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t>Electric field lines between </a:t>
            </a:r>
            <a:r>
              <a:rPr lang="en-AU" sz="3200" dirty="0" smtClean="0">
                <a:solidFill>
                  <a:srgbClr val="FF0000"/>
                </a:solidFill>
              </a:rPr>
              <a:t>two charges</a:t>
            </a:r>
            <a:endParaRPr lang="en-AU" sz="3200" dirty="0">
              <a:solidFill>
                <a:srgbClr val="FF000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21" y="3104447"/>
            <a:ext cx="8992572" cy="3145289"/>
          </a:xfrm>
          <a:prstGeom prst="rect">
            <a:avLst/>
          </a:prstGeom>
        </p:spPr>
      </p:pic>
      <p:sp>
        <p:nvSpPr>
          <p:cNvPr id="12" name="TextBox 11"/>
          <p:cNvSpPr txBox="1"/>
          <p:nvPr/>
        </p:nvSpPr>
        <p:spPr>
          <a:xfrm>
            <a:off x="1128887" y="2348087"/>
            <a:ext cx="2404533" cy="461665"/>
          </a:xfrm>
          <a:prstGeom prst="rect">
            <a:avLst/>
          </a:prstGeom>
          <a:noFill/>
        </p:spPr>
        <p:txBody>
          <a:bodyPr wrap="square" rtlCol="0">
            <a:spAutoFit/>
          </a:bodyPr>
          <a:lstStyle/>
          <a:p>
            <a:r>
              <a:rPr lang="en-AU" sz="2400" dirty="0" smtClean="0">
                <a:solidFill>
                  <a:srgbClr val="0070C0"/>
                </a:solidFill>
              </a:rPr>
              <a:t>Unlike charges</a:t>
            </a:r>
            <a:endParaRPr lang="en-AU" sz="2400" dirty="0">
              <a:solidFill>
                <a:srgbClr val="0070C0"/>
              </a:solidFill>
            </a:endParaRPr>
          </a:p>
        </p:txBody>
      </p:sp>
      <p:sp>
        <p:nvSpPr>
          <p:cNvPr id="21" name="TextBox 20"/>
          <p:cNvSpPr txBox="1"/>
          <p:nvPr/>
        </p:nvSpPr>
        <p:spPr>
          <a:xfrm>
            <a:off x="6169377" y="2335617"/>
            <a:ext cx="2404533" cy="461665"/>
          </a:xfrm>
          <a:prstGeom prst="rect">
            <a:avLst/>
          </a:prstGeom>
          <a:noFill/>
        </p:spPr>
        <p:txBody>
          <a:bodyPr wrap="square" rtlCol="0">
            <a:spAutoFit/>
          </a:bodyPr>
          <a:lstStyle/>
          <a:p>
            <a:r>
              <a:rPr lang="en-AU" sz="2400" dirty="0" smtClean="0">
                <a:solidFill>
                  <a:srgbClr val="0070C0"/>
                </a:solidFill>
              </a:rPr>
              <a:t>Like charges</a:t>
            </a:r>
            <a:endParaRPr lang="en-AU" sz="2400" dirty="0">
              <a:solidFill>
                <a:srgbClr val="0070C0"/>
              </a:solidFill>
            </a:endParaRPr>
          </a:p>
        </p:txBody>
      </p:sp>
    </p:spTree>
    <p:custDataLst>
      <p:tags r:id="rId1"/>
    </p:custDataLst>
    <p:extLst>
      <p:ext uri="{BB962C8B-B14F-4D97-AF65-F5344CB8AC3E}">
        <p14:creationId xmlns:p14="http://schemas.microsoft.com/office/powerpoint/2010/main" val="2217625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latin typeface="+mn-lt"/>
              </a:rPr>
              <a:t>Electric field</a:t>
            </a:r>
            <a:endParaRPr lang="en-AU" sz="48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TextBox 17"/>
          <p:cNvSpPr txBox="1"/>
          <p:nvPr/>
        </p:nvSpPr>
        <p:spPr>
          <a:xfrm>
            <a:off x="620888" y="1354664"/>
            <a:ext cx="7902223" cy="584775"/>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t>Electric field lines between </a:t>
            </a:r>
            <a:r>
              <a:rPr lang="en-AU" sz="3200" dirty="0" smtClean="0">
                <a:solidFill>
                  <a:srgbClr val="FF0000"/>
                </a:solidFill>
              </a:rPr>
              <a:t>charged plates</a:t>
            </a:r>
            <a:endParaRPr lang="en-AU" sz="3200" dirty="0">
              <a:solidFill>
                <a:srgbClr val="FF0000"/>
              </a:solidFill>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9975" b="26856"/>
          <a:stretch/>
        </p:blipFill>
        <p:spPr>
          <a:xfrm>
            <a:off x="2248627" y="2019049"/>
            <a:ext cx="4611286" cy="2758642"/>
          </a:xfrm>
          <a:prstGeom prst="rect">
            <a:avLst/>
          </a:prstGeom>
        </p:spPr>
      </p:pic>
      <p:sp>
        <p:nvSpPr>
          <p:cNvPr id="9" name="Rectangle 8"/>
          <p:cNvSpPr/>
          <p:nvPr/>
        </p:nvSpPr>
        <p:spPr>
          <a:xfrm>
            <a:off x="2411760" y="2564904"/>
            <a:ext cx="4448153"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3902673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latin typeface="+mn-lt"/>
              </a:rPr>
              <a:t>Electric charge</a:t>
            </a:r>
            <a:endParaRPr lang="en-AU" sz="48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p:nvSpPr>
        <p:spPr>
          <a:xfrm>
            <a:off x="620888" y="1354664"/>
            <a:ext cx="7710311" cy="1077218"/>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t>Intrinsic property of the particles that make up matter</a:t>
            </a:r>
            <a:endParaRPr lang="en-AU" sz="32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4629" y="2561322"/>
            <a:ext cx="3850523" cy="390667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911" y="3106465"/>
            <a:ext cx="4763036" cy="2673446"/>
          </a:xfrm>
          <a:prstGeom prst="rect">
            <a:avLst/>
          </a:prstGeom>
        </p:spPr>
      </p:pic>
    </p:spTree>
    <p:custDataLst>
      <p:tags r:id="rId1"/>
    </p:custDataLst>
    <p:extLst>
      <p:ext uri="{BB962C8B-B14F-4D97-AF65-F5344CB8AC3E}">
        <p14:creationId xmlns:p14="http://schemas.microsoft.com/office/powerpoint/2010/main" val="24687480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latin typeface="+mn-lt"/>
              </a:rPr>
              <a:t>Electric field</a:t>
            </a:r>
            <a:endParaRPr lang="en-AU" sz="48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TextBox 17"/>
          <p:cNvSpPr txBox="1"/>
          <p:nvPr/>
        </p:nvSpPr>
        <p:spPr>
          <a:xfrm>
            <a:off x="620888" y="1354664"/>
            <a:ext cx="7902223" cy="5016758"/>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t>Electric field lines between </a:t>
            </a:r>
            <a:r>
              <a:rPr lang="en-AU" sz="3200" dirty="0" smtClean="0">
                <a:solidFill>
                  <a:srgbClr val="FF0000"/>
                </a:solidFill>
              </a:rPr>
              <a:t>charged plates</a:t>
            </a:r>
          </a:p>
          <a:p>
            <a:pPr marL="285750" indent="-285750">
              <a:buFont typeface="Arial" panose="020B0604020202020204" pitchFamily="34" charset="0"/>
              <a:buChar char="•"/>
            </a:pPr>
            <a:endParaRPr lang="en-AU" sz="3200" dirty="0">
              <a:solidFill>
                <a:srgbClr val="FF0000"/>
              </a:solidFill>
            </a:endParaRPr>
          </a:p>
          <a:p>
            <a:pPr marL="285750" indent="-285750">
              <a:buFont typeface="Arial" panose="020B0604020202020204" pitchFamily="34" charset="0"/>
              <a:buChar char="•"/>
            </a:pPr>
            <a:endParaRPr lang="en-AU" sz="3200" dirty="0" smtClean="0">
              <a:solidFill>
                <a:srgbClr val="FF0000"/>
              </a:solidFill>
            </a:endParaRPr>
          </a:p>
          <a:p>
            <a:pPr marL="285750" indent="-285750">
              <a:buFont typeface="Arial" panose="020B0604020202020204" pitchFamily="34" charset="0"/>
              <a:buChar char="•"/>
            </a:pPr>
            <a:endParaRPr lang="en-AU" sz="3200" dirty="0">
              <a:solidFill>
                <a:srgbClr val="FF0000"/>
              </a:solidFill>
            </a:endParaRPr>
          </a:p>
          <a:p>
            <a:pPr marL="285750" indent="-285750">
              <a:buFont typeface="Arial" panose="020B0604020202020204" pitchFamily="34" charset="0"/>
              <a:buChar char="•"/>
            </a:pPr>
            <a:endParaRPr lang="en-AU" sz="3200" dirty="0" smtClean="0">
              <a:solidFill>
                <a:srgbClr val="FF0000"/>
              </a:solidFill>
            </a:endParaRPr>
          </a:p>
          <a:p>
            <a:pPr marL="285750" indent="-285750">
              <a:buFont typeface="Arial" panose="020B0604020202020204" pitchFamily="34" charset="0"/>
              <a:buChar char="•"/>
            </a:pPr>
            <a:endParaRPr lang="en-AU" sz="3200" dirty="0">
              <a:solidFill>
                <a:srgbClr val="FF0000"/>
              </a:solidFill>
            </a:endParaRPr>
          </a:p>
          <a:p>
            <a:pPr marL="285750" indent="-285750">
              <a:buFont typeface="Arial" panose="020B0604020202020204" pitchFamily="34" charset="0"/>
              <a:buChar char="•"/>
            </a:pPr>
            <a:endParaRPr lang="en-AU" sz="3200" dirty="0" smtClean="0">
              <a:solidFill>
                <a:srgbClr val="FF0000"/>
              </a:solidFill>
            </a:endParaRPr>
          </a:p>
          <a:p>
            <a:pPr marL="285750" indent="-285750">
              <a:buFont typeface="Arial" panose="020B0604020202020204" pitchFamily="34" charset="0"/>
              <a:buChar char="•"/>
            </a:pPr>
            <a:endParaRPr lang="en-AU" sz="3200" dirty="0">
              <a:solidFill>
                <a:srgbClr val="FF0000"/>
              </a:solidFill>
            </a:endParaRPr>
          </a:p>
          <a:p>
            <a:pPr marL="285750" indent="-285750">
              <a:buFont typeface="Arial" panose="020B0604020202020204" pitchFamily="34" charset="0"/>
              <a:buChar char="•"/>
            </a:pPr>
            <a:r>
              <a:rPr lang="en-AU" sz="3200" dirty="0" smtClean="0"/>
              <a:t>A </a:t>
            </a:r>
            <a:r>
              <a:rPr lang="en-AU" sz="3200" dirty="0" smtClean="0">
                <a:solidFill>
                  <a:srgbClr val="FF0000"/>
                </a:solidFill>
              </a:rPr>
              <a:t>constant </a:t>
            </a:r>
            <a:r>
              <a:rPr lang="en-AU" sz="3200" dirty="0" smtClean="0"/>
              <a:t>electric field is obtained (see later material on capacitors)</a:t>
            </a:r>
            <a:endParaRPr lang="en-AU" sz="3200"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9975" b="26856"/>
          <a:stretch/>
        </p:blipFill>
        <p:spPr>
          <a:xfrm>
            <a:off x="2248627" y="2019049"/>
            <a:ext cx="4611286" cy="2758642"/>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6993467" y="2901243"/>
                <a:ext cx="548227" cy="8283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AU" sz="4800" i="1" smtClean="0">
                              <a:solidFill>
                                <a:srgbClr val="FF00FF"/>
                              </a:solidFill>
                              <a:latin typeface="Cambria Math" panose="02040503050406030204" pitchFamily="18" charset="0"/>
                            </a:rPr>
                          </m:ctrlPr>
                        </m:accPr>
                        <m:e>
                          <m:r>
                            <a:rPr lang="en-AU" sz="4800" b="0" i="1" smtClean="0">
                              <a:solidFill>
                                <a:srgbClr val="FF00FF"/>
                              </a:solidFill>
                              <a:latin typeface="Cambria Math" panose="02040503050406030204" pitchFamily="18" charset="0"/>
                            </a:rPr>
                            <m:t>𝐸</m:t>
                          </m:r>
                        </m:e>
                      </m:acc>
                    </m:oMath>
                  </m:oMathPara>
                </a14:m>
                <a:endParaRPr lang="en-AU" sz="4800" dirty="0"/>
              </a:p>
            </p:txBody>
          </p:sp>
        </mc:Choice>
        <mc:Fallback xmlns="">
          <p:sp>
            <p:nvSpPr>
              <p:cNvPr id="3" name="TextBox 2"/>
              <p:cNvSpPr txBox="1">
                <a:spLocks noRot="1" noChangeAspect="1" noMove="1" noResize="1" noEditPoints="1" noAdjustHandles="1" noChangeArrowheads="1" noChangeShapeType="1" noTextEdit="1"/>
              </p:cNvSpPr>
              <p:nvPr/>
            </p:nvSpPr>
            <p:spPr>
              <a:xfrm>
                <a:off x="6993467" y="2901243"/>
                <a:ext cx="548227" cy="828304"/>
              </a:xfrm>
              <a:prstGeom prst="rect">
                <a:avLst/>
              </a:prstGeom>
              <a:blipFill rotWithShape="0">
                <a:blip r:embed="rId5"/>
                <a:stretch>
                  <a:fillRect/>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339951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ctrTitle"/>
          </p:nvPr>
        </p:nvSpPr>
        <p:spPr>
          <a:xfrm>
            <a:off x="0" y="476672"/>
            <a:ext cx="5580112" cy="2520280"/>
          </a:xfrm>
        </p:spPr>
        <p:txBody>
          <a:bodyPr>
            <a:noAutofit/>
          </a:bodyPr>
          <a:lstStyle/>
          <a:p>
            <a:pPr algn="just"/>
            <a:r>
              <a:rPr lang="en-AU" sz="2800" dirty="0" smtClean="0"/>
              <a:t>Consider an electron placed near a pair of identical positive charges, as in the field diagram. If the electron is at position “A” the direction of the force on it is best indicated by which of the following arrows?</a:t>
            </a:r>
            <a:endParaRPr lang="en-AU" sz="2800" dirty="0"/>
          </a:p>
        </p:txBody>
      </p:sp>
      <p:sp>
        <p:nvSpPr>
          <p:cNvPr id="24" name="Rectangle 23"/>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411572693"/>
              </p:ext>
            </p:extLst>
          </p:nvPr>
        </p:nvGraphicFramePr>
        <p:xfrm>
          <a:off x="2286000" y="2874963"/>
          <a:ext cx="3419475" cy="3386137"/>
        </p:xfrm>
        <a:graphic>
          <a:graphicData uri="http://schemas.openxmlformats.org/presentationml/2006/ole">
            <mc:AlternateContent xmlns:mc="http://schemas.openxmlformats.org/markup-compatibility/2006">
              <mc:Choice xmlns:v="urn:schemas-microsoft-com:vml" Requires="v">
                <p:oleObj spid="_x0000_s11582" name="Chart" r:id="rId7" imgW="5715000" imgH="6429375" progId="MSGraph.Chart.8">
                  <p:embed followColorScheme="full"/>
                </p:oleObj>
              </mc:Choice>
              <mc:Fallback>
                <p:oleObj name="Chart" r:id="rId7" imgW="5715000" imgH="6429375" progId="MSGraph.Chart.8">
                  <p:embed followColorScheme="full"/>
                  <p:pic>
                    <p:nvPicPr>
                      <p:cNvPr id="0" name=""/>
                      <p:cNvPicPr/>
                      <p:nvPr/>
                    </p:nvPicPr>
                    <p:blipFill>
                      <a:blip r:embed="rId8"/>
                      <a:stretch>
                        <a:fillRect/>
                      </a:stretch>
                    </p:blipFill>
                    <p:spPr>
                      <a:xfrm>
                        <a:off x="2286000" y="2874963"/>
                        <a:ext cx="3419475" cy="3386137"/>
                      </a:xfrm>
                      <a:prstGeom prst="rect">
                        <a:avLst/>
                      </a:prstGeom>
                    </p:spPr>
                  </p:pic>
                </p:oleObj>
              </mc:Fallback>
            </mc:AlternateContent>
          </a:graphicData>
        </a:graphic>
      </p:graphicFrame>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26546" y="770901"/>
            <a:ext cx="3419078" cy="3103028"/>
          </a:xfrm>
          <a:prstGeom prst="rect">
            <a:avLst/>
          </a:prstGeom>
        </p:spPr>
      </p:pic>
      <p:sp>
        <p:nvSpPr>
          <p:cNvPr id="11" name="Rounded Rectangle 10"/>
          <p:cNvSpPr/>
          <p:nvPr/>
        </p:nvSpPr>
        <p:spPr>
          <a:xfrm>
            <a:off x="107503" y="6204126"/>
            <a:ext cx="8938121" cy="537241"/>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p:cNvSpPr txBox="1"/>
          <p:nvPr/>
        </p:nvSpPr>
        <p:spPr>
          <a:xfrm>
            <a:off x="2236303" y="6204126"/>
            <a:ext cx="4680520" cy="461665"/>
          </a:xfrm>
          <a:prstGeom prst="rect">
            <a:avLst/>
          </a:prstGeom>
          <a:noFill/>
        </p:spPr>
        <p:txBody>
          <a:bodyPr wrap="square" rtlCol="0">
            <a:spAutoFit/>
          </a:bodyPr>
          <a:lstStyle/>
          <a:p>
            <a:r>
              <a:rPr lang="en-AU" sz="2400" dirty="0" smtClean="0">
                <a:latin typeface="Cambria Math" pitchFamily="18" charset="0"/>
                <a:ea typeface="Cambria Math" pitchFamily="18" charset="0"/>
              </a:rPr>
              <a:t>What is the force at location “C”?</a:t>
            </a:r>
            <a:endParaRPr lang="en-AU" sz="2400" baseline="30000" dirty="0">
              <a:latin typeface="Cambria Math" pitchFamily="18" charset="0"/>
              <a:ea typeface="Cambria Math" pitchFamily="18" charset="0"/>
            </a:endParaRPr>
          </a:p>
        </p:txBody>
      </p:sp>
      <p:sp>
        <p:nvSpPr>
          <p:cNvPr id="3" name="TPAnswers"/>
          <p:cNvSpPr>
            <a:spLocks noGrp="1"/>
          </p:cNvSpPr>
          <p:nvPr>
            <p:ph type="subTitle" idx="1"/>
            <p:custDataLst>
              <p:tags r:id="rId4"/>
            </p:custDataLst>
          </p:nvPr>
        </p:nvSpPr>
        <p:spPr>
          <a:xfrm>
            <a:off x="251520" y="2996952"/>
            <a:ext cx="5364088" cy="3096344"/>
          </a:xfrm>
        </p:spPr>
        <p:txBody>
          <a:bodyPr>
            <a:noAutofit/>
          </a:bodyPr>
          <a:lstStyle/>
          <a:p>
            <a:pPr marL="742950" indent="-742950" algn="just">
              <a:buFont typeface="Arial" pitchFamily="34" charset="0"/>
              <a:buAutoNum type="arabicPeriod"/>
            </a:pPr>
            <a:r>
              <a:rPr lang="en-AU" sz="4000" b="1" dirty="0">
                <a:solidFill>
                  <a:srgbClr val="FF0000"/>
                </a:solidFill>
              </a:rPr>
              <a:t>↑</a:t>
            </a:r>
            <a:endParaRPr lang="en-AU" sz="4000" b="1" dirty="0" smtClean="0">
              <a:solidFill>
                <a:srgbClr val="FF0000"/>
              </a:solidFill>
            </a:endParaRPr>
          </a:p>
          <a:p>
            <a:pPr marL="742950" indent="-742950" algn="just">
              <a:buFont typeface="Arial" pitchFamily="34" charset="0"/>
              <a:buAutoNum type="arabicPeriod"/>
            </a:pPr>
            <a:r>
              <a:rPr lang="en-AU" sz="4000" b="1" dirty="0" smtClean="0">
                <a:solidFill>
                  <a:srgbClr val="FF0000"/>
                </a:solidFill>
              </a:rPr>
              <a:t>↖</a:t>
            </a:r>
          </a:p>
          <a:p>
            <a:pPr marL="742950" indent="-742950" algn="just">
              <a:buFont typeface="Arial" pitchFamily="34" charset="0"/>
              <a:buAutoNum type="arabicPeriod"/>
            </a:pPr>
            <a:r>
              <a:rPr lang="en-AU" sz="4000" b="1" dirty="0" smtClean="0">
                <a:solidFill>
                  <a:srgbClr val="FF0000"/>
                </a:solidFill>
              </a:rPr>
              <a:t>↘</a:t>
            </a:r>
          </a:p>
          <a:p>
            <a:pPr marL="742950" indent="-742950" algn="just">
              <a:buFont typeface="Arial" pitchFamily="34" charset="0"/>
              <a:buAutoNum type="arabicPeriod"/>
            </a:pPr>
            <a:r>
              <a:rPr lang="en-AU" sz="4000" b="1" dirty="0" smtClean="0">
                <a:solidFill>
                  <a:srgbClr val="FF0000"/>
                </a:solidFill>
              </a:rPr>
              <a:t>→</a:t>
            </a:r>
          </a:p>
        </p:txBody>
      </p:sp>
    </p:spTree>
    <p:custDataLst>
      <p:tags r:id="rId2"/>
    </p:custDataLst>
    <p:extLst>
      <p:ext uri="{BB962C8B-B14F-4D97-AF65-F5344CB8AC3E}">
        <p14:creationId xmlns:p14="http://schemas.microsoft.com/office/powerpoint/2010/main" val="240865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19540" r="19793"/>
          <a:stretch/>
        </p:blipFill>
        <p:spPr>
          <a:xfrm>
            <a:off x="5685266" y="1039320"/>
            <a:ext cx="3423274" cy="3166633"/>
          </a:xfrm>
          <a:prstGeom prst="rect">
            <a:avLst/>
          </a:prstGeom>
        </p:spPr>
      </p:pic>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Electric field</a:t>
            </a:r>
            <a:endParaRPr lang="en-AU" sz="4800" dirty="0">
              <a:effectLst>
                <a:outerShdw blurRad="38100" dist="38100" dir="2700000" algn="tl">
                  <a:srgbClr val="000000">
                    <a:alpha val="43137"/>
                  </a:srgbClr>
                </a:outerShdw>
              </a:effectLst>
            </a:endParaRPr>
          </a:p>
        </p:txBody>
      </p:sp>
      <p:sp>
        <p:nvSpPr>
          <p:cNvPr id="9" name="TextBox 8"/>
          <p:cNvSpPr txBox="1"/>
          <p:nvPr/>
        </p:nvSpPr>
        <p:spPr>
          <a:xfrm>
            <a:off x="107503" y="1196752"/>
            <a:ext cx="5760641" cy="1631216"/>
          </a:xfrm>
          <a:prstGeom prst="rect">
            <a:avLst/>
          </a:prstGeom>
          <a:noFill/>
        </p:spPr>
        <p:txBody>
          <a:bodyPr wrap="square" rtlCol="0">
            <a:spAutoFit/>
          </a:bodyPr>
          <a:lstStyle/>
          <a:p>
            <a:r>
              <a:rPr lang="en-AU" sz="2000" b="1" u="sng" dirty="0" smtClean="0">
                <a:latin typeface="Cambria Math" pitchFamily="18" charset="0"/>
                <a:ea typeface="Cambria Math" pitchFamily="18" charset="0"/>
              </a:rPr>
              <a:t>Example</a:t>
            </a:r>
            <a:r>
              <a:rPr lang="en-AU" sz="2000" dirty="0" smtClean="0">
                <a:latin typeface="Cambria Math" pitchFamily="18" charset="0"/>
                <a:ea typeface="Cambria Math" pitchFamily="18" charset="0"/>
              </a:rPr>
              <a:t>  A </a:t>
            </a:r>
            <a:r>
              <a:rPr lang="en-AU" sz="2000" dirty="0" smtClean="0">
                <a:solidFill>
                  <a:srgbClr val="00B050"/>
                </a:solidFill>
                <a:latin typeface="Cambria Math" pitchFamily="18" charset="0"/>
                <a:ea typeface="Cambria Math" pitchFamily="18" charset="0"/>
              </a:rPr>
              <a:t>+5.0 </a:t>
            </a:r>
            <a:r>
              <a:rPr lang="en-AU" sz="2000" dirty="0" err="1" smtClean="0">
                <a:solidFill>
                  <a:srgbClr val="00B050"/>
                </a:solidFill>
                <a:latin typeface="Symbol" pitchFamily="18" charset="2"/>
                <a:ea typeface="Cambria Math" pitchFamily="18" charset="0"/>
              </a:rPr>
              <a:t>m</a:t>
            </a:r>
            <a:r>
              <a:rPr lang="en-AU" sz="2000" dirty="0" err="1" smtClean="0">
                <a:solidFill>
                  <a:srgbClr val="00B050"/>
                </a:solidFill>
                <a:latin typeface="Cambria Math" pitchFamily="18" charset="0"/>
                <a:ea typeface="Cambria Math" pitchFamily="18" charset="0"/>
              </a:rPr>
              <a:t>C</a:t>
            </a:r>
            <a:r>
              <a:rPr lang="en-AU" sz="2000" dirty="0" smtClean="0">
                <a:solidFill>
                  <a:srgbClr val="00B050"/>
                </a:solidFill>
                <a:latin typeface="Cambria Math" pitchFamily="18" charset="0"/>
                <a:ea typeface="Cambria Math" pitchFamily="18" charset="0"/>
              </a:rPr>
              <a:t> charge is located at the origin, </a:t>
            </a:r>
            <a:r>
              <a:rPr lang="en-AU" sz="2000" dirty="0" smtClean="0">
                <a:latin typeface="Cambria Math" pitchFamily="18" charset="0"/>
                <a:ea typeface="Cambria Math" pitchFamily="18" charset="0"/>
              </a:rPr>
              <a:t>and a </a:t>
            </a:r>
            <a:r>
              <a:rPr lang="en-AU" sz="2000" dirty="0" smtClean="0">
                <a:solidFill>
                  <a:srgbClr val="7030A0"/>
                </a:solidFill>
                <a:latin typeface="Cambria Math" pitchFamily="18" charset="0"/>
                <a:ea typeface="Cambria Math" pitchFamily="18" charset="0"/>
              </a:rPr>
              <a:t>-2.0 </a:t>
            </a:r>
            <a:r>
              <a:rPr lang="en-AU" sz="2000" dirty="0" err="1" smtClean="0">
                <a:solidFill>
                  <a:srgbClr val="7030A0"/>
                </a:solidFill>
                <a:latin typeface="Symbol" pitchFamily="18" charset="2"/>
                <a:ea typeface="Cambria Math" pitchFamily="18" charset="0"/>
              </a:rPr>
              <a:t>m</a:t>
            </a:r>
            <a:r>
              <a:rPr lang="en-AU" sz="2000" dirty="0" err="1" smtClean="0">
                <a:solidFill>
                  <a:srgbClr val="7030A0"/>
                </a:solidFill>
                <a:latin typeface="Cambria Math" pitchFamily="18" charset="0"/>
                <a:ea typeface="Cambria Math" pitchFamily="18" charset="0"/>
              </a:rPr>
              <a:t>C</a:t>
            </a:r>
            <a:r>
              <a:rPr lang="en-AU" sz="2000" dirty="0" smtClean="0">
                <a:solidFill>
                  <a:srgbClr val="7030A0"/>
                </a:solidFill>
                <a:latin typeface="Cambria Math" pitchFamily="18" charset="0"/>
                <a:ea typeface="Cambria Math" pitchFamily="18" charset="0"/>
              </a:rPr>
              <a:t> charge is 0.74 m away on the x-axis</a:t>
            </a:r>
            <a:r>
              <a:rPr lang="en-AU" sz="2000" dirty="0" smtClean="0">
                <a:latin typeface="Cambria Math" pitchFamily="18" charset="0"/>
                <a:ea typeface="Cambria Math" pitchFamily="18" charset="0"/>
              </a:rPr>
              <a:t>. Calculate the electric field at point P, on the y-axis 0.6 m above the positive charge. If a +1.5 </a:t>
            </a:r>
            <a:r>
              <a:rPr lang="en-AU" sz="2000" dirty="0" err="1" smtClean="0">
                <a:latin typeface="Symbol" pitchFamily="18" charset="2"/>
                <a:ea typeface="Cambria Math" pitchFamily="18" charset="0"/>
              </a:rPr>
              <a:t>m</a:t>
            </a:r>
            <a:r>
              <a:rPr lang="en-AU" sz="2000" dirty="0" err="1" smtClean="0">
                <a:latin typeface="Cambria Math" pitchFamily="18" charset="0"/>
                <a:ea typeface="Cambria Math" pitchFamily="18" charset="0"/>
              </a:rPr>
              <a:t>C</a:t>
            </a:r>
            <a:r>
              <a:rPr lang="en-AU" sz="2000" dirty="0" smtClean="0">
                <a:latin typeface="Cambria Math" pitchFamily="18" charset="0"/>
                <a:ea typeface="Cambria Math" pitchFamily="18" charset="0"/>
              </a:rPr>
              <a:t> was placed at P, what force would it experience?</a:t>
            </a:r>
            <a:endParaRPr lang="en-AU" sz="2000" b="1" dirty="0">
              <a:latin typeface="Cambria Math" pitchFamily="18" charset="0"/>
              <a:ea typeface="Cambria Math" pitchFamily="18" charset="0"/>
            </a:endParaRPr>
          </a:p>
        </p:txBody>
      </p:sp>
      <p:cxnSp>
        <p:nvCxnSpPr>
          <p:cNvPr id="6" name="Straight Arrow Connector 5"/>
          <p:cNvCxnSpPr/>
          <p:nvPr/>
        </p:nvCxnSpPr>
        <p:spPr>
          <a:xfrm flipV="1">
            <a:off x="6660232" y="764704"/>
            <a:ext cx="0" cy="2063264"/>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300192" y="2636912"/>
            <a:ext cx="2376264" cy="0"/>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570232" y="2546912"/>
            <a:ext cx="180000" cy="180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7902360" y="2546912"/>
            <a:ext cx="180000" cy="18000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7679803" y="2726912"/>
            <a:ext cx="625114" cy="338554"/>
          </a:xfrm>
          <a:prstGeom prst="rect">
            <a:avLst/>
          </a:prstGeom>
          <a:noFill/>
        </p:spPr>
        <p:txBody>
          <a:bodyPr wrap="square" rtlCol="0">
            <a:spAutoFit/>
          </a:bodyPr>
          <a:lstStyle/>
          <a:p>
            <a:r>
              <a:rPr lang="en-AU" sz="1600" dirty="0" smtClean="0">
                <a:latin typeface="Cambria Math" pitchFamily="18" charset="0"/>
                <a:ea typeface="Cambria Math" pitchFamily="18" charset="0"/>
              </a:rPr>
              <a:t>0.74</a:t>
            </a:r>
            <a:endParaRPr lang="en-AU" sz="1600" b="1" dirty="0">
              <a:latin typeface="Cambria Math" pitchFamily="18" charset="0"/>
              <a:ea typeface="Cambria Math" pitchFamily="18" charset="0"/>
            </a:endParaRPr>
          </a:p>
        </p:txBody>
      </p:sp>
      <p:sp>
        <p:nvSpPr>
          <p:cNvPr id="20" name="TextBox 19"/>
          <p:cNvSpPr txBox="1"/>
          <p:nvPr/>
        </p:nvSpPr>
        <p:spPr>
          <a:xfrm>
            <a:off x="6437675" y="2707984"/>
            <a:ext cx="625114" cy="338554"/>
          </a:xfrm>
          <a:prstGeom prst="rect">
            <a:avLst/>
          </a:prstGeom>
          <a:noFill/>
        </p:spPr>
        <p:txBody>
          <a:bodyPr wrap="square" rtlCol="0">
            <a:spAutoFit/>
          </a:bodyPr>
          <a:lstStyle/>
          <a:p>
            <a:r>
              <a:rPr lang="en-AU" sz="1600" dirty="0" smtClean="0">
                <a:latin typeface="Cambria Math" pitchFamily="18" charset="0"/>
                <a:ea typeface="Cambria Math" pitchFamily="18" charset="0"/>
              </a:rPr>
              <a:t>0</a:t>
            </a:r>
            <a:endParaRPr lang="en-AU" sz="1600" b="1" dirty="0">
              <a:latin typeface="Cambria Math" pitchFamily="18" charset="0"/>
              <a:ea typeface="Cambria Math" pitchFamily="18" charset="0"/>
            </a:endParaRPr>
          </a:p>
        </p:txBody>
      </p:sp>
      <p:sp>
        <p:nvSpPr>
          <p:cNvPr id="21" name="TextBox 20"/>
          <p:cNvSpPr txBox="1"/>
          <p:nvPr/>
        </p:nvSpPr>
        <p:spPr>
          <a:xfrm>
            <a:off x="6125118" y="1457782"/>
            <a:ext cx="625114" cy="338554"/>
          </a:xfrm>
          <a:prstGeom prst="rect">
            <a:avLst/>
          </a:prstGeom>
          <a:noFill/>
        </p:spPr>
        <p:txBody>
          <a:bodyPr wrap="square" rtlCol="0">
            <a:spAutoFit/>
          </a:bodyPr>
          <a:lstStyle/>
          <a:p>
            <a:r>
              <a:rPr lang="en-AU" sz="1600" dirty="0" smtClean="0">
                <a:latin typeface="Cambria Math" pitchFamily="18" charset="0"/>
                <a:ea typeface="Cambria Math" pitchFamily="18" charset="0"/>
              </a:rPr>
              <a:t>0.6</a:t>
            </a:r>
            <a:endParaRPr lang="en-AU" sz="1600" b="1" dirty="0">
              <a:latin typeface="Cambria Math" pitchFamily="18" charset="0"/>
              <a:ea typeface="Cambria Math" pitchFamily="18" charset="0"/>
            </a:endParaRPr>
          </a:p>
        </p:txBody>
      </p:sp>
      <p:cxnSp>
        <p:nvCxnSpPr>
          <p:cNvPr id="22" name="Straight Connector 21"/>
          <p:cNvCxnSpPr/>
          <p:nvPr/>
        </p:nvCxnSpPr>
        <p:spPr>
          <a:xfrm>
            <a:off x="6557946" y="1638178"/>
            <a:ext cx="17350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68953" y="1235360"/>
            <a:ext cx="402557" cy="338554"/>
          </a:xfrm>
          <a:prstGeom prst="rect">
            <a:avLst/>
          </a:prstGeom>
          <a:noFill/>
        </p:spPr>
        <p:txBody>
          <a:bodyPr wrap="square" rtlCol="0">
            <a:spAutoFit/>
          </a:bodyPr>
          <a:lstStyle/>
          <a:p>
            <a:r>
              <a:rPr lang="en-AU" sz="1600" dirty="0">
                <a:solidFill>
                  <a:srgbClr val="0070C0"/>
                </a:solidFill>
                <a:latin typeface="Cambria Math" pitchFamily="18" charset="0"/>
                <a:ea typeface="Cambria Math" pitchFamily="18" charset="0"/>
              </a:rPr>
              <a:t>P</a:t>
            </a:r>
            <a:endParaRPr lang="en-AU" sz="1600" b="1" dirty="0">
              <a:solidFill>
                <a:srgbClr val="0070C0"/>
              </a:solidFill>
              <a:latin typeface="Cambria Math" pitchFamily="18" charset="0"/>
              <a:ea typeface="Cambria Math" pitchFamily="18" charset="0"/>
            </a:endParaRPr>
          </a:p>
        </p:txBody>
      </p:sp>
      <p:sp>
        <p:nvSpPr>
          <p:cNvPr id="2" name="TextBox 1"/>
          <p:cNvSpPr txBox="1"/>
          <p:nvPr/>
        </p:nvSpPr>
        <p:spPr>
          <a:xfrm flipH="1">
            <a:off x="1907822" y="4393093"/>
            <a:ext cx="6649156" cy="461665"/>
          </a:xfrm>
          <a:prstGeom prst="rect">
            <a:avLst/>
          </a:prstGeom>
          <a:noFill/>
        </p:spPr>
        <p:txBody>
          <a:bodyPr wrap="square" rtlCol="0">
            <a:spAutoFit/>
          </a:bodyPr>
          <a:lstStyle/>
          <a:p>
            <a:r>
              <a:rPr lang="en-AU" sz="2400" dirty="0" smtClean="0">
                <a:solidFill>
                  <a:srgbClr val="00B050"/>
                </a:solidFill>
              </a:rPr>
              <a:t>Electric field at P due to green charge q = +5x10</a:t>
            </a:r>
            <a:r>
              <a:rPr lang="en-AU" sz="2400" baseline="30000" dirty="0" smtClean="0">
                <a:solidFill>
                  <a:srgbClr val="00B050"/>
                </a:solidFill>
              </a:rPr>
              <a:t>-6</a:t>
            </a:r>
            <a:r>
              <a:rPr lang="en-AU" sz="2400" dirty="0" smtClean="0">
                <a:solidFill>
                  <a:srgbClr val="00B050"/>
                </a:solidFill>
              </a:rPr>
              <a:t> C  </a:t>
            </a:r>
            <a:endParaRPr lang="en-AU" sz="2400" dirty="0">
              <a:solidFill>
                <a:srgbClr val="00B050"/>
              </a:solidFill>
            </a:endParaRPr>
          </a:p>
        </p:txBody>
      </p:sp>
      <p:sp>
        <p:nvSpPr>
          <p:cNvPr id="3" name="TextBox 2"/>
          <p:cNvSpPr txBox="1"/>
          <p:nvPr/>
        </p:nvSpPr>
        <p:spPr>
          <a:xfrm>
            <a:off x="270933" y="3104445"/>
            <a:ext cx="6762041" cy="369332"/>
          </a:xfrm>
          <a:prstGeom prst="rect">
            <a:avLst/>
          </a:prstGeom>
          <a:noFill/>
        </p:spPr>
        <p:txBody>
          <a:bodyPr wrap="square" lIns="0" tIns="0" rIns="0" bIns="0" rtlCol="0">
            <a:spAutoFit/>
          </a:bodyPr>
          <a:lstStyle/>
          <a:p>
            <a:r>
              <a:rPr lang="en-AU" sz="2400" dirty="0" smtClean="0">
                <a:solidFill>
                  <a:srgbClr val="FF0000"/>
                </a:solidFill>
              </a:rPr>
              <a:t>Electric field is superposition of 2 charges</a:t>
            </a:r>
            <a:endParaRPr lang="en-AU" sz="2400" dirty="0">
              <a:solidFill>
                <a:srgbClr val="FF0000"/>
              </a:solidFill>
            </a:endParaRPr>
          </a:p>
        </p:txBody>
      </p:sp>
      <p:cxnSp>
        <p:nvCxnSpPr>
          <p:cNvPr id="26" name="Straight Arrow Connector 25"/>
          <p:cNvCxnSpPr/>
          <p:nvPr/>
        </p:nvCxnSpPr>
        <p:spPr>
          <a:xfrm flipV="1">
            <a:off x="1269785" y="4224753"/>
            <a:ext cx="0" cy="2063264"/>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09745" y="6096961"/>
            <a:ext cx="1223855" cy="0"/>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1179785" y="6006961"/>
            <a:ext cx="180000" cy="180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p:cNvSpPr txBox="1"/>
          <p:nvPr/>
        </p:nvSpPr>
        <p:spPr>
          <a:xfrm>
            <a:off x="1047228" y="6168033"/>
            <a:ext cx="625114" cy="338554"/>
          </a:xfrm>
          <a:prstGeom prst="rect">
            <a:avLst/>
          </a:prstGeom>
          <a:noFill/>
        </p:spPr>
        <p:txBody>
          <a:bodyPr wrap="square" rtlCol="0">
            <a:spAutoFit/>
          </a:bodyPr>
          <a:lstStyle/>
          <a:p>
            <a:r>
              <a:rPr lang="en-AU" sz="1600" dirty="0" smtClean="0">
                <a:latin typeface="Cambria Math" pitchFamily="18" charset="0"/>
                <a:ea typeface="Cambria Math" pitchFamily="18" charset="0"/>
              </a:rPr>
              <a:t>0</a:t>
            </a:r>
            <a:endParaRPr lang="en-AU" sz="1600" b="1" dirty="0">
              <a:latin typeface="Cambria Math" pitchFamily="18" charset="0"/>
              <a:ea typeface="Cambria Math" pitchFamily="18" charset="0"/>
            </a:endParaRPr>
          </a:p>
        </p:txBody>
      </p:sp>
      <p:cxnSp>
        <p:nvCxnSpPr>
          <p:cNvPr id="32" name="Straight Connector 31"/>
          <p:cNvCxnSpPr/>
          <p:nvPr/>
        </p:nvCxnSpPr>
        <p:spPr>
          <a:xfrm>
            <a:off x="1167499" y="5098227"/>
            <a:ext cx="17350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78506" y="4695409"/>
            <a:ext cx="402557" cy="338554"/>
          </a:xfrm>
          <a:prstGeom prst="rect">
            <a:avLst/>
          </a:prstGeom>
          <a:noFill/>
        </p:spPr>
        <p:txBody>
          <a:bodyPr wrap="square" rtlCol="0">
            <a:spAutoFit/>
          </a:bodyPr>
          <a:lstStyle/>
          <a:p>
            <a:r>
              <a:rPr lang="en-AU" sz="1600" dirty="0">
                <a:solidFill>
                  <a:srgbClr val="0070C0"/>
                </a:solidFill>
                <a:latin typeface="Cambria Math" pitchFamily="18" charset="0"/>
                <a:ea typeface="Cambria Math" pitchFamily="18" charset="0"/>
              </a:rPr>
              <a:t>P</a:t>
            </a:r>
            <a:endParaRPr lang="en-AU" sz="1600" b="1" dirty="0">
              <a:solidFill>
                <a:srgbClr val="0070C0"/>
              </a:solidFill>
              <a:latin typeface="Cambria Math" pitchFamily="18" charset="0"/>
              <a:ea typeface="Cambria Math" pitchFamily="18" charset="0"/>
            </a:endParaRPr>
          </a:p>
        </p:txBody>
      </p:sp>
      <p:sp>
        <p:nvSpPr>
          <p:cNvPr id="34" name="TextBox 33"/>
          <p:cNvSpPr txBox="1"/>
          <p:nvPr/>
        </p:nvSpPr>
        <p:spPr>
          <a:xfrm>
            <a:off x="700801" y="4917827"/>
            <a:ext cx="625114" cy="338554"/>
          </a:xfrm>
          <a:prstGeom prst="rect">
            <a:avLst/>
          </a:prstGeom>
          <a:noFill/>
        </p:spPr>
        <p:txBody>
          <a:bodyPr wrap="square" rtlCol="0">
            <a:spAutoFit/>
          </a:bodyPr>
          <a:lstStyle/>
          <a:p>
            <a:r>
              <a:rPr lang="en-AU" sz="1600" dirty="0" smtClean="0">
                <a:latin typeface="Cambria Math" pitchFamily="18" charset="0"/>
                <a:ea typeface="Cambria Math" pitchFamily="18" charset="0"/>
              </a:rPr>
              <a:t>0.6</a:t>
            </a:r>
            <a:endParaRPr lang="en-AU" sz="1600" b="1" dirty="0">
              <a:latin typeface="Cambria Math" pitchFamily="18" charset="0"/>
              <a:ea typeface="Cambria Math" pitchFamily="18" charset="0"/>
            </a:endParaRPr>
          </a:p>
        </p:txBody>
      </p:sp>
      <p:cxnSp>
        <p:nvCxnSpPr>
          <p:cNvPr id="7" name="Straight Arrow Connector 6"/>
          <p:cNvCxnSpPr/>
          <p:nvPr/>
        </p:nvCxnSpPr>
        <p:spPr>
          <a:xfrm flipV="1">
            <a:off x="1381063" y="4481689"/>
            <a:ext cx="0" cy="605415"/>
          </a:xfrm>
          <a:prstGeom prst="straightConnector1">
            <a:avLst/>
          </a:prstGeom>
          <a:ln w="57150">
            <a:solidFill>
              <a:srgbClr val="00B05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2285998" y="5080000"/>
                <a:ext cx="6316345" cy="7411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solidFill>
                            <a:srgbClr val="00B050"/>
                          </a:solidFill>
                          <a:latin typeface="Cambria Math" panose="02040503050406030204" pitchFamily="18" charset="0"/>
                        </a:rPr>
                        <m:t>𝐸</m:t>
                      </m:r>
                      <m:r>
                        <a:rPr lang="en-AU" sz="2400" b="0" i="1" smtClean="0">
                          <a:solidFill>
                            <a:srgbClr val="00B050"/>
                          </a:solidFill>
                          <a:latin typeface="Cambria Math" panose="02040503050406030204" pitchFamily="18" charset="0"/>
                        </a:rPr>
                        <m:t>=</m:t>
                      </m:r>
                      <m:f>
                        <m:fPr>
                          <m:ctrlPr>
                            <a:rPr lang="en-AU" sz="2400" b="0" i="1" smtClean="0">
                              <a:solidFill>
                                <a:srgbClr val="00B050"/>
                              </a:solidFill>
                              <a:latin typeface="Cambria Math" panose="02040503050406030204" pitchFamily="18" charset="0"/>
                            </a:rPr>
                          </m:ctrlPr>
                        </m:fPr>
                        <m:num>
                          <m:r>
                            <a:rPr lang="en-AU" sz="2400" b="0" i="1" smtClean="0">
                              <a:solidFill>
                                <a:srgbClr val="00B050"/>
                              </a:solidFill>
                              <a:latin typeface="Cambria Math" panose="02040503050406030204" pitchFamily="18" charset="0"/>
                            </a:rPr>
                            <m:t>𝑘</m:t>
                          </m:r>
                          <m:r>
                            <a:rPr lang="en-AU" sz="2400" b="0" i="1" smtClean="0">
                              <a:solidFill>
                                <a:srgbClr val="00B050"/>
                              </a:solidFill>
                              <a:latin typeface="Cambria Math" panose="02040503050406030204" pitchFamily="18" charset="0"/>
                            </a:rPr>
                            <m:t> </m:t>
                          </m:r>
                          <m:r>
                            <a:rPr lang="en-AU" sz="2400" b="0" i="1" smtClean="0">
                              <a:solidFill>
                                <a:srgbClr val="00B050"/>
                              </a:solidFill>
                              <a:latin typeface="Cambria Math" panose="02040503050406030204" pitchFamily="18" charset="0"/>
                            </a:rPr>
                            <m:t>𝑞</m:t>
                          </m:r>
                        </m:num>
                        <m:den>
                          <m:sSup>
                            <m:sSupPr>
                              <m:ctrlPr>
                                <a:rPr lang="en-AU" sz="2400" b="0" i="1" smtClean="0">
                                  <a:solidFill>
                                    <a:srgbClr val="00B050"/>
                                  </a:solidFill>
                                  <a:latin typeface="Cambria Math" panose="02040503050406030204" pitchFamily="18" charset="0"/>
                                </a:rPr>
                              </m:ctrlPr>
                            </m:sSupPr>
                            <m:e>
                              <m:r>
                                <a:rPr lang="en-AU" sz="2400" b="0" i="1" smtClean="0">
                                  <a:solidFill>
                                    <a:srgbClr val="00B050"/>
                                  </a:solidFill>
                                  <a:latin typeface="Cambria Math" panose="02040503050406030204" pitchFamily="18" charset="0"/>
                                </a:rPr>
                                <m:t>𝑟</m:t>
                              </m:r>
                            </m:e>
                            <m:sup>
                              <m:r>
                                <a:rPr lang="en-AU" sz="2400" b="0" i="1" smtClean="0">
                                  <a:solidFill>
                                    <a:srgbClr val="00B050"/>
                                  </a:solidFill>
                                  <a:latin typeface="Cambria Math" panose="02040503050406030204" pitchFamily="18" charset="0"/>
                                </a:rPr>
                                <m:t>2</m:t>
                              </m:r>
                            </m:sup>
                          </m:sSup>
                        </m:den>
                      </m:f>
                      <m:r>
                        <a:rPr lang="en-AU" sz="2400" b="0" i="1" smtClean="0">
                          <a:solidFill>
                            <a:srgbClr val="00B050"/>
                          </a:solidFill>
                          <a:latin typeface="Cambria Math" panose="02040503050406030204" pitchFamily="18" charset="0"/>
                        </a:rPr>
                        <m:t>=</m:t>
                      </m:r>
                      <m:f>
                        <m:fPr>
                          <m:ctrlPr>
                            <a:rPr lang="en-AU" sz="2400" b="0" i="1" smtClean="0">
                              <a:solidFill>
                                <a:srgbClr val="00B050"/>
                              </a:solidFill>
                              <a:latin typeface="Cambria Math" panose="02040503050406030204" pitchFamily="18" charset="0"/>
                            </a:rPr>
                          </m:ctrlPr>
                        </m:fPr>
                        <m:num>
                          <m:r>
                            <a:rPr lang="en-AU" sz="2400" b="0" i="1" smtClean="0">
                              <a:solidFill>
                                <a:srgbClr val="00B050"/>
                              </a:solidFill>
                              <a:latin typeface="Cambria Math" panose="02040503050406030204" pitchFamily="18" charset="0"/>
                            </a:rPr>
                            <m:t>9</m:t>
                          </m:r>
                          <m:r>
                            <a:rPr lang="en-AU" sz="2400" b="0" i="1" smtClean="0">
                              <a:solidFill>
                                <a:srgbClr val="00B050"/>
                              </a:solidFill>
                              <a:latin typeface="Cambria Math" panose="02040503050406030204" pitchFamily="18" charset="0"/>
                              <a:ea typeface="Cambria Math" panose="02040503050406030204" pitchFamily="18" charset="0"/>
                            </a:rPr>
                            <m:t>×</m:t>
                          </m:r>
                          <m:sSup>
                            <m:sSupPr>
                              <m:ctrlPr>
                                <a:rPr lang="en-AU" sz="2400" b="0" i="1" smtClean="0">
                                  <a:solidFill>
                                    <a:srgbClr val="00B050"/>
                                  </a:solidFill>
                                  <a:latin typeface="Cambria Math" panose="02040503050406030204" pitchFamily="18" charset="0"/>
                                  <a:ea typeface="Cambria Math" panose="02040503050406030204" pitchFamily="18" charset="0"/>
                                </a:rPr>
                              </m:ctrlPr>
                            </m:sSupPr>
                            <m:e>
                              <m:r>
                                <a:rPr lang="en-AU" sz="2400" b="0" i="1" smtClean="0">
                                  <a:solidFill>
                                    <a:srgbClr val="00B050"/>
                                  </a:solidFill>
                                  <a:latin typeface="Cambria Math" panose="02040503050406030204" pitchFamily="18" charset="0"/>
                                  <a:ea typeface="Cambria Math" panose="02040503050406030204" pitchFamily="18" charset="0"/>
                                </a:rPr>
                                <m:t>10</m:t>
                              </m:r>
                            </m:e>
                            <m:sup>
                              <m:r>
                                <a:rPr lang="en-AU" sz="2400" b="0" i="1" smtClean="0">
                                  <a:solidFill>
                                    <a:srgbClr val="00B050"/>
                                  </a:solidFill>
                                  <a:latin typeface="Cambria Math" panose="02040503050406030204" pitchFamily="18" charset="0"/>
                                  <a:ea typeface="Cambria Math" panose="02040503050406030204" pitchFamily="18" charset="0"/>
                                </a:rPr>
                                <m:t>9</m:t>
                              </m:r>
                            </m:sup>
                          </m:sSup>
                          <m:r>
                            <a:rPr lang="en-AU" sz="2400" b="0" i="1" smtClean="0">
                              <a:solidFill>
                                <a:srgbClr val="00B050"/>
                              </a:solidFill>
                              <a:latin typeface="Cambria Math" panose="02040503050406030204" pitchFamily="18" charset="0"/>
                              <a:ea typeface="Cambria Math" panose="02040503050406030204" pitchFamily="18" charset="0"/>
                            </a:rPr>
                            <m:t>×5×</m:t>
                          </m:r>
                          <m:sSup>
                            <m:sSupPr>
                              <m:ctrlPr>
                                <a:rPr lang="en-AU" sz="2400" b="0" i="1" smtClean="0">
                                  <a:solidFill>
                                    <a:srgbClr val="00B050"/>
                                  </a:solidFill>
                                  <a:latin typeface="Cambria Math" panose="02040503050406030204" pitchFamily="18" charset="0"/>
                                  <a:ea typeface="Cambria Math" panose="02040503050406030204" pitchFamily="18" charset="0"/>
                                </a:rPr>
                              </m:ctrlPr>
                            </m:sSupPr>
                            <m:e>
                              <m:r>
                                <a:rPr lang="en-AU" sz="2400" b="0" i="1" smtClean="0">
                                  <a:solidFill>
                                    <a:srgbClr val="00B050"/>
                                  </a:solidFill>
                                  <a:latin typeface="Cambria Math" panose="02040503050406030204" pitchFamily="18" charset="0"/>
                                  <a:ea typeface="Cambria Math" panose="02040503050406030204" pitchFamily="18" charset="0"/>
                                </a:rPr>
                                <m:t>10</m:t>
                              </m:r>
                            </m:e>
                            <m:sup>
                              <m:r>
                                <a:rPr lang="en-AU" sz="2400" b="0" i="1" smtClean="0">
                                  <a:solidFill>
                                    <a:srgbClr val="00B050"/>
                                  </a:solidFill>
                                  <a:latin typeface="Cambria Math" panose="02040503050406030204" pitchFamily="18" charset="0"/>
                                  <a:ea typeface="Cambria Math" panose="02040503050406030204" pitchFamily="18" charset="0"/>
                                </a:rPr>
                                <m:t>−6</m:t>
                              </m:r>
                            </m:sup>
                          </m:sSup>
                        </m:num>
                        <m:den>
                          <m:sSup>
                            <m:sSupPr>
                              <m:ctrlPr>
                                <a:rPr lang="en-AU" sz="2400" b="0" i="1" smtClean="0">
                                  <a:solidFill>
                                    <a:srgbClr val="00B050"/>
                                  </a:solidFill>
                                  <a:latin typeface="Cambria Math" panose="02040503050406030204" pitchFamily="18" charset="0"/>
                                </a:rPr>
                              </m:ctrlPr>
                            </m:sSupPr>
                            <m:e>
                              <m:r>
                                <a:rPr lang="en-AU" sz="2400" b="0" i="1" smtClean="0">
                                  <a:solidFill>
                                    <a:srgbClr val="00B050"/>
                                  </a:solidFill>
                                  <a:latin typeface="Cambria Math" panose="02040503050406030204" pitchFamily="18" charset="0"/>
                                </a:rPr>
                                <m:t>0.6</m:t>
                              </m:r>
                            </m:e>
                            <m:sup>
                              <m:r>
                                <a:rPr lang="en-AU" sz="2400" b="0" i="1" smtClean="0">
                                  <a:solidFill>
                                    <a:srgbClr val="00B050"/>
                                  </a:solidFill>
                                  <a:latin typeface="Cambria Math" panose="02040503050406030204" pitchFamily="18" charset="0"/>
                                </a:rPr>
                                <m:t>2</m:t>
                              </m:r>
                            </m:sup>
                          </m:sSup>
                        </m:den>
                      </m:f>
                      <m:r>
                        <a:rPr lang="en-AU" sz="2400" b="0" i="1" smtClean="0">
                          <a:solidFill>
                            <a:srgbClr val="00B050"/>
                          </a:solidFill>
                          <a:latin typeface="Cambria Math" panose="02040503050406030204" pitchFamily="18" charset="0"/>
                        </a:rPr>
                        <m:t>=3.5</m:t>
                      </m:r>
                      <m:r>
                        <a:rPr lang="en-AU" sz="2400" b="0" i="1" smtClean="0">
                          <a:solidFill>
                            <a:srgbClr val="00B050"/>
                          </a:solidFill>
                          <a:latin typeface="Cambria Math" panose="02040503050406030204" pitchFamily="18" charset="0"/>
                          <a:ea typeface="Cambria Math" panose="02040503050406030204" pitchFamily="18" charset="0"/>
                        </a:rPr>
                        <m:t>×</m:t>
                      </m:r>
                      <m:sSup>
                        <m:sSupPr>
                          <m:ctrlPr>
                            <a:rPr lang="en-AU" sz="2400" b="0" i="1" smtClean="0">
                              <a:solidFill>
                                <a:srgbClr val="00B050"/>
                              </a:solidFill>
                              <a:latin typeface="Cambria Math" panose="02040503050406030204" pitchFamily="18" charset="0"/>
                              <a:ea typeface="Cambria Math" panose="02040503050406030204" pitchFamily="18" charset="0"/>
                            </a:rPr>
                          </m:ctrlPr>
                        </m:sSupPr>
                        <m:e>
                          <m:r>
                            <a:rPr lang="en-AU" sz="2400" b="0" i="1" smtClean="0">
                              <a:solidFill>
                                <a:srgbClr val="00B050"/>
                              </a:solidFill>
                              <a:latin typeface="Cambria Math" panose="02040503050406030204" pitchFamily="18" charset="0"/>
                              <a:ea typeface="Cambria Math" panose="02040503050406030204" pitchFamily="18" charset="0"/>
                            </a:rPr>
                            <m:t>10</m:t>
                          </m:r>
                        </m:e>
                        <m:sup>
                          <m:r>
                            <a:rPr lang="en-AU" sz="2400" b="0" i="1" smtClean="0">
                              <a:solidFill>
                                <a:srgbClr val="00B050"/>
                              </a:solidFill>
                              <a:latin typeface="Cambria Math" panose="02040503050406030204" pitchFamily="18" charset="0"/>
                              <a:ea typeface="Cambria Math" panose="02040503050406030204" pitchFamily="18" charset="0"/>
                            </a:rPr>
                            <m:t>5</m:t>
                          </m:r>
                        </m:sup>
                      </m:sSup>
                      <m:r>
                        <a:rPr lang="en-AU" sz="2400" b="0" i="1" smtClean="0">
                          <a:solidFill>
                            <a:srgbClr val="00B050"/>
                          </a:solidFill>
                          <a:latin typeface="Cambria Math" panose="02040503050406030204" pitchFamily="18" charset="0"/>
                          <a:ea typeface="Cambria Math" panose="02040503050406030204" pitchFamily="18" charset="0"/>
                        </a:rPr>
                        <m:t> </m:t>
                      </m:r>
                      <m:r>
                        <a:rPr lang="en-AU" sz="2400" b="0" i="1" smtClean="0">
                          <a:solidFill>
                            <a:srgbClr val="00B050"/>
                          </a:solidFill>
                          <a:latin typeface="Cambria Math" panose="02040503050406030204" pitchFamily="18" charset="0"/>
                          <a:ea typeface="Cambria Math" panose="02040503050406030204" pitchFamily="18" charset="0"/>
                        </a:rPr>
                        <m:t>𝑁</m:t>
                      </m:r>
                      <m:r>
                        <a:rPr lang="en-AU" sz="2400" b="0" i="1" smtClean="0">
                          <a:solidFill>
                            <a:srgbClr val="00B050"/>
                          </a:solidFill>
                          <a:latin typeface="Cambria Math" panose="02040503050406030204" pitchFamily="18" charset="0"/>
                          <a:ea typeface="Cambria Math" panose="02040503050406030204" pitchFamily="18" charset="0"/>
                        </a:rPr>
                        <m:t>/</m:t>
                      </m:r>
                      <m:r>
                        <a:rPr lang="en-AU" sz="2400" b="0" i="1" smtClean="0">
                          <a:solidFill>
                            <a:srgbClr val="00B050"/>
                          </a:solidFill>
                          <a:latin typeface="Cambria Math" panose="02040503050406030204" pitchFamily="18" charset="0"/>
                          <a:ea typeface="Cambria Math" panose="02040503050406030204" pitchFamily="18" charset="0"/>
                        </a:rPr>
                        <m:t>𝐶</m:t>
                      </m:r>
                    </m:oMath>
                  </m:oMathPara>
                </a14:m>
                <a:endParaRPr lang="en-AU"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285998" y="5080000"/>
                <a:ext cx="6316345" cy="741100"/>
              </a:xfrm>
              <a:prstGeom prst="rect">
                <a:avLst/>
              </a:prstGeom>
              <a:blipFill rotWithShape="0">
                <a:blip r:embed="rId5"/>
                <a:stretch>
                  <a:fillRect/>
                </a:stretch>
              </a:blipFill>
            </p:spPr>
            <p:txBody>
              <a:bodyPr/>
              <a:lstStyle/>
              <a:p>
                <a:r>
                  <a:rPr lang="en-AU">
                    <a:noFill/>
                  </a:rPr>
                  <a:t> </a:t>
                </a:r>
              </a:p>
            </p:txBody>
          </p:sp>
        </mc:Fallback>
      </mc:AlternateContent>
      <p:sp>
        <p:nvSpPr>
          <p:cNvPr id="35" name="TextBox 34"/>
          <p:cNvSpPr txBox="1"/>
          <p:nvPr/>
        </p:nvSpPr>
        <p:spPr>
          <a:xfrm flipH="1">
            <a:off x="2353688" y="5956128"/>
            <a:ext cx="6663156" cy="461665"/>
          </a:xfrm>
          <a:prstGeom prst="rect">
            <a:avLst/>
          </a:prstGeom>
          <a:noFill/>
        </p:spPr>
        <p:txBody>
          <a:bodyPr wrap="square" rtlCol="0">
            <a:spAutoFit/>
          </a:bodyPr>
          <a:lstStyle/>
          <a:p>
            <a:r>
              <a:rPr lang="en-AU" sz="2400" dirty="0" smtClean="0">
                <a:solidFill>
                  <a:srgbClr val="00B050"/>
                </a:solidFill>
              </a:rPr>
              <a:t>Direction is along y-axis:  </a:t>
            </a:r>
            <a:endParaRPr lang="en-AU" sz="2400" dirty="0">
              <a:solidFill>
                <a:srgbClr val="00B050"/>
              </a:solidFill>
            </a:endParaRPr>
          </a:p>
        </p:txBody>
      </p:sp>
      <mc:AlternateContent xmlns:mc="http://schemas.openxmlformats.org/markup-compatibility/2006" xmlns:a14="http://schemas.microsoft.com/office/drawing/2010/main">
        <mc:Choice Requires="a14">
          <p:sp>
            <p:nvSpPr>
              <p:cNvPr id="16" name="TextBox 15"/>
              <p:cNvSpPr txBox="1"/>
              <p:nvPr/>
            </p:nvSpPr>
            <p:spPr>
              <a:xfrm>
                <a:off x="5548443" y="5981933"/>
                <a:ext cx="3382144" cy="4386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AU" sz="2400" b="0" i="1" smtClean="0">
                              <a:solidFill>
                                <a:srgbClr val="00B050"/>
                              </a:solidFill>
                              <a:latin typeface="Cambria Math" panose="02040503050406030204" pitchFamily="18" charset="0"/>
                            </a:rPr>
                          </m:ctrlPr>
                        </m:dPr>
                        <m:e>
                          <m:sSub>
                            <m:sSubPr>
                              <m:ctrlPr>
                                <a:rPr lang="en-AU" sz="2400" b="0" i="1" smtClean="0">
                                  <a:solidFill>
                                    <a:srgbClr val="00B050"/>
                                  </a:solidFill>
                                  <a:latin typeface="Cambria Math" panose="02040503050406030204" pitchFamily="18" charset="0"/>
                                </a:rPr>
                              </m:ctrlPr>
                            </m:sSubPr>
                            <m:e>
                              <m:r>
                                <a:rPr lang="en-AU" sz="2400" b="0" i="1" smtClean="0">
                                  <a:solidFill>
                                    <a:srgbClr val="00B050"/>
                                  </a:solidFill>
                                  <a:latin typeface="Cambria Math" panose="02040503050406030204" pitchFamily="18" charset="0"/>
                                </a:rPr>
                                <m:t>𝐸</m:t>
                              </m:r>
                            </m:e>
                            <m:sub>
                              <m:r>
                                <a:rPr lang="en-AU" sz="2400" b="0" i="1" smtClean="0">
                                  <a:solidFill>
                                    <a:srgbClr val="00B050"/>
                                  </a:solidFill>
                                  <a:latin typeface="Cambria Math" panose="02040503050406030204" pitchFamily="18" charset="0"/>
                                </a:rPr>
                                <m:t>𝑥</m:t>
                              </m:r>
                            </m:sub>
                          </m:sSub>
                          <m:r>
                            <a:rPr lang="en-AU" sz="2400" b="0" i="1" smtClean="0">
                              <a:solidFill>
                                <a:srgbClr val="00B050"/>
                              </a:solidFill>
                              <a:latin typeface="Cambria Math" panose="02040503050406030204" pitchFamily="18" charset="0"/>
                            </a:rPr>
                            <m:t>,</m:t>
                          </m:r>
                          <m:sSub>
                            <m:sSubPr>
                              <m:ctrlPr>
                                <a:rPr lang="en-AU" sz="2400" b="0" i="1" smtClean="0">
                                  <a:solidFill>
                                    <a:srgbClr val="00B050"/>
                                  </a:solidFill>
                                  <a:latin typeface="Cambria Math" panose="02040503050406030204" pitchFamily="18" charset="0"/>
                                </a:rPr>
                              </m:ctrlPr>
                            </m:sSubPr>
                            <m:e>
                              <m:r>
                                <a:rPr lang="en-AU" sz="2400" b="0" i="1" smtClean="0">
                                  <a:solidFill>
                                    <a:srgbClr val="00B050"/>
                                  </a:solidFill>
                                  <a:latin typeface="Cambria Math" panose="02040503050406030204" pitchFamily="18" charset="0"/>
                                </a:rPr>
                                <m:t>𝐸</m:t>
                              </m:r>
                            </m:e>
                            <m:sub>
                              <m:r>
                                <a:rPr lang="en-AU" sz="2400" b="0" i="1" smtClean="0">
                                  <a:solidFill>
                                    <a:srgbClr val="00B050"/>
                                  </a:solidFill>
                                  <a:latin typeface="Cambria Math" panose="02040503050406030204" pitchFamily="18" charset="0"/>
                                </a:rPr>
                                <m:t>𝑦</m:t>
                              </m:r>
                            </m:sub>
                          </m:sSub>
                        </m:e>
                      </m:d>
                      <m:r>
                        <a:rPr lang="en-AU" sz="2400" b="0" i="1" smtClean="0">
                          <a:solidFill>
                            <a:srgbClr val="00B050"/>
                          </a:solidFill>
                          <a:latin typeface="Cambria Math" panose="02040503050406030204" pitchFamily="18" charset="0"/>
                        </a:rPr>
                        <m:t>=(0, 3.5</m:t>
                      </m:r>
                      <m:r>
                        <a:rPr lang="en-AU" sz="2400" b="0" i="1" smtClean="0">
                          <a:solidFill>
                            <a:srgbClr val="00B050"/>
                          </a:solidFill>
                          <a:latin typeface="Cambria Math" panose="02040503050406030204" pitchFamily="18" charset="0"/>
                          <a:ea typeface="Cambria Math" panose="02040503050406030204" pitchFamily="18" charset="0"/>
                        </a:rPr>
                        <m:t>×</m:t>
                      </m:r>
                      <m:sSup>
                        <m:sSupPr>
                          <m:ctrlPr>
                            <a:rPr lang="en-AU" sz="2400" b="0" i="1" smtClean="0">
                              <a:solidFill>
                                <a:srgbClr val="00B050"/>
                              </a:solidFill>
                              <a:latin typeface="Cambria Math" panose="02040503050406030204" pitchFamily="18" charset="0"/>
                              <a:ea typeface="Cambria Math" panose="02040503050406030204" pitchFamily="18" charset="0"/>
                            </a:rPr>
                          </m:ctrlPr>
                        </m:sSupPr>
                        <m:e>
                          <m:r>
                            <a:rPr lang="en-AU" sz="2400" b="0" i="1" smtClean="0">
                              <a:solidFill>
                                <a:srgbClr val="00B050"/>
                              </a:solidFill>
                              <a:latin typeface="Cambria Math" panose="02040503050406030204" pitchFamily="18" charset="0"/>
                              <a:ea typeface="Cambria Math" panose="02040503050406030204" pitchFamily="18" charset="0"/>
                            </a:rPr>
                            <m:t>10</m:t>
                          </m:r>
                        </m:e>
                        <m:sup>
                          <m:r>
                            <a:rPr lang="en-AU" sz="2400" b="0" i="1" smtClean="0">
                              <a:solidFill>
                                <a:srgbClr val="00B050"/>
                              </a:solidFill>
                              <a:latin typeface="Cambria Math" panose="02040503050406030204" pitchFamily="18" charset="0"/>
                              <a:ea typeface="Cambria Math" panose="02040503050406030204" pitchFamily="18" charset="0"/>
                            </a:rPr>
                            <m:t>5</m:t>
                          </m:r>
                        </m:sup>
                      </m:sSup>
                      <m:r>
                        <a:rPr lang="en-AU" sz="2400" b="0" i="1" smtClean="0">
                          <a:solidFill>
                            <a:srgbClr val="00B050"/>
                          </a:solidFill>
                          <a:latin typeface="Cambria Math" panose="02040503050406030204" pitchFamily="18" charset="0"/>
                          <a:ea typeface="Cambria Math" panose="02040503050406030204" pitchFamily="18" charset="0"/>
                        </a:rPr>
                        <m:t>)</m:t>
                      </m:r>
                    </m:oMath>
                  </m:oMathPara>
                </a14:m>
                <a:endParaRPr lang="en-AU" sz="2400" dirty="0">
                  <a:solidFill>
                    <a:srgbClr val="00B05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548443" y="5981933"/>
                <a:ext cx="3382144" cy="438646"/>
              </a:xfrm>
              <a:prstGeom prst="rect">
                <a:avLst/>
              </a:prstGeom>
              <a:blipFill rotWithShape="0">
                <a:blip r:embed="rId6"/>
                <a:stretch>
                  <a:fillRect/>
                </a:stretch>
              </a:blipFill>
            </p:spPr>
            <p:txBody>
              <a:bodyPr/>
              <a:lstStyle/>
              <a:p>
                <a:r>
                  <a:rPr lang="en-AU">
                    <a:noFill/>
                  </a:rPr>
                  <a:t> </a:t>
                </a:r>
              </a:p>
            </p:txBody>
          </p:sp>
        </mc:Fallback>
      </mc:AlternateContent>
      <p:sp>
        <p:nvSpPr>
          <p:cNvPr id="36" name="TextBox 35"/>
          <p:cNvSpPr txBox="1"/>
          <p:nvPr/>
        </p:nvSpPr>
        <p:spPr>
          <a:xfrm>
            <a:off x="310440" y="3493914"/>
            <a:ext cx="6739465" cy="369332"/>
          </a:xfrm>
          <a:prstGeom prst="rect">
            <a:avLst/>
          </a:prstGeom>
          <a:noFill/>
        </p:spPr>
        <p:txBody>
          <a:bodyPr wrap="square" lIns="0" tIns="0" rIns="0" bIns="0" rtlCol="0">
            <a:spAutoFit/>
          </a:bodyPr>
          <a:lstStyle/>
          <a:p>
            <a:r>
              <a:rPr lang="en-AU" sz="2400" dirty="0" smtClean="0">
                <a:solidFill>
                  <a:srgbClr val="FF0000"/>
                </a:solidFill>
              </a:rPr>
              <a:t>E= </a:t>
            </a:r>
            <a:r>
              <a:rPr lang="en-AU" sz="2400" dirty="0" err="1" smtClean="0">
                <a:solidFill>
                  <a:srgbClr val="FF0000"/>
                </a:solidFill>
              </a:rPr>
              <a:t>kq</a:t>
            </a:r>
            <a:r>
              <a:rPr lang="en-AU" sz="2400" dirty="0" smtClean="0">
                <a:solidFill>
                  <a:srgbClr val="FF0000"/>
                </a:solidFill>
              </a:rPr>
              <a:t>/r</a:t>
            </a:r>
            <a:r>
              <a:rPr lang="en-AU" sz="2400" baseline="30000" dirty="0" smtClean="0">
                <a:solidFill>
                  <a:srgbClr val="FF0000"/>
                </a:solidFill>
              </a:rPr>
              <a:t>2</a:t>
            </a:r>
            <a:r>
              <a:rPr lang="en-AU" sz="2400" dirty="0" smtClean="0">
                <a:solidFill>
                  <a:srgbClr val="FF0000"/>
                </a:solidFill>
              </a:rPr>
              <a:t> along joining line, k=9x10</a:t>
            </a:r>
            <a:r>
              <a:rPr lang="en-AU" sz="2400" baseline="30000" dirty="0" smtClean="0">
                <a:solidFill>
                  <a:srgbClr val="FF0000"/>
                </a:solidFill>
              </a:rPr>
              <a:t>9</a:t>
            </a:r>
            <a:endParaRPr lang="en-AU" sz="2400" baseline="30000" dirty="0">
              <a:solidFill>
                <a:srgbClr val="FF0000"/>
              </a:solidFill>
            </a:endParaRPr>
          </a:p>
        </p:txBody>
      </p:sp>
    </p:spTree>
    <p:custDataLst>
      <p:tags r:id="rId1"/>
    </p:custDataLst>
    <p:extLst>
      <p:ext uri="{BB962C8B-B14F-4D97-AF65-F5344CB8AC3E}">
        <p14:creationId xmlns:p14="http://schemas.microsoft.com/office/powerpoint/2010/main" val="272375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8" grpId="0" animBg="1"/>
      <p:bldP spid="31" grpId="0"/>
      <p:bldP spid="33" grpId="0"/>
      <p:bldP spid="34" grpId="0"/>
      <p:bldP spid="13" grpId="0"/>
      <p:bldP spid="35" grpId="0"/>
      <p:bldP spid="16" grpId="0"/>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19540" r="19793"/>
          <a:stretch/>
        </p:blipFill>
        <p:spPr>
          <a:xfrm>
            <a:off x="5685266" y="1039320"/>
            <a:ext cx="3423274" cy="3166633"/>
          </a:xfrm>
          <a:prstGeom prst="rect">
            <a:avLst/>
          </a:prstGeom>
        </p:spPr>
      </p:pic>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Electric field</a:t>
            </a:r>
            <a:endParaRPr lang="en-AU" sz="4800" dirty="0">
              <a:effectLst>
                <a:outerShdw blurRad="38100" dist="38100" dir="2700000" algn="tl">
                  <a:srgbClr val="000000">
                    <a:alpha val="43137"/>
                  </a:srgbClr>
                </a:outerShdw>
              </a:effectLst>
            </a:endParaRPr>
          </a:p>
        </p:txBody>
      </p:sp>
      <p:sp>
        <p:nvSpPr>
          <p:cNvPr id="9" name="TextBox 8"/>
          <p:cNvSpPr txBox="1"/>
          <p:nvPr/>
        </p:nvSpPr>
        <p:spPr>
          <a:xfrm>
            <a:off x="107503" y="1196752"/>
            <a:ext cx="5760641" cy="1631216"/>
          </a:xfrm>
          <a:prstGeom prst="rect">
            <a:avLst/>
          </a:prstGeom>
          <a:noFill/>
        </p:spPr>
        <p:txBody>
          <a:bodyPr wrap="square" rtlCol="0">
            <a:spAutoFit/>
          </a:bodyPr>
          <a:lstStyle/>
          <a:p>
            <a:r>
              <a:rPr lang="en-AU" sz="2000" b="1" u="sng" dirty="0" smtClean="0">
                <a:latin typeface="Cambria Math" pitchFamily="18" charset="0"/>
                <a:ea typeface="Cambria Math" pitchFamily="18" charset="0"/>
              </a:rPr>
              <a:t>Example</a:t>
            </a:r>
            <a:r>
              <a:rPr lang="en-AU" sz="2000" dirty="0" smtClean="0">
                <a:latin typeface="Cambria Math" pitchFamily="18" charset="0"/>
                <a:ea typeface="Cambria Math" pitchFamily="18" charset="0"/>
              </a:rPr>
              <a:t>  A </a:t>
            </a:r>
            <a:r>
              <a:rPr lang="en-AU" sz="2000" dirty="0" smtClean="0">
                <a:solidFill>
                  <a:srgbClr val="00B050"/>
                </a:solidFill>
                <a:latin typeface="Cambria Math" pitchFamily="18" charset="0"/>
                <a:ea typeface="Cambria Math" pitchFamily="18" charset="0"/>
              </a:rPr>
              <a:t>+5.0 </a:t>
            </a:r>
            <a:r>
              <a:rPr lang="en-AU" sz="2000" dirty="0" err="1" smtClean="0">
                <a:solidFill>
                  <a:srgbClr val="00B050"/>
                </a:solidFill>
                <a:latin typeface="Symbol" pitchFamily="18" charset="2"/>
                <a:ea typeface="Cambria Math" pitchFamily="18" charset="0"/>
              </a:rPr>
              <a:t>m</a:t>
            </a:r>
            <a:r>
              <a:rPr lang="en-AU" sz="2000" dirty="0" err="1" smtClean="0">
                <a:solidFill>
                  <a:srgbClr val="00B050"/>
                </a:solidFill>
                <a:latin typeface="Cambria Math" pitchFamily="18" charset="0"/>
                <a:ea typeface="Cambria Math" pitchFamily="18" charset="0"/>
              </a:rPr>
              <a:t>C</a:t>
            </a:r>
            <a:r>
              <a:rPr lang="en-AU" sz="2000" dirty="0" smtClean="0">
                <a:solidFill>
                  <a:srgbClr val="00B050"/>
                </a:solidFill>
                <a:latin typeface="Cambria Math" pitchFamily="18" charset="0"/>
                <a:ea typeface="Cambria Math" pitchFamily="18" charset="0"/>
              </a:rPr>
              <a:t> charge is located at the origin, </a:t>
            </a:r>
            <a:r>
              <a:rPr lang="en-AU" sz="2000" dirty="0" smtClean="0">
                <a:latin typeface="Cambria Math" pitchFamily="18" charset="0"/>
                <a:ea typeface="Cambria Math" pitchFamily="18" charset="0"/>
              </a:rPr>
              <a:t>and a </a:t>
            </a:r>
            <a:r>
              <a:rPr lang="en-AU" sz="2000" dirty="0" smtClean="0">
                <a:solidFill>
                  <a:srgbClr val="7030A0"/>
                </a:solidFill>
                <a:latin typeface="Cambria Math" pitchFamily="18" charset="0"/>
                <a:ea typeface="Cambria Math" pitchFamily="18" charset="0"/>
              </a:rPr>
              <a:t>-2.0 </a:t>
            </a:r>
            <a:r>
              <a:rPr lang="en-AU" sz="2000" dirty="0" err="1" smtClean="0">
                <a:solidFill>
                  <a:srgbClr val="7030A0"/>
                </a:solidFill>
                <a:latin typeface="Symbol" pitchFamily="18" charset="2"/>
                <a:ea typeface="Cambria Math" pitchFamily="18" charset="0"/>
              </a:rPr>
              <a:t>m</a:t>
            </a:r>
            <a:r>
              <a:rPr lang="en-AU" sz="2000" dirty="0" err="1" smtClean="0">
                <a:solidFill>
                  <a:srgbClr val="7030A0"/>
                </a:solidFill>
                <a:latin typeface="Cambria Math" pitchFamily="18" charset="0"/>
                <a:ea typeface="Cambria Math" pitchFamily="18" charset="0"/>
              </a:rPr>
              <a:t>C</a:t>
            </a:r>
            <a:r>
              <a:rPr lang="en-AU" sz="2000" dirty="0" smtClean="0">
                <a:solidFill>
                  <a:srgbClr val="7030A0"/>
                </a:solidFill>
                <a:latin typeface="Cambria Math" pitchFamily="18" charset="0"/>
                <a:ea typeface="Cambria Math" pitchFamily="18" charset="0"/>
              </a:rPr>
              <a:t> charge is 0.74 m away on the x-axis</a:t>
            </a:r>
            <a:r>
              <a:rPr lang="en-AU" sz="2000" dirty="0" smtClean="0">
                <a:latin typeface="Cambria Math" pitchFamily="18" charset="0"/>
                <a:ea typeface="Cambria Math" pitchFamily="18" charset="0"/>
              </a:rPr>
              <a:t>. Calculate the electric field at point P, on the y-axis 0.6 m above the positive charge. If a +1.5 </a:t>
            </a:r>
            <a:r>
              <a:rPr lang="en-AU" sz="2000" dirty="0" err="1" smtClean="0">
                <a:latin typeface="Symbol" pitchFamily="18" charset="2"/>
                <a:ea typeface="Cambria Math" pitchFamily="18" charset="0"/>
              </a:rPr>
              <a:t>m</a:t>
            </a:r>
            <a:r>
              <a:rPr lang="en-AU" sz="2000" dirty="0" err="1" smtClean="0">
                <a:latin typeface="Cambria Math" pitchFamily="18" charset="0"/>
                <a:ea typeface="Cambria Math" pitchFamily="18" charset="0"/>
              </a:rPr>
              <a:t>C</a:t>
            </a:r>
            <a:r>
              <a:rPr lang="en-AU" sz="2000" dirty="0" smtClean="0">
                <a:latin typeface="Cambria Math" pitchFamily="18" charset="0"/>
                <a:ea typeface="Cambria Math" pitchFamily="18" charset="0"/>
              </a:rPr>
              <a:t> was placed at P, what force would it experience?</a:t>
            </a:r>
            <a:endParaRPr lang="en-AU" sz="2000" b="1" dirty="0">
              <a:latin typeface="Cambria Math" pitchFamily="18" charset="0"/>
              <a:ea typeface="Cambria Math" pitchFamily="18" charset="0"/>
            </a:endParaRPr>
          </a:p>
        </p:txBody>
      </p:sp>
      <p:cxnSp>
        <p:nvCxnSpPr>
          <p:cNvPr id="6" name="Straight Arrow Connector 5"/>
          <p:cNvCxnSpPr/>
          <p:nvPr/>
        </p:nvCxnSpPr>
        <p:spPr>
          <a:xfrm flipV="1">
            <a:off x="6660232" y="764704"/>
            <a:ext cx="0" cy="2063264"/>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300192" y="2636912"/>
            <a:ext cx="2376264" cy="0"/>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570232" y="2546912"/>
            <a:ext cx="180000" cy="180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7902360" y="2546912"/>
            <a:ext cx="180000" cy="18000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7679803" y="2726912"/>
            <a:ext cx="625114" cy="338554"/>
          </a:xfrm>
          <a:prstGeom prst="rect">
            <a:avLst/>
          </a:prstGeom>
          <a:noFill/>
        </p:spPr>
        <p:txBody>
          <a:bodyPr wrap="square" rtlCol="0">
            <a:spAutoFit/>
          </a:bodyPr>
          <a:lstStyle/>
          <a:p>
            <a:r>
              <a:rPr lang="en-AU" sz="1600" dirty="0" smtClean="0">
                <a:latin typeface="Cambria Math" pitchFamily="18" charset="0"/>
                <a:ea typeface="Cambria Math" pitchFamily="18" charset="0"/>
              </a:rPr>
              <a:t>0.74</a:t>
            </a:r>
            <a:endParaRPr lang="en-AU" sz="1600" b="1" dirty="0">
              <a:latin typeface="Cambria Math" pitchFamily="18" charset="0"/>
              <a:ea typeface="Cambria Math" pitchFamily="18" charset="0"/>
            </a:endParaRPr>
          </a:p>
        </p:txBody>
      </p:sp>
      <p:sp>
        <p:nvSpPr>
          <p:cNvPr id="20" name="TextBox 19"/>
          <p:cNvSpPr txBox="1"/>
          <p:nvPr/>
        </p:nvSpPr>
        <p:spPr>
          <a:xfrm>
            <a:off x="6437675" y="2707984"/>
            <a:ext cx="625114" cy="338554"/>
          </a:xfrm>
          <a:prstGeom prst="rect">
            <a:avLst/>
          </a:prstGeom>
          <a:noFill/>
        </p:spPr>
        <p:txBody>
          <a:bodyPr wrap="square" rtlCol="0">
            <a:spAutoFit/>
          </a:bodyPr>
          <a:lstStyle/>
          <a:p>
            <a:r>
              <a:rPr lang="en-AU" sz="1600" dirty="0" smtClean="0">
                <a:latin typeface="Cambria Math" pitchFamily="18" charset="0"/>
                <a:ea typeface="Cambria Math" pitchFamily="18" charset="0"/>
              </a:rPr>
              <a:t>0</a:t>
            </a:r>
            <a:endParaRPr lang="en-AU" sz="1600" b="1" dirty="0">
              <a:latin typeface="Cambria Math" pitchFamily="18" charset="0"/>
              <a:ea typeface="Cambria Math" pitchFamily="18" charset="0"/>
            </a:endParaRPr>
          </a:p>
        </p:txBody>
      </p:sp>
      <p:sp>
        <p:nvSpPr>
          <p:cNvPr id="21" name="TextBox 20"/>
          <p:cNvSpPr txBox="1"/>
          <p:nvPr/>
        </p:nvSpPr>
        <p:spPr>
          <a:xfrm>
            <a:off x="6125118" y="1457782"/>
            <a:ext cx="625114" cy="338554"/>
          </a:xfrm>
          <a:prstGeom prst="rect">
            <a:avLst/>
          </a:prstGeom>
          <a:noFill/>
        </p:spPr>
        <p:txBody>
          <a:bodyPr wrap="square" rtlCol="0">
            <a:spAutoFit/>
          </a:bodyPr>
          <a:lstStyle/>
          <a:p>
            <a:r>
              <a:rPr lang="en-AU" sz="1600" dirty="0" smtClean="0">
                <a:latin typeface="Cambria Math" pitchFamily="18" charset="0"/>
                <a:ea typeface="Cambria Math" pitchFamily="18" charset="0"/>
              </a:rPr>
              <a:t>0.6</a:t>
            </a:r>
            <a:endParaRPr lang="en-AU" sz="1600" b="1" dirty="0">
              <a:latin typeface="Cambria Math" pitchFamily="18" charset="0"/>
              <a:ea typeface="Cambria Math" pitchFamily="18" charset="0"/>
            </a:endParaRPr>
          </a:p>
        </p:txBody>
      </p:sp>
      <p:cxnSp>
        <p:nvCxnSpPr>
          <p:cNvPr id="22" name="Straight Connector 21"/>
          <p:cNvCxnSpPr/>
          <p:nvPr/>
        </p:nvCxnSpPr>
        <p:spPr>
          <a:xfrm>
            <a:off x="6557946" y="1638178"/>
            <a:ext cx="17350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68953" y="1235360"/>
            <a:ext cx="402557" cy="338554"/>
          </a:xfrm>
          <a:prstGeom prst="rect">
            <a:avLst/>
          </a:prstGeom>
          <a:noFill/>
        </p:spPr>
        <p:txBody>
          <a:bodyPr wrap="square" rtlCol="0">
            <a:spAutoFit/>
          </a:bodyPr>
          <a:lstStyle/>
          <a:p>
            <a:r>
              <a:rPr lang="en-AU" sz="1600" dirty="0">
                <a:solidFill>
                  <a:srgbClr val="0070C0"/>
                </a:solidFill>
                <a:latin typeface="Cambria Math" pitchFamily="18" charset="0"/>
                <a:ea typeface="Cambria Math" pitchFamily="18" charset="0"/>
              </a:rPr>
              <a:t>P</a:t>
            </a:r>
            <a:endParaRPr lang="en-AU" sz="1600" b="1" dirty="0">
              <a:solidFill>
                <a:srgbClr val="0070C0"/>
              </a:solidFill>
              <a:latin typeface="Cambria Math" pitchFamily="18" charset="0"/>
              <a:ea typeface="Cambria Math" pitchFamily="18" charset="0"/>
            </a:endParaRPr>
          </a:p>
        </p:txBody>
      </p:sp>
      <p:cxnSp>
        <p:nvCxnSpPr>
          <p:cNvPr id="26" name="Straight Arrow Connector 25"/>
          <p:cNvCxnSpPr/>
          <p:nvPr/>
        </p:nvCxnSpPr>
        <p:spPr>
          <a:xfrm flipV="1">
            <a:off x="1269785" y="4224753"/>
            <a:ext cx="0" cy="2063264"/>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09745" y="6096961"/>
            <a:ext cx="2376264" cy="0"/>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511913" y="6006961"/>
            <a:ext cx="180000" cy="18000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p:cNvSpPr txBox="1"/>
          <p:nvPr/>
        </p:nvSpPr>
        <p:spPr>
          <a:xfrm>
            <a:off x="2289356" y="6186961"/>
            <a:ext cx="625114" cy="338554"/>
          </a:xfrm>
          <a:prstGeom prst="rect">
            <a:avLst/>
          </a:prstGeom>
          <a:noFill/>
        </p:spPr>
        <p:txBody>
          <a:bodyPr wrap="square" rtlCol="0">
            <a:spAutoFit/>
          </a:bodyPr>
          <a:lstStyle/>
          <a:p>
            <a:r>
              <a:rPr lang="en-AU" sz="1600" dirty="0" smtClean="0">
                <a:latin typeface="Cambria Math" pitchFamily="18" charset="0"/>
                <a:ea typeface="Cambria Math" pitchFamily="18" charset="0"/>
              </a:rPr>
              <a:t>0.74</a:t>
            </a:r>
            <a:endParaRPr lang="en-AU" sz="1600" b="1" dirty="0">
              <a:latin typeface="Cambria Math" pitchFamily="18" charset="0"/>
              <a:ea typeface="Cambria Math" pitchFamily="18" charset="0"/>
            </a:endParaRPr>
          </a:p>
        </p:txBody>
      </p:sp>
      <p:cxnSp>
        <p:nvCxnSpPr>
          <p:cNvPr id="32" name="Straight Connector 31"/>
          <p:cNvCxnSpPr/>
          <p:nvPr/>
        </p:nvCxnSpPr>
        <p:spPr>
          <a:xfrm>
            <a:off x="1167499" y="5098227"/>
            <a:ext cx="17350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78506" y="4695409"/>
            <a:ext cx="402557" cy="338554"/>
          </a:xfrm>
          <a:prstGeom prst="rect">
            <a:avLst/>
          </a:prstGeom>
          <a:noFill/>
        </p:spPr>
        <p:txBody>
          <a:bodyPr wrap="square" rtlCol="0">
            <a:spAutoFit/>
          </a:bodyPr>
          <a:lstStyle/>
          <a:p>
            <a:r>
              <a:rPr lang="en-AU" sz="1600" dirty="0">
                <a:solidFill>
                  <a:srgbClr val="0070C0"/>
                </a:solidFill>
                <a:latin typeface="Cambria Math" pitchFamily="18" charset="0"/>
                <a:ea typeface="Cambria Math" pitchFamily="18" charset="0"/>
              </a:rPr>
              <a:t>P</a:t>
            </a:r>
            <a:endParaRPr lang="en-AU" sz="1600" b="1" dirty="0">
              <a:solidFill>
                <a:srgbClr val="0070C0"/>
              </a:solidFill>
              <a:latin typeface="Cambria Math" pitchFamily="18" charset="0"/>
              <a:ea typeface="Cambria Math" pitchFamily="18" charset="0"/>
            </a:endParaRPr>
          </a:p>
        </p:txBody>
      </p:sp>
      <p:sp>
        <p:nvSpPr>
          <p:cNvPr id="25" name="TextBox 24"/>
          <p:cNvSpPr txBox="1"/>
          <p:nvPr/>
        </p:nvSpPr>
        <p:spPr>
          <a:xfrm>
            <a:off x="270933" y="3104445"/>
            <a:ext cx="6762041" cy="369332"/>
          </a:xfrm>
          <a:prstGeom prst="rect">
            <a:avLst/>
          </a:prstGeom>
          <a:noFill/>
        </p:spPr>
        <p:txBody>
          <a:bodyPr wrap="square" lIns="0" tIns="0" rIns="0" bIns="0" rtlCol="0">
            <a:spAutoFit/>
          </a:bodyPr>
          <a:lstStyle/>
          <a:p>
            <a:r>
              <a:rPr lang="en-AU" sz="2400" dirty="0" smtClean="0">
                <a:solidFill>
                  <a:srgbClr val="FF0000"/>
                </a:solidFill>
              </a:rPr>
              <a:t>Electric field is superposition of 2 charges</a:t>
            </a:r>
            <a:endParaRPr lang="en-AU" sz="2400" dirty="0">
              <a:solidFill>
                <a:srgbClr val="FF0000"/>
              </a:solidFill>
            </a:endParaRPr>
          </a:p>
        </p:txBody>
      </p:sp>
      <p:sp>
        <p:nvSpPr>
          <p:cNvPr id="34" name="TextBox 33"/>
          <p:cNvSpPr txBox="1"/>
          <p:nvPr/>
        </p:nvSpPr>
        <p:spPr>
          <a:xfrm>
            <a:off x="310440" y="3493914"/>
            <a:ext cx="6739465" cy="369332"/>
          </a:xfrm>
          <a:prstGeom prst="rect">
            <a:avLst/>
          </a:prstGeom>
          <a:noFill/>
        </p:spPr>
        <p:txBody>
          <a:bodyPr wrap="square" lIns="0" tIns="0" rIns="0" bIns="0" rtlCol="0">
            <a:spAutoFit/>
          </a:bodyPr>
          <a:lstStyle/>
          <a:p>
            <a:r>
              <a:rPr lang="en-AU" sz="2400" dirty="0" smtClean="0">
                <a:solidFill>
                  <a:srgbClr val="FF0000"/>
                </a:solidFill>
              </a:rPr>
              <a:t>E= </a:t>
            </a:r>
            <a:r>
              <a:rPr lang="en-AU" sz="2400" dirty="0" err="1" smtClean="0">
                <a:solidFill>
                  <a:srgbClr val="FF0000"/>
                </a:solidFill>
              </a:rPr>
              <a:t>kq</a:t>
            </a:r>
            <a:r>
              <a:rPr lang="en-AU" sz="2400" dirty="0" smtClean="0">
                <a:solidFill>
                  <a:srgbClr val="FF0000"/>
                </a:solidFill>
              </a:rPr>
              <a:t>/r</a:t>
            </a:r>
            <a:r>
              <a:rPr lang="en-AU" sz="2400" baseline="30000" dirty="0" smtClean="0">
                <a:solidFill>
                  <a:srgbClr val="FF0000"/>
                </a:solidFill>
              </a:rPr>
              <a:t>2</a:t>
            </a:r>
            <a:r>
              <a:rPr lang="en-AU" sz="2400" dirty="0" smtClean="0">
                <a:solidFill>
                  <a:srgbClr val="FF0000"/>
                </a:solidFill>
              </a:rPr>
              <a:t> along joining line, k=9x10</a:t>
            </a:r>
            <a:r>
              <a:rPr lang="en-AU" sz="2400" baseline="30000" dirty="0" smtClean="0">
                <a:solidFill>
                  <a:srgbClr val="FF0000"/>
                </a:solidFill>
              </a:rPr>
              <a:t>9</a:t>
            </a:r>
            <a:endParaRPr lang="en-AU" sz="2400" baseline="30000" dirty="0">
              <a:solidFill>
                <a:srgbClr val="FF0000"/>
              </a:solidFill>
            </a:endParaRPr>
          </a:p>
        </p:txBody>
      </p:sp>
      <p:sp>
        <p:nvSpPr>
          <p:cNvPr id="35" name="TextBox 34"/>
          <p:cNvSpPr txBox="1"/>
          <p:nvPr/>
        </p:nvSpPr>
        <p:spPr>
          <a:xfrm flipH="1">
            <a:off x="1907822" y="4393093"/>
            <a:ext cx="6649156" cy="461665"/>
          </a:xfrm>
          <a:prstGeom prst="rect">
            <a:avLst/>
          </a:prstGeom>
          <a:noFill/>
        </p:spPr>
        <p:txBody>
          <a:bodyPr wrap="square" rtlCol="0">
            <a:spAutoFit/>
          </a:bodyPr>
          <a:lstStyle/>
          <a:p>
            <a:r>
              <a:rPr lang="en-AU" sz="2400" dirty="0" smtClean="0">
                <a:solidFill>
                  <a:srgbClr val="7030A0"/>
                </a:solidFill>
              </a:rPr>
              <a:t>Electric field at P due to purple charge q = -2x10</a:t>
            </a:r>
            <a:r>
              <a:rPr lang="en-AU" sz="2400" baseline="30000" dirty="0" smtClean="0">
                <a:solidFill>
                  <a:srgbClr val="7030A0"/>
                </a:solidFill>
              </a:rPr>
              <a:t>-6</a:t>
            </a:r>
            <a:r>
              <a:rPr lang="en-AU" sz="2400" dirty="0" smtClean="0">
                <a:solidFill>
                  <a:srgbClr val="7030A0"/>
                </a:solidFill>
              </a:rPr>
              <a:t> C  </a:t>
            </a:r>
            <a:endParaRPr lang="en-AU" sz="2400" dirty="0">
              <a:solidFill>
                <a:srgbClr val="7030A0"/>
              </a:solidFill>
            </a:endParaRPr>
          </a:p>
        </p:txBody>
      </p:sp>
      <p:sp>
        <p:nvSpPr>
          <p:cNvPr id="36" name="TextBox 35"/>
          <p:cNvSpPr txBox="1"/>
          <p:nvPr/>
        </p:nvSpPr>
        <p:spPr>
          <a:xfrm>
            <a:off x="700801" y="4917827"/>
            <a:ext cx="625114" cy="338554"/>
          </a:xfrm>
          <a:prstGeom prst="rect">
            <a:avLst/>
          </a:prstGeom>
          <a:noFill/>
        </p:spPr>
        <p:txBody>
          <a:bodyPr wrap="square" rtlCol="0">
            <a:spAutoFit/>
          </a:bodyPr>
          <a:lstStyle/>
          <a:p>
            <a:r>
              <a:rPr lang="en-AU" sz="1600" dirty="0" smtClean="0">
                <a:latin typeface="Cambria Math" pitchFamily="18" charset="0"/>
                <a:ea typeface="Cambria Math" pitchFamily="18" charset="0"/>
              </a:rPr>
              <a:t>0.6</a:t>
            </a:r>
            <a:endParaRPr lang="en-AU" sz="1600" b="1" dirty="0">
              <a:latin typeface="Cambria Math" pitchFamily="18" charset="0"/>
              <a:ea typeface="Cambria Math" pitchFamily="18" charset="0"/>
            </a:endParaRPr>
          </a:p>
        </p:txBody>
      </p:sp>
      <p:cxnSp>
        <p:nvCxnSpPr>
          <p:cNvPr id="37" name="Straight Arrow Connector 36"/>
          <p:cNvCxnSpPr/>
          <p:nvPr/>
        </p:nvCxnSpPr>
        <p:spPr>
          <a:xfrm>
            <a:off x="1381063" y="5087105"/>
            <a:ext cx="628359" cy="512184"/>
          </a:xfrm>
          <a:prstGeom prst="straightConnector1">
            <a:avLst/>
          </a:prstGeom>
          <a:ln w="57150">
            <a:solidFill>
              <a:srgbClr val="7030A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2455330" y="5046133"/>
                <a:ext cx="1289776" cy="6989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solidFill>
                            <a:srgbClr val="7030A0"/>
                          </a:solidFill>
                          <a:latin typeface="Cambria Math" panose="02040503050406030204" pitchFamily="18" charset="0"/>
                        </a:rPr>
                        <m:t>𝐸</m:t>
                      </m:r>
                      <m:r>
                        <a:rPr lang="en-AU" sz="2400" b="0" i="1" smtClean="0">
                          <a:solidFill>
                            <a:srgbClr val="7030A0"/>
                          </a:solidFill>
                          <a:latin typeface="Cambria Math" panose="02040503050406030204" pitchFamily="18" charset="0"/>
                        </a:rPr>
                        <m:t>=</m:t>
                      </m:r>
                      <m:f>
                        <m:fPr>
                          <m:ctrlPr>
                            <a:rPr lang="en-AU" sz="2400" b="0" i="1" smtClean="0">
                              <a:solidFill>
                                <a:srgbClr val="7030A0"/>
                              </a:solidFill>
                              <a:latin typeface="Cambria Math" panose="02040503050406030204" pitchFamily="18" charset="0"/>
                            </a:rPr>
                          </m:ctrlPr>
                        </m:fPr>
                        <m:num>
                          <m:r>
                            <a:rPr lang="en-AU" sz="2400" b="0" i="1" smtClean="0">
                              <a:solidFill>
                                <a:srgbClr val="7030A0"/>
                              </a:solidFill>
                              <a:latin typeface="Cambria Math" panose="02040503050406030204" pitchFamily="18" charset="0"/>
                            </a:rPr>
                            <m:t>𝑘</m:t>
                          </m:r>
                          <m:r>
                            <a:rPr lang="en-AU" sz="2400" b="0" i="1" smtClean="0">
                              <a:solidFill>
                                <a:srgbClr val="7030A0"/>
                              </a:solidFill>
                              <a:latin typeface="Cambria Math" panose="02040503050406030204" pitchFamily="18" charset="0"/>
                            </a:rPr>
                            <m:t> |</m:t>
                          </m:r>
                          <m:r>
                            <a:rPr lang="en-AU" sz="2400" b="0" i="1" smtClean="0">
                              <a:solidFill>
                                <a:srgbClr val="7030A0"/>
                              </a:solidFill>
                              <a:latin typeface="Cambria Math" panose="02040503050406030204" pitchFamily="18" charset="0"/>
                            </a:rPr>
                            <m:t>𝑞</m:t>
                          </m:r>
                          <m:r>
                            <a:rPr lang="en-AU" sz="2400" b="0" i="1" smtClean="0">
                              <a:solidFill>
                                <a:srgbClr val="7030A0"/>
                              </a:solidFill>
                              <a:latin typeface="Cambria Math" panose="02040503050406030204" pitchFamily="18" charset="0"/>
                            </a:rPr>
                            <m:t>|</m:t>
                          </m:r>
                        </m:num>
                        <m:den>
                          <m:sSup>
                            <m:sSupPr>
                              <m:ctrlPr>
                                <a:rPr lang="en-AU" sz="2400" b="0" i="1" smtClean="0">
                                  <a:solidFill>
                                    <a:srgbClr val="7030A0"/>
                                  </a:solidFill>
                                  <a:latin typeface="Cambria Math" panose="02040503050406030204" pitchFamily="18" charset="0"/>
                                </a:rPr>
                              </m:ctrlPr>
                            </m:sSupPr>
                            <m:e>
                              <m:r>
                                <a:rPr lang="en-AU" sz="2400" b="0" i="1" smtClean="0">
                                  <a:solidFill>
                                    <a:srgbClr val="7030A0"/>
                                  </a:solidFill>
                                  <a:latin typeface="Cambria Math" panose="02040503050406030204" pitchFamily="18" charset="0"/>
                                </a:rPr>
                                <m:t>𝑟</m:t>
                              </m:r>
                            </m:e>
                            <m:sup>
                              <m:r>
                                <a:rPr lang="en-AU" sz="2400" b="0" i="1" smtClean="0">
                                  <a:solidFill>
                                    <a:srgbClr val="7030A0"/>
                                  </a:solidFill>
                                  <a:latin typeface="Cambria Math" panose="02040503050406030204" pitchFamily="18" charset="0"/>
                                </a:rPr>
                                <m:t>2</m:t>
                              </m:r>
                            </m:sup>
                          </m:sSup>
                        </m:den>
                      </m:f>
                    </m:oMath>
                  </m:oMathPara>
                </a14:m>
                <a:endParaRPr lang="en-AU" sz="2400" dirty="0">
                  <a:solidFill>
                    <a:srgbClr val="7030A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455330" y="5046133"/>
                <a:ext cx="1289776" cy="698974"/>
              </a:xfrm>
              <a:prstGeom prst="rect">
                <a:avLst/>
              </a:prstGeom>
              <a:blipFill rotWithShape="0">
                <a:blip r:embed="rId5"/>
                <a:stretch>
                  <a:fillRect/>
                </a:stretch>
              </a:blipFill>
            </p:spPr>
            <p:txBody>
              <a:bodyPr/>
              <a:lstStyle/>
              <a:p>
                <a:r>
                  <a:rPr lang="en-AU">
                    <a:noFill/>
                  </a:rPr>
                  <a:t> </a:t>
                </a:r>
              </a:p>
            </p:txBody>
          </p:sp>
        </mc:Fallback>
      </mc:AlternateContent>
      <p:sp>
        <p:nvSpPr>
          <p:cNvPr id="10" name="TextBox 9"/>
          <p:cNvSpPr txBox="1"/>
          <p:nvPr/>
        </p:nvSpPr>
        <p:spPr>
          <a:xfrm>
            <a:off x="4038620" y="5215464"/>
            <a:ext cx="5115076" cy="461665"/>
          </a:xfrm>
          <a:prstGeom prst="rect">
            <a:avLst/>
          </a:prstGeom>
          <a:noFill/>
        </p:spPr>
        <p:txBody>
          <a:bodyPr wrap="square" rtlCol="0">
            <a:spAutoFit/>
          </a:bodyPr>
          <a:lstStyle/>
          <a:p>
            <a:r>
              <a:rPr lang="en-AU" sz="2400" dirty="0" smtClean="0">
                <a:solidFill>
                  <a:srgbClr val="7030A0"/>
                </a:solidFill>
              </a:rPr>
              <a:t>Pythagoras: r</a:t>
            </a:r>
            <a:r>
              <a:rPr lang="en-AU" sz="2400" baseline="30000" dirty="0" smtClean="0">
                <a:solidFill>
                  <a:srgbClr val="7030A0"/>
                </a:solidFill>
              </a:rPr>
              <a:t>2</a:t>
            </a:r>
            <a:r>
              <a:rPr lang="en-AU" sz="2400" dirty="0" smtClean="0">
                <a:solidFill>
                  <a:srgbClr val="7030A0"/>
                </a:solidFill>
              </a:rPr>
              <a:t> = 0.6</a:t>
            </a:r>
            <a:r>
              <a:rPr lang="en-AU" sz="2400" baseline="30000" dirty="0" smtClean="0">
                <a:solidFill>
                  <a:srgbClr val="7030A0"/>
                </a:solidFill>
              </a:rPr>
              <a:t>2</a:t>
            </a:r>
            <a:r>
              <a:rPr lang="en-AU" sz="2400" dirty="0" smtClean="0">
                <a:solidFill>
                  <a:srgbClr val="7030A0"/>
                </a:solidFill>
              </a:rPr>
              <a:t> + 0.74</a:t>
            </a:r>
            <a:r>
              <a:rPr lang="en-AU" sz="2400" baseline="30000" dirty="0" smtClean="0">
                <a:solidFill>
                  <a:srgbClr val="7030A0"/>
                </a:solidFill>
              </a:rPr>
              <a:t>2</a:t>
            </a:r>
            <a:r>
              <a:rPr lang="en-AU" sz="2400" dirty="0" smtClean="0">
                <a:solidFill>
                  <a:srgbClr val="7030A0"/>
                </a:solidFill>
              </a:rPr>
              <a:t> = 0.91 m</a:t>
            </a:r>
            <a:r>
              <a:rPr lang="en-AU" sz="2400" baseline="30000" dirty="0" smtClean="0">
                <a:solidFill>
                  <a:srgbClr val="7030A0"/>
                </a:solidFill>
              </a:rPr>
              <a:t>2</a:t>
            </a:r>
            <a:endParaRPr lang="en-AU" sz="2400" baseline="30000" dirty="0">
              <a:solidFill>
                <a:srgbClr val="7030A0"/>
              </a:solidFill>
            </a:endParaRPr>
          </a:p>
        </p:txBody>
      </p:sp>
      <p:sp>
        <p:nvSpPr>
          <p:cNvPr id="39" name="TextBox 38"/>
          <p:cNvSpPr txBox="1"/>
          <p:nvPr/>
        </p:nvSpPr>
        <p:spPr>
          <a:xfrm>
            <a:off x="5489241" y="5604933"/>
            <a:ext cx="1532447" cy="461665"/>
          </a:xfrm>
          <a:prstGeom prst="rect">
            <a:avLst/>
          </a:prstGeom>
          <a:noFill/>
        </p:spPr>
        <p:txBody>
          <a:bodyPr wrap="square" rtlCol="0">
            <a:spAutoFit/>
          </a:bodyPr>
          <a:lstStyle/>
          <a:p>
            <a:r>
              <a:rPr lang="en-AU" sz="2400" dirty="0">
                <a:solidFill>
                  <a:srgbClr val="7030A0"/>
                </a:solidFill>
              </a:rPr>
              <a:t>r</a:t>
            </a:r>
            <a:r>
              <a:rPr lang="en-AU" sz="2400" dirty="0" smtClean="0">
                <a:solidFill>
                  <a:srgbClr val="7030A0"/>
                </a:solidFill>
              </a:rPr>
              <a:t> = 0.95 m</a:t>
            </a:r>
            <a:endParaRPr lang="en-AU" sz="2400" baseline="30000" dirty="0">
              <a:solidFill>
                <a:srgbClr val="7030A0"/>
              </a:solidFill>
            </a:endParaRPr>
          </a:p>
        </p:txBody>
      </p:sp>
    </p:spTree>
    <p:custDataLst>
      <p:tags r:id="rId1"/>
    </p:custDataLst>
    <p:extLst>
      <p:ext uri="{BB962C8B-B14F-4D97-AF65-F5344CB8AC3E}">
        <p14:creationId xmlns:p14="http://schemas.microsoft.com/office/powerpoint/2010/main" val="324999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0" grpId="0"/>
      <p:bldP spid="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19540" r="19793"/>
          <a:stretch/>
        </p:blipFill>
        <p:spPr>
          <a:xfrm>
            <a:off x="5685266" y="1039320"/>
            <a:ext cx="3423274" cy="3166633"/>
          </a:xfrm>
          <a:prstGeom prst="rect">
            <a:avLst/>
          </a:prstGeom>
        </p:spPr>
      </p:pic>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Electric field</a:t>
            </a:r>
            <a:endParaRPr lang="en-AU" sz="4800" dirty="0">
              <a:effectLst>
                <a:outerShdw blurRad="38100" dist="38100" dir="2700000" algn="tl">
                  <a:srgbClr val="000000">
                    <a:alpha val="43137"/>
                  </a:srgbClr>
                </a:outerShdw>
              </a:effectLst>
            </a:endParaRPr>
          </a:p>
        </p:txBody>
      </p:sp>
      <p:sp>
        <p:nvSpPr>
          <p:cNvPr id="9" name="TextBox 8"/>
          <p:cNvSpPr txBox="1"/>
          <p:nvPr/>
        </p:nvSpPr>
        <p:spPr>
          <a:xfrm>
            <a:off x="107503" y="1196752"/>
            <a:ext cx="5760641" cy="1631216"/>
          </a:xfrm>
          <a:prstGeom prst="rect">
            <a:avLst/>
          </a:prstGeom>
          <a:noFill/>
        </p:spPr>
        <p:txBody>
          <a:bodyPr wrap="square" rtlCol="0">
            <a:spAutoFit/>
          </a:bodyPr>
          <a:lstStyle/>
          <a:p>
            <a:r>
              <a:rPr lang="en-AU" sz="2000" b="1" u="sng" dirty="0" smtClean="0">
                <a:latin typeface="Cambria Math" pitchFamily="18" charset="0"/>
                <a:ea typeface="Cambria Math" pitchFamily="18" charset="0"/>
              </a:rPr>
              <a:t>Example</a:t>
            </a:r>
            <a:r>
              <a:rPr lang="en-AU" sz="2000" dirty="0" smtClean="0">
                <a:latin typeface="Cambria Math" pitchFamily="18" charset="0"/>
                <a:ea typeface="Cambria Math" pitchFamily="18" charset="0"/>
              </a:rPr>
              <a:t>  A </a:t>
            </a:r>
            <a:r>
              <a:rPr lang="en-AU" sz="2000" dirty="0" smtClean="0">
                <a:solidFill>
                  <a:srgbClr val="00B050"/>
                </a:solidFill>
                <a:latin typeface="Cambria Math" pitchFamily="18" charset="0"/>
                <a:ea typeface="Cambria Math" pitchFamily="18" charset="0"/>
              </a:rPr>
              <a:t>+5.0 </a:t>
            </a:r>
            <a:r>
              <a:rPr lang="en-AU" sz="2000" dirty="0" err="1" smtClean="0">
                <a:solidFill>
                  <a:srgbClr val="00B050"/>
                </a:solidFill>
                <a:latin typeface="Symbol" pitchFamily="18" charset="2"/>
                <a:ea typeface="Cambria Math" pitchFamily="18" charset="0"/>
              </a:rPr>
              <a:t>m</a:t>
            </a:r>
            <a:r>
              <a:rPr lang="en-AU" sz="2000" dirty="0" err="1" smtClean="0">
                <a:solidFill>
                  <a:srgbClr val="00B050"/>
                </a:solidFill>
                <a:latin typeface="Cambria Math" pitchFamily="18" charset="0"/>
                <a:ea typeface="Cambria Math" pitchFamily="18" charset="0"/>
              </a:rPr>
              <a:t>C</a:t>
            </a:r>
            <a:r>
              <a:rPr lang="en-AU" sz="2000" dirty="0" smtClean="0">
                <a:solidFill>
                  <a:srgbClr val="00B050"/>
                </a:solidFill>
                <a:latin typeface="Cambria Math" pitchFamily="18" charset="0"/>
                <a:ea typeface="Cambria Math" pitchFamily="18" charset="0"/>
              </a:rPr>
              <a:t> charge is located at the origin, </a:t>
            </a:r>
            <a:r>
              <a:rPr lang="en-AU" sz="2000" dirty="0" smtClean="0">
                <a:latin typeface="Cambria Math" pitchFamily="18" charset="0"/>
                <a:ea typeface="Cambria Math" pitchFamily="18" charset="0"/>
              </a:rPr>
              <a:t>and a </a:t>
            </a:r>
            <a:r>
              <a:rPr lang="en-AU" sz="2000" dirty="0" smtClean="0">
                <a:solidFill>
                  <a:srgbClr val="7030A0"/>
                </a:solidFill>
                <a:latin typeface="Cambria Math" pitchFamily="18" charset="0"/>
                <a:ea typeface="Cambria Math" pitchFamily="18" charset="0"/>
              </a:rPr>
              <a:t>-2.0 </a:t>
            </a:r>
            <a:r>
              <a:rPr lang="en-AU" sz="2000" dirty="0" err="1" smtClean="0">
                <a:solidFill>
                  <a:srgbClr val="7030A0"/>
                </a:solidFill>
                <a:latin typeface="Symbol" pitchFamily="18" charset="2"/>
                <a:ea typeface="Cambria Math" pitchFamily="18" charset="0"/>
              </a:rPr>
              <a:t>m</a:t>
            </a:r>
            <a:r>
              <a:rPr lang="en-AU" sz="2000" dirty="0" err="1" smtClean="0">
                <a:solidFill>
                  <a:srgbClr val="7030A0"/>
                </a:solidFill>
                <a:latin typeface="Cambria Math" pitchFamily="18" charset="0"/>
                <a:ea typeface="Cambria Math" pitchFamily="18" charset="0"/>
              </a:rPr>
              <a:t>C</a:t>
            </a:r>
            <a:r>
              <a:rPr lang="en-AU" sz="2000" dirty="0" smtClean="0">
                <a:solidFill>
                  <a:srgbClr val="7030A0"/>
                </a:solidFill>
                <a:latin typeface="Cambria Math" pitchFamily="18" charset="0"/>
                <a:ea typeface="Cambria Math" pitchFamily="18" charset="0"/>
              </a:rPr>
              <a:t> charge is 0.74 m away on the x-axis</a:t>
            </a:r>
            <a:r>
              <a:rPr lang="en-AU" sz="2000" dirty="0" smtClean="0">
                <a:latin typeface="Cambria Math" pitchFamily="18" charset="0"/>
                <a:ea typeface="Cambria Math" pitchFamily="18" charset="0"/>
              </a:rPr>
              <a:t>. Calculate the electric field at point P, on the y-axis 0.6 m above the positive charge. If a +1.5 </a:t>
            </a:r>
            <a:r>
              <a:rPr lang="en-AU" sz="2000" dirty="0" err="1" smtClean="0">
                <a:latin typeface="Symbol" pitchFamily="18" charset="2"/>
                <a:ea typeface="Cambria Math" pitchFamily="18" charset="0"/>
              </a:rPr>
              <a:t>m</a:t>
            </a:r>
            <a:r>
              <a:rPr lang="en-AU" sz="2000" dirty="0" err="1" smtClean="0">
                <a:latin typeface="Cambria Math" pitchFamily="18" charset="0"/>
                <a:ea typeface="Cambria Math" pitchFamily="18" charset="0"/>
              </a:rPr>
              <a:t>C</a:t>
            </a:r>
            <a:r>
              <a:rPr lang="en-AU" sz="2000" dirty="0" smtClean="0">
                <a:latin typeface="Cambria Math" pitchFamily="18" charset="0"/>
                <a:ea typeface="Cambria Math" pitchFamily="18" charset="0"/>
              </a:rPr>
              <a:t> was placed at P, what force would it experience?</a:t>
            </a:r>
            <a:endParaRPr lang="en-AU" sz="2000" b="1" dirty="0">
              <a:latin typeface="Cambria Math" pitchFamily="18" charset="0"/>
              <a:ea typeface="Cambria Math" pitchFamily="18" charset="0"/>
            </a:endParaRPr>
          </a:p>
        </p:txBody>
      </p:sp>
      <p:cxnSp>
        <p:nvCxnSpPr>
          <p:cNvPr id="6" name="Straight Arrow Connector 5"/>
          <p:cNvCxnSpPr/>
          <p:nvPr/>
        </p:nvCxnSpPr>
        <p:spPr>
          <a:xfrm flipV="1">
            <a:off x="6660232" y="764704"/>
            <a:ext cx="0" cy="2063264"/>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300192" y="2636912"/>
            <a:ext cx="2376264" cy="0"/>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570232" y="2546912"/>
            <a:ext cx="180000" cy="180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7902360" y="2546912"/>
            <a:ext cx="180000" cy="18000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7679803" y="2726912"/>
            <a:ext cx="625114" cy="338554"/>
          </a:xfrm>
          <a:prstGeom prst="rect">
            <a:avLst/>
          </a:prstGeom>
          <a:noFill/>
        </p:spPr>
        <p:txBody>
          <a:bodyPr wrap="square" rtlCol="0">
            <a:spAutoFit/>
          </a:bodyPr>
          <a:lstStyle/>
          <a:p>
            <a:r>
              <a:rPr lang="en-AU" sz="1600" dirty="0" smtClean="0">
                <a:latin typeface="Cambria Math" pitchFamily="18" charset="0"/>
                <a:ea typeface="Cambria Math" pitchFamily="18" charset="0"/>
              </a:rPr>
              <a:t>0.74</a:t>
            </a:r>
            <a:endParaRPr lang="en-AU" sz="1600" b="1" dirty="0">
              <a:latin typeface="Cambria Math" pitchFamily="18" charset="0"/>
              <a:ea typeface="Cambria Math" pitchFamily="18" charset="0"/>
            </a:endParaRPr>
          </a:p>
        </p:txBody>
      </p:sp>
      <p:sp>
        <p:nvSpPr>
          <p:cNvPr id="20" name="TextBox 19"/>
          <p:cNvSpPr txBox="1"/>
          <p:nvPr/>
        </p:nvSpPr>
        <p:spPr>
          <a:xfrm>
            <a:off x="6437675" y="2707984"/>
            <a:ext cx="625114" cy="338554"/>
          </a:xfrm>
          <a:prstGeom prst="rect">
            <a:avLst/>
          </a:prstGeom>
          <a:noFill/>
        </p:spPr>
        <p:txBody>
          <a:bodyPr wrap="square" rtlCol="0">
            <a:spAutoFit/>
          </a:bodyPr>
          <a:lstStyle/>
          <a:p>
            <a:r>
              <a:rPr lang="en-AU" sz="1600" dirty="0" smtClean="0">
                <a:latin typeface="Cambria Math" pitchFamily="18" charset="0"/>
                <a:ea typeface="Cambria Math" pitchFamily="18" charset="0"/>
              </a:rPr>
              <a:t>0</a:t>
            </a:r>
            <a:endParaRPr lang="en-AU" sz="1600" b="1" dirty="0">
              <a:latin typeface="Cambria Math" pitchFamily="18" charset="0"/>
              <a:ea typeface="Cambria Math" pitchFamily="18" charset="0"/>
            </a:endParaRPr>
          </a:p>
        </p:txBody>
      </p:sp>
      <p:sp>
        <p:nvSpPr>
          <p:cNvPr id="21" name="TextBox 20"/>
          <p:cNvSpPr txBox="1"/>
          <p:nvPr/>
        </p:nvSpPr>
        <p:spPr>
          <a:xfrm>
            <a:off x="6125118" y="1457782"/>
            <a:ext cx="625114" cy="338554"/>
          </a:xfrm>
          <a:prstGeom prst="rect">
            <a:avLst/>
          </a:prstGeom>
          <a:noFill/>
        </p:spPr>
        <p:txBody>
          <a:bodyPr wrap="square" rtlCol="0">
            <a:spAutoFit/>
          </a:bodyPr>
          <a:lstStyle/>
          <a:p>
            <a:r>
              <a:rPr lang="en-AU" sz="1600" dirty="0" smtClean="0">
                <a:latin typeface="Cambria Math" pitchFamily="18" charset="0"/>
                <a:ea typeface="Cambria Math" pitchFamily="18" charset="0"/>
              </a:rPr>
              <a:t>0.6</a:t>
            </a:r>
            <a:endParaRPr lang="en-AU" sz="1600" b="1" dirty="0">
              <a:latin typeface="Cambria Math" pitchFamily="18" charset="0"/>
              <a:ea typeface="Cambria Math" pitchFamily="18" charset="0"/>
            </a:endParaRPr>
          </a:p>
        </p:txBody>
      </p:sp>
      <p:cxnSp>
        <p:nvCxnSpPr>
          <p:cNvPr id="22" name="Straight Connector 21"/>
          <p:cNvCxnSpPr/>
          <p:nvPr/>
        </p:nvCxnSpPr>
        <p:spPr>
          <a:xfrm>
            <a:off x="6557946" y="1638178"/>
            <a:ext cx="17350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68953" y="1235360"/>
            <a:ext cx="402557" cy="338554"/>
          </a:xfrm>
          <a:prstGeom prst="rect">
            <a:avLst/>
          </a:prstGeom>
          <a:noFill/>
        </p:spPr>
        <p:txBody>
          <a:bodyPr wrap="square" rtlCol="0">
            <a:spAutoFit/>
          </a:bodyPr>
          <a:lstStyle/>
          <a:p>
            <a:r>
              <a:rPr lang="en-AU" sz="1600" dirty="0">
                <a:solidFill>
                  <a:srgbClr val="0070C0"/>
                </a:solidFill>
                <a:latin typeface="Cambria Math" pitchFamily="18" charset="0"/>
                <a:ea typeface="Cambria Math" pitchFamily="18" charset="0"/>
              </a:rPr>
              <a:t>P</a:t>
            </a:r>
            <a:endParaRPr lang="en-AU" sz="1600" b="1" dirty="0">
              <a:solidFill>
                <a:srgbClr val="0070C0"/>
              </a:solidFill>
              <a:latin typeface="Cambria Math" pitchFamily="18" charset="0"/>
              <a:ea typeface="Cambria Math" pitchFamily="18" charset="0"/>
            </a:endParaRPr>
          </a:p>
        </p:txBody>
      </p:sp>
      <p:cxnSp>
        <p:nvCxnSpPr>
          <p:cNvPr id="26" name="Straight Arrow Connector 25"/>
          <p:cNvCxnSpPr/>
          <p:nvPr/>
        </p:nvCxnSpPr>
        <p:spPr>
          <a:xfrm flipV="1">
            <a:off x="1269785" y="4224753"/>
            <a:ext cx="0" cy="2063264"/>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09745" y="6096961"/>
            <a:ext cx="2376264" cy="0"/>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511913" y="6006961"/>
            <a:ext cx="180000" cy="18000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p:cNvSpPr txBox="1"/>
          <p:nvPr/>
        </p:nvSpPr>
        <p:spPr>
          <a:xfrm>
            <a:off x="2289356" y="6186961"/>
            <a:ext cx="625114" cy="338554"/>
          </a:xfrm>
          <a:prstGeom prst="rect">
            <a:avLst/>
          </a:prstGeom>
          <a:noFill/>
        </p:spPr>
        <p:txBody>
          <a:bodyPr wrap="square" rtlCol="0">
            <a:spAutoFit/>
          </a:bodyPr>
          <a:lstStyle/>
          <a:p>
            <a:r>
              <a:rPr lang="en-AU" sz="1600" dirty="0" smtClean="0">
                <a:latin typeface="Cambria Math" pitchFamily="18" charset="0"/>
                <a:ea typeface="Cambria Math" pitchFamily="18" charset="0"/>
              </a:rPr>
              <a:t>0.74</a:t>
            </a:r>
            <a:endParaRPr lang="en-AU" sz="1600" b="1" dirty="0">
              <a:latin typeface="Cambria Math" pitchFamily="18" charset="0"/>
              <a:ea typeface="Cambria Math" pitchFamily="18" charset="0"/>
            </a:endParaRPr>
          </a:p>
        </p:txBody>
      </p:sp>
      <p:cxnSp>
        <p:nvCxnSpPr>
          <p:cNvPr id="32" name="Straight Connector 31"/>
          <p:cNvCxnSpPr/>
          <p:nvPr/>
        </p:nvCxnSpPr>
        <p:spPr>
          <a:xfrm>
            <a:off x="1167499" y="5098227"/>
            <a:ext cx="17350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78506" y="4695409"/>
            <a:ext cx="402557" cy="338554"/>
          </a:xfrm>
          <a:prstGeom prst="rect">
            <a:avLst/>
          </a:prstGeom>
          <a:noFill/>
        </p:spPr>
        <p:txBody>
          <a:bodyPr wrap="square" rtlCol="0">
            <a:spAutoFit/>
          </a:bodyPr>
          <a:lstStyle/>
          <a:p>
            <a:r>
              <a:rPr lang="en-AU" sz="1600" dirty="0">
                <a:solidFill>
                  <a:srgbClr val="0070C0"/>
                </a:solidFill>
                <a:latin typeface="Cambria Math" pitchFamily="18" charset="0"/>
                <a:ea typeface="Cambria Math" pitchFamily="18" charset="0"/>
              </a:rPr>
              <a:t>P</a:t>
            </a:r>
            <a:endParaRPr lang="en-AU" sz="1600" b="1" dirty="0">
              <a:solidFill>
                <a:srgbClr val="0070C0"/>
              </a:solidFill>
              <a:latin typeface="Cambria Math" pitchFamily="18" charset="0"/>
              <a:ea typeface="Cambria Math" pitchFamily="18" charset="0"/>
            </a:endParaRPr>
          </a:p>
        </p:txBody>
      </p:sp>
      <p:sp>
        <p:nvSpPr>
          <p:cNvPr id="25" name="TextBox 24"/>
          <p:cNvSpPr txBox="1"/>
          <p:nvPr/>
        </p:nvSpPr>
        <p:spPr>
          <a:xfrm>
            <a:off x="270933" y="3104445"/>
            <a:ext cx="6762041" cy="369332"/>
          </a:xfrm>
          <a:prstGeom prst="rect">
            <a:avLst/>
          </a:prstGeom>
          <a:noFill/>
        </p:spPr>
        <p:txBody>
          <a:bodyPr wrap="square" lIns="0" tIns="0" rIns="0" bIns="0" rtlCol="0">
            <a:spAutoFit/>
          </a:bodyPr>
          <a:lstStyle/>
          <a:p>
            <a:r>
              <a:rPr lang="en-AU" sz="2400" dirty="0" smtClean="0">
                <a:solidFill>
                  <a:srgbClr val="FF0000"/>
                </a:solidFill>
              </a:rPr>
              <a:t>Electric field is superposition of 2 charges</a:t>
            </a:r>
            <a:endParaRPr lang="en-AU" sz="2400" dirty="0">
              <a:solidFill>
                <a:srgbClr val="FF0000"/>
              </a:solidFill>
            </a:endParaRPr>
          </a:p>
        </p:txBody>
      </p:sp>
      <p:sp>
        <p:nvSpPr>
          <p:cNvPr id="34" name="TextBox 33"/>
          <p:cNvSpPr txBox="1"/>
          <p:nvPr/>
        </p:nvSpPr>
        <p:spPr>
          <a:xfrm>
            <a:off x="310440" y="3493914"/>
            <a:ext cx="6739465" cy="369332"/>
          </a:xfrm>
          <a:prstGeom prst="rect">
            <a:avLst/>
          </a:prstGeom>
          <a:noFill/>
        </p:spPr>
        <p:txBody>
          <a:bodyPr wrap="square" lIns="0" tIns="0" rIns="0" bIns="0" rtlCol="0">
            <a:spAutoFit/>
          </a:bodyPr>
          <a:lstStyle/>
          <a:p>
            <a:r>
              <a:rPr lang="en-AU" sz="2400" dirty="0" smtClean="0">
                <a:solidFill>
                  <a:srgbClr val="FF0000"/>
                </a:solidFill>
              </a:rPr>
              <a:t>E= </a:t>
            </a:r>
            <a:r>
              <a:rPr lang="en-AU" sz="2400" dirty="0" err="1" smtClean="0">
                <a:solidFill>
                  <a:srgbClr val="FF0000"/>
                </a:solidFill>
              </a:rPr>
              <a:t>kq</a:t>
            </a:r>
            <a:r>
              <a:rPr lang="en-AU" sz="2400" dirty="0" smtClean="0">
                <a:solidFill>
                  <a:srgbClr val="FF0000"/>
                </a:solidFill>
              </a:rPr>
              <a:t>/r</a:t>
            </a:r>
            <a:r>
              <a:rPr lang="en-AU" sz="2400" baseline="30000" dirty="0" smtClean="0">
                <a:solidFill>
                  <a:srgbClr val="FF0000"/>
                </a:solidFill>
              </a:rPr>
              <a:t>2</a:t>
            </a:r>
            <a:r>
              <a:rPr lang="en-AU" sz="2400" dirty="0" smtClean="0">
                <a:solidFill>
                  <a:srgbClr val="FF0000"/>
                </a:solidFill>
              </a:rPr>
              <a:t> along joining line, k=9x10</a:t>
            </a:r>
            <a:r>
              <a:rPr lang="en-AU" sz="2400" baseline="30000" dirty="0" smtClean="0">
                <a:solidFill>
                  <a:srgbClr val="FF0000"/>
                </a:solidFill>
              </a:rPr>
              <a:t>9</a:t>
            </a:r>
            <a:endParaRPr lang="en-AU" sz="2400" baseline="30000" dirty="0">
              <a:solidFill>
                <a:srgbClr val="FF0000"/>
              </a:solidFill>
            </a:endParaRPr>
          </a:p>
        </p:txBody>
      </p:sp>
      <p:sp>
        <p:nvSpPr>
          <p:cNvPr id="35" name="TextBox 34"/>
          <p:cNvSpPr txBox="1"/>
          <p:nvPr/>
        </p:nvSpPr>
        <p:spPr>
          <a:xfrm flipH="1">
            <a:off x="1907822" y="4393093"/>
            <a:ext cx="6649156" cy="461665"/>
          </a:xfrm>
          <a:prstGeom prst="rect">
            <a:avLst/>
          </a:prstGeom>
          <a:noFill/>
        </p:spPr>
        <p:txBody>
          <a:bodyPr wrap="square" rtlCol="0">
            <a:spAutoFit/>
          </a:bodyPr>
          <a:lstStyle/>
          <a:p>
            <a:r>
              <a:rPr lang="en-AU" sz="2400" dirty="0" smtClean="0">
                <a:solidFill>
                  <a:srgbClr val="7030A0"/>
                </a:solidFill>
              </a:rPr>
              <a:t>Electric field at P due to purple charge q = -2x10</a:t>
            </a:r>
            <a:r>
              <a:rPr lang="en-AU" sz="2400" baseline="30000" dirty="0" smtClean="0">
                <a:solidFill>
                  <a:srgbClr val="7030A0"/>
                </a:solidFill>
              </a:rPr>
              <a:t>-6</a:t>
            </a:r>
            <a:r>
              <a:rPr lang="en-AU" sz="2400" dirty="0" smtClean="0">
                <a:solidFill>
                  <a:srgbClr val="7030A0"/>
                </a:solidFill>
              </a:rPr>
              <a:t> C  </a:t>
            </a:r>
            <a:endParaRPr lang="en-AU" sz="2400" dirty="0">
              <a:solidFill>
                <a:srgbClr val="7030A0"/>
              </a:solidFill>
            </a:endParaRPr>
          </a:p>
        </p:txBody>
      </p:sp>
      <p:sp>
        <p:nvSpPr>
          <p:cNvPr id="36" name="TextBox 35"/>
          <p:cNvSpPr txBox="1"/>
          <p:nvPr/>
        </p:nvSpPr>
        <p:spPr>
          <a:xfrm>
            <a:off x="700801" y="4917827"/>
            <a:ext cx="625114" cy="338554"/>
          </a:xfrm>
          <a:prstGeom prst="rect">
            <a:avLst/>
          </a:prstGeom>
          <a:noFill/>
        </p:spPr>
        <p:txBody>
          <a:bodyPr wrap="square" rtlCol="0">
            <a:spAutoFit/>
          </a:bodyPr>
          <a:lstStyle/>
          <a:p>
            <a:r>
              <a:rPr lang="en-AU" sz="1600" dirty="0" smtClean="0">
                <a:latin typeface="Cambria Math" pitchFamily="18" charset="0"/>
                <a:ea typeface="Cambria Math" pitchFamily="18" charset="0"/>
              </a:rPr>
              <a:t>0.6</a:t>
            </a:r>
            <a:endParaRPr lang="en-AU" sz="1600" b="1" dirty="0">
              <a:latin typeface="Cambria Math" pitchFamily="18" charset="0"/>
              <a:ea typeface="Cambria Math" pitchFamily="18" charset="0"/>
            </a:endParaRPr>
          </a:p>
        </p:txBody>
      </p:sp>
      <p:cxnSp>
        <p:nvCxnSpPr>
          <p:cNvPr id="37" name="Straight Arrow Connector 36"/>
          <p:cNvCxnSpPr/>
          <p:nvPr/>
        </p:nvCxnSpPr>
        <p:spPr>
          <a:xfrm>
            <a:off x="1381063" y="5087105"/>
            <a:ext cx="628359" cy="512184"/>
          </a:xfrm>
          <a:prstGeom prst="straightConnector1">
            <a:avLst/>
          </a:prstGeom>
          <a:ln w="57150">
            <a:solidFill>
              <a:srgbClr val="7030A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331154" y="4944532"/>
                <a:ext cx="6681829" cy="763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solidFill>
                            <a:srgbClr val="7030A0"/>
                          </a:solidFill>
                          <a:latin typeface="Cambria Math" panose="02040503050406030204" pitchFamily="18" charset="0"/>
                        </a:rPr>
                        <m:t>𝐸</m:t>
                      </m:r>
                      <m:r>
                        <a:rPr lang="en-AU" sz="2400" b="0" i="1" smtClean="0">
                          <a:solidFill>
                            <a:srgbClr val="7030A0"/>
                          </a:solidFill>
                          <a:latin typeface="Cambria Math" panose="02040503050406030204" pitchFamily="18" charset="0"/>
                        </a:rPr>
                        <m:t>=</m:t>
                      </m:r>
                      <m:f>
                        <m:fPr>
                          <m:ctrlPr>
                            <a:rPr lang="en-AU" sz="2400" b="0" i="1" smtClean="0">
                              <a:solidFill>
                                <a:srgbClr val="7030A0"/>
                              </a:solidFill>
                              <a:latin typeface="Cambria Math" panose="02040503050406030204" pitchFamily="18" charset="0"/>
                            </a:rPr>
                          </m:ctrlPr>
                        </m:fPr>
                        <m:num>
                          <m:r>
                            <a:rPr lang="en-AU" sz="2400" b="0" i="1" smtClean="0">
                              <a:solidFill>
                                <a:srgbClr val="7030A0"/>
                              </a:solidFill>
                              <a:latin typeface="Cambria Math" panose="02040503050406030204" pitchFamily="18" charset="0"/>
                            </a:rPr>
                            <m:t>𝑘</m:t>
                          </m:r>
                          <m:r>
                            <a:rPr lang="en-AU" sz="2400" b="0" i="1" smtClean="0">
                              <a:solidFill>
                                <a:srgbClr val="7030A0"/>
                              </a:solidFill>
                              <a:latin typeface="Cambria Math" panose="02040503050406030204" pitchFamily="18" charset="0"/>
                            </a:rPr>
                            <m:t> |</m:t>
                          </m:r>
                          <m:r>
                            <a:rPr lang="en-AU" sz="2400" b="0" i="1" smtClean="0">
                              <a:solidFill>
                                <a:srgbClr val="7030A0"/>
                              </a:solidFill>
                              <a:latin typeface="Cambria Math" panose="02040503050406030204" pitchFamily="18" charset="0"/>
                            </a:rPr>
                            <m:t>𝑞</m:t>
                          </m:r>
                          <m:r>
                            <a:rPr lang="en-AU" sz="2400" b="0" i="1" smtClean="0">
                              <a:solidFill>
                                <a:srgbClr val="7030A0"/>
                              </a:solidFill>
                              <a:latin typeface="Cambria Math" panose="02040503050406030204" pitchFamily="18" charset="0"/>
                            </a:rPr>
                            <m:t>|</m:t>
                          </m:r>
                        </m:num>
                        <m:den>
                          <m:sSup>
                            <m:sSupPr>
                              <m:ctrlPr>
                                <a:rPr lang="en-AU" sz="2400" b="0" i="1" smtClean="0">
                                  <a:solidFill>
                                    <a:srgbClr val="7030A0"/>
                                  </a:solidFill>
                                  <a:latin typeface="Cambria Math" panose="02040503050406030204" pitchFamily="18" charset="0"/>
                                </a:rPr>
                              </m:ctrlPr>
                            </m:sSupPr>
                            <m:e>
                              <m:r>
                                <a:rPr lang="en-AU" sz="2400" b="0" i="1" smtClean="0">
                                  <a:solidFill>
                                    <a:srgbClr val="7030A0"/>
                                  </a:solidFill>
                                  <a:latin typeface="Cambria Math" panose="02040503050406030204" pitchFamily="18" charset="0"/>
                                </a:rPr>
                                <m:t>𝑟</m:t>
                              </m:r>
                            </m:e>
                            <m:sup>
                              <m:r>
                                <a:rPr lang="en-AU" sz="2400" b="0" i="1" smtClean="0">
                                  <a:solidFill>
                                    <a:srgbClr val="7030A0"/>
                                  </a:solidFill>
                                  <a:latin typeface="Cambria Math" panose="02040503050406030204" pitchFamily="18" charset="0"/>
                                </a:rPr>
                                <m:t>2</m:t>
                              </m:r>
                            </m:sup>
                          </m:sSup>
                        </m:den>
                      </m:f>
                      <m:r>
                        <a:rPr lang="en-AU" sz="2400" b="0" i="1" smtClean="0">
                          <a:solidFill>
                            <a:srgbClr val="7030A0"/>
                          </a:solidFill>
                          <a:latin typeface="Cambria Math" panose="02040503050406030204" pitchFamily="18" charset="0"/>
                        </a:rPr>
                        <m:t>=</m:t>
                      </m:r>
                      <m:f>
                        <m:fPr>
                          <m:ctrlPr>
                            <a:rPr lang="en-AU" sz="2400" b="0" i="1" smtClean="0">
                              <a:solidFill>
                                <a:srgbClr val="7030A0"/>
                              </a:solidFill>
                              <a:latin typeface="Cambria Math" panose="02040503050406030204" pitchFamily="18" charset="0"/>
                            </a:rPr>
                          </m:ctrlPr>
                        </m:fPr>
                        <m:num>
                          <m:r>
                            <a:rPr lang="en-AU" sz="2400" b="0" i="1" smtClean="0">
                              <a:solidFill>
                                <a:srgbClr val="7030A0"/>
                              </a:solidFill>
                              <a:latin typeface="Cambria Math" panose="02040503050406030204" pitchFamily="18" charset="0"/>
                            </a:rPr>
                            <m:t>9</m:t>
                          </m:r>
                          <m:r>
                            <a:rPr lang="en-AU" sz="2400" b="0" i="1" smtClean="0">
                              <a:solidFill>
                                <a:srgbClr val="7030A0"/>
                              </a:solidFill>
                              <a:latin typeface="Cambria Math" panose="02040503050406030204" pitchFamily="18" charset="0"/>
                              <a:ea typeface="Cambria Math" panose="02040503050406030204" pitchFamily="18" charset="0"/>
                            </a:rPr>
                            <m:t>×</m:t>
                          </m:r>
                          <m:sSup>
                            <m:sSupPr>
                              <m:ctrlPr>
                                <a:rPr lang="en-AU" sz="2400" b="0" i="1" smtClean="0">
                                  <a:solidFill>
                                    <a:srgbClr val="7030A0"/>
                                  </a:solidFill>
                                  <a:latin typeface="Cambria Math" panose="02040503050406030204" pitchFamily="18" charset="0"/>
                                  <a:ea typeface="Cambria Math" panose="02040503050406030204" pitchFamily="18" charset="0"/>
                                </a:rPr>
                              </m:ctrlPr>
                            </m:sSupPr>
                            <m:e>
                              <m:r>
                                <a:rPr lang="en-AU" sz="2400" b="0" i="1" smtClean="0">
                                  <a:solidFill>
                                    <a:srgbClr val="7030A0"/>
                                  </a:solidFill>
                                  <a:latin typeface="Cambria Math" panose="02040503050406030204" pitchFamily="18" charset="0"/>
                                  <a:ea typeface="Cambria Math" panose="02040503050406030204" pitchFamily="18" charset="0"/>
                                </a:rPr>
                                <m:t>10</m:t>
                              </m:r>
                            </m:e>
                            <m:sup>
                              <m:r>
                                <a:rPr lang="en-AU" sz="2400" b="0" i="1" smtClean="0">
                                  <a:solidFill>
                                    <a:srgbClr val="7030A0"/>
                                  </a:solidFill>
                                  <a:latin typeface="Cambria Math" panose="02040503050406030204" pitchFamily="18" charset="0"/>
                                  <a:ea typeface="Cambria Math" panose="02040503050406030204" pitchFamily="18" charset="0"/>
                                </a:rPr>
                                <m:t>9</m:t>
                              </m:r>
                            </m:sup>
                          </m:sSup>
                          <m:r>
                            <a:rPr lang="en-AU" sz="2400" b="0" i="1" smtClean="0">
                              <a:solidFill>
                                <a:srgbClr val="7030A0"/>
                              </a:solidFill>
                              <a:latin typeface="Cambria Math" panose="02040503050406030204" pitchFamily="18" charset="0"/>
                              <a:ea typeface="Cambria Math" panose="02040503050406030204" pitchFamily="18" charset="0"/>
                            </a:rPr>
                            <m:t>×2×</m:t>
                          </m:r>
                          <m:sSup>
                            <m:sSupPr>
                              <m:ctrlPr>
                                <a:rPr lang="en-AU" sz="2400" b="0" i="1" smtClean="0">
                                  <a:solidFill>
                                    <a:srgbClr val="7030A0"/>
                                  </a:solidFill>
                                  <a:latin typeface="Cambria Math" panose="02040503050406030204" pitchFamily="18" charset="0"/>
                                  <a:ea typeface="Cambria Math" panose="02040503050406030204" pitchFamily="18" charset="0"/>
                                </a:rPr>
                              </m:ctrlPr>
                            </m:sSupPr>
                            <m:e>
                              <m:r>
                                <a:rPr lang="en-AU" sz="2400" b="0" i="1" smtClean="0">
                                  <a:solidFill>
                                    <a:srgbClr val="7030A0"/>
                                  </a:solidFill>
                                  <a:latin typeface="Cambria Math" panose="02040503050406030204" pitchFamily="18" charset="0"/>
                                  <a:ea typeface="Cambria Math" panose="02040503050406030204" pitchFamily="18" charset="0"/>
                                </a:rPr>
                                <m:t>10</m:t>
                              </m:r>
                            </m:e>
                            <m:sup>
                              <m:r>
                                <a:rPr lang="en-AU" sz="2400" b="0" i="1" smtClean="0">
                                  <a:solidFill>
                                    <a:srgbClr val="7030A0"/>
                                  </a:solidFill>
                                  <a:latin typeface="Cambria Math" panose="02040503050406030204" pitchFamily="18" charset="0"/>
                                  <a:ea typeface="Cambria Math" panose="02040503050406030204" pitchFamily="18" charset="0"/>
                                </a:rPr>
                                <m:t>−6</m:t>
                              </m:r>
                            </m:sup>
                          </m:sSup>
                        </m:num>
                        <m:den>
                          <m:sSup>
                            <m:sSupPr>
                              <m:ctrlPr>
                                <a:rPr lang="en-AU" sz="2400" b="0" i="1" smtClean="0">
                                  <a:solidFill>
                                    <a:srgbClr val="7030A0"/>
                                  </a:solidFill>
                                  <a:latin typeface="Cambria Math" panose="02040503050406030204" pitchFamily="18" charset="0"/>
                                </a:rPr>
                              </m:ctrlPr>
                            </m:sSupPr>
                            <m:e>
                              <m:r>
                                <a:rPr lang="en-AU" sz="2400" b="0" i="1" smtClean="0">
                                  <a:solidFill>
                                    <a:srgbClr val="7030A0"/>
                                  </a:solidFill>
                                  <a:latin typeface="Cambria Math" panose="02040503050406030204" pitchFamily="18" charset="0"/>
                                </a:rPr>
                                <m:t>0.95</m:t>
                              </m:r>
                            </m:e>
                            <m:sup>
                              <m:r>
                                <a:rPr lang="en-AU" sz="2400" b="0" i="1" smtClean="0">
                                  <a:solidFill>
                                    <a:srgbClr val="7030A0"/>
                                  </a:solidFill>
                                  <a:latin typeface="Cambria Math" panose="02040503050406030204" pitchFamily="18" charset="0"/>
                                </a:rPr>
                                <m:t>2</m:t>
                              </m:r>
                            </m:sup>
                          </m:sSup>
                        </m:den>
                      </m:f>
                      <m:r>
                        <a:rPr lang="en-AU" sz="2400" b="0" i="1" smtClean="0">
                          <a:solidFill>
                            <a:srgbClr val="7030A0"/>
                          </a:solidFill>
                          <a:latin typeface="Cambria Math" panose="02040503050406030204" pitchFamily="18" charset="0"/>
                        </a:rPr>
                        <m:t>=0.20</m:t>
                      </m:r>
                      <m:r>
                        <a:rPr lang="en-AU" sz="2400" b="0" i="1" smtClean="0">
                          <a:solidFill>
                            <a:srgbClr val="7030A0"/>
                          </a:solidFill>
                          <a:latin typeface="Cambria Math" panose="02040503050406030204" pitchFamily="18" charset="0"/>
                          <a:ea typeface="Cambria Math" panose="02040503050406030204" pitchFamily="18" charset="0"/>
                        </a:rPr>
                        <m:t>×</m:t>
                      </m:r>
                      <m:sSup>
                        <m:sSupPr>
                          <m:ctrlPr>
                            <a:rPr lang="en-AU" sz="2400" b="0" i="1" smtClean="0">
                              <a:solidFill>
                                <a:srgbClr val="7030A0"/>
                              </a:solidFill>
                              <a:latin typeface="Cambria Math" panose="02040503050406030204" pitchFamily="18" charset="0"/>
                              <a:ea typeface="Cambria Math" panose="02040503050406030204" pitchFamily="18" charset="0"/>
                            </a:rPr>
                          </m:ctrlPr>
                        </m:sSupPr>
                        <m:e>
                          <m:r>
                            <a:rPr lang="en-AU" sz="2400" b="0" i="1" smtClean="0">
                              <a:solidFill>
                                <a:srgbClr val="7030A0"/>
                              </a:solidFill>
                              <a:latin typeface="Cambria Math" panose="02040503050406030204" pitchFamily="18" charset="0"/>
                              <a:ea typeface="Cambria Math" panose="02040503050406030204" pitchFamily="18" charset="0"/>
                            </a:rPr>
                            <m:t>10</m:t>
                          </m:r>
                        </m:e>
                        <m:sup>
                          <m:r>
                            <a:rPr lang="en-AU" sz="2400" b="0" i="1" smtClean="0">
                              <a:solidFill>
                                <a:srgbClr val="7030A0"/>
                              </a:solidFill>
                              <a:latin typeface="Cambria Math" panose="02040503050406030204" pitchFamily="18" charset="0"/>
                              <a:ea typeface="Cambria Math" panose="02040503050406030204" pitchFamily="18" charset="0"/>
                            </a:rPr>
                            <m:t>5</m:t>
                          </m:r>
                        </m:sup>
                      </m:sSup>
                      <m:r>
                        <a:rPr lang="en-AU" sz="2400" b="0" i="1" smtClean="0">
                          <a:solidFill>
                            <a:srgbClr val="7030A0"/>
                          </a:solidFill>
                          <a:latin typeface="Cambria Math" panose="02040503050406030204" pitchFamily="18" charset="0"/>
                          <a:ea typeface="Cambria Math" panose="02040503050406030204" pitchFamily="18" charset="0"/>
                        </a:rPr>
                        <m:t> </m:t>
                      </m:r>
                      <m:r>
                        <a:rPr lang="en-AU" sz="2400" b="0" i="1" smtClean="0">
                          <a:solidFill>
                            <a:srgbClr val="7030A0"/>
                          </a:solidFill>
                          <a:latin typeface="Cambria Math" panose="02040503050406030204" pitchFamily="18" charset="0"/>
                          <a:ea typeface="Cambria Math" panose="02040503050406030204" pitchFamily="18" charset="0"/>
                        </a:rPr>
                        <m:t>𝑁</m:t>
                      </m:r>
                      <m:r>
                        <a:rPr lang="en-AU" sz="2400" b="0" i="1" smtClean="0">
                          <a:solidFill>
                            <a:srgbClr val="7030A0"/>
                          </a:solidFill>
                          <a:latin typeface="Cambria Math" panose="02040503050406030204" pitchFamily="18" charset="0"/>
                          <a:ea typeface="Cambria Math" panose="02040503050406030204" pitchFamily="18" charset="0"/>
                        </a:rPr>
                        <m:t>/</m:t>
                      </m:r>
                      <m:r>
                        <a:rPr lang="en-AU" sz="2400" b="0" i="1" smtClean="0">
                          <a:solidFill>
                            <a:srgbClr val="7030A0"/>
                          </a:solidFill>
                          <a:latin typeface="Cambria Math" panose="02040503050406030204" pitchFamily="18" charset="0"/>
                          <a:ea typeface="Cambria Math" panose="02040503050406030204" pitchFamily="18" charset="0"/>
                        </a:rPr>
                        <m:t>𝐶</m:t>
                      </m:r>
                    </m:oMath>
                  </m:oMathPara>
                </a14:m>
                <a:endParaRPr lang="en-AU" sz="2400" dirty="0">
                  <a:solidFill>
                    <a:srgbClr val="7030A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331154" y="4944532"/>
                <a:ext cx="6681829" cy="763542"/>
              </a:xfrm>
              <a:prstGeom prst="rect">
                <a:avLst/>
              </a:prstGeom>
              <a:blipFill rotWithShape="0">
                <a:blip r:embed="rId5"/>
                <a:stretch>
                  <a:fillRect/>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31086373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19540" r="19793"/>
          <a:stretch/>
        </p:blipFill>
        <p:spPr>
          <a:xfrm>
            <a:off x="5685266" y="1039320"/>
            <a:ext cx="3423274" cy="3166633"/>
          </a:xfrm>
          <a:prstGeom prst="rect">
            <a:avLst/>
          </a:prstGeom>
        </p:spPr>
      </p:pic>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Electric field</a:t>
            </a:r>
            <a:endParaRPr lang="en-AU" sz="4800" dirty="0">
              <a:effectLst>
                <a:outerShdw blurRad="38100" dist="38100" dir="2700000" algn="tl">
                  <a:srgbClr val="000000">
                    <a:alpha val="43137"/>
                  </a:srgbClr>
                </a:outerShdw>
              </a:effectLst>
            </a:endParaRPr>
          </a:p>
        </p:txBody>
      </p:sp>
      <p:sp>
        <p:nvSpPr>
          <p:cNvPr id="9" name="TextBox 8"/>
          <p:cNvSpPr txBox="1"/>
          <p:nvPr/>
        </p:nvSpPr>
        <p:spPr>
          <a:xfrm>
            <a:off x="107503" y="1196752"/>
            <a:ext cx="5760641" cy="1631216"/>
          </a:xfrm>
          <a:prstGeom prst="rect">
            <a:avLst/>
          </a:prstGeom>
          <a:noFill/>
        </p:spPr>
        <p:txBody>
          <a:bodyPr wrap="square" rtlCol="0">
            <a:spAutoFit/>
          </a:bodyPr>
          <a:lstStyle/>
          <a:p>
            <a:r>
              <a:rPr lang="en-AU" sz="2000" b="1" u="sng" dirty="0" smtClean="0">
                <a:latin typeface="Cambria Math" pitchFamily="18" charset="0"/>
                <a:ea typeface="Cambria Math" pitchFamily="18" charset="0"/>
              </a:rPr>
              <a:t>Example</a:t>
            </a:r>
            <a:r>
              <a:rPr lang="en-AU" sz="2000" dirty="0" smtClean="0">
                <a:latin typeface="Cambria Math" pitchFamily="18" charset="0"/>
                <a:ea typeface="Cambria Math" pitchFamily="18" charset="0"/>
              </a:rPr>
              <a:t>  A </a:t>
            </a:r>
            <a:r>
              <a:rPr lang="en-AU" sz="2000" dirty="0" smtClean="0">
                <a:solidFill>
                  <a:srgbClr val="00B050"/>
                </a:solidFill>
                <a:latin typeface="Cambria Math" pitchFamily="18" charset="0"/>
                <a:ea typeface="Cambria Math" pitchFamily="18" charset="0"/>
              </a:rPr>
              <a:t>+5.0 </a:t>
            </a:r>
            <a:r>
              <a:rPr lang="en-AU" sz="2000" dirty="0" err="1" smtClean="0">
                <a:solidFill>
                  <a:srgbClr val="00B050"/>
                </a:solidFill>
                <a:latin typeface="Symbol" pitchFamily="18" charset="2"/>
                <a:ea typeface="Cambria Math" pitchFamily="18" charset="0"/>
              </a:rPr>
              <a:t>m</a:t>
            </a:r>
            <a:r>
              <a:rPr lang="en-AU" sz="2000" dirty="0" err="1" smtClean="0">
                <a:solidFill>
                  <a:srgbClr val="00B050"/>
                </a:solidFill>
                <a:latin typeface="Cambria Math" pitchFamily="18" charset="0"/>
                <a:ea typeface="Cambria Math" pitchFamily="18" charset="0"/>
              </a:rPr>
              <a:t>C</a:t>
            </a:r>
            <a:r>
              <a:rPr lang="en-AU" sz="2000" dirty="0" smtClean="0">
                <a:solidFill>
                  <a:srgbClr val="00B050"/>
                </a:solidFill>
                <a:latin typeface="Cambria Math" pitchFamily="18" charset="0"/>
                <a:ea typeface="Cambria Math" pitchFamily="18" charset="0"/>
              </a:rPr>
              <a:t> charge is located at the origin, </a:t>
            </a:r>
            <a:r>
              <a:rPr lang="en-AU" sz="2000" dirty="0" smtClean="0">
                <a:latin typeface="Cambria Math" pitchFamily="18" charset="0"/>
                <a:ea typeface="Cambria Math" pitchFamily="18" charset="0"/>
              </a:rPr>
              <a:t>and a </a:t>
            </a:r>
            <a:r>
              <a:rPr lang="en-AU" sz="2000" dirty="0" smtClean="0">
                <a:solidFill>
                  <a:srgbClr val="7030A0"/>
                </a:solidFill>
                <a:latin typeface="Cambria Math" pitchFamily="18" charset="0"/>
                <a:ea typeface="Cambria Math" pitchFamily="18" charset="0"/>
              </a:rPr>
              <a:t>-2.0 </a:t>
            </a:r>
            <a:r>
              <a:rPr lang="en-AU" sz="2000" dirty="0" err="1" smtClean="0">
                <a:solidFill>
                  <a:srgbClr val="7030A0"/>
                </a:solidFill>
                <a:latin typeface="Symbol" pitchFamily="18" charset="2"/>
                <a:ea typeface="Cambria Math" pitchFamily="18" charset="0"/>
              </a:rPr>
              <a:t>m</a:t>
            </a:r>
            <a:r>
              <a:rPr lang="en-AU" sz="2000" dirty="0" err="1" smtClean="0">
                <a:solidFill>
                  <a:srgbClr val="7030A0"/>
                </a:solidFill>
                <a:latin typeface="Cambria Math" pitchFamily="18" charset="0"/>
                <a:ea typeface="Cambria Math" pitchFamily="18" charset="0"/>
              </a:rPr>
              <a:t>C</a:t>
            </a:r>
            <a:r>
              <a:rPr lang="en-AU" sz="2000" dirty="0" smtClean="0">
                <a:solidFill>
                  <a:srgbClr val="7030A0"/>
                </a:solidFill>
                <a:latin typeface="Cambria Math" pitchFamily="18" charset="0"/>
                <a:ea typeface="Cambria Math" pitchFamily="18" charset="0"/>
              </a:rPr>
              <a:t> charge is 0.74 m away on the x-axis</a:t>
            </a:r>
            <a:r>
              <a:rPr lang="en-AU" sz="2000" dirty="0" smtClean="0">
                <a:latin typeface="Cambria Math" pitchFamily="18" charset="0"/>
                <a:ea typeface="Cambria Math" pitchFamily="18" charset="0"/>
              </a:rPr>
              <a:t>. Calculate the electric field at point P, on the y-axis 0.6 m above the positive charge. If a +1.5 </a:t>
            </a:r>
            <a:r>
              <a:rPr lang="en-AU" sz="2000" dirty="0" err="1" smtClean="0">
                <a:latin typeface="Symbol" pitchFamily="18" charset="2"/>
                <a:ea typeface="Cambria Math" pitchFamily="18" charset="0"/>
              </a:rPr>
              <a:t>m</a:t>
            </a:r>
            <a:r>
              <a:rPr lang="en-AU" sz="2000" dirty="0" err="1" smtClean="0">
                <a:latin typeface="Cambria Math" pitchFamily="18" charset="0"/>
                <a:ea typeface="Cambria Math" pitchFamily="18" charset="0"/>
              </a:rPr>
              <a:t>C</a:t>
            </a:r>
            <a:r>
              <a:rPr lang="en-AU" sz="2000" dirty="0" smtClean="0">
                <a:latin typeface="Cambria Math" pitchFamily="18" charset="0"/>
                <a:ea typeface="Cambria Math" pitchFamily="18" charset="0"/>
              </a:rPr>
              <a:t> was placed at P, what force would it experience?</a:t>
            </a:r>
            <a:endParaRPr lang="en-AU" sz="2000" b="1" dirty="0">
              <a:latin typeface="Cambria Math" pitchFamily="18" charset="0"/>
              <a:ea typeface="Cambria Math" pitchFamily="18" charset="0"/>
            </a:endParaRPr>
          </a:p>
        </p:txBody>
      </p:sp>
      <p:cxnSp>
        <p:nvCxnSpPr>
          <p:cNvPr id="6" name="Straight Arrow Connector 5"/>
          <p:cNvCxnSpPr/>
          <p:nvPr/>
        </p:nvCxnSpPr>
        <p:spPr>
          <a:xfrm flipV="1">
            <a:off x="6660232" y="764704"/>
            <a:ext cx="0" cy="2063264"/>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300192" y="2636912"/>
            <a:ext cx="2376264" cy="0"/>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570232" y="2546912"/>
            <a:ext cx="180000" cy="180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7902360" y="2546912"/>
            <a:ext cx="180000" cy="18000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7679803" y="2726912"/>
            <a:ext cx="625114" cy="338554"/>
          </a:xfrm>
          <a:prstGeom prst="rect">
            <a:avLst/>
          </a:prstGeom>
          <a:noFill/>
        </p:spPr>
        <p:txBody>
          <a:bodyPr wrap="square" rtlCol="0">
            <a:spAutoFit/>
          </a:bodyPr>
          <a:lstStyle/>
          <a:p>
            <a:r>
              <a:rPr lang="en-AU" sz="1600" dirty="0" smtClean="0">
                <a:latin typeface="Cambria Math" pitchFamily="18" charset="0"/>
                <a:ea typeface="Cambria Math" pitchFamily="18" charset="0"/>
              </a:rPr>
              <a:t>0.74</a:t>
            </a:r>
            <a:endParaRPr lang="en-AU" sz="1600" b="1" dirty="0">
              <a:latin typeface="Cambria Math" pitchFamily="18" charset="0"/>
              <a:ea typeface="Cambria Math" pitchFamily="18" charset="0"/>
            </a:endParaRPr>
          </a:p>
        </p:txBody>
      </p:sp>
      <p:sp>
        <p:nvSpPr>
          <p:cNvPr id="20" name="TextBox 19"/>
          <p:cNvSpPr txBox="1"/>
          <p:nvPr/>
        </p:nvSpPr>
        <p:spPr>
          <a:xfrm>
            <a:off x="6437675" y="2707984"/>
            <a:ext cx="625114" cy="338554"/>
          </a:xfrm>
          <a:prstGeom prst="rect">
            <a:avLst/>
          </a:prstGeom>
          <a:noFill/>
        </p:spPr>
        <p:txBody>
          <a:bodyPr wrap="square" rtlCol="0">
            <a:spAutoFit/>
          </a:bodyPr>
          <a:lstStyle/>
          <a:p>
            <a:r>
              <a:rPr lang="en-AU" sz="1600" dirty="0" smtClean="0">
                <a:latin typeface="Cambria Math" pitchFamily="18" charset="0"/>
                <a:ea typeface="Cambria Math" pitchFamily="18" charset="0"/>
              </a:rPr>
              <a:t>0</a:t>
            </a:r>
            <a:endParaRPr lang="en-AU" sz="1600" b="1" dirty="0">
              <a:latin typeface="Cambria Math" pitchFamily="18" charset="0"/>
              <a:ea typeface="Cambria Math" pitchFamily="18" charset="0"/>
            </a:endParaRPr>
          </a:p>
        </p:txBody>
      </p:sp>
      <p:sp>
        <p:nvSpPr>
          <p:cNvPr id="21" name="TextBox 20"/>
          <p:cNvSpPr txBox="1"/>
          <p:nvPr/>
        </p:nvSpPr>
        <p:spPr>
          <a:xfrm>
            <a:off x="6125118" y="1457782"/>
            <a:ext cx="625114" cy="338554"/>
          </a:xfrm>
          <a:prstGeom prst="rect">
            <a:avLst/>
          </a:prstGeom>
          <a:noFill/>
        </p:spPr>
        <p:txBody>
          <a:bodyPr wrap="square" rtlCol="0">
            <a:spAutoFit/>
          </a:bodyPr>
          <a:lstStyle/>
          <a:p>
            <a:r>
              <a:rPr lang="en-AU" sz="1600" dirty="0" smtClean="0">
                <a:latin typeface="Cambria Math" pitchFamily="18" charset="0"/>
                <a:ea typeface="Cambria Math" pitchFamily="18" charset="0"/>
              </a:rPr>
              <a:t>0.6</a:t>
            </a:r>
            <a:endParaRPr lang="en-AU" sz="1600" b="1" dirty="0">
              <a:latin typeface="Cambria Math" pitchFamily="18" charset="0"/>
              <a:ea typeface="Cambria Math" pitchFamily="18" charset="0"/>
            </a:endParaRPr>
          </a:p>
        </p:txBody>
      </p:sp>
      <p:cxnSp>
        <p:nvCxnSpPr>
          <p:cNvPr id="22" name="Straight Connector 21"/>
          <p:cNvCxnSpPr/>
          <p:nvPr/>
        </p:nvCxnSpPr>
        <p:spPr>
          <a:xfrm>
            <a:off x="6557946" y="1638178"/>
            <a:ext cx="17350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68953" y="1235360"/>
            <a:ext cx="402557" cy="338554"/>
          </a:xfrm>
          <a:prstGeom prst="rect">
            <a:avLst/>
          </a:prstGeom>
          <a:noFill/>
        </p:spPr>
        <p:txBody>
          <a:bodyPr wrap="square" rtlCol="0">
            <a:spAutoFit/>
          </a:bodyPr>
          <a:lstStyle/>
          <a:p>
            <a:r>
              <a:rPr lang="en-AU" sz="1600" dirty="0">
                <a:solidFill>
                  <a:srgbClr val="0070C0"/>
                </a:solidFill>
                <a:latin typeface="Cambria Math" pitchFamily="18" charset="0"/>
                <a:ea typeface="Cambria Math" pitchFamily="18" charset="0"/>
              </a:rPr>
              <a:t>P</a:t>
            </a:r>
            <a:endParaRPr lang="en-AU" sz="1600" b="1" dirty="0">
              <a:solidFill>
                <a:srgbClr val="0070C0"/>
              </a:solidFill>
              <a:latin typeface="Cambria Math" pitchFamily="18" charset="0"/>
              <a:ea typeface="Cambria Math" pitchFamily="18" charset="0"/>
            </a:endParaRPr>
          </a:p>
        </p:txBody>
      </p:sp>
      <p:sp>
        <p:nvSpPr>
          <p:cNvPr id="25" name="TextBox 24"/>
          <p:cNvSpPr txBox="1"/>
          <p:nvPr/>
        </p:nvSpPr>
        <p:spPr>
          <a:xfrm>
            <a:off x="270933" y="3104445"/>
            <a:ext cx="6762041" cy="369332"/>
          </a:xfrm>
          <a:prstGeom prst="rect">
            <a:avLst/>
          </a:prstGeom>
          <a:noFill/>
        </p:spPr>
        <p:txBody>
          <a:bodyPr wrap="square" lIns="0" tIns="0" rIns="0" bIns="0" rtlCol="0">
            <a:spAutoFit/>
          </a:bodyPr>
          <a:lstStyle/>
          <a:p>
            <a:r>
              <a:rPr lang="en-AU" sz="2400" dirty="0" smtClean="0">
                <a:solidFill>
                  <a:srgbClr val="FF0000"/>
                </a:solidFill>
              </a:rPr>
              <a:t>Electric field is superposition of 2 charges</a:t>
            </a:r>
            <a:endParaRPr lang="en-AU" sz="2400" dirty="0">
              <a:solidFill>
                <a:srgbClr val="FF0000"/>
              </a:solidFill>
            </a:endParaRPr>
          </a:p>
        </p:txBody>
      </p:sp>
      <p:sp>
        <p:nvSpPr>
          <p:cNvPr id="34" name="TextBox 33"/>
          <p:cNvSpPr txBox="1"/>
          <p:nvPr/>
        </p:nvSpPr>
        <p:spPr>
          <a:xfrm>
            <a:off x="310440" y="3493914"/>
            <a:ext cx="6739465" cy="369332"/>
          </a:xfrm>
          <a:prstGeom prst="rect">
            <a:avLst/>
          </a:prstGeom>
          <a:noFill/>
        </p:spPr>
        <p:txBody>
          <a:bodyPr wrap="square" lIns="0" tIns="0" rIns="0" bIns="0" rtlCol="0">
            <a:spAutoFit/>
          </a:bodyPr>
          <a:lstStyle/>
          <a:p>
            <a:r>
              <a:rPr lang="en-AU" sz="2400" dirty="0" smtClean="0">
                <a:solidFill>
                  <a:srgbClr val="FF0000"/>
                </a:solidFill>
              </a:rPr>
              <a:t>E= </a:t>
            </a:r>
            <a:r>
              <a:rPr lang="en-AU" sz="2400" dirty="0" err="1" smtClean="0">
                <a:solidFill>
                  <a:srgbClr val="FF0000"/>
                </a:solidFill>
              </a:rPr>
              <a:t>kq</a:t>
            </a:r>
            <a:r>
              <a:rPr lang="en-AU" sz="2400" dirty="0" smtClean="0">
                <a:solidFill>
                  <a:srgbClr val="FF0000"/>
                </a:solidFill>
              </a:rPr>
              <a:t>/r</a:t>
            </a:r>
            <a:r>
              <a:rPr lang="en-AU" sz="2400" baseline="30000" dirty="0" smtClean="0">
                <a:solidFill>
                  <a:srgbClr val="FF0000"/>
                </a:solidFill>
              </a:rPr>
              <a:t>2</a:t>
            </a:r>
            <a:r>
              <a:rPr lang="en-AU" sz="2400" dirty="0" smtClean="0">
                <a:solidFill>
                  <a:srgbClr val="FF0000"/>
                </a:solidFill>
              </a:rPr>
              <a:t> along joining line, k=9x10</a:t>
            </a:r>
            <a:r>
              <a:rPr lang="en-AU" sz="2400" baseline="30000" dirty="0" smtClean="0">
                <a:solidFill>
                  <a:srgbClr val="FF0000"/>
                </a:solidFill>
              </a:rPr>
              <a:t>9</a:t>
            </a:r>
            <a:endParaRPr lang="en-AU" sz="2400" baseline="30000" dirty="0">
              <a:solidFill>
                <a:srgbClr val="FF0000"/>
              </a:solidFill>
            </a:endParaRPr>
          </a:p>
        </p:txBody>
      </p:sp>
      <p:sp>
        <p:nvSpPr>
          <p:cNvPr id="35" name="TextBox 34"/>
          <p:cNvSpPr txBox="1"/>
          <p:nvPr/>
        </p:nvSpPr>
        <p:spPr>
          <a:xfrm flipH="1">
            <a:off x="1907822" y="4393093"/>
            <a:ext cx="6649156" cy="461665"/>
          </a:xfrm>
          <a:prstGeom prst="rect">
            <a:avLst/>
          </a:prstGeom>
          <a:noFill/>
        </p:spPr>
        <p:txBody>
          <a:bodyPr wrap="square" rtlCol="0">
            <a:spAutoFit/>
          </a:bodyPr>
          <a:lstStyle/>
          <a:p>
            <a:r>
              <a:rPr lang="en-AU" sz="2400" dirty="0" smtClean="0">
                <a:solidFill>
                  <a:srgbClr val="7030A0"/>
                </a:solidFill>
              </a:rPr>
              <a:t>Electric field at P due to purple charge q = -2x10</a:t>
            </a:r>
            <a:r>
              <a:rPr lang="en-AU" sz="2400" baseline="30000" dirty="0" smtClean="0">
                <a:solidFill>
                  <a:srgbClr val="7030A0"/>
                </a:solidFill>
              </a:rPr>
              <a:t>-6</a:t>
            </a:r>
            <a:r>
              <a:rPr lang="en-AU" sz="2400" dirty="0" smtClean="0">
                <a:solidFill>
                  <a:srgbClr val="7030A0"/>
                </a:solidFill>
              </a:rPr>
              <a:t> C  </a:t>
            </a:r>
            <a:endParaRPr lang="en-AU" sz="2400" dirty="0">
              <a:solidFill>
                <a:srgbClr val="7030A0"/>
              </a:solidFill>
            </a:endParaRPr>
          </a:p>
        </p:txBody>
      </p:sp>
      <mc:AlternateContent xmlns:mc="http://schemas.openxmlformats.org/markup-compatibility/2006" xmlns:a14="http://schemas.microsoft.com/office/drawing/2010/main">
        <mc:Choice Requires="a14">
          <p:sp>
            <p:nvSpPr>
              <p:cNvPr id="28" name="TextBox 27"/>
              <p:cNvSpPr txBox="1"/>
              <p:nvPr/>
            </p:nvSpPr>
            <p:spPr>
              <a:xfrm>
                <a:off x="2331154" y="4944532"/>
                <a:ext cx="6681829" cy="763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solidFill>
                            <a:srgbClr val="7030A0"/>
                          </a:solidFill>
                          <a:latin typeface="Cambria Math" panose="02040503050406030204" pitchFamily="18" charset="0"/>
                        </a:rPr>
                        <m:t>𝐸</m:t>
                      </m:r>
                      <m:r>
                        <a:rPr lang="en-AU" sz="2400" b="0" i="1" smtClean="0">
                          <a:solidFill>
                            <a:srgbClr val="7030A0"/>
                          </a:solidFill>
                          <a:latin typeface="Cambria Math" panose="02040503050406030204" pitchFamily="18" charset="0"/>
                        </a:rPr>
                        <m:t>=</m:t>
                      </m:r>
                      <m:f>
                        <m:fPr>
                          <m:ctrlPr>
                            <a:rPr lang="en-AU" sz="2400" b="0" i="1" smtClean="0">
                              <a:solidFill>
                                <a:srgbClr val="7030A0"/>
                              </a:solidFill>
                              <a:latin typeface="Cambria Math" panose="02040503050406030204" pitchFamily="18" charset="0"/>
                            </a:rPr>
                          </m:ctrlPr>
                        </m:fPr>
                        <m:num>
                          <m:r>
                            <a:rPr lang="en-AU" sz="2400" b="0" i="1" smtClean="0">
                              <a:solidFill>
                                <a:srgbClr val="7030A0"/>
                              </a:solidFill>
                              <a:latin typeface="Cambria Math" panose="02040503050406030204" pitchFamily="18" charset="0"/>
                            </a:rPr>
                            <m:t>𝑘</m:t>
                          </m:r>
                          <m:r>
                            <a:rPr lang="en-AU" sz="2400" b="0" i="1" smtClean="0">
                              <a:solidFill>
                                <a:srgbClr val="7030A0"/>
                              </a:solidFill>
                              <a:latin typeface="Cambria Math" panose="02040503050406030204" pitchFamily="18" charset="0"/>
                            </a:rPr>
                            <m:t> |</m:t>
                          </m:r>
                          <m:r>
                            <a:rPr lang="en-AU" sz="2400" b="0" i="1" smtClean="0">
                              <a:solidFill>
                                <a:srgbClr val="7030A0"/>
                              </a:solidFill>
                              <a:latin typeface="Cambria Math" panose="02040503050406030204" pitchFamily="18" charset="0"/>
                            </a:rPr>
                            <m:t>𝑞</m:t>
                          </m:r>
                          <m:r>
                            <a:rPr lang="en-AU" sz="2400" b="0" i="1" smtClean="0">
                              <a:solidFill>
                                <a:srgbClr val="7030A0"/>
                              </a:solidFill>
                              <a:latin typeface="Cambria Math" panose="02040503050406030204" pitchFamily="18" charset="0"/>
                            </a:rPr>
                            <m:t>|</m:t>
                          </m:r>
                        </m:num>
                        <m:den>
                          <m:sSup>
                            <m:sSupPr>
                              <m:ctrlPr>
                                <a:rPr lang="en-AU" sz="2400" b="0" i="1" smtClean="0">
                                  <a:solidFill>
                                    <a:srgbClr val="7030A0"/>
                                  </a:solidFill>
                                  <a:latin typeface="Cambria Math" panose="02040503050406030204" pitchFamily="18" charset="0"/>
                                </a:rPr>
                              </m:ctrlPr>
                            </m:sSupPr>
                            <m:e>
                              <m:r>
                                <a:rPr lang="en-AU" sz="2400" b="0" i="1" smtClean="0">
                                  <a:solidFill>
                                    <a:srgbClr val="7030A0"/>
                                  </a:solidFill>
                                  <a:latin typeface="Cambria Math" panose="02040503050406030204" pitchFamily="18" charset="0"/>
                                </a:rPr>
                                <m:t>𝑟</m:t>
                              </m:r>
                            </m:e>
                            <m:sup>
                              <m:r>
                                <a:rPr lang="en-AU" sz="2400" b="0" i="1" smtClean="0">
                                  <a:solidFill>
                                    <a:srgbClr val="7030A0"/>
                                  </a:solidFill>
                                  <a:latin typeface="Cambria Math" panose="02040503050406030204" pitchFamily="18" charset="0"/>
                                </a:rPr>
                                <m:t>2</m:t>
                              </m:r>
                            </m:sup>
                          </m:sSup>
                        </m:den>
                      </m:f>
                      <m:r>
                        <a:rPr lang="en-AU" sz="2400" b="0" i="1" smtClean="0">
                          <a:solidFill>
                            <a:srgbClr val="7030A0"/>
                          </a:solidFill>
                          <a:latin typeface="Cambria Math" panose="02040503050406030204" pitchFamily="18" charset="0"/>
                        </a:rPr>
                        <m:t>=</m:t>
                      </m:r>
                      <m:f>
                        <m:fPr>
                          <m:ctrlPr>
                            <a:rPr lang="en-AU" sz="2400" b="0" i="1" smtClean="0">
                              <a:solidFill>
                                <a:srgbClr val="7030A0"/>
                              </a:solidFill>
                              <a:latin typeface="Cambria Math" panose="02040503050406030204" pitchFamily="18" charset="0"/>
                            </a:rPr>
                          </m:ctrlPr>
                        </m:fPr>
                        <m:num>
                          <m:r>
                            <a:rPr lang="en-AU" sz="2400" b="0" i="1" smtClean="0">
                              <a:solidFill>
                                <a:srgbClr val="7030A0"/>
                              </a:solidFill>
                              <a:latin typeface="Cambria Math" panose="02040503050406030204" pitchFamily="18" charset="0"/>
                            </a:rPr>
                            <m:t>9</m:t>
                          </m:r>
                          <m:r>
                            <a:rPr lang="en-AU" sz="2400" b="0" i="1" smtClean="0">
                              <a:solidFill>
                                <a:srgbClr val="7030A0"/>
                              </a:solidFill>
                              <a:latin typeface="Cambria Math" panose="02040503050406030204" pitchFamily="18" charset="0"/>
                              <a:ea typeface="Cambria Math" panose="02040503050406030204" pitchFamily="18" charset="0"/>
                            </a:rPr>
                            <m:t>×</m:t>
                          </m:r>
                          <m:sSup>
                            <m:sSupPr>
                              <m:ctrlPr>
                                <a:rPr lang="en-AU" sz="2400" b="0" i="1" smtClean="0">
                                  <a:solidFill>
                                    <a:srgbClr val="7030A0"/>
                                  </a:solidFill>
                                  <a:latin typeface="Cambria Math" panose="02040503050406030204" pitchFamily="18" charset="0"/>
                                  <a:ea typeface="Cambria Math" panose="02040503050406030204" pitchFamily="18" charset="0"/>
                                </a:rPr>
                              </m:ctrlPr>
                            </m:sSupPr>
                            <m:e>
                              <m:r>
                                <a:rPr lang="en-AU" sz="2400" b="0" i="1" smtClean="0">
                                  <a:solidFill>
                                    <a:srgbClr val="7030A0"/>
                                  </a:solidFill>
                                  <a:latin typeface="Cambria Math" panose="02040503050406030204" pitchFamily="18" charset="0"/>
                                  <a:ea typeface="Cambria Math" panose="02040503050406030204" pitchFamily="18" charset="0"/>
                                </a:rPr>
                                <m:t>10</m:t>
                              </m:r>
                            </m:e>
                            <m:sup>
                              <m:r>
                                <a:rPr lang="en-AU" sz="2400" b="0" i="1" smtClean="0">
                                  <a:solidFill>
                                    <a:srgbClr val="7030A0"/>
                                  </a:solidFill>
                                  <a:latin typeface="Cambria Math" panose="02040503050406030204" pitchFamily="18" charset="0"/>
                                  <a:ea typeface="Cambria Math" panose="02040503050406030204" pitchFamily="18" charset="0"/>
                                </a:rPr>
                                <m:t>9</m:t>
                              </m:r>
                            </m:sup>
                          </m:sSup>
                          <m:r>
                            <a:rPr lang="en-AU" sz="2400" b="0" i="1" smtClean="0">
                              <a:solidFill>
                                <a:srgbClr val="7030A0"/>
                              </a:solidFill>
                              <a:latin typeface="Cambria Math" panose="02040503050406030204" pitchFamily="18" charset="0"/>
                              <a:ea typeface="Cambria Math" panose="02040503050406030204" pitchFamily="18" charset="0"/>
                            </a:rPr>
                            <m:t>×2×</m:t>
                          </m:r>
                          <m:sSup>
                            <m:sSupPr>
                              <m:ctrlPr>
                                <a:rPr lang="en-AU" sz="2400" b="0" i="1" smtClean="0">
                                  <a:solidFill>
                                    <a:srgbClr val="7030A0"/>
                                  </a:solidFill>
                                  <a:latin typeface="Cambria Math" panose="02040503050406030204" pitchFamily="18" charset="0"/>
                                  <a:ea typeface="Cambria Math" panose="02040503050406030204" pitchFamily="18" charset="0"/>
                                </a:rPr>
                              </m:ctrlPr>
                            </m:sSupPr>
                            <m:e>
                              <m:r>
                                <a:rPr lang="en-AU" sz="2400" b="0" i="1" smtClean="0">
                                  <a:solidFill>
                                    <a:srgbClr val="7030A0"/>
                                  </a:solidFill>
                                  <a:latin typeface="Cambria Math" panose="02040503050406030204" pitchFamily="18" charset="0"/>
                                  <a:ea typeface="Cambria Math" panose="02040503050406030204" pitchFamily="18" charset="0"/>
                                </a:rPr>
                                <m:t>10</m:t>
                              </m:r>
                            </m:e>
                            <m:sup>
                              <m:r>
                                <a:rPr lang="en-AU" sz="2400" b="0" i="1" smtClean="0">
                                  <a:solidFill>
                                    <a:srgbClr val="7030A0"/>
                                  </a:solidFill>
                                  <a:latin typeface="Cambria Math" panose="02040503050406030204" pitchFamily="18" charset="0"/>
                                  <a:ea typeface="Cambria Math" panose="02040503050406030204" pitchFamily="18" charset="0"/>
                                </a:rPr>
                                <m:t>−6</m:t>
                              </m:r>
                            </m:sup>
                          </m:sSup>
                        </m:num>
                        <m:den>
                          <m:sSup>
                            <m:sSupPr>
                              <m:ctrlPr>
                                <a:rPr lang="en-AU" sz="2400" b="0" i="1" smtClean="0">
                                  <a:solidFill>
                                    <a:srgbClr val="7030A0"/>
                                  </a:solidFill>
                                  <a:latin typeface="Cambria Math" panose="02040503050406030204" pitchFamily="18" charset="0"/>
                                </a:rPr>
                              </m:ctrlPr>
                            </m:sSupPr>
                            <m:e>
                              <m:r>
                                <a:rPr lang="en-AU" sz="2400" b="0" i="1" smtClean="0">
                                  <a:solidFill>
                                    <a:srgbClr val="7030A0"/>
                                  </a:solidFill>
                                  <a:latin typeface="Cambria Math" panose="02040503050406030204" pitchFamily="18" charset="0"/>
                                </a:rPr>
                                <m:t>0.95</m:t>
                              </m:r>
                            </m:e>
                            <m:sup>
                              <m:r>
                                <a:rPr lang="en-AU" sz="2400" b="0" i="1" smtClean="0">
                                  <a:solidFill>
                                    <a:srgbClr val="7030A0"/>
                                  </a:solidFill>
                                  <a:latin typeface="Cambria Math" panose="02040503050406030204" pitchFamily="18" charset="0"/>
                                </a:rPr>
                                <m:t>2</m:t>
                              </m:r>
                            </m:sup>
                          </m:sSup>
                        </m:den>
                      </m:f>
                      <m:r>
                        <a:rPr lang="en-AU" sz="2400" b="0" i="1" smtClean="0">
                          <a:solidFill>
                            <a:srgbClr val="7030A0"/>
                          </a:solidFill>
                          <a:latin typeface="Cambria Math" panose="02040503050406030204" pitchFamily="18" charset="0"/>
                        </a:rPr>
                        <m:t>=0.20</m:t>
                      </m:r>
                      <m:r>
                        <a:rPr lang="en-AU" sz="2400" b="0" i="1" smtClean="0">
                          <a:solidFill>
                            <a:srgbClr val="7030A0"/>
                          </a:solidFill>
                          <a:latin typeface="Cambria Math" panose="02040503050406030204" pitchFamily="18" charset="0"/>
                          <a:ea typeface="Cambria Math" panose="02040503050406030204" pitchFamily="18" charset="0"/>
                        </a:rPr>
                        <m:t>×</m:t>
                      </m:r>
                      <m:sSup>
                        <m:sSupPr>
                          <m:ctrlPr>
                            <a:rPr lang="en-AU" sz="2400" b="0" i="1" smtClean="0">
                              <a:solidFill>
                                <a:srgbClr val="7030A0"/>
                              </a:solidFill>
                              <a:latin typeface="Cambria Math" panose="02040503050406030204" pitchFamily="18" charset="0"/>
                              <a:ea typeface="Cambria Math" panose="02040503050406030204" pitchFamily="18" charset="0"/>
                            </a:rPr>
                          </m:ctrlPr>
                        </m:sSupPr>
                        <m:e>
                          <m:r>
                            <a:rPr lang="en-AU" sz="2400" b="0" i="1" smtClean="0">
                              <a:solidFill>
                                <a:srgbClr val="7030A0"/>
                              </a:solidFill>
                              <a:latin typeface="Cambria Math" panose="02040503050406030204" pitchFamily="18" charset="0"/>
                              <a:ea typeface="Cambria Math" panose="02040503050406030204" pitchFamily="18" charset="0"/>
                            </a:rPr>
                            <m:t>10</m:t>
                          </m:r>
                        </m:e>
                        <m:sup>
                          <m:r>
                            <a:rPr lang="en-AU" sz="2400" b="0" i="1" smtClean="0">
                              <a:solidFill>
                                <a:srgbClr val="7030A0"/>
                              </a:solidFill>
                              <a:latin typeface="Cambria Math" panose="02040503050406030204" pitchFamily="18" charset="0"/>
                              <a:ea typeface="Cambria Math" panose="02040503050406030204" pitchFamily="18" charset="0"/>
                            </a:rPr>
                            <m:t>5</m:t>
                          </m:r>
                        </m:sup>
                      </m:sSup>
                      <m:r>
                        <a:rPr lang="en-AU" sz="2400" b="0" i="1" smtClean="0">
                          <a:solidFill>
                            <a:srgbClr val="7030A0"/>
                          </a:solidFill>
                          <a:latin typeface="Cambria Math" panose="02040503050406030204" pitchFamily="18" charset="0"/>
                          <a:ea typeface="Cambria Math" panose="02040503050406030204" pitchFamily="18" charset="0"/>
                        </a:rPr>
                        <m:t> </m:t>
                      </m:r>
                      <m:r>
                        <a:rPr lang="en-AU" sz="2400" b="0" i="1" smtClean="0">
                          <a:solidFill>
                            <a:srgbClr val="7030A0"/>
                          </a:solidFill>
                          <a:latin typeface="Cambria Math" panose="02040503050406030204" pitchFamily="18" charset="0"/>
                          <a:ea typeface="Cambria Math" panose="02040503050406030204" pitchFamily="18" charset="0"/>
                        </a:rPr>
                        <m:t>𝑁</m:t>
                      </m:r>
                      <m:r>
                        <a:rPr lang="en-AU" sz="2400" b="0" i="1" smtClean="0">
                          <a:solidFill>
                            <a:srgbClr val="7030A0"/>
                          </a:solidFill>
                          <a:latin typeface="Cambria Math" panose="02040503050406030204" pitchFamily="18" charset="0"/>
                          <a:ea typeface="Cambria Math" panose="02040503050406030204" pitchFamily="18" charset="0"/>
                        </a:rPr>
                        <m:t>/</m:t>
                      </m:r>
                      <m:r>
                        <a:rPr lang="en-AU" sz="2400" b="0" i="1" smtClean="0">
                          <a:solidFill>
                            <a:srgbClr val="7030A0"/>
                          </a:solidFill>
                          <a:latin typeface="Cambria Math" panose="02040503050406030204" pitchFamily="18" charset="0"/>
                          <a:ea typeface="Cambria Math" panose="02040503050406030204" pitchFamily="18" charset="0"/>
                        </a:rPr>
                        <m:t>𝐶</m:t>
                      </m:r>
                    </m:oMath>
                  </m:oMathPara>
                </a14:m>
                <a:endParaRPr lang="en-AU" sz="2400" dirty="0">
                  <a:solidFill>
                    <a:srgbClr val="7030A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331154" y="4944532"/>
                <a:ext cx="6681829" cy="763542"/>
              </a:xfrm>
              <a:prstGeom prst="rect">
                <a:avLst/>
              </a:prstGeom>
              <a:blipFill rotWithShape="0">
                <a:blip r:embed="rId5"/>
                <a:stretch>
                  <a:fillRect/>
                </a:stretch>
              </a:blipFill>
            </p:spPr>
            <p:txBody>
              <a:bodyPr/>
              <a:lstStyle/>
              <a:p>
                <a:r>
                  <a:rPr lang="en-AU">
                    <a:noFill/>
                  </a:rPr>
                  <a:t> </a:t>
                </a:r>
              </a:p>
            </p:txBody>
          </p:sp>
        </mc:Fallback>
      </mc:AlternateContent>
      <p:cxnSp>
        <p:nvCxnSpPr>
          <p:cNvPr id="4" name="Straight Connector 3"/>
          <p:cNvCxnSpPr/>
          <p:nvPr/>
        </p:nvCxnSpPr>
        <p:spPr>
          <a:xfrm>
            <a:off x="722489" y="5046135"/>
            <a:ext cx="0" cy="993421"/>
          </a:xfrm>
          <a:prstGeom prst="line">
            <a:avLst/>
          </a:prstGeom>
          <a:ln w="57150">
            <a:solidFill>
              <a:srgbClr val="7030A0"/>
            </a:solidFill>
            <a:prstDash val="sysDot"/>
          </a:ln>
        </p:spPr>
        <p:style>
          <a:lnRef idx="3">
            <a:schemeClr val="dk1"/>
          </a:lnRef>
          <a:fillRef idx="0">
            <a:schemeClr val="dk1"/>
          </a:fillRef>
          <a:effectRef idx="2">
            <a:schemeClr val="dk1"/>
          </a:effectRef>
          <a:fontRef idx="minor">
            <a:schemeClr val="tx1"/>
          </a:fontRef>
        </p:style>
      </p:cxnSp>
      <p:cxnSp>
        <p:nvCxnSpPr>
          <p:cNvPr id="38" name="Straight Connector 37"/>
          <p:cNvCxnSpPr/>
          <p:nvPr/>
        </p:nvCxnSpPr>
        <p:spPr>
          <a:xfrm flipH="1">
            <a:off x="722489" y="6118580"/>
            <a:ext cx="1185333" cy="0"/>
          </a:xfrm>
          <a:prstGeom prst="line">
            <a:avLst/>
          </a:prstGeom>
          <a:ln w="57150">
            <a:solidFill>
              <a:srgbClr val="7030A0"/>
            </a:solidFill>
            <a:prstDash val="sysDot"/>
          </a:ln>
        </p:spPr>
        <p:style>
          <a:lnRef idx="3">
            <a:schemeClr val="dk1"/>
          </a:lnRef>
          <a:fillRef idx="0">
            <a:schemeClr val="dk1"/>
          </a:fillRef>
          <a:effectRef idx="2">
            <a:schemeClr val="dk1"/>
          </a:effectRef>
          <a:fontRef idx="minor">
            <a:schemeClr val="tx1"/>
          </a:fontRef>
        </p:style>
      </p:cxnSp>
      <p:cxnSp>
        <p:nvCxnSpPr>
          <p:cNvPr id="39" name="Straight Connector 38"/>
          <p:cNvCxnSpPr/>
          <p:nvPr/>
        </p:nvCxnSpPr>
        <p:spPr>
          <a:xfrm flipH="1">
            <a:off x="739421" y="5074354"/>
            <a:ext cx="1185333" cy="0"/>
          </a:xfrm>
          <a:prstGeom prst="line">
            <a:avLst/>
          </a:prstGeom>
          <a:ln w="57150">
            <a:solidFill>
              <a:srgbClr val="7030A0"/>
            </a:solidFill>
            <a:prstDash val="sysDot"/>
          </a:ln>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a:off x="1969911" y="5108223"/>
            <a:ext cx="0" cy="993421"/>
          </a:xfrm>
          <a:prstGeom prst="line">
            <a:avLst/>
          </a:prstGeom>
          <a:ln w="57150">
            <a:solidFill>
              <a:srgbClr val="7030A0"/>
            </a:solidFill>
            <a:prstDash val="sysDot"/>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a:off x="722489" y="5046135"/>
            <a:ext cx="1286933" cy="1072445"/>
          </a:xfrm>
          <a:prstGeom prst="straightConnector1">
            <a:avLst/>
          </a:prstGeom>
          <a:ln w="76200">
            <a:solidFill>
              <a:srgbClr val="7030A0"/>
            </a:solidFill>
            <a:tailEnd type="triangle"/>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993419" y="6149233"/>
            <a:ext cx="767647" cy="461665"/>
          </a:xfrm>
          <a:prstGeom prst="rect">
            <a:avLst/>
          </a:prstGeom>
          <a:noFill/>
        </p:spPr>
        <p:txBody>
          <a:bodyPr wrap="square" rtlCol="0">
            <a:spAutoFit/>
          </a:bodyPr>
          <a:lstStyle/>
          <a:p>
            <a:r>
              <a:rPr lang="en-AU" sz="2400" dirty="0" smtClean="0">
                <a:solidFill>
                  <a:srgbClr val="7030A0"/>
                </a:solidFill>
              </a:rPr>
              <a:t>0.74</a:t>
            </a:r>
            <a:endParaRPr lang="en-AU" sz="2400" dirty="0">
              <a:solidFill>
                <a:srgbClr val="7030A0"/>
              </a:solidFill>
            </a:endParaRPr>
          </a:p>
        </p:txBody>
      </p:sp>
      <p:sp>
        <p:nvSpPr>
          <p:cNvPr id="41" name="TextBox 40"/>
          <p:cNvSpPr txBox="1"/>
          <p:nvPr/>
        </p:nvSpPr>
        <p:spPr>
          <a:xfrm>
            <a:off x="129821" y="5375942"/>
            <a:ext cx="615247" cy="461665"/>
          </a:xfrm>
          <a:prstGeom prst="rect">
            <a:avLst/>
          </a:prstGeom>
          <a:noFill/>
        </p:spPr>
        <p:txBody>
          <a:bodyPr wrap="square" rtlCol="0">
            <a:spAutoFit/>
          </a:bodyPr>
          <a:lstStyle/>
          <a:p>
            <a:r>
              <a:rPr lang="en-AU" sz="2400" dirty="0" smtClean="0">
                <a:solidFill>
                  <a:srgbClr val="7030A0"/>
                </a:solidFill>
              </a:rPr>
              <a:t>0.6</a:t>
            </a:r>
            <a:endParaRPr lang="en-AU" sz="2400" dirty="0">
              <a:solidFill>
                <a:srgbClr val="7030A0"/>
              </a:solidFill>
            </a:endParaRPr>
          </a:p>
        </p:txBody>
      </p:sp>
      <mc:AlternateContent xmlns:mc="http://schemas.openxmlformats.org/markup-compatibility/2006" xmlns:a14="http://schemas.microsoft.com/office/drawing/2010/main">
        <mc:Choice Requires="a14">
          <p:sp>
            <p:nvSpPr>
              <p:cNvPr id="42" name="TextBox 41"/>
              <p:cNvSpPr txBox="1"/>
              <p:nvPr/>
            </p:nvSpPr>
            <p:spPr>
              <a:xfrm>
                <a:off x="2985910" y="6094823"/>
                <a:ext cx="5096450" cy="4249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AU" sz="2400" b="0" i="1" smtClean="0">
                              <a:solidFill>
                                <a:srgbClr val="7030A0"/>
                              </a:solidFill>
                              <a:latin typeface="Cambria Math" panose="02040503050406030204" pitchFamily="18" charset="0"/>
                            </a:rPr>
                          </m:ctrlPr>
                        </m:dPr>
                        <m:e>
                          <m:sSub>
                            <m:sSubPr>
                              <m:ctrlPr>
                                <a:rPr lang="en-AU" sz="2400" b="0" i="1" smtClean="0">
                                  <a:solidFill>
                                    <a:srgbClr val="7030A0"/>
                                  </a:solidFill>
                                  <a:latin typeface="Cambria Math" panose="02040503050406030204" pitchFamily="18" charset="0"/>
                                </a:rPr>
                              </m:ctrlPr>
                            </m:sSubPr>
                            <m:e>
                              <m:r>
                                <a:rPr lang="en-AU" sz="2400" b="0" i="1" smtClean="0">
                                  <a:solidFill>
                                    <a:srgbClr val="7030A0"/>
                                  </a:solidFill>
                                  <a:latin typeface="Cambria Math" panose="02040503050406030204" pitchFamily="18" charset="0"/>
                                </a:rPr>
                                <m:t>𝐸</m:t>
                              </m:r>
                            </m:e>
                            <m:sub>
                              <m:r>
                                <a:rPr lang="en-AU" sz="2400" b="0" i="1" smtClean="0">
                                  <a:solidFill>
                                    <a:srgbClr val="7030A0"/>
                                  </a:solidFill>
                                  <a:latin typeface="Cambria Math" panose="02040503050406030204" pitchFamily="18" charset="0"/>
                                </a:rPr>
                                <m:t>𝑥</m:t>
                              </m:r>
                            </m:sub>
                          </m:sSub>
                          <m:r>
                            <a:rPr lang="en-AU" sz="2400" b="0" i="1" smtClean="0">
                              <a:solidFill>
                                <a:srgbClr val="7030A0"/>
                              </a:solidFill>
                              <a:latin typeface="Cambria Math" panose="02040503050406030204" pitchFamily="18" charset="0"/>
                            </a:rPr>
                            <m:t>,</m:t>
                          </m:r>
                          <m:sSub>
                            <m:sSubPr>
                              <m:ctrlPr>
                                <a:rPr lang="en-AU" sz="2400" b="0" i="1" smtClean="0">
                                  <a:solidFill>
                                    <a:srgbClr val="7030A0"/>
                                  </a:solidFill>
                                  <a:latin typeface="Cambria Math" panose="02040503050406030204" pitchFamily="18" charset="0"/>
                                </a:rPr>
                              </m:ctrlPr>
                            </m:sSubPr>
                            <m:e>
                              <m:r>
                                <a:rPr lang="en-AU" sz="2400" b="0" i="1" smtClean="0">
                                  <a:solidFill>
                                    <a:srgbClr val="7030A0"/>
                                  </a:solidFill>
                                  <a:latin typeface="Cambria Math" panose="02040503050406030204" pitchFamily="18" charset="0"/>
                                </a:rPr>
                                <m:t>𝐸</m:t>
                              </m:r>
                            </m:e>
                            <m:sub>
                              <m:r>
                                <a:rPr lang="en-AU" sz="2400" b="0" i="1" smtClean="0">
                                  <a:solidFill>
                                    <a:srgbClr val="7030A0"/>
                                  </a:solidFill>
                                  <a:latin typeface="Cambria Math" panose="02040503050406030204" pitchFamily="18" charset="0"/>
                                </a:rPr>
                                <m:t>𝑦</m:t>
                              </m:r>
                            </m:sub>
                          </m:sSub>
                        </m:e>
                      </m:d>
                      <m:r>
                        <a:rPr lang="en-AU" sz="2400" b="0" i="1" smtClean="0">
                          <a:solidFill>
                            <a:srgbClr val="7030A0"/>
                          </a:solidFill>
                          <a:latin typeface="Cambria Math" panose="02040503050406030204" pitchFamily="18" charset="0"/>
                        </a:rPr>
                        <m:t>=(0.16</m:t>
                      </m:r>
                      <m:r>
                        <a:rPr lang="en-AU" sz="2400" b="0" i="1" smtClean="0">
                          <a:solidFill>
                            <a:srgbClr val="7030A0"/>
                          </a:solidFill>
                          <a:latin typeface="Cambria Math" panose="02040503050406030204" pitchFamily="18" charset="0"/>
                          <a:ea typeface="Cambria Math" panose="02040503050406030204" pitchFamily="18" charset="0"/>
                        </a:rPr>
                        <m:t>×</m:t>
                      </m:r>
                      <m:sSup>
                        <m:sSupPr>
                          <m:ctrlPr>
                            <a:rPr lang="en-AU" sz="2400" b="0" i="1" smtClean="0">
                              <a:solidFill>
                                <a:srgbClr val="7030A0"/>
                              </a:solidFill>
                              <a:latin typeface="Cambria Math" panose="02040503050406030204" pitchFamily="18" charset="0"/>
                              <a:ea typeface="Cambria Math" panose="02040503050406030204" pitchFamily="18" charset="0"/>
                            </a:rPr>
                          </m:ctrlPr>
                        </m:sSupPr>
                        <m:e>
                          <m:r>
                            <a:rPr lang="en-AU" sz="2400" b="0" i="1" smtClean="0">
                              <a:solidFill>
                                <a:srgbClr val="7030A0"/>
                              </a:solidFill>
                              <a:latin typeface="Cambria Math" panose="02040503050406030204" pitchFamily="18" charset="0"/>
                              <a:ea typeface="Cambria Math" panose="02040503050406030204" pitchFamily="18" charset="0"/>
                            </a:rPr>
                            <m:t>10</m:t>
                          </m:r>
                        </m:e>
                        <m:sup>
                          <m:r>
                            <a:rPr lang="en-AU" sz="2400" b="0" i="1" smtClean="0">
                              <a:solidFill>
                                <a:srgbClr val="7030A0"/>
                              </a:solidFill>
                              <a:latin typeface="Cambria Math" panose="02040503050406030204" pitchFamily="18" charset="0"/>
                              <a:ea typeface="Cambria Math" panose="02040503050406030204" pitchFamily="18" charset="0"/>
                            </a:rPr>
                            <m:t>5</m:t>
                          </m:r>
                        </m:sup>
                      </m:sSup>
                      <m:r>
                        <a:rPr lang="en-AU" sz="2400" b="0" i="1" smtClean="0">
                          <a:solidFill>
                            <a:srgbClr val="7030A0"/>
                          </a:solidFill>
                          <a:latin typeface="Cambria Math" panose="02040503050406030204" pitchFamily="18" charset="0"/>
                          <a:ea typeface="Cambria Math" panose="02040503050406030204" pitchFamily="18" charset="0"/>
                        </a:rPr>
                        <m:t>, −0.13×</m:t>
                      </m:r>
                      <m:sSup>
                        <m:sSupPr>
                          <m:ctrlPr>
                            <a:rPr lang="en-AU" sz="2400" b="0" i="1" smtClean="0">
                              <a:solidFill>
                                <a:srgbClr val="7030A0"/>
                              </a:solidFill>
                              <a:latin typeface="Cambria Math" panose="02040503050406030204" pitchFamily="18" charset="0"/>
                              <a:ea typeface="Cambria Math" panose="02040503050406030204" pitchFamily="18" charset="0"/>
                            </a:rPr>
                          </m:ctrlPr>
                        </m:sSupPr>
                        <m:e>
                          <m:r>
                            <a:rPr lang="en-AU" sz="2400" b="0" i="1" smtClean="0">
                              <a:solidFill>
                                <a:srgbClr val="7030A0"/>
                              </a:solidFill>
                              <a:latin typeface="Cambria Math" panose="02040503050406030204" pitchFamily="18" charset="0"/>
                              <a:ea typeface="Cambria Math" panose="02040503050406030204" pitchFamily="18" charset="0"/>
                            </a:rPr>
                            <m:t>10</m:t>
                          </m:r>
                        </m:e>
                        <m:sup>
                          <m:r>
                            <a:rPr lang="en-AU" sz="2400" b="0" i="1" smtClean="0">
                              <a:solidFill>
                                <a:srgbClr val="7030A0"/>
                              </a:solidFill>
                              <a:latin typeface="Cambria Math" panose="02040503050406030204" pitchFamily="18" charset="0"/>
                              <a:ea typeface="Cambria Math" panose="02040503050406030204" pitchFamily="18" charset="0"/>
                            </a:rPr>
                            <m:t>5</m:t>
                          </m:r>
                        </m:sup>
                      </m:sSup>
                      <m:r>
                        <a:rPr lang="en-AU" sz="2400" b="0" i="1" smtClean="0">
                          <a:solidFill>
                            <a:srgbClr val="7030A0"/>
                          </a:solidFill>
                          <a:latin typeface="Cambria Math" panose="02040503050406030204" pitchFamily="18" charset="0"/>
                          <a:ea typeface="Cambria Math" panose="02040503050406030204" pitchFamily="18" charset="0"/>
                        </a:rPr>
                        <m:t>)</m:t>
                      </m:r>
                    </m:oMath>
                  </m:oMathPara>
                </a14:m>
                <a:endParaRPr lang="en-AU" sz="2400" dirty="0">
                  <a:solidFill>
                    <a:srgbClr val="7030A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2985910" y="6094823"/>
                <a:ext cx="5096450" cy="424925"/>
              </a:xfrm>
              <a:prstGeom prst="rect">
                <a:avLst/>
              </a:prstGeom>
              <a:blipFill rotWithShape="0">
                <a:blip r:embed="rId6"/>
                <a:stretch>
                  <a:fillRect/>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192184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19540" r="19793"/>
          <a:stretch/>
        </p:blipFill>
        <p:spPr>
          <a:xfrm>
            <a:off x="5685266" y="1039320"/>
            <a:ext cx="3423274" cy="3166633"/>
          </a:xfrm>
          <a:prstGeom prst="rect">
            <a:avLst/>
          </a:prstGeom>
        </p:spPr>
      </p:pic>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Electric field</a:t>
            </a:r>
            <a:endParaRPr lang="en-AU" sz="4800" dirty="0">
              <a:effectLst>
                <a:outerShdw blurRad="38100" dist="38100" dir="2700000" algn="tl">
                  <a:srgbClr val="000000">
                    <a:alpha val="43137"/>
                  </a:srgbClr>
                </a:outerShdw>
              </a:effectLst>
            </a:endParaRPr>
          </a:p>
        </p:txBody>
      </p:sp>
      <p:sp>
        <p:nvSpPr>
          <p:cNvPr id="9" name="TextBox 8"/>
          <p:cNvSpPr txBox="1"/>
          <p:nvPr/>
        </p:nvSpPr>
        <p:spPr>
          <a:xfrm>
            <a:off x="107503" y="1196752"/>
            <a:ext cx="5760641" cy="1631216"/>
          </a:xfrm>
          <a:prstGeom prst="rect">
            <a:avLst/>
          </a:prstGeom>
          <a:noFill/>
        </p:spPr>
        <p:txBody>
          <a:bodyPr wrap="square" rtlCol="0">
            <a:spAutoFit/>
          </a:bodyPr>
          <a:lstStyle/>
          <a:p>
            <a:r>
              <a:rPr lang="en-AU" sz="2000" b="1" u="sng" dirty="0" smtClean="0">
                <a:latin typeface="Cambria Math" pitchFamily="18" charset="0"/>
                <a:ea typeface="Cambria Math" pitchFamily="18" charset="0"/>
              </a:rPr>
              <a:t>Example</a:t>
            </a:r>
            <a:r>
              <a:rPr lang="en-AU" sz="2000" dirty="0" smtClean="0">
                <a:latin typeface="Cambria Math" pitchFamily="18" charset="0"/>
                <a:ea typeface="Cambria Math" pitchFamily="18" charset="0"/>
              </a:rPr>
              <a:t>  A </a:t>
            </a:r>
            <a:r>
              <a:rPr lang="en-AU" sz="2000" dirty="0" smtClean="0">
                <a:solidFill>
                  <a:srgbClr val="00B050"/>
                </a:solidFill>
                <a:latin typeface="Cambria Math" pitchFamily="18" charset="0"/>
                <a:ea typeface="Cambria Math" pitchFamily="18" charset="0"/>
              </a:rPr>
              <a:t>+5.0 </a:t>
            </a:r>
            <a:r>
              <a:rPr lang="en-AU" sz="2000" dirty="0" err="1" smtClean="0">
                <a:solidFill>
                  <a:srgbClr val="00B050"/>
                </a:solidFill>
                <a:latin typeface="Symbol" pitchFamily="18" charset="2"/>
                <a:ea typeface="Cambria Math" pitchFamily="18" charset="0"/>
              </a:rPr>
              <a:t>m</a:t>
            </a:r>
            <a:r>
              <a:rPr lang="en-AU" sz="2000" dirty="0" err="1" smtClean="0">
                <a:solidFill>
                  <a:srgbClr val="00B050"/>
                </a:solidFill>
                <a:latin typeface="Cambria Math" pitchFamily="18" charset="0"/>
                <a:ea typeface="Cambria Math" pitchFamily="18" charset="0"/>
              </a:rPr>
              <a:t>C</a:t>
            </a:r>
            <a:r>
              <a:rPr lang="en-AU" sz="2000" dirty="0" smtClean="0">
                <a:solidFill>
                  <a:srgbClr val="00B050"/>
                </a:solidFill>
                <a:latin typeface="Cambria Math" pitchFamily="18" charset="0"/>
                <a:ea typeface="Cambria Math" pitchFamily="18" charset="0"/>
              </a:rPr>
              <a:t> charge is located at the origin, </a:t>
            </a:r>
            <a:r>
              <a:rPr lang="en-AU" sz="2000" dirty="0" smtClean="0">
                <a:latin typeface="Cambria Math" pitchFamily="18" charset="0"/>
                <a:ea typeface="Cambria Math" pitchFamily="18" charset="0"/>
              </a:rPr>
              <a:t>and a </a:t>
            </a:r>
            <a:r>
              <a:rPr lang="en-AU" sz="2000" dirty="0" smtClean="0">
                <a:solidFill>
                  <a:srgbClr val="7030A0"/>
                </a:solidFill>
                <a:latin typeface="Cambria Math" pitchFamily="18" charset="0"/>
                <a:ea typeface="Cambria Math" pitchFamily="18" charset="0"/>
              </a:rPr>
              <a:t>-2.0 </a:t>
            </a:r>
            <a:r>
              <a:rPr lang="en-AU" sz="2000" dirty="0" err="1" smtClean="0">
                <a:solidFill>
                  <a:srgbClr val="7030A0"/>
                </a:solidFill>
                <a:latin typeface="Symbol" pitchFamily="18" charset="2"/>
                <a:ea typeface="Cambria Math" pitchFamily="18" charset="0"/>
              </a:rPr>
              <a:t>m</a:t>
            </a:r>
            <a:r>
              <a:rPr lang="en-AU" sz="2000" dirty="0" err="1" smtClean="0">
                <a:solidFill>
                  <a:srgbClr val="7030A0"/>
                </a:solidFill>
                <a:latin typeface="Cambria Math" pitchFamily="18" charset="0"/>
                <a:ea typeface="Cambria Math" pitchFamily="18" charset="0"/>
              </a:rPr>
              <a:t>C</a:t>
            </a:r>
            <a:r>
              <a:rPr lang="en-AU" sz="2000" dirty="0" smtClean="0">
                <a:solidFill>
                  <a:srgbClr val="7030A0"/>
                </a:solidFill>
                <a:latin typeface="Cambria Math" pitchFamily="18" charset="0"/>
                <a:ea typeface="Cambria Math" pitchFamily="18" charset="0"/>
              </a:rPr>
              <a:t> charge is 0.74 m away on the x-axis</a:t>
            </a:r>
            <a:r>
              <a:rPr lang="en-AU" sz="2000" dirty="0" smtClean="0">
                <a:latin typeface="Cambria Math" pitchFamily="18" charset="0"/>
                <a:ea typeface="Cambria Math" pitchFamily="18" charset="0"/>
              </a:rPr>
              <a:t>. Calculate the electric field at point P, on the y-axis 0.6 m above the positive charge. If a +1.5 </a:t>
            </a:r>
            <a:r>
              <a:rPr lang="en-AU" sz="2000" dirty="0" err="1" smtClean="0">
                <a:latin typeface="Symbol" pitchFamily="18" charset="2"/>
                <a:ea typeface="Cambria Math" pitchFamily="18" charset="0"/>
              </a:rPr>
              <a:t>m</a:t>
            </a:r>
            <a:r>
              <a:rPr lang="en-AU" sz="2000" dirty="0" err="1" smtClean="0">
                <a:latin typeface="Cambria Math" pitchFamily="18" charset="0"/>
                <a:ea typeface="Cambria Math" pitchFamily="18" charset="0"/>
              </a:rPr>
              <a:t>C</a:t>
            </a:r>
            <a:r>
              <a:rPr lang="en-AU" sz="2000" dirty="0" smtClean="0">
                <a:latin typeface="Cambria Math" pitchFamily="18" charset="0"/>
                <a:ea typeface="Cambria Math" pitchFamily="18" charset="0"/>
              </a:rPr>
              <a:t> was placed at P, what force would it experience?</a:t>
            </a:r>
            <a:endParaRPr lang="en-AU" sz="2000" b="1" dirty="0">
              <a:latin typeface="Cambria Math" pitchFamily="18" charset="0"/>
              <a:ea typeface="Cambria Math" pitchFamily="18" charset="0"/>
            </a:endParaRPr>
          </a:p>
        </p:txBody>
      </p:sp>
      <p:cxnSp>
        <p:nvCxnSpPr>
          <p:cNvPr id="6" name="Straight Arrow Connector 5"/>
          <p:cNvCxnSpPr/>
          <p:nvPr/>
        </p:nvCxnSpPr>
        <p:spPr>
          <a:xfrm flipV="1">
            <a:off x="6660232" y="764704"/>
            <a:ext cx="0" cy="2063264"/>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300192" y="2636912"/>
            <a:ext cx="2376264" cy="0"/>
          </a:xfrm>
          <a:prstGeom prst="straightConnector1">
            <a:avLst/>
          </a:prstGeom>
          <a:ln w="28575">
            <a:tailEnd type="arrow" w="lg"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570232" y="2546912"/>
            <a:ext cx="180000" cy="180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7902360" y="2546912"/>
            <a:ext cx="180000" cy="18000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7679803" y="2726912"/>
            <a:ext cx="625114" cy="338554"/>
          </a:xfrm>
          <a:prstGeom prst="rect">
            <a:avLst/>
          </a:prstGeom>
          <a:noFill/>
        </p:spPr>
        <p:txBody>
          <a:bodyPr wrap="square" rtlCol="0">
            <a:spAutoFit/>
          </a:bodyPr>
          <a:lstStyle/>
          <a:p>
            <a:r>
              <a:rPr lang="en-AU" sz="1600" dirty="0" smtClean="0">
                <a:latin typeface="Cambria Math" pitchFamily="18" charset="0"/>
                <a:ea typeface="Cambria Math" pitchFamily="18" charset="0"/>
              </a:rPr>
              <a:t>0.74</a:t>
            </a:r>
            <a:endParaRPr lang="en-AU" sz="1600" b="1" dirty="0">
              <a:latin typeface="Cambria Math" pitchFamily="18" charset="0"/>
              <a:ea typeface="Cambria Math" pitchFamily="18" charset="0"/>
            </a:endParaRPr>
          </a:p>
        </p:txBody>
      </p:sp>
      <p:sp>
        <p:nvSpPr>
          <p:cNvPr id="20" name="TextBox 19"/>
          <p:cNvSpPr txBox="1"/>
          <p:nvPr/>
        </p:nvSpPr>
        <p:spPr>
          <a:xfrm>
            <a:off x="6437675" y="2707984"/>
            <a:ext cx="625114" cy="338554"/>
          </a:xfrm>
          <a:prstGeom prst="rect">
            <a:avLst/>
          </a:prstGeom>
          <a:noFill/>
        </p:spPr>
        <p:txBody>
          <a:bodyPr wrap="square" rtlCol="0">
            <a:spAutoFit/>
          </a:bodyPr>
          <a:lstStyle/>
          <a:p>
            <a:r>
              <a:rPr lang="en-AU" sz="1600" dirty="0" smtClean="0">
                <a:latin typeface="Cambria Math" pitchFamily="18" charset="0"/>
                <a:ea typeface="Cambria Math" pitchFamily="18" charset="0"/>
              </a:rPr>
              <a:t>0</a:t>
            </a:r>
            <a:endParaRPr lang="en-AU" sz="1600" b="1" dirty="0">
              <a:latin typeface="Cambria Math" pitchFamily="18" charset="0"/>
              <a:ea typeface="Cambria Math" pitchFamily="18" charset="0"/>
            </a:endParaRPr>
          </a:p>
        </p:txBody>
      </p:sp>
      <p:sp>
        <p:nvSpPr>
          <p:cNvPr id="21" name="TextBox 20"/>
          <p:cNvSpPr txBox="1"/>
          <p:nvPr/>
        </p:nvSpPr>
        <p:spPr>
          <a:xfrm>
            <a:off x="6125118" y="1457782"/>
            <a:ext cx="625114" cy="338554"/>
          </a:xfrm>
          <a:prstGeom prst="rect">
            <a:avLst/>
          </a:prstGeom>
          <a:noFill/>
        </p:spPr>
        <p:txBody>
          <a:bodyPr wrap="square" rtlCol="0">
            <a:spAutoFit/>
          </a:bodyPr>
          <a:lstStyle/>
          <a:p>
            <a:r>
              <a:rPr lang="en-AU" sz="1600" dirty="0" smtClean="0">
                <a:latin typeface="Cambria Math" pitchFamily="18" charset="0"/>
                <a:ea typeface="Cambria Math" pitchFamily="18" charset="0"/>
              </a:rPr>
              <a:t>0.6</a:t>
            </a:r>
            <a:endParaRPr lang="en-AU" sz="1600" b="1" dirty="0">
              <a:latin typeface="Cambria Math" pitchFamily="18" charset="0"/>
              <a:ea typeface="Cambria Math" pitchFamily="18" charset="0"/>
            </a:endParaRPr>
          </a:p>
        </p:txBody>
      </p:sp>
      <p:cxnSp>
        <p:nvCxnSpPr>
          <p:cNvPr id="22" name="Straight Connector 21"/>
          <p:cNvCxnSpPr/>
          <p:nvPr/>
        </p:nvCxnSpPr>
        <p:spPr>
          <a:xfrm>
            <a:off x="6557946" y="1638178"/>
            <a:ext cx="17350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68953" y="1235360"/>
            <a:ext cx="402557" cy="338554"/>
          </a:xfrm>
          <a:prstGeom prst="rect">
            <a:avLst/>
          </a:prstGeom>
          <a:noFill/>
        </p:spPr>
        <p:txBody>
          <a:bodyPr wrap="square" rtlCol="0">
            <a:spAutoFit/>
          </a:bodyPr>
          <a:lstStyle/>
          <a:p>
            <a:r>
              <a:rPr lang="en-AU" sz="1600" dirty="0">
                <a:solidFill>
                  <a:srgbClr val="0070C0"/>
                </a:solidFill>
                <a:latin typeface="Cambria Math" pitchFamily="18" charset="0"/>
                <a:ea typeface="Cambria Math" pitchFamily="18" charset="0"/>
              </a:rPr>
              <a:t>P</a:t>
            </a:r>
            <a:endParaRPr lang="en-AU" sz="1600" b="1" dirty="0">
              <a:solidFill>
                <a:srgbClr val="0070C0"/>
              </a:solidFill>
              <a:latin typeface="Cambria Math" pitchFamily="18" charset="0"/>
              <a:ea typeface="Cambria Math" pitchFamily="18" charset="0"/>
            </a:endParaRPr>
          </a:p>
        </p:txBody>
      </p:sp>
      <p:sp>
        <p:nvSpPr>
          <p:cNvPr id="25" name="TextBox 24"/>
          <p:cNvSpPr txBox="1"/>
          <p:nvPr/>
        </p:nvSpPr>
        <p:spPr>
          <a:xfrm>
            <a:off x="248355" y="3104445"/>
            <a:ext cx="6762041" cy="369332"/>
          </a:xfrm>
          <a:prstGeom prst="rect">
            <a:avLst/>
          </a:prstGeom>
          <a:noFill/>
        </p:spPr>
        <p:txBody>
          <a:bodyPr wrap="square" lIns="0" tIns="0" rIns="0" bIns="0" rtlCol="0">
            <a:spAutoFit/>
          </a:bodyPr>
          <a:lstStyle/>
          <a:p>
            <a:r>
              <a:rPr lang="en-AU" sz="2400" dirty="0" smtClean="0">
                <a:solidFill>
                  <a:srgbClr val="FF0000"/>
                </a:solidFill>
              </a:rPr>
              <a:t>Electric field is superposition of 2 charges</a:t>
            </a:r>
            <a:endParaRPr lang="en-AU" sz="2400" dirty="0">
              <a:solidFill>
                <a:srgbClr val="FF0000"/>
              </a:solidFill>
            </a:endParaRPr>
          </a:p>
        </p:txBody>
      </p:sp>
      <p:sp>
        <p:nvSpPr>
          <p:cNvPr id="35" name="TextBox 34"/>
          <p:cNvSpPr txBox="1"/>
          <p:nvPr/>
        </p:nvSpPr>
        <p:spPr>
          <a:xfrm flipH="1">
            <a:off x="180620" y="4302786"/>
            <a:ext cx="2088439" cy="461665"/>
          </a:xfrm>
          <a:prstGeom prst="rect">
            <a:avLst/>
          </a:prstGeom>
          <a:noFill/>
        </p:spPr>
        <p:txBody>
          <a:bodyPr wrap="square" rtlCol="0">
            <a:spAutoFit/>
          </a:bodyPr>
          <a:lstStyle/>
          <a:p>
            <a:r>
              <a:rPr lang="en-AU" sz="2400" dirty="0" smtClean="0">
                <a:solidFill>
                  <a:srgbClr val="7030A0"/>
                </a:solidFill>
              </a:rPr>
              <a:t>Purple charge:  </a:t>
            </a:r>
            <a:endParaRPr lang="en-AU" sz="2400" dirty="0">
              <a:solidFill>
                <a:srgbClr val="7030A0"/>
              </a:solidFill>
            </a:endParaRPr>
          </a:p>
        </p:txBody>
      </p:sp>
      <mc:AlternateContent xmlns:mc="http://schemas.openxmlformats.org/markup-compatibility/2006" xmlns:a14="http://schemas.microsoft.com/office/drawing/2010/main">
        <mc:Choice Requires="a14">
          <p:sp>
            <p:nvSpPr>
              <p:cNvPr id="42" name="TextBox 41"/>
              <p:cNvSpPr txBox="1"/>
              <p:nvPr/>
            </p:nvSpPr>
            <p:spPr>
              <a:xfrm>
                <a:off x="2455326" y="4324737"/>
                <a:ext cx="5096450" cy="4249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AU" sz="2400" b="0" i="1" smtClean="0">
                              <a:solidFill>
                                <a:srgbClr val="7030A0"/>
                              </a:solidFill>
                              <a:latin typeface="Cambria Math" panose="02040503050406030204" pitchFamily="18" charset="0"/>
                            </a:rPr>
                          </m:ctrlPr>
                        </m:dPr>
                        <m:e>
                          <m:sSub>
                            <m:sSubPr>
                              <m:ctrlPr>
                                <a:rPr lang="en-AU" sz="2400" b="0" i="1" smtClean="0">
                                  <a:solidFill>
                                    <a:srgbClr val="7030A0"/>
                                  </a:solidFill>
                                  <a:latin typeface="Cambria Math" panose="02040503050406030204" pitchFamily="18" charset="0"/>
                                </a:rPr>
                              </m:ctrlPr>
                            </m:sSubPr>
                            <m:e>
                              <m:r>
                                <a:rPr lang="en-AU" sz="2400" b="0" i="1" smtClean="0">
                                  <a:solidFill>
                                    <a:srgbClr val="7030A0"/>
                                  </a:solidFill>
                                  <a:latin typeface="Cambria Math" panose="02040503050406030204" pitchFamily="18" charset="0"/>
                                </a:rPr>
                                <m:t>𝐸</m:t>
                              </m:r>
                            </m:e>
                            <m:sub>
                              <m:r>
                                <a:rPr lang="en-AU" sz="2400" b="0" i="1" smtClean="0">
                                  <a:solidFill>
                                    <a:srgbClr val="7030A0"/>
                                  </a:solidFill>
                                  <a:latin typeface="Cambria Math" panose="02040503050406030204" pitchFamily="18" charset="0"/>
                                </a:rPr>
                                <m:t>𝑥</m:t>
                              </m:r>
                            </m:sub>
                          </m:sSub>
                          <m:r>
                            <a:rPr lang="en-AU" sz="2400" b="0" i="1" smtClean="0">
                              <a:solidFill>
                                <a:srgbClr val="7030A0"/>
                              </a:solidFill>
                              <a:latin typeface="Cambria Math" panose="02040503050406030204" pitchFamily="18" charset="0"/>
                            </a:rPr>
                            <m:t>,</m:t>
                          </m:r>
                          <m:sSub>
                            <m:sSubPr>
                              <m:ctrlPr>
                                <a:rPr lang="en-AU" sz="2400" b="0" i="1" smtClean="0">
                                  <a:solidFill>
                                    <a:srgbClr val="7030A0"/>
                                  </a:solidFill>
                                  <a:latin typeface="Cambria Math" panose="02040503050406030204" pitchFamily="18" charset="0"/>
                                </a:rPr>
                              </m:ctrlPr>
                            </m:sSubPr>
                            <m:e>
                              <m:r>
                                <a:rPr lang="en-AU" sz="2400" b="0" i="1" smtClean="0">
                                  <a:solidFill>
                                    <a:srgbClr val="7030A0"/>
                                  </a:solidFill>
                                  <a:latin typeface="Cambria Math" panose="02040503050406030204" pitchFamily="18" charset="0"/>
                                </a:rPr>
                                <m:t>𝐸</m:t>
                              </m:r>
                            </m:e>
                            <m:sub>
                              <m:r>
                                <a:rPr lang="en-AU" sz="2400" b="0" i="1" smtClean="0">
                                  <a:solidFill>
                                    <a:srgbClr val="7030A0"/>
                                  </a:solidFill>
                                  <a:latin typeface="Cambria Math" panose="02040503050406030204" pitchFamily="18" charset="0"/>
                                </a:rPr>
                                <m:t>𝑦</m:t>
                              </m:r>
                            </m:sub>
                          </m:sSub>
                        </m:e>
                      </m:d>
                      <m:r>
                        <a:rPr lang="en-AU" sz="2400" b="0" i="1" smtClean="0">
                          <a:solidFill>
                            <a:srgbClr val="7030A0"/>
                          </a:solidFill>
                          <a:latin typeface="Cambria Math" panose="02040503050406030204" pitchFamily="18" charset="0"/>
                        </a:rPr>
                        <m:t>=(0.16</m:t>
                      </m:r>
                      <m:r>
                        <a:rPr lang="en-AU" sz="2400" b="0" i="1" smtClean="0">
                          <a:solidFill>
                            <a:srgbClr val="7030A0"/>
                          </a:solidFill>
                          <a:latin typeface="Cambria Math" panose="02040503050406030204" pitchFamily="18" charset="0"/>
                          <a:ea typeface="Cambria Math" panose="02040503050406030204" pitchFamily="18" charset="0"/>
                        </a:rPr>
                        <m:t>×</m:t>
                      </m:r>
                      <m:sSup>
                        <m:sSupPr>
                          <m:ctrlPr>
                            <a:rPr lang="en-AU" sz="2400" b="0" i="1" smtClean="0">
                              <a:solidFill>
                                <a:srgbClr val="7030A0"/>
                              </a:solidFill>
                              <a:latin typeface="Cambria Math" panose="02040503050406030204" pitchFamily="18" charset="0"/>
                              <a:ea typeface="Cambria Math" panose="02040503050406030204" pitchFamily="18" charset="0"/>
                            </a:rPr>
                          </m:ctrlPr>
                        </m:sSupPr>
                        <m:e>
                          <m:r>
                            <a:rPr lang="en-AU" sz="2400" b="0" i="1" smtClean="0">
                              <a:solidFill>
                                <a:srgbClr val="7030A0"/>
                              </a:solidFill>
                              <a:latin typeface="Cambria Math" panose="02040503050406030204" pitchFamily="18" charset="0"/>
                              <a:ea typeface="Cambria Math" panose="02040503050406030204" pitchFamily="18" charset="0"/>
                            </a:rPr>
                            <m:t>10</m:t>
                          </m:r>
                        </m:e>
                        <m:sup>
                          <m:r>
                            <a:rPr lang="en-AU" sz="2400" b="0" i="1" smtClean="0">
                              <a:solidFill>
                                <a:srgbClr val="7030A0"/>
                              </a:solidFill>
                              <a:latin typeface="Cambria Math" panose="02040503050406030204" pitchFamily="18" charset="0"/>
                              <a:ea typeface="Cambria Math" panose="02040503050406030204" pitchFamily="18" charset="0"/>
                            </a:rPr>
                            <m:t>5</m:t>
                          </m:r>
                        </m:sup>
                      </m:sSup>
                      <m:r>
                        <a:rPr lang="en-AU" sz="2400" b="0" i="1" smtClean="0">
                          <a:solidFill>
                            <a:srgbClr val="7030A0"/>
                          </a:solidFill>
                          <a:latin typeface="Cambria Math" panose="02040503050406030204" pitchFamily="18" charset="0"/>
                          <a:ea typeface="Cambria Math" panose="02040503050406030204" pitchFamily="18" charset="0"/>
                        </a:rPr>
                        <m:t>, −0.13×</m:t>
                      </m:r>
                      <m:sSup>
                        <m:sSupPr>
                          <m:ctrlPr>
                            <a:rPr lang="en-AU" sz="2400" b="0" i="1" smtClean="0">
                              <a:solidFill>
                                <a:srgbClr val="7030A0"/>
                              </a:solidFill>
                              <a:latin typeface="Cambria Math" panose="02040503050406030204" pitchFamily="18" charset="0"/>
                              <a:ea typeface="Cambria Math" panose="02040503050406030204" pitchFamily="18" charset="0"/>
                            </a:rPr>
                          </m:ctrlPr>
                        </m:sSupPr>
                        <m:e>
                          <m:r>
                            <a:rPr lang="en-AU" sz="2400" b="0" i="1" smtClean="0">
                              <a:solidFill>
                                <a:srgbClr val="7030A0"/>
                              </a:solidFill>
                              <a:latin typeface="Cambria Math" panose="02040503050406030204" pitchFamily="18" charset="0"/>
                              <a:ea typeface="Cambria Math" panose="02040503050406030204" pitchFamily="18" charset="0"/>
                            </a:rPr>
                            <m:t>10</m:t>
                          </m:r>
                        </m:e>
                        <m:sup>
                          <m:r>
                            <a:rPr lang="en-AU" sz="2400" b="0" i="1" smtClean="0">
                              <a:solidFill>
                                <a:srgbClr val="7030A0"/>
                              </a:solidFill>
                              <a:latin typeface="Cambria Math" panose="02040503050406030204" pitchFamily="18" charset="0"/>
                              <a:ea typeface="Cambria Math" panose="02040503050406030204" pitchFamily="18" charset="0"/>
                            </a:rPr>
                            <m:t>5</m:t>
                          </m:r>
                        </m:sup>
                      </m:sSup>
                      <m:r>
                        <a:rPr lang="en-AU" sz="2400" b="0" i="1" smtClean="0">
                          <a:solidFill>
                            <a:srgbClr val="7030A0"/>
                          </a:solidFill>
                          <a:latin typeface="Cambria Math" panose="02040503050406030204" pitchFamily="18" charset="0"/>
                          <a:ea typeface="Cambria Math" panose="02040503050406030204" pitchFamily="18" charset="0"/>
                        </a:rPr>
                        <m:t>)</m:t>
                      </m:r>
                    </m:oMath>
                  </m:oMathPara>
                </a14:m>
                <a:endParaRPr lang="en-AU" sz="2400" dirty="0">
                  <a:solidFill>
                    <a:srgbClr val="7030A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2455326" y="4324737"/>
                <a:ext cx="5096450" cy="424925"/>
              </a:xfrm>
              <a:prstGeom prst="rect">
                <a:avLst/>
              </a:prstGeom>
              <a:blipFill rotWithShape="0">
                <a:blip r:embed="rId5"/>
                <a:stretch>
                  <a:fillRect/>
                </a:stretch>
              </a:blipFill>
            </p:spPr>
            <p:txBody>
              <a:bodyPr/>
              <a:lstStyle/>
              <a:p>
                <a:r>
                  <a:rPr lang="en-AU">
                    <a:noFill/>
                  </a:rPr>
                  <a:t> </a:t>
                </a:r>
              </a:p>
            </p:txBody>
          </p:sp>
        </mc:Fallback>
      </mc:AlternateContent>
      <p:sp>
        <p:nvSpPr>
          <p:cNvPr id="27" name="TextBox 26"/>
          <p:cNvSpPr txBox="1"/>
          <p:nvPr/>
        </p:nvSpPr>
        <p:spPr>
          <a:xfrm flipH="1">
            <a:off x="197547" y="3732696"/>
            <a:ext cx="2065867" cy="461665"/>
          </a:xfrm>
          <a:prstGeom prst="rect">
            <a:avLst/>
          </a:prstGeom>
          <a:noFill/>
        </p:spPr>
        <p:txBody>
          <a:bodyPr wrap="square" rtlCol="0">
            <a:spAutoFit/>
          </a:bodyPr>
          <a:lstStyle/>
          <a:p>
            <a:r>
              <a:rPr lang="en-AU" sz="2400" dirty="0" smtClean="0">
                <a:solidFill>
                  <a:srgbClr val="00B050"/>
                </a:solidFill>
              </a:rPr>
              <a:t>Green charge:  </a:t>
            </a:r>
            <a:endParaRPr lang="en-AU" sz="2400" dirty="0">
              <a:solidFill>
                <a:srgbClr val="00B050"/>
              </a:solidFill>
            </a:endParaRPr>
          </a:p>
        </p:txBody>
      </p:sp>
      <mc:AlternateContent xmlns:mc="http://schemas.openxmlformats.org/markup-compatibility/2006" xmlns:a14="http://schemas.microsoft.com/office/drawing/2010/main">
        <mc:Choice Requires="a14">
          <p:sp>
            <p:nvSpPr>
              <p:cNvPr id="29" name="TextBox 28"/>
              <p:cNvSpPr txBox="1"/>
              <p:nvPr/>
            </p:nvSpPr>
            <p:spPr>
              <a:xfrm>
                <a:off x="2415821" y="3768059"/>
                <a:ext cx="3538554" cy="4386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AU" sz="2400" b="0" i="1" smtClean="0">
                              <a:solidFill>
                                <a:srgbClr val="00B050"/>
                              </a:solidFill>
                              <a:latin typeface="Cambria Math" panose="02040503050406030204" pitchFamily="18" charset="0"/>
                            </a:rPr>
                          </m:ctrlPr>
                        </m:dPr>
                        <m:e>
                          <m:sSub>
                            <m:sSubPr>
                              <m:ctrlPr>
                                <a:rPr lang="en-AU" sz="2400" b="0" i="1" smtClean="0">
                                  <a:solidFill>
                                    <a:srgbClr val="00B050"/>
                                  </a:solidFill>
                                  <a:latin typeface="Cambria Math" panose="02040503050406030204" pitchFamily="18" charset="0"/>
                                </a:rPr>
                              </m:ctrlPr>
                            </m:sSubPr>
                            <m:e>
                              <m:r>
                                <a:rPr lang="en-AU" sz="2400" b="0" i="1" smtClean="0">
                                  <a:solidFill>
                                    <a:srgbClr val="00B050"/>
                                  </a:solidFill>
                                  <a:latin typeface="Cambria Math" panose="02040503050406030204" pitchFamily="18" charset="0"/>
                                </a:rPr>
                                <m:t>𝐸</m:t>
                              </m:r>
                            </m:e>
                            <m:sub>
                              <m:r>
                                <a:rPr lang="en-AU" sz="2400" b="0" i="1" smtClean="0">
                                  <a:solidFill>
                                    <a:srgbClr val="00B050"/>
                                  </a:solidFill>
                                  <a:latin typeface="Cambria Math" panose="02040503050406030204" pitchFamily="18" charset="0"/>
                                </a:rPr>
                                <m:t>𝑥</m:t>
                              </m:r>
                            </m:sub>
                          </m:sSub>
                          <m:r>
                            <a:rPr lang="en-AU" sz="2400" b="0" i="1" smtClean="0">
                              <a:solidFill>
                                <a:srgbClr val="00B050"/>
                              </a:solidFill>
                              <a:latin typeface="Cambria Math" panose="02040503050406030204" pitchFamily="18" charset="0"/>
                            </a:rPr>
                            <m:t>,</m:t>
                          </m:r>
                          <m:sSub>
                            <m:sSubPr>
                              <m:ctrlPr>
                                <a:rPr lang="en-AU" sz="2400" b="0" i="1" smtClean="0">
                                  <a:solidFill>
                                    <a:srgbClr val="00B050"/>
                                  </a:solidFill>
                                  <a:latin typeface="Cambria Math" panose="02040503050406030204" pitchFamily="18" charset="0"/>
                                </a:rPr>
                              </m:ctrlPr>
                            </m:sSubPr>
                            <m:e>
                              <m:r>
                                <a:rPr lang="en-AU" sz="2400" b="0" i="1" smtClean="0">
                                  <a:solidFill>
                                    <a:srgbClr val="00B050"/>
                                  </a:solidFill>
                                  <a:latin typeface="Cambria Math" panose="02040503050406030204" pitchFamily="18" charset="0"/>
                                </a:rPr>
                                <m:t>𝐸</m:t>
                              </m:r>
                            </m:e>
                            <m:sub>
                              <m:r>
                                <a:rPr lang="en-AU" sz="2400" b="0" i="1" smtClean="0">
                                  <a:solidFill>
                                    <a:srgbClr val="00B050"/>
                                  </a:solidFill>
                                  <a:latin typeface="Cambria Math" panose="02040503050406030204" pitchFamily="18" charset="0"/>
                                </a:rPr>
                                <m:t>𝑦</m:t>
                              </m:r>
                            </m:sub>
                          </m:sSub>
                        </m:e>
                      </m:d>
                      <m:r>
                        <a:rPr lang="en-AU" sz="2400" b="0" i="1" smtClean="0">
                          <a:solidFill>
                            <a:srgbClr val="00B050"/>
                          </a:solidFill>
                          <a:latin typeface="Cambria Math" panose="02040503050406030204" pitchFamily="18" charset="0"/>
                        </a:rPr>
                        <m:t>=(0, 3.5</m:t>
                      </m:r>
                      <m:r>
                        <a:rPr lang="en-AU" sz="2400" b="0" i="1" smtClean="0">
                          <a:solidFill>
                            <a:srgbClr val="00B050"/>
                          </a:solidFill>
                          <a:latin typeface="Cambria Math" panose="02040503050406030204" pitchFamily="18" charset="0"/>
                          <a:ea typeface="Cambria Math" panose="02040503050406030204" pitchFamily="18" charset="0"/>
                        </a:rPr>
                        <m:t>×</m:t>
                      </m:r>
                      <m:sSup>
                        <m:sSupPr>
                          <m:ctrlPr>
                            <a:rPr lang="en-AU" sz="2400" b="0" i="1" smtClean="0">
                              <a:solidFill>
                                <a:srgbClr val="00B050"/>
                              </a:solidFill>
                              <a:latin typeface="Cambria Math" panose="02040503050406030204" pitchFamily="18" charset="0"/>
                              <a:ea typeface="Cambria Math" panose="02040503050406030204" pitchFamily="18" charset="0"/>
                            </a:rPr>
                          </m:ctrlPr>
                        </m:sSupPr>
                        <m:e>
                          <m:r>
                            <a:rPr lang="en-AU" sz="2400" b="0" i="1" smtClean="0">
                              <a:solidFill>
                                <a:srgbClr val="00B050"/>
                              </a:solidFill>
                              <a:latin typeface="Cambria Math" panose="02040503050406030204" pitchFamily="18" charset="0"/>
                              <a:ea typeface="Cambria Math" panose="02040503050406030204" pitchFamily="18" charset="0"/>
                            </a:rPr>
                            <m:t>10</m:t>
                          </m:r>
                        </m:e>
                        <m:sup>
                          <m:r>
                            <a:rPr lang="en-AU" sz="2400" b="0" i="1" smtClean="0">
                              <a:solidFill>
                                <a:srgbClr val="00B050"/>
                              </a:solidFill>
                              <a:latin typeface="Cambria Math" panose="02040503050406030204" pitchFamily="18" charset="0"/>
                              <a:ea typeface="Cambria Math" panose="02040503050406030204" pitchFamily="18" charset="0"/>
                            </a:rPr>
                            <m:t>5</m:t>
                          </m:r>
                        </m:sup>
                      </m:sSup>
                      <m:r>
                        <a:rPr lang="en-AU" sz="2400" b="0" i="1" smtClean="0">
                          <a:solidFill>
                            <a:srgbClr val="00B050"/>
                          </a:solidFill>
                          <a:latin typeface="Cambria Math" panose="02040503050406030204" pitchFamily="18" charset="0"/>
                          <a:ea typeface="Cambria Math" panose="02040503050406030204" pitchFamily="18" charset="0"/>
                        </a:rPr>
                        <m:t>)</m:t>
                      </m:r>
                    </m:oMath>
                  </m:oMathPara>
                </a14:m>
                <a:endParaRPr lang="en-AU" sz="2400" dirty="0">
                  <a:solidFill>
                    <a:srgbClr val="00B05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415821" y="3768059"/>
                <a:ext cx="3538554" cy="438646"/>
              </a:xfrm>
              <a:prstGeom prst="rect">
                <a:avLst/>
              </a:prstGeom>
              <a:blipFill rotWithShape="0">
                <a:blip r:embed="rId6"/>
                <a:stretch>
                  <a:fillRect/>
                </a:stretch>
              </a:blipFill>
            </p:spPr>
            <p:txBody>
              <a:bodyPr/>
              <a:lstStyle/>
              <a:p>
                <a:r>
                  <a:rPr lang="en-AU">
                    <a:noFill/>
                  </a:rPr>
                  <a:t> </a:t>
                </a:r>
              </a:p>
            </p:txBody>
          </p:sp>
        </mc:Fallback>
      </mc:AlternateContent>
      <p:sp>
        <p:nvSpPr>
          <p:cNvPr id="30" name="TextBox 29"/>
          <p:cNvSpPr txBox="1"/>
          <p:nvPr/>
        </p:nvSpPr>
        <p:spPr>
          <a:xfrm flipH="1">
            <a:off x="180622" y="4919165"/>
            <a:ext cx="2105364" cy="461665"/>
          </a:xfrm>
          <a:prstGeom prst="rect">
            <a:avLst/>
          </a:prstGeom>
          <a:noFill/>
        </p:spPr>
        <p:txBody>
          <a:bodyPr wrap="square" rtlCol="0">
            <a:spAutoFit/>
          </a:bodyPr>
          <a:lstStyle/>
          <a:p>
            <a:r>
              <a:rPr lang="en-AU" sz="2400" dirty="0" smtClean="0"/>
              <a:t>Total:</a:t>
            </a:r>
            <a:r>
              <a:rPr lang="en-AU" sz="2400" dirty="0" smtClean="0">
                <a:solidFill>
                  <a:srgbClr val="7030A0"/>
                </a:solidFill>
              </a:rPr>
              <a:t>  </a:t>
            </a:r>
            <a:endParaRPr lang="en-AU" sz="2400" dirty="0">
              <a:solidFill>
                <a:srgbClr val="7030A0"/>
              </a:solidFill>
            </a:endParaRPr>
          </a:p>
        </p:txBody>
      </p:sp>
      <mc:AlternateContent xmlns:mc="http://schemas.openxmlformats.org/markup-compatibility/2006" xmlns:a14="http://schemas.microsoft.com/office/drawing/2010/main">
        <mc:Choice Requires="a14">
          <p:sp>
            <p:nvSpPr>
              <p:cNvPr id="32" name="TextBox 31"/>
              <p:cNvSpPr txBox="1"/>
              <p:nvPr/>
            </p:nvSpPr>
            <p:spPr>
              <a:xfrm>
                <a:off x="2336790" y="4917408"/>
                <a:ext cx="5096450" cy="4249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AU" sz="2400" b="0" i="1" smtClean="0">
                              <a:solidFill>
                                <a:schemeClr val="tx1"/>
                              </a:solidFill>
                              <a:latin typeface="Cambria Math" panose="02040503050406030204" pitchFamily="18" charset="0"/>
                            </a:rPr>
                          </m:ctrlPr>
                        </m:dPr>
                        <m:e>
                          <m:sSub>
                            <m:sSubPr>
                              <m:ctrlPr>
                                <a:rPr lang="en-AU" sz="2400" b="0" i="1" smtClean="0">
                                  <a:solidFill>
                                    <a:schemeClr val="tx1"/>
                                  </a:solidFill>
                                  <a:latin typeface="Cambria Math" panose="02040503050406030204" pitchFamily="18" charset="0"/>
                                </a:rPr>
                              </m:ctrlPr>
                            </m:sSubPr>
                            <m:e>
                              <m:r>
                                <a:rPr lang="en-AU" sz="2400" b="0" i="1" smtClean="0">
                                  <a:solidFill>
                                    <a:schemeClr val="tx1"/>
                                  </a:solidFill>
                                  <a:latin typeface="Cambria Math" panose="02040503050406030204" pitchFamily="18" charset="0"/>
                                </a:rPr>
                                <m:t>𝐸</m:t>
                              </m:r>
                            </m:e>
                            <m:sub>
                              <m:r>
                                <a:rPr lang="en-AU" sz="2400" b="0" i="1" smtClean="0">
                                  <a:solidFill>
                                    <a:schemeClr val="tx1"/>
                                  </a:solidFill>
                                  <a:latin typeface="Cambria Math" panose="02040503050406030204" pitchFamily="18" charset="0"/>
                                </a:rPr>
                                <m:t>𝑥</m:t>
                              </m:r>
                            </m:sub>
                          </m:sSub>
                          <m:r>
                            <a:rPr lang="en-AU" sz="2400" b="0" i="1" smtClean="0">
                              <a:solidFill>
                                <a:schemeClr val="tx1"/>
                              </a:solidFill>
                              <a:latin typeface="Cambria Math" panose="02040503050406030204" pitchFamily="18" charset="0"/>
                            </a:rPr>
                            <m:t>,</m:t>
                          </m:r>
                          <m:sSub>
                            <m:sSubPr>
                              <m:ctrlPr>
                                <a:rPr lang="en-AU" sz="2400" b="0" i="1" smtClean="0">
                                  <a:solidFill>
                                    <a:schemeClr val="tx1"/>
                                  </a:solidFill>
                                  <a:latin typeface="Cambria Math" panose="02040503050406030204" pitchFamily="18" charset="0"/>
                                </a:rPr>
                              </m:ctrlPr>
                            </m:sSubPr>
                            <m:e>
                              <m:r>
                                <a:rPr lang="en-AU" sz="2400" b="0" i="1" smtClean="0">
                                  <a:solidFill>
                                    <a:schemeClr val="tx1"/>
                                  </a:solidFill>
                                  <a:latin typeface="Cambria Math" panose="02040503050406030204" pitchFamily="18" charset="0"/>
                                </a:rPr>
                                <m:t>𝐸</m:t>
                              </m:r>
                            </m:e>
                            <m:sub>
                              <m:r>
                                <a:rPr lang="en-AU" sz="2400" b="0" i="1" smtClean="0">
                                  <a:solidFill>
                                    <a:schemeClr val="tx1"/>
                                  </a:solidFill>
                                  <a:latin typeface="Cambria Math" panose="02040503050406030204" pitchFamily="18" charset="0"/>
                                </a:rPr>
                                <m:t>𝑦</m:t>
                              </m:r>
                            </m:sub>
                          </m:sSub>
                        </m:e>
                      </m:d>
                      <m:r>
                        <a:rPr lang="en-AU" sz="2400" b="0" i="1" smtClean="0">
                          <a:solidFill>
                            <a:schemeClr val="tx1"/>
                          </a:solidFill>
                          <a:latin typeface="Cambria Math" panose="02040503050406030204" pitchFamily="18" charset="0"/>
                        </a:rPr>
                        <m:t>=(0.16</m:t>
                      </m:r>
                      <m:r>
                        <a:rPr lang="en-AU" sz="2400" b="0" i="1" smtClean="0">
                          <a:solidFill>
                            <a:schemeClr val="tx1"/>
                          </a:solidFill>
                          <a:latin typeface="Cambria Math" panose="02040503050406030204" pitchFamily="18" charset="0"/>
                          <a:ea typeface="Cambria Math" panose="02040503050406030204" pitchFamily="18" charset="0"/>
                        </a:rPr>
                        <m:t>×</m:t>
                      </m:r>
                      <m:sSup>
                        <m:sSupPr>
                          <m:ctrlPr>
                            <a:rPr lang="en-AU" sz="2400" b="0" i="1" smtClean="0">
                              <a:solidFill>
                                <a:schemeClr val="tx1"/>
                              </a:solidFill>
                              <a:latin typeface="Cambria Math" panose="02040503050406030204" pitchFamily="18" charset="0"/>
                              <a:ea typeface="Cambria Math" panose="02040503050406030204" pitchFamily="18" charset="0"/>
                            </a:rPr>
                          </m:ctrlPr>
                        </m:sSupPr>
                        <m:e>
                          <m:r>
                            <a:rPr lang="en-AU" sz="2400" b="0" i="1" smtClean="0">
                              <a:solidFill>
                                <a:schemeClr val="tx1"/>
                              </a:solidFill>
                              <a:latin typeface="Cambria Math" panose="02040503050406030204" pitchFamily="18" charset="0"/>
                              <a:ea typeface="Cambria Math" panose="02040503050406030204" pitchFamily="18" charset="0"/>
                            </a:rPr>
                            <m:t>10</m:t>
                          </m:r>
                        </m:e>
                        <m:sup>
                          <m:r>
                            <a:rPr lang="en-AU" sz="2400" b="0" i="1" smtClean="0">
                              <a:solidFill>
                                <a:schemeClr val="tx1"/>
                              </a:solidFill>
                              <a:latin typeface="Cambria Math" panose="02040503050406030204" pitchFamily="18" charset="0"/>
                              <a:ea typeface="Cambria Math" panose="02040503050406030204" pitchFamily="18" charset="0"/>
                            </a:rPr>
                            <m:t>5</m:t>
                          </m:r>
                        </m:sup>
                      </m:sSup>
                      <m:r>
                        <a:rPr lang="en-AU" sz="2400" b="0" i="1" smtClean="0">
                          <a:solidFill>
                            <a:schemeClr val="tx1"/>
                          </a:solidFill>
                          <a:latin typeface="Cambria Math" panose="02040503050406030204" pitchFamily="18" charset="0"/>
                          <a:ea typeface="Cambria Math" panose="02040503050406030204" pitchFamily="18" charset="0"/>
                        </a:rPr>
                        <m:t>, 3.37×</m:t>
                      </m:r>
                      <m:sSup>
                        <m:sSupPr>
                          <m:ctrlPr>
                            <a:rPr lang="en-AU" sz="2400" b="0" i="1" smtClean="0">
                              <a:solidFill>
                                <a:schemeClr val="tx1"/>
                              </a:solidFill>
                              <a:latin typeface="Cambria Math" panose="02040503050406030204" pitchFamily="18" charset="0"/>
                              <a:ea typeface="Cambria Math" panose="02040503050406030204" pitchFamily="18" charset="0"/>
                            </a:rPr>
                          </m:ctrlPr>
                        </m:sSupPr>
                        <m:e>
                          <m:r>
                            <a:rPr lang="en-AU" sz="2400" b="0" i="1" smtClean="0">
                              <a:solidFill>
                                <a:schemeClr val="tx1"/>
                              </a:solidFill>
                              <a:latin typeface="Cambria Math" panose="02040503050406030204" pitchFamily="18" charset="0"/>
                              <a:ea typeface="Cambria Math" panose="02040503050406030204" pitchFamily="18" charset="0"/>
                            </a:rPr>
                            <m:t>10</m:t>
                          </m:r>
                        </m:e>
                        <m:sup>
                          <m:r>
                            <a:rPr lang="en-AU" sz="2400" b="0" i="1" smtClean="0">
                              <a:solidFill>
                                <a:schemeClr val="tx1"/>
                              </a:solidFill>
                              <a:latin typeface="Cambria Math" panose="02040503050406030204" pitchFamily="18" charset="0"/>
                              <a:ea typeface="Cambria Math" panose="02040503050406030204" pitchFamily="18" charset="0"/>
                            </a:rPr>
                            <m:t>5</m:t>
                          </m:r>
                        </m:sup>
                      </m:sSup>
                      <m:r>
                        <a:rPr lang="en-AU" sz="2400" b="0" i="1" smtClean="0">
                          <a:solidFill>
                            <a:schemeClr val="tx1"/>
                          </a:solidFill>
                          <a:latin typeface="Cambria Math" panose="02040503050406030204" pitchFamily="18" charset="0"/>
                          <a:ea typeface="Cambria Math" panose="02040503050406030204" pitchFamily="18" charset="0"/>
                        </a:rPr>
                        <m:t>)</m:t>
                      </m:r>
                    </m:oMath>
                  </m:oMathPara>
                </a14:m>
                <a:endParaRPr lang="en-AU" sz="2400" dirty="0">
                  <a:solidFill>
                    <a:schemeClr val="tx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336790" y="4917408"/>
                <a:ext cx="5096450" cy="424925"/>
              </a:xfrm>
              <a:prstGeom prst="rect">
                <a:avLst/>
              </a:prstGeom>
              <a:blipFill rotWithShape="0">
                <a:blip r:embed="rId7"/>
                <a:stretch>
                  <a:fillRect/>
                </a:stretch>
              </a:blipFill>
            </p:spPr>
            <p:txBody>
              <a:bodyPr/>
              <a:lstStyle/>
              <a:p>
                <a:r>
                  <a:rPr lang="en-AU">
                    <a:noFill/>
                  </a:rPr>
                  <a:t> </a:t>
                </a:r>
              </a:p>
            </p:txBody>
          </p:sp>
        </mc:Fallback>
      </mc:AlternateContent>
      <p:sp>
        <p:nvSpPr>
          <p:cNvPr id="33" name="TextBox 32"/>
          <p:cNvSpPr txBox="1"/>
          <p:nvPr/>
        </p:nvSpPr>
        <p:spPr>
          <a:xfrm>
            <a:off x="282222" y="5623934"/>
            <a:ext cx="6767685" cy="369332"/>
          </a:xfrm>
          <a:prstGeom prst="rect">
            <a:avLst/>
          </a:prstGeom>
          <a:noFill/>
        </p:spPr>
        <p:txBody>
          <a:bodyPr wrap="square" lIns="0" tIns="0" rIns="0" bIns="0" rtlCol="0">
            <a:spAutoFit/>
          </a:bodyPr>
          <a:lstStyle/>
          <a:p>
            <a:r>
              <a:rPr lang="en-AU" sz="2400" dirty="0" smtClean="0">
                <a:solidFill>
                  <a:srgbClr val="FF0000"/>
                </a:solidFill>
              </a:rPr>
              <a:t>Electric field strength at P:</a:t>
            </a:r>
            <a:endParaRPr lang="en-AU" sz="2400"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3866443" y="5396090"/>
                <a:ext cx="4748159" cy="751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solidFill>
                            <a:srgbClr val="FF0000"/>
                          </a:solidFill>
                          <a:latin typeface="Cambria Math" panose="02040503050406030204" pitchFamily="18" charset="0"/>
                        </a:rPr>
                        <m:t>𝐸</m:t>
                      </m:r>
                      <m:r>
                        <a:rPr lang="en-AU" sz="2400" b="0" i="1" smtClean="0">
                          <a:solidFill>
                            <a:srgbClr val="FF0000"/>
                          </a:solidFill>
                          <a:latin typeface="Cambria Math" panose="02040503050406030204" pitchFamily="18" charset="0"/>
                        </a:rPr>
                        <m:t>= </m:t>
                      </m:r>
                      <m:rad>
                        <m:radPr>
                          <m:degHide m:val="on"/>
                          <m:ctrlPr>
                            <a:rPr lang="en-AU" sz="2400" b="0" i="1" smtClean="0">
                              <a:solidFill>
                                <a:srgbClr val="FF0000"/>
                              </a:solidFill>
                              <a:latin typeface="Cambria Math" panose="02040503050406030204" pitchFamily="18" charset="0"/>
                            </a:rPr>
                          </m:ctrlPr>
                        </m:radPr>
                        <m:deg/>
                        <m:e>
                          <m:sSup>
                            <m:sSupPr>
                              <m:ctrlPr>
                                <a:rPr lang="en-AU" sz="2400" b="0" i="1" smtClean="0">
                                  <a:solidFill>
                                    <a:srgbClr val="FF0000"/>
                                  </a:solidFill>
                                  <a:latin typeface="Cambria Math" panose="02040503050406030204" pitchFamily="18" charset="0"/>
                                </a:rPr>
                              </m:ctrlPr>
                            </m:sSupPr>
                            <m:e>
                              <m:sSub>
                                <m:sSubPr>
                                  <m:ctrlPr>
                                    <a:rPr lang="en-AU" sz="2400" b="0" i="1" smtClean="0">
                                      <a:solidFill>
                                        <a:srgbClr val="FF0000"/>
                                      </a:solidFill>
                                      <a:latin typeface="Cambria Math" panose="02040503050406030204" pitchFamily="18" charset="0"/>
                                    </a:rPr>
                                  </m:ctrlPr>
                                </m:sSubPr>
                                <m:e>
                                  <m:r>
                                    <a:rPr lang="en-AU" sz="2400" b="0" i="1" smtClean="0">
                                      <a:solidFill>
                                        <a:srgbClr val="FF0000"/>
                                      </a:solidFill>
                                      <a:latin typeface="Cambria Math" panose="02040503050406030204" pitchFamily="18" charset="0"/>
                                    </a:rPr>
                                    <m:t>𝐸</m:t>
                                  </m:r>
                                </m:e>
                                <m:sub>
                                  <m:r>
                                    <a:rPr lang="en-AU" sz="2400" b="0" i="1" smtClean="0">
                                      <a:solidFill>
                                        <a:srgbClr val="FF0000"/>
                                      </a:solidFill>
                                      <a:latin typeface="Cambria Math" panose="02040503050406030204" pitchFamily="18" charset="0"/>
                                    </a:rPr>
                                    <m:t>𝑥</m:t>
                                  </m:r>
                                </m:sub>
                              </m:sSub>
                            </m:e>
                            <m:sup>
                              <m:r>
                                <a:rPr lang="en-AU" sz="2400" b="0" i="1" smtClean="0">
                                  <a:solidFill>
                                    <a:srgbClr val="FF0000"/>
                                  </a:solidFill>
                                  <a:latin typeface="Cambria Math" panose="02040503050406030204" pitchFamily="18" charset="0"/>
                                </a:rPr>
                                <m:t>2</m:t>
                              </m:r>
                            </m:sup>
                          </m:sSup>
                          <m:r>
                            <a:rPr lang="en-AU" sz="2400" b="0" i="1" smtClean="0">
                              <a:solidFill>
                                <a:srgbClr val="FF0000"/>
                              </a:solidFill>
                              <a:latin typeface="Cambria Math" panose="02040503050406030204" pitchFamily="18" charset="0"/>
                            </a:rPr>
                            <m:t>+</m:t>
                          </m:r>
                          <m:sSup>
                            <m:sSupPr>
                              <m:ctrlPr>
                                <a:rPr lang="en-AU" sz="2400" b="0" i="1" smtClean="0">
                                  <a:solidFill>
                                    <a:srgbClr val="FF0000"/>
                                  </a:solidFill>
                                  <a:latin typeface="Cambria Math" panose="02040503050406030204" pitchFamily="18" charset="0"/>
                                </a:rPr>
                              </m:ctrlPr>
                            </m:sSupPr>
                            <m:e>
                              <m:sSub>
                                <m:sSubPr>
                                  <m:ctrlPr>
                                    <a:rPr lang="en-AU" sz="2400" b="0" i="1" smtClean="0">
                                      <a:solidFill>
                                        <a:srgbClr val="FF0000"/>
                                      </a:solidFill>
                                      <a:latin typeface="Cambria Math" panose="02040503050406030204" pitchFamily="18" charset="0"/>
                                    </a:rPr>
                                  </m:ctrlPr>
                                </m:sSubPr>
                                <m:e>
                                  <m:r>
                                    <a:rPr lang="en-AU" sz="2400" b="0" i="1" smtClean="0">
                                      <a:solidFill>
                                        <a:srgbClr val="FF0000"/>
                                      </a:solidFill>
                                      <a:latin typeface="Cambria Math" panose="02040503050406030204" pitchFamily="18" charset="0"/>
                                    </a:rPr>
                                    <m:t>𝐸</m:t>
                                  </m:r>
                                </m:e>
                                <m:sub>
                                  <m:r>
                                    <a:rPr lang="en-AU" sz="2400" b="0" i="1" smtClean="0">
                                      <a:solidFill>
                                        <a:srgbClr val="FF0000"/>
                                      </a:solidFill>
                                      <a:latin typeface="Cambria Math" panose="02040503050406030204" pitchFamily="18" charset="0"/>
                                    </a:rPr>
                                    <m:t>𝑦</m:t>
                                  </m:r>
                                </m:sub>
                              </m:sSub>
                            </m:e>
                            <m:sup>
                              <m:r>
                                <a:rPr lang="en-AU" sz="2400" b="0" i="1" smtClean="0">
                                  <a:solidFill>
                                    <a:srgbClr val="FF0000"/>
                                  </a:solidFill>
                                  <a:latin typeface="Cambria Math" panose="02040503050406030204" pitchFamily="18" charset="0"/>
                                </a:rPr>
                                <m:t>2</m:t>
                              </m:r>
                            </m:sup>
                          </m:sSup>
                        </m:e>
                      </m:rad>
                      <m:r>
                        <a:rPr lang="en-AU" sz="2400" b="0" i="1" smtClean="0">
                          <a:solidFill>
                            <a:srgbClr val="FF0000"/>
                          </a:solidFill>
                          <a:latin typeface="Cambria Math" panose="02040503050406030204" pitchFamily="18" charset="0"/>
                        </a:rPr>
                        <m:t>=3.38</m:t>
                      </m:r>
                      <m:r>
                        <a:rPr lang="en-AU" sz="2400" b="0" i="1" smtClean="0">
                          <a:solidFill>
                            <a:srgbClr val="FF0000"/>
                          </a:solidFill>
                          <a:latin typeface="Cambria Math" panose="02040503050406030204" pitchFamily="18" charset="0"/>
                          <a:ea typeface="Cambria Math" panose="02040503050406030204" pitchFamily="18" charset="0"/>
                        </a:rPr>
                        <m:t>×</m:t>
                      </m:r>
                      <m:sSup>
                        <m:sSupPr>
                          <m:ctrlPr>
                            <a:rPr lang="en-AU" sz="2400" b="0" i="1" smtClean="0">
                              <a:solidFill>
                                <a:srgbClr val="FF0000"/>
                              </a:solidFill>
                              <a:latin typeface="Cambria Math" panose="02040503050406030204" pitchFamily="18" charset="0"/>
                              <a:ea typeface="Cambria Math" panose="02040503050406030204" pitchFamily="18" charset="0"/>
                            </a:rPr>
                          </m:ctrlPr>
                        </m:sSupPr>
                        <m:e>
                          <m:r>
                            <a:rPr lang="en-AU" sz="2400" b="0" i="1" smtClean="0">
                              <a:solidFill>
                                <a:srgbClr val="FF0000"/>
                              </a:solidFill>
                              <a:latin typeface="Cambria Math" panose="02040503050406030204" pitchFamily="18" charset="0"/>
                              <a:ea typeface="Cambria Math" panose="02040503050406030204" pitchFamily="18" charset="0"/>
                            </a:rPr>
                            <m:t>10</m:t>
                          </m:r>
                        </m:e>
                        <m:sup>
                          <m:r>
                            <a:rPr lang="en-AU" sz="2400" b="0" i="1" smtClean="0">
                              <a:solidFill>
                                <a:srgbClr val="FF0000"/>
                              </a:solidFill>
                              <a:latin typeface="Cambria Math" panose="02040503050406030204" pitchFamily="18" charset="0"/>
                              <a:ea typeface="Cambria Math" panose="02040503050406030204" pitchFamily="18" charset="0"/>
                            </a:rPr>
                            <m:t>5</m:t>
                          </m:r>
                        </m:sup>
                      </m:sSup>
                      <m:r>
                        <a:rPr lang="en-AU" sz="2400" b="0" i="1" smtClean="0">
                          <a:solidFill>
                            <a:srgbClr val="FF0000"/>
                          </a:solidFill>
                          <a:latin typeface="Cambria Math" panose="02040503050406030204" pitchFamily="18" charset="0"/>
                          <a:ea typeface="Cambria Math" panose="02040503050406030204" pitchFamily="18" charset="0"/>
                        </a:rPr>
                        <m:t> </m:t>
                      </m:r>
                      <m:r>
                        <a:rPr lang="en-AU" sz="2400" b="0" i="1" smtClean="0">
                          <a:solidFill>
                            <a:srgbClr val="FF0000"/>
                          </a:solidFill>
                          <a:latin typeface="Cambria Math" panose="02040503050406030204" pitchFamily="18" charset="0"/>
                          <a:ea typeface="Cambria Math" panose="02040503050406030204" pitchFamily="18" charset="0"/>
                        </a:rPr>
                        <m:t>𝑁</m:t>
                      </m:r>
                      <m:r>
                        <a:rPr lang="en-AU" sz="2400" b="0" i="1" smtClean="0">
                          <a:solidFill>
                            <a:srgbClr val="FF0000"/>
                          </a:solidFill>
                          <a:latin typeface="Cambria Math" panose="02040503050406030204" pitchFamily="18" charset="0"/>
                          <a:ea typeface="Cambria Math" panose="02040503050406030204" pitchFamily="18" charset="0"/>
                        </a:rPr>
                        <m:t>/</m:t>
                      </m:r>
                      <m:r>
                        <a:rPr lang="en-AU" sz="2400" b="0" i="1" smtClean="0">
                          <a:solidFill>
                            <a:srgbClr val="FF0000"/>
                          </a:solidFill>
                          <a:latin typeface="Cambria Math" panose="02040503050406030204" pitchFamily="18" charset="0"/>
                          <a:ea typeface="Cambria Math" panose="02040503050406030204" pitchFamily="18" charset="0"/>
                        </a:rPr>
                        <m:t>𝐶</m:t>
                      </m:r>
                    </m:oMath>
                  </m:oMathPara>
                </a14:m>
                <a:endParaRPr lang="en-AU" sz="2400" dirty="0">
                  <a:solidFill>
                    <a:srgbClr val="FF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866443" y="5396090"/>
                <a:ext cx="4748159" cy="751552"/>
              </a:xfrm>
              <a:prstGeom prst="rect">
                <a:avLst/>
              </a:prstGeom>
              <a:blipFill rotWithShape="0">
                <a:blip r:embed="rId8"/>
                <a:stretch>
                  <a:fillRect b="-813"/>
                </a:stretch>
              </a:blipFill>
            </p:spPr>
            <p:txBody>
              <a:bodyPr/>
              <a:lstStyle/>
              <a:p>
                <a:r>
                  <a:rPr lang="en-AU">
                    <a:noFill/>
                  </a:rPr>
                  <a:t> </a:t>
                </a:r>
              </a:p>
            </p:txBody>
          </p:sp>
        </mc:Fallback>
      </mc:AlternateContent>
      <p:sp>
        <p:nvSpPr>
          <p:cNvPr id="36" name="TextBox 35"/>
          <p:cNvSpPr txBox="1"/>
          <p:nvPr/>
        </p:nvSpPr>
        <p:spPr>
          <a:xfrm flipH="1">
            <a:off x="220132" y="6200454"/>
            <a:ext cx="2105364" cy="461665"/>
          </a:xfrm>
          <a:prstGeom prst="rect">
            <a:avLst/>
          </a:prstGeom>
          <a:noFill/>
        </p:spPr>
        <p:txBody>
          <a:bodyPr wrap="square" rtlCol="0">
            <a:spAutoFit/>
          </a:bodyPr>
          <a:lstStyle/>
          <a:p>
            <a:r>
              <a:rPr lang="en-AU" sz="2400" dirty="0" smtClean="0"/>
              <a:t>Force:</a:t>
            </a:r>
            <a:r>
              <a:rPr lang="en-AU" sz="2400" dirty="0" smtClean="0">
                <a:solidFill>
                  <a:srgbClr val="7030A0"/>
                </a:solidFill>
              </a:rPr>
              <a:t>  </a:t>
            </a:r>
            <a:endParaRPr lang="en-AU" sz="2400" dirty="0">
              <a:solidFill>
                <a:srgbClr val="7030A0"/>
              </a:solidFill>
            </a:endParaRPr>
          </a:p>
        </p:txBody>
      </p:sp>
      <mc:AlternateContent xmlns:mc="http://schemas.openxmlformats.org/markup-compatibility/2006" xmlns:a14="http://schemas.microsoft.com/office/drawing/2010/main">
        <mc:Choice Requires="a14">
          <p:sp>
            <p:nvSpPr>
              <p:cNvPr id="3" name="TextBox 2"/>
              <p:cNvSpPr txBox="1"/>
              <p:nvPr/>
            </p:nvSpPr>
            <p:spPr>
              <a:xfrm>
                <a:off x="1652095" y="6231111"/>
                <a:ext cx="5884047" cy="373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𝐹</m:t>
                      </m:r>
                      <m:r>
                        <a:rPr lang="en-AU" sz="2400" b="0" i="1" smtClean="0">
                          <a:latin typeface="Cambria Math" panose="02040503050406030204" pitchFamily="18" charset="0"/>
                        </a:rPr>
                        <m:t>=</m:t>
                      </m:r>
                      <m:r>
                        <a:rPr lang="en-AU" sz="2400" b="0" i="1" smtClean="0">
                          <a:latin typeface="Cambria Math" panose="02040503050406030204" pitchFamily="18" charset="0"/>
                        </a:rPr>
                        <m:t>𝑞𝐸</m:t>
                      </m:r>
                      <m:r>
                        <a:rPr lang="en-AU" sz="2400" b="0" i="1" smtClean="0">
                          <a:latin typeface="Cambria Math" panose="02040503050406030204" pitchFamily="18" charset="0"/>
                        </a:rPr>
                        <m:t>=1.5×</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10</m:t>
                          </m:r>
                        </m:e>
                        <m:sup>
                          <m:r>
                            <a:rPr lang="en-AU" sz="2400" b="0" i="1" smtClean="0">
                              <a:latin typeface="Cambria Math" panose="02040503050406030204" pitchFamily="18" charset="0"/>
                              <a:ea typeface="Cambria Math" panose="02040503050406030204" pitchFamily="18" charset="0"/>
                            </a:rPr>
                            <m:t>−6</m:t>
                          </m:r>
                        </m:sup>
                      </m:sSup>
                      <m:r>
                        <a:rPr lang="en-AU" sz="2400" b="0" i="1" smtClean="0">
                          <a:latin typeface="Cambria Math" panose="02040503050406030204" pitchFamily="18" charset="0"/>
                          <a:ea typeface="Cambria Math" panose="02040503050406030204" pitchFamily="18" charset="0"/>
                        </a:rPr>
                        <m:t>×3.38×</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10</m:t>
                          </m:r>
                        </m:e>
                        <m:sup>
                          <m:r>
                            <a:rPr lang="en-AU" sz="2400" b="0" i="1" smtClean="0">
                              <a:latin typeface="Cambria Math" panose="02040503050406030204" pitchFamily="18" charset="0"/>
                              <a:ea typeface="Cambria Math" panose="02040503050406030204" pitchFamily="18" charset="0"/>
                            </a:rPr>
                            <m:t>5</m:t>
                          </m:r>
                        </m:sup>
                      </m:sSup>
                      <m:r>
                        <a:rPr lang="en-AU" sz="2400" b="0" i="1" smtClean="0">
                          <a:latin typeface="Cambria Math" panose="02040503050406030204" pitchFamily="18" charset="0"/>
                          <a:ea typeface="Cambria Math" panose="02040503050406030204" pitchFamily="18" charset="0"/>
                        </a:rPr>
                        <m:t>=0.51 </m:t>
                      </m:r>
                      <m:r>
                        <a:rPr lang="en-AU" sz="2400" b="0" i="1" smtClean="0">
                          <a:latin typeface="Cambria Math" panose="02040503050406030204" pitchFamily="18" charset="0"/>
                          <a:ea typeface="Cambria Math" panose="02040503050406030204" pitchFamily="18" charset="0"/>
                        </a:rPr>
                        <m:t>𝑁</m:t>
                      </m:r>
                    </m:oMath>
                  </m:oMathPara>
                </a14:m>
                <a:endParaRPr lang="en-AU"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1652095" y="6231111"/>
                <a:ext cx="5884047" cy="373500"/>
              </a:xfrm>
              <a:prstGeom prst="rect">
                <a:avLst/>
              </a:prstGeom>
              <a:blipFill rotWithShape="0">
                <a:blip r:embed="rId9"/>
                <a:stretch>
                  <a:fillRect l="-725" r="-829" b="-34426"/>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390334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2" grpId="0"/>
      <p:bldP spid="27" grpId="0"/>
      <p:bldP spid="29" grpId="0"/>
      <p:bldP spid="30" grpId="0"/>
      <p:bldP spid="32" grpId="0"/>
      <p:bldP spid="33" grpId="0"/>
      <p:bldP spid="2" grpId="0"/>
      <p:bldP spid="36"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Electric dipole</a:t>
            </a:r>
            <a:endParaRPr lang="en-AU" sz="4800" dirty="0">
              <a:effectLst>
                <a:outerShdw blurRad="38100" dist="38100" dir="2700000" algn="tl">
                  <a:srgbClr val="000000">
                    <a:alpha val="43137"/>
                  </a:srgbClr>
                </a:outerShdw>
              </a:effectLst>
            </a:endParaRPr>
          </a:p>
        </p:txBody>
      </p:sp>
      <p:sp>
        <p:nvSpPr>
          <p:cNvPr id="26" name="TextBox 25"/>
          <p:cNvSpPr txBox="1"/>
          <p:nvPr/>
        </p:nvSpPr>
        <p:spPr>
          <a:xfrm>
            <a:off x="620888" y="1354664"/>
            <a:ext cx="7902223" cy="4832092"/>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A pair of positive and negative charges together form an </a:t>
            </a:r>
            <a:r>
              <a:rPr lang="en-AU" sz="2800" dirty="0" smtClean="0">
                <a:solidFill>
                  <a:srgbClr val="FF0000"/>
                </a:solidFill>
              </a:rPr>
              <a:t>electric dipole</a:t>
            </a:r>
          </a:p>
          <a:p>
            <a:pPr marL="285750" indent="-285750">
              <a:buFont typeface="Arial" panose="020B0604020202020204" pitchFamily="34" charset="0"/>
              <a:buChar char="•"/>
            </a:pPr>
            <a:endParaRPr lang="en-AU" sz="2800" dirty="0">
              <a:solidFill>
                <a:srgbClr val="FF0000"/>
              </a:solidFill>
            </a:endParaRPr>
          </a:p>
          <a:p>
            <a:pPr marL="285750" indent="-285750">
              <a:buFont typeface="Arial" panose="020B0604020202020204" pitchFamily="34" charset="0"/>
              <a:buChar char="•"/>
            </a:pPr>
            <a:endParaRPr lang="en-AU" sz="2800" dirty="0" smtClean="0">
              <a:solidFill>
                <a:srgbClr val="FF0000"/>
              </a:solidFill>
            </a:endParaRPr>
          </a:p>
          <a:p>
            <a:pPr marL="285750" indent="-285750">
              <a:buFont typeface="Arial" panose="020B0604020202020204" pitchFamily="34" charset="0"/>
              <a:buChar char="•"/>
            </a:pPr>
            <a:endParaRPr lang="en-AU" sz="2800" dirty="0">
              <a:solidFill>
                <a:srgbClr val="FF0000"/>
              </a:solidFill>
            </a:endParaRPr>
          </a:p>
          <a:p>
            <a:pPr marL="285750" indent="-285750">
              <a:buFont typeface="Arial" panose="020B0604020202020204" pitchFamily="34" charset="0"/>
              <a:buChar char="•"/>
            </a:pPr>
            <a:endParaRPr lang="en-AU" sz="2800" dirty="0" smtClean="0">
              <a:solidFill>
                <a:srgbClr val="FF0000"/>
              </a:solidFill>
            </a:endParaRPr>
          </a:p>
          <a:p>
            <a:pPr marL="285750" indent="-285750">
              <a:buFont typeface="Arial" panose="020B0604020202020204" pitchFamily="34" charset="0"/>
              <a:buChar char="•"/>
            </a:pPr>
            <a:endParaRPr lang="en-AU" sz="2800" dirty="0">
              <a:solidFill>
                <a:srgbClr val="FF0000"/>
              </a:solidFill>
            </a:endParaRPr>
          </a:p>
          <a:p>
            <a:pPr marL="285750" indent="-285750">
              <a:buFont typeface="Arial" panose="020B0604020202020204" pitchFamily="34" charset="0"/>
              <a:buChar char="•"/>
            </a:pPr>
            <a:endParaRPr lang="en-AU" sz="2800" dirty="0" smtClean="0">
              <a:solidFill>
                <a:srgbClr val="FF0000"/>
              </a:solidFill>
            </a:endParaRPr>
          </a:p>
          <a:p>
            <a:pPr marL="285750" indent="-285750">
              <a:buFont typeface="Arial" panose="020B0604020202020204" pitchFamily="34" charset="0"/>
              <a:buChar char="•"/>
            </a:pPr>
            <a:endParaRPr lang="en-AU" sz="2800" dirty="0">
              <a:solidFill>
                <a:srgbClr val="FF0000"/>
              </a:solidFill>
            </a:endParaRPr>
          </a:p>
          <a:p>
            <a:pPr marL="285750" indent="-285750">
              <a:buFont typeface="Arial" panose="020B0604020202020204" pitchFamily="34" charset="0"/>
              <a:buChar char="•"/>
            </a:pPr>
            <a:endParaRPr lang="en-AU" sz="2800" dirty="0" smtClean="0">
              <a:solidFill>
                <a:srgbClr val="FF0000"/>
              </a:solidFill>
            </a:endParaRPr>
          </a:p>
          <a:p>
            <a:pPr marL="285750" indent="-285750">
              <a:buFont typeface="Arial" panose="020B0604020202020204" pitchFamily="34" charset="0"/>
              <a:buChar char="•"/>
            </a:pPr>
            <a:r>
              <a:rPr lang="en-AU" sz="2800" dirty="0" smtClean="0"/>
              <a:t>An example in nature is the </a:t>
            </a:r>
            <a:r>
              <a:rPr lang="en-AU" sz="2800" dirty="0" smtClean="0">
                <a:solidFill>
                  <a:srgbClr val="FF0000"/>
                </a:solidFill>
              </a:rPr>
              <a:t>water molecule </a:t>
            </a:r>
            <a:r>
              <a:rPr lang="en-AU" sz="2800" dirty="0" smtClean="0"/>
              <a:t>H</a:t>
            </a:r>
            <a:r>
              <a:rPr lang="en-AU" sz="2800" baseline="-25000" dirty="0" smtClean="0"/>
              <a:t>2</a:t>
            </a:r>
            <a:r>
              <a:rPr lang="en-AU" sz="2800" dirty="0" smtClean="0"/>
              <a:t>0</a:t>
            </a:r>
            <a:endParaRPr lang="en-AU"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52" y="2913726"/>
            <a:ext cx="4117093" cy="175246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0359" y="2308771"/>
            <a:ext cx="4017242" cy="3106667"/>
          </a:xfrm>
          <a:prstGeom prst="rect">
            <a:avLst/>
          </a:prstGeom>
        </p:spPr>
      </p:pic>
      <p:sp>
        <p:nvSpPr>
          <p:cNvPr id="10" name="TextBox 9"/>
          <p:cNvSpPr txBox="1"/>
          <p:nvPr/>
        </p:nvSpPr>
        <p:spPr>
          <a:xfrm flipH="1">
            <a:off x="1219759" y="2778258"/>
            <a:ext cx="2697481" cy="461665"/>
          </a:xfrm>
          <a:prstGeom prst="rect">
            <a:avLst/>
          </a:prstGeom>
          <a:noFill/>
        </p:spPr>
        <p:txBody>
          <a:bodyPr wrap="square" rtlCol="0">
            <a:spAutoFit/>
          </a:bodyPr>
          <a:lstStyle/>
          <a:p>
            <a:r>
              <a:rPr lang="en-AU" sz="2400" dirty="0" smtClean="0">
                <a:solidFill>
                  <a:schemeClr val="accent2">
                    <a:lumMod val="75000"/>
                  </a:schemeClr>
                </a:solidFill>
              </a:rPr>
              <a:t>Dipole moment</a:t>
            </a:r>
            <a:endParaRPr lang="en-AU" sz="2400" dirty="0">
              <a:solidFill>
                <a:schemeClr val="accent2">
                  <a:lumMod val="75000"/>
                </a:schemeClr>
              </a:solidFill>
            </a:endParaRPr>
          </a:p>
        </p:txBody>
      </p:sp>
    </p:spTree>
    <p:custDataLst>
      <p:tags r:id="rId1"/>
    </p:custDataLst>
    <p:extLst>
      <p:ext uri="{BB962C8B-B14F-4D97-AF65-F5344CB8AC3E}">
        <p14:creationId xmlns:p14="http://schemas.microsoft.com/office/powerpoint/2010/main" val="127786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Electric dipole</a:t>
            </a:r>
            <a:endParaRPr lang="en-AU" sz="4800" dirty="0">
              <a:effectLst>
                <a:outerShdw blurRad="38100" dist="38100" dir="2700000" algn="tl">
                  <a:srgbClr val="000000">
                    <a:alpha val="43137"/>
                  </a:srgbClr>
                </a:outerShdw>
              </a:effectLst>
            </a:endParaRPr>
          </a:p>
        </p:txBody>
      </p:sp>
      <p:sp>
        <p:nvSpPr>
          <p:cNvPr id="26" name="TextBox 25"/>
          <p:cNvSpPr txBox="1"/>
          <p:nvPr/>
        </p:nvSpPr>
        <p:spPr>
          <a:xfrm>
            <a:off x="620888" y="1354664"/>
            <a:ext cx="7337779" cy="954107"/>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A dipole in an electric field will feel a </a:t>
            </a:r>
            <a:r>
              <a:rPr lang="en-AU" sz="2800" dirty="0" smtClean="0">
                <a:solidFill>
                  <a:srgbClr val="FF0000"/>
                </a:solidFill>
              </a:rPr>
              <a:t>torque</a:t>
            </a:r>
            <a:r>
              <a:rPr lang="en-AU" sz="2800" dirty="0" smtClean="0"/>
              <a:t> but </a:t>
            </a:r>
            <a:r>
              <a:rPr lang="en-AU" sz="2800" dirty="0" smtClean="0">
                <a:solidFill>
                  <a:srgbClr val="FF0000"/>
                </a:solidFill>
              </a:rPr>
              <a:t>no net force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5409" y="2472129"/>
            <a:ext cx="5234324" cy="2813449"/>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7049912" y="3194757"/>
                <a:ext cx="548227" cy="8283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AU" sz="4800" i="1" smtClean="0">
                              <a:solidFill>
                                <a:srgbClr val="FF0000"/>
                              </a:solidFill>
                              <a:latin typeface="Cambria Math" panose="02040503050406030204" pitchFamily="18" charset="0"/>
                            </a:rPr>
                          </m:ctrlPr>
                        </m:accPr>
                        <m:e>
                          <m:r>
                            <a:rPr lang="en-AU" sz="4800" b="0" i="1" smtClean="0">
                              <a:solidFill>
                                <a:srgbClr val="FF0000"/>
                              </a:solidFill>
                              <a:latin typeface="Cambria Math" panose="02040503050406030204" pitchFamily="18" charset="0"/>
                            </a:rPr>
                            <m:t>𝐸</m:t>
                          </m:r>
                        </m:e>
                      </m:acc>
                    </m:oMath>
                  </m:oMathPara>
                </a14:m>
                <a:endParaRPr lang="en-AU" sz="4800"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049912" y="3194757"/>
                <a:ext cx="548227" cy="828304"/>
              </a:xfrm>
              <a:prstGeom prst="rect">
                <a:avLst/>
              </a:prstGeom>
              <a:blipFill rotWithShape="0">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85420" y="5723466"/>
                <a:ext cx="4579848"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3200" b="0" i="1" smtClean="0">
                              <a:latin typeface="Cambria Math" panose="02040503050406030204" pitchFamily="18" charset="0"/>
                              <a:ea typeface="Cambria Math" panose="02040503050406030204" pitchFamily="18" charset="0"/>
                            </a:rPr>
                          </m:ctrlPr>
                        </m:dPr>
                        <m:e>
                          <m:r>
                            <a:rPr lang="en-AU" sz="3200" i="1" smtClean="0">
                              <a:latin typeface="Cambria Math" panose="02040503050406030204" pitchFamily="18" charset="0"/>
                              <a:ea typeface="Cambria Math" panose="02040503050406030204" pitchFamily="18" charset="0"/>
                            </a:rPr>
                            <m:t>𝜏</m:t>
                          </m:r>
                        </m:e>
                      </m:d>
                      <m:r>
                        <a:rPr lang="en-AU" sz="3200" b="0" i="1" smtClean="0">
                          <a:latin typeface="Cambria Math" panose="02040503050406030204" pitchFamily="18" charset="0"/>
                          <a:ea typeface="Cambria Math" panose="02040503050406030204" pitchFamily="18" charset="0"/>
                        </a:rPr>
                        <m:t>=</m:t>
                      </m:r>
                      <m:r>
                        <a:rPr lang="en-AU" sz="3200" b="0" i="1" smtClean="0">
                          <a:latin typeface="Cambria Math" panose="02040503050406030204" pitchFamily="18" charset="0"/>
                          <a:ea typeface="Cambria Math" panose="02040503050406030204" pitchFamily="18" charset="0"/>
                        </a:rPr>
                        <m:t>𝐹𝑙</m:t>
                      </m:r>
                      <m:func>
                        <m:funcPr>
                          <m:ctrlPr>
                            <a:rPr lang="en-AU" sz="3200" b="0" i="1" smtClean="0">
                              <a:latin typeface="Cambria Math" panose="02040503050406030204" pitchFamily="18" charset="0"/>
                              <a:ea typeface="Cambria Math" panose="02040503050406030204" pitchFamily="18" charset="0"/>
                            </a:rPr>
                          </m:ctrlPr>
                        </m:funcPr>
                        <m:fName>
                          <m:r>
                            <m:rPr>
                              <m:sty m:val="p"/>
                            </m:rPr>
                            <a:rPr lang="en-AU" sz="3200" b="0" i="0" smtClean="0">
                              <a:latin typeface="Cambria Math" panose="02040503050406030204" pitchFamily="18" charset="0"/>
                              <a:ea typeface="Cambria Math" panose="02040503050406030204" pitchFamily="18" charset="0"/>
                            </a:rPr>
                            <m:t>sin</m:t>
                          </m:r>
                        </m:fName>
                        <m:e>
                          <m:r>
                            <a:rPr lang="en-AU" sz="3200" b="0" i="1" smtClean="0">
                              <a:latin typeface="Cambria Math" panose="02040503050406030204" pitchFamily="18" charset="0"/>
                              <a:ea typeface="Cambria Math" panose="02040503050406030204" pitchFamily="18" charset="0"/>
                            </a:rPr>
                            <m:t>𝜃</m:t>
                          </m:r>
                        </m:e>
                      </m:func>
                      <m:r>
                        <a:rPr lang="en-AU" sz="3200" b="0" i="1" smtClean="0">
                          <a:latin typeface="Cambria Math" panose="02040503050406030204" pitchFamily="18" charset="0"/>
                          <a:ea typeface="Cambria Math" panose="02040503050406030204" pitchFamily="18" charset="0"/>
                        </a:rPr>
                        <m:t>=</m:t>
                      </m:r>
                      <m:r>
                        <a:rPr lang="en-AU" sz="3200" b="0" i="1" smtClean="0">
                          <a:latin typeface="Cambria Math" panose="02040503050406030204" pitchFamily="18" charset="0"/>
                          <a:ea typeface="Cambria Math" panose="02040503050406030204" pitchFamily="18" charset="0"/>
                        </a:rPr>
                        <m:t>𝐸𝑄𝑙</m:t>
                      </m:r>
                      <m:func>
                        <m:funcPr>
                          <m:ctrlPr>
                            <a:rPr lang="en-AU" sz="3200" b="0" i="1" smtClean="0">
                              <a:latin typeface="Cambria Math" panose="02040503050406030204" pitchFamily="18" charset="0"/>
                              <a:ea typeface="Cambria Math" panose="02040503050406030204" pitchFamily="18" charset="0"/>
                            </a:rPr>
                          </m:ctrlPr>
                        </m:funcPr>
                        <m:fName>
                          <m:r>
                            <m:rPr>
                              <m:sty m:val="p"/>
                            </m:rPr>
                            <a:rPr lang="en-AU" sz="3200" b="0" i="0" smtClean="0">
                              <a:latin typeface="Cambria Math" panose="02040503050406030204" pitchFamily="18" charset="0"/>
                              <a:ea typeface="Cambria Math" panose="02040503050406030204" pitchFamily="18" charset="0"/>
                            </a:rPr>
                            <m:t>sin</m:t>
                          </m:r>
                        </m:fName>
                        <m:e>
                          <m:r>
                            <a:rPr lang="en-AU" sz="3200" b="0" i="1" smtClean="0">
                              <a:latin typeface="Cambria Math" panose="02040503050406030204" pitchFamily="18" charset="0"/>
                              <a:ea typeface="Cambria Math" panose="02040503050406030204" pitchFamily="18" charset="0"/>
                            </a:rPr>
                            <m:t>𝜃</m:t>
                          </m:r>
                        </m:e>
                      </m:func>
                    </m:oMath>
                  </m:oMathPara>
                </a14:m>
                <a:endParaRPr lang="en-AU"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485420" y="5723466"/>
                <a:ext cx="4579848" cy="492443"/>
              </a:xfrm>
              <a:prstGeom prst="rect">
                <a:avLst/>
              </a:prstGeom>
              <a:blipFill rotWithShape="0">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276729" y="5640671"/>
                <a:ext cx="1806007" cy="5523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AU" sz="3200" i="1" smtClean="0">
                              <a:latin typeface="Cambria Math" panose="02040503050406030204" pitchFamily="18" charset="0"/>
                            </a:rPr>
                          </m:ctrlPr>
                        </m:accPr>
                        <m:e>
                          <m:r>
                            <a:rPr lang="en-AU" sz="3200" i="1" smtClean="0">
                              <a:latin typeface="Cambria Math" panose="02040503050406030204" pitchFamily="18" charset="0"/>
                              <a:ea typeface="Cambria Math" panose="02040503050406030204" pitchFamily="18" charset="0"/>
                            </a:rPr>
                            <m:t>𝜏</m:t>
                          </m:r>
                        </m:e>
                      </m:acc>
                      <m:r>
                        <a:rPr lang="en-AU" sz="3200" b="0" i="1" smtClean="0">
                          <a:latin typeface="Cambria Math" panose="02040503050406030204" pitchFamily="18" charset="0"/>
                        </a:rPr>
                        <m:t>=</m:t>
                      </m:r>
                      <m:acc>
                        <m:accPr>
                          <m:chr m:val="⃗"/>
                          <m:ctrlPr>
                            <a:rPr lang="en-AU" sz="3200" b="0" i="1" smtClean="0">
                              <a:latin typeface="Cambria Math" panose="02040503050406030204" pitchFamily="18" charset="0"/>
                            </a:rPr>
                          </m:ctrlPr>
                        </m:accPr>
                        <m:e>
                          <m:r>
                            <a:rPr lang="en-AU" sz="3200" b="0" i="1" smtClean="0">
                              <a:latin typeface="Cambria Math" panose="02040503050406030204" pitchFamily="18" charset="0"/>
                            </a:rPr>
                            <m:t>𝐸</m:t>
                          </m:r>
                        </m:e>
                      </m:acc>
                      <m:r>
                        <a:rPr lang="en-AU" sz="3200" i="1" smtClean="0">
                          <a:latin typeface="Cambria Math" panose="02040503050406030204" pitchFamily="18" charset="0"/>
                          <a:ea typeface="Cambria Math" panose="02040503050406030204" pitchFamily="18" charset="0"/>
                        </a:rPr>
                        <m:t>×</m:t>
                      </m:r>
                      <m:acc>
                        <m:accPr>
                          <m:chr m:val="⃗"/>
                          <m:ctrlPr>
                            <a:rPr lang="en-AU" sz="3200" i="1" smtClean="0">
                              <a:latin typeface="Cambria Math" panose="02040503050406030204" pitchFamily="18" charset="0"/>
                              <a:ea typeface="Cambria Math" panose="02040503050406030204" pitchFamily="18" charset="0"/>
                            </a:rPr>
                          </m:ctrlPr>
                        </m:accPr>
                        <m:e>
                          <m:r>
                            <a:rPr lang="en-AU" sz="3200" b="0" i="1" smtClean="0">
                              <a:latin typeface="Cambria Math" panose="02040503050406030204" pitchFamily="18" charset="0"/>
                              <a:ea typeface="Cambria Math" panose="02040503050406030204" pitchFamily="18" charset="0"/>
                            </a:rPr>
                            <m:t>𝑝</m:t>
                          </m:r>
                        </m:e>
                      </m:acc>
                    </m:oMath>
                  </m:oMathPara>
                </a14:m>
                <a:endParaRPr lang="en-AU"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6276729" y="5640671"/>
                <a:ext cx="1806007" cy="552331"/>
              </a:xfrm>
              <a:prstGeom prst="rect">
                <a:avLst/>
              </a:prstGeom>
              <a:blipFill rotWithShape="0">
                <a:blip r:embed="rId7"/>
                <a:stretch>
                  <a:fillRect/>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63734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51520" y="574189"/>
            <a:ext cx="5976664" cy="2448272"/>
          </a:xfrm>
        </p:spPr>
        <p:txBody>
          <a:bodyPr>
            <a:noAutofit/>
          </a:bodyPr>
          <a:lstStyle/>
          <a:p>
            <a:pPr algn="l"/>
            <a:r>
              <a:rPr lang="en-AU" sz="2800" dirty="0" smtClean="0"/>
              <a:t>Two particles move into the region between charged parallel plates, moving as shown in the diagram.</a:t>
            </a:r>
            <a:br>
              <a:rPr lang="en-AU" sz="2800" dirty="0" smtClean="0"/>
            </a:br>
            <a:r>
              <a:rPr lang="en-AU" sz="2800" dirty="0" smtClean="0"/>
              <a:t>Which of the following combinations is possible?</a:t>
            </a:r>
            <a:endParaRPr lang="en-AU" sz="28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285347786"/>
              </p:ext>
            </p:extLst>
          </p:nvPr>
        </p:nvGraphicFramePr>
        <p:xfrm>
          <a:off x="5721350" y="3702050"/>
          <a:ext cx="3803650" cy="3038475"/>
        </p:xfrm>
        <a:graphic>
          <a:graphicData uri="http://schemas.openxmlformats.org/presentationml/2006/ole">
            <mc:AlternateContent xmlns:mc="http://schemas.openxmlformats.org/markup-compatibility/2006">
              <mc:Choice xmlns:v="urn:schemas-microsoft-com:vml" Requires="v">
                <p:oleObj spid="_x0000_s14512" name="Chart" r:id="rId6" imgW="5715000" imgH="6429375" progId="MSGraph.Chart.8">
                  <p:embed followColorScheme="full"/>
                </p:oleObj>
              </mc:Choice>
              <mc:Fallback>
                <p:oleObj name="Chart" r:id="rId6" imgW="5715000" imgH="6429375" progId="MSGraph.Chart.8">
                  <p:embed followColorScheme="full"/>
                  <p:pic>
                    <p:nvPicPr>
                      <p:cNvPr id="0" name=""/>
                      <p:cNvPicPr/>
                      <p:nvPr/>
                    </p:nvPicPr>
                    <p:blipFill>
                      <a:blip r:embed="rId7"/>
                      <a:stretch>
                        <a:fillRect/>
                      </a:stretch>
                    </p:blipFill>
                    <p:spPr>
                      <a:xfrm>
                        <a:off x="5721350" y="3702050"/>
                        <a:ext cx="3803650" cy="3038475"/>
                      </a:xfrm>
                      <a:prstGeom prst="rect">
                        <a:avLst/>
                      </a:prstGeom>
                    </p:spPr>
                  </p:pic>
                </p:oleObj>
              </mc:Fallback>
            </mc:AlternateContent>
          </a:graphicData>
        </a:graphic>
      </p:graphicFrame>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p:nvSpPr>
        <p:spPr>
          <a:xfrm>
            <a:off x="6372200" y="908720"/>
            <a:ext cx="144016" cy="21602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8172400" y="908720"/>
            <a:ext cx="144016" cy="21602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Arrow Connector 8"/>
          <p:cNvCxnSpPr/>
          <p:nvPr/>
        </p:nvCxnSpPr>
        <p:spPr>
          <a:xfrm>
            <a:off x="6554813" y="1052736"/>
            <a:ext cx="158417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554813" y="1286762"/>
            <a:ext cx="158417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554813" y="1520788"/>
            <a:ext cx="158417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554813" y="1754814"/>
            <a:ext cx="158417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554813" y="1988840"/>
            <a:ext cx="158417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554813" y="2222866"/>
            <a:ext cx="158417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554813" y="2456892"/>
            <a:ext cx="158417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554813" y="2690918"/>
            <a:ext cx="158417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554813" y="2924944"/>
            <a:ext cx="158417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238901" y="3262591"/>
            <a:ext cx="216000"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p:cNvSpPr/>
          <p:nvPr/>
        </p:nvSpPr>
        <p:spPr>
          <a:xfrm>
            <a:off x="6876256" y="548680"/>
            <a:ext cx="216000" cy="2160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20"/>
          <p:cNvSpPr/>
          <p:nvPr/>
        </p:nvSpPr>
        <p:spPr>
          <a:xfrm>
            <a:off x="7317029" y="444311"/>
            <a:ext cx="968740" cy="2790208"/>
          </a:xfrm>
          <a:custGeom>
            <a:avLst/>
            <a:gdLst>
              <a:gd name="connsiteX0" fmla="*/ 11819 w 968740"/>
              <a:gd name="connsiteY0" fmla="*/ 2790208 h 2790208"/>
              <a:gd name="connsiteX1" fmla="*/ 11819 w 968740"/>
              <a:gd name="connsiteY1" fmla="*/ 2285241 h 2790208"/>
              <a:gd name="connsiteX2" fmla="*/ 134649 w 968740"/>
              <a:gd name="connsiteY2" fmla="*/ 1657444 h 2790208"/>
              <a:gd name="connsiteX3" fmla="*/ 393956 w 968740"/>
              <a:gd name="connsiteY3" fmla="*/ 1029647 h 2790208"/>
              <a:gd name="connsiteX4" fmla="*/ 694207 w 968740"/>
              <a:gd name="connsiteY4" fmla="*/ 483737 h 2790208"/>
              <a:gd name="connsiteX5" fmla="*/ 953514 w 968740"/>
              <a:gd name="connsiteY5" fmla="*/ 33361 h 2790208"/>
              <a:gd name="connsiteX6" fmla="*/ 939867 w 968740"/>
              <a:gd name="connsiteY6" fmla="*/ 33361 h 279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0" h="2790208">
                <a:moveTo>
                  <a:pt x="11819" y="2790208"/>
                </a:moveTo>
                <a:cubicBezTo>
                  <a:pt x="1583" y="2632121"/>
                  <a:pt x="-8653" y="2474035"/>
                  <a:pt x="11819" y="2285241"/>
                </a:cubicBezTo>
                <a:cubicBezTo>
                  <a:pt x="32291" y="2096447"/>
                  <a:pt x="70960" y="1866710"/>
                  <a:pt x="134649" y="1657444"/>
                </a:cubicBezTo>
                <a:cubicBezTo>
                  <a:pt x="198338" y="1448178"/>
                  <a:pt x="300696" y="1225265"/>
                  <a:pt x="393956" y="1029647"/>
                </a:cubicBezTo>
                <a:cubicBezTo>
                  <a:pt x="487216" y="834029"/>
                  <a:pt x="600947" y="649785"/>
                  <a:pt x="694207" y="483737"/>
                </a:cubicBezTo>
                <a:cubicBezTo>
                  <a:pt x="787467" y="317689"/>
                  <a:pt x="912571" y="108424"/>
                  <a:pt x="953514" y="33361"/>
                </a:cubicBezTo>
                <a:cubicBezTo>
                  <a:pt x="994457" y="-41702"/>
                  <a:pt x="939867" y="33361"/>
                  <a:pt x="939867" y="33361"/>
                </a:cubicBezTo>
              </a:path>
            </a:pathLst>
          </a:custGeom>
          <a:noFill/>
          <a:ln>
            <a:solidFill>
              <a:srgbClr val="FF0000"/>
            </a:solidFill>
            <a:prstDash val="dash"/>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21"/>
          <p:cNvSpPr/>
          <p:nvPr/>
        </p:nvSpPr>
        <p:spPr>
          <a:xfrm>
            <a:off x="6427218" y="805218"/>
            <a:ext cx="580953" cy="2750313"/>
          </a:xfrm>
          <a:custGeom>
            <a:avLst/>
            <a:gdLst>
              <a:gd name="connsiteX0" fmla="*/ 560436 w 580953"/>
              <a:gd name="connsiteY0" fmla="*/ 0 h 2750313"/>
              <a:gd name="connsiteX1" fmla="*/ 574083 w 580953"/>
              <a:gd name="connsiteY1" fmla="*/ 354842 h 2750313"/>
              <a:gd name="connsiteX2" fmla="*/ 464901 w 580953"/>
              <a:gd name="connsiteY2" fmla="*/ 1214651 h 2750313"/>
              <a:gd name="connsiteX3" fmla="*/ 301128 w 580953"/>
              <a:gd name="connsiteY3" fmla="*/ 1856095 h 2750313"/>
              <a:gd name="connsiteX4" fmla="*/ 137355 w 580953"/>
              <a:gd name="connsiteY4" fmla="*/ 2374710 h 2750313"/>
              <a:gd name="connsiteX5" fmla="*/ 14525 w 580953"/>
              <a:gd name="connsiteY5" fmla="*/ 2715904 h 2750313"/>
              <a:gd name="connsiteX6" fmla="*/ 878 w 580953"/>
              <a:gd name="connsiteY6" fmla="*/ 2743200 h 275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53" h="2750313">
                <a:moveTo>
                  <a:pt x="560436" y="0"/>
                </a:moveTo>
                <a:cubicBezTo>
                  <a:pt x="575220" y="76200"/>
                  <a:pt x="590005" y="152400"/>
                  <a:pt x="574083" y="354842"/>
                </a:cubicBezTo>
                <a:cubicBezTo>
                  <a:pt x="558161" y="557284"/>
                  <a:pt x="510393" y="964442"/>
                  <a:pt x="464901" y="1214651"/>
                </a:cubicBezTo>
                <a:cubicBezTo>
                  <a:pt x="419409" y="1464860"/>
                  <a:pt x="355719" y="1662752"/>
                  <a:pt x="301128" y="1856095"/>
                </a:cubicBezTo>
                <a:cubicBezTo>
                  <a:pt x="246537" y="2049438"/>
                  <a:pt x="185122" y="2231409"/>
                  <a:pt x="137355" y="2374710"/>
                </a:cubicBezTo>
                <a:cubicBezTo>
                  <a:pt x="89588" y="2518011"/>
                  <a:pt x="37271" y="2654489"/>
                  <a:pt x="14525" y="2715904"/>
                </a:cubicBezTo>
                <a:cubicBezTo>
                  <a:pt x="-8221" y="2777319"/>
                  <a:pt x="3152" y="2736376"/>
                  <a:pt x="878" y="2743200"/>
                </a:cubicBezTo>
              </a:path>
            </a:pathLst>
          </a:custGeom>
          <a:noFill/>
          <a:ln>
            <a:solidFill>
              <a:srgbClr val="00B05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p:cNvSpPr txBox="1"/>
          <p:nvPr/>
        </p:nvSpPr>
        <p:spPr>
          <a:xfrm>
            <a:off x="6543442" y="424774"/>
            <a:ext cx="530752" cy="400110"/>
          </a:xfrm>
          <a:prstGeom prst="rect">
            <a:avLst/>
          </a:prstGeom>
          <a:noFill/>
        </p:spPr>
        <p:txBody>
          <a:bodyPr wrap="square" rtlCol="0">
            <a:spAutoFit/>
          </a:bodyPr>
          <a:lstStyle/>
          <a:p>
            <a:r>
              <a:rPr lang="en-AU" sz="2000" b="1" dirty="0" smtClean="0">
                <a:solidFill>
                  <a:srgbClr val="00B050"/>
                </a:solidFill>
                <a:latin typeface="Cambria Math" pitchFamily="18" charset="0"/>
                <a:ea typeface="Cambria Math" pitchFamily="18" charset="0"/>
              </a:rPr>
              <a:t>A</a:t>
            </a:r>
            <a:endParaRPr lang="en-AU" sz="2000" b="1" dirty="0">
              <a:solidFill>
                <a:srgbClr val="00B050"/>
              </a:solidFill>
              <a:latin typeface="Cambria Math" pitchFamily="18" charset="0"/>
              <a:ea typeface="Cambria Math" pitchFamily="18" charset="0"/>
            </a:endParaRPr>
          </a:p>
        </p:txBody>
      </p:sp>
      <p:sp>
        <p:nvSpPr>
          <p:cNvPr id="24" name="TextBox 23"/>
          <p:cNvSpPr txBox="1"/>
          <p:nvPr/>
        </p:nvSpPr>
        <p:spPr>
          <a:xfrm>
            <a:off x="7536023" y="3234519"/>
            <a:ext cx="530752" cy="400110"/>
          </a:xfrm>
          <a:prstGeom prst="rect">
            <a:avLst/>
          </a:prstGeom>
          <a:noFill/>
        </p:spPr>
        <p:txBody>
          <a:bodyPr wrap="square" rtlCol="0">
            <a:spAutoFit/>
          </a:bodyPr>
          <a:lstStyle/>
          <a:p>
            <a:r>
              <a:rPr lang="en-AU" sz="2000" b="1" dirty="0">
                <a:solidFill>
                  <a:srgbClr val="FF0000"/>
                </a:solidFill>
                <a:latin typeface="Cambria Math" pitchFamily="18" charset="0"/>
                <a:ea typeface="Cambria Math" pitchFamily="18" charset="0"/>
              </a:rPr>
              <a:t>B</a:t>
            </a:r>
          </a:p>
        </p:txBody>
      </p:sp>
      <p:sp>
        <p:nvSpPr>
          <p:cNvPr id="3" name="TPAnswers"/>
          <p:cNvSpPr>
            <a:spLocks noGrp="1"/>
          </p:cNvSpPr>
          <p:nvPr>
            <p:ph type="body" idx="1"/>
            <p:custDataLst>
              <p:tags r:id="rId4"/>
            </p:custDataLst>
          </p:nvPr>
        </p:nvSpPr>
        <p:spPr>
          <a:xfrm>
            <a:off x="281995" y="3216209"/>
            <a:ext cx="6059016" cy="3092088"/>
          </a:xfrm>
        </p:spPr>
        <p:txBody>
          <a:bodyPr>
            <a:noAutofit/>
          </a:bodyPr>
          <a:lstStyle/>
          <a:p>
            <a:pPr marL="514350" indent="-514350">
              <a:buFont typeface="Arial" pitchFamily="34" charset="0"/>
              <a:buAutoNum type="arabicPeriod"/>
            </a:pPr>
            <a:r>
              <a:rPr lang="en-AU" b="1" dirty="0" smtClean="0">
                <a:solidFill>
                  <a:srgbClr val="FF0000"/>
                </a:solidFill>
              </a:rPr>
              <a:t>A and B are both electrons</a:t>
            </a:r>
          </a:p>
          <a:p>
            <a:pPr marL="514350" indent="-514350">
              <a:buFont typeface="Arial" pitchFamily="34" charset="0"/>
              <a:buAutoNum type="arabicPeriod"/>
            </a:pPr>
            <a:r>
              <a:rPr lang="en-AU" b="1" dirty="0" smtClean="0">
                <a:solidFill>
                  <a:srgbClr val="FF0000"/>
                </a:solidFill>
              </a:rPr>
              <a:t>A and B are both protons</a:t>
            </a:r>
          </a:p>
          <a:p>
            <a:pPr marL="514350" indent="-514350">
              <a:buFont typeface="Arial" pitchFamily="34" charset="0"/>
              <a:buAutoNum type="arabicPeriod"/>
            </a:pPr>
            <a:r>
              <a:rPr lang="en-AU" b="1" dirty="0" smtClean="0">
                <a:solidFill>
                  <a:srgbClr val="FF0000"/>
                </a:solidFill>
              </a:rPr>
              <a:t>A is a proton, B an electron</a:t>
            </a:r>
          </a:p>
          <a:p>
            <a:pPr marL="514350" indent="-514350">
              <a:buFont typeface="Arial" pitchFamily="34" charset="0"/>
              <a:buAutoNum type="arabicPeriod"/>
            </a:pPr>
            <a:r>
              <a:rPr lang="en-AU" b="1" dirty="0" smtClean="0">
                <a:solidFill>
                  <a:srgbClr val="FF0000"/>
                </a:solidFill>
              </a:rPr>
              <a:t>A is an electron, B a proton</a:t>
            </a:r>
          </a:p>
          <a:p>
            <a:pPr marL="514350" indent="-514350">
              <a:buFont typeface="Arial" pitchFamily="34" charset="0"/>
              <a:buAutoNum type="arabicPeriod"/>
            </a:pPr>
            <a:r>
              <a:rPr lang="en-AU" b="1" dirty="0" smtClean="0">
                <a:solidFill>
                  <a:srgbClr val="FF0000"/>
                </a:solidFill>
              </a:rPr>
              <a:t>No way to determine</a:t>
            </a:r>
            <a:endParaRPr lang="en-AU" b="1" dirty="0">
              <a:solidFill>
                <a:srgbClr val="FF0000"/>
              </a:solidFill>
            </a:endParaRPr>
          </a:p>
        </p:txBody>
      </p:sp>
      <p:sp>
        <p:nvSpPr>
          <p:cNvPr id="25" name="TextBox 24"/>
          <p:cNvSpPr txBox="1"/>
          <p:nvPr/>
        </p:nvSpPr>
        <p:spPr>
          <a:xfrm>
            <a:off x="7206485" y="655555"/>
            <a:ext cx="576063" cy="461665"/>
          </a:xfrm>
          <a:prstGeom prst="rect">
            <a:avLst/>
          </a:prstGeom>
          <a:noFill/>
        </p:spPr>
        <p:txBody>
          <a:bodyPr wrap="square" rtlCol="0">
            <a:spAutoFit/>
          </a:bodyPr>
          <a:lstStyle/>
          <a:p>
            <a:r>
              <a:rPr lang="en-AU" sz="2400" i="1" dirty="0" smtClean="0">
                <a:solidFill>
                  <a:srgbClr val="0070C0"/>
                </a:solidFill>
                <a:latin typeface="Cambria Math" pitchFamily="18" charset="0"/>
                <a:ea typeface="Cambria Math" pitchFamily="18" charset="0"/>
              </a:rPr>
              <a:t>E</a:t>
            </a:r>
            <a:endParaRPr lang="en-AU" sz="2400" b="1" i="1" dirty="0">
              <a:solidFill>
                <a:srgbClr val="0070C0"/>
              </a:solidFill>
              <a:latin typeface="Cambria Math" pitchFamily="18" charset="0"/>
              <a:ea typeface="Cambria Math" pitchFamily="18" charset="0"/>
            </a:endParaRPr>
          </a:p>
        </p:txBody>
      </p:sp>
    </p:spTree>
    <p:custDataLst>
      <p:tags r:id="rId2"/>
    </p:custDataLst>
    <p:extLst>
      <p:ext uri="{BB962C8B-B14F-4D97-AF65-F5344CB8AC3E}">
        <p14:creationId xmlns:p14="http://schemas.microsoft.com/office/powerpoint/2010/main" val="306061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latin typeface="+mn-lt"/>
              </a:rPr>
              <a:t>Electric charge</a:t>
            </a:r>
            <a:endParaRPr lang="en-AU" sz="48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p:nvSpPr>
        <p:spPr>
          <a:xfrm>
            <a:off x="620888" y="1354664"/>
            <a:ext cx="7710311" cy="584775"/>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t>Charge can be </a:t>
            </a:r>
            <a:r>
              <a:rPr lang="en-AU" sz="3200" dirty="0" smtClean="0">
                <a:solidFill>
                  <a:srgbClr val="FF0000"/>
                </a:solidFill>
              </a:rPr>
              <a:t>positive </a:t>
            </a:r>
            <a:r>
              <a:rPr lang="en-AU" sz="3200" dirty="0" smtClean="0"/>
              <a:t>or </a:t>
            </a:r>
            <a:r>
              <a:rPr lang="en-AU" sz="3200" dirty="0" smtClean="0">
                <a:solidFill>
                  <a:srgbClr val="FF0000"/>
                </a:solidFill>
              </a:rPr>
              <a:t>negative</a:t>
            </a:r>
            <a:endParaRPr lang="en-AU" sz="3200" dirty="0">
              <a:solidFill>
                <a:srgbClr val="FF0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34" y="2463811"/>
            <a:ext cx="7453115" cy="3643481"/>
          </a:xfrm>
          <a:prstGeom prst="rect">
            <a:avLst/>
          </a:prstGeom>
        </p:spPr>
      </p:pic>
    </p:spTree>
    <p:custDataLst>
      <p:tags r:id="rId1"/>
    </p:custDataLst>
    <p:extLst>
      <p:ext uri="{BB962C8B-B14F-4D97-AF65-F5344CB8AC3E}">
        <p14:creationId xmlns:p14="http://schemas.microsoft.com/office/powerpoint/2010/main" val="17618360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Electrostatic </a:t>
            </a:r>
            <a:r>
              <a:rPr lang="en-AU" sz="4800" dirty="0" err="1" smtClean="0">
                <a:effectLst>
                  <a:outerShdw blurRad="38100" dist="38100" dir="2700000" algn="tl">
                    <a:srgbClr val="000000">
                      <a:alpha val="43137"/>
                    </a:srgbClr>
                  </a:outerShdw>
                </a:effectLst>
              </a:rPr>
              <a:t>analyzer</a:t>
            </a:r>
            <a:endParaRPr lang="en-AU" sz="4800" dirty="0">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444" y="2786662"/>
            <a:ext cx="5818054" cy="3839916"/>
          </a:xfrm>
          <a:prstGeom prst="rect">
            <a:avLst/>
          </a:prstGeom>
        </p:spPr>
      </p:pic>
      <p:sp>
        <p:nvSpPr>
          <p:cNvPr id="12" name="TextBox 11"/>
          <p:cNvSpPr txBox="1"/>
          <p:nvPr/>
        </p:nvSpPr>
        <p:spPr>
          <a:xfrm>
            <a:off x="620888" y="1354664"/>
            <a:ext cx="7902223" cy="954107"/>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Charged particles will experience a force in an electric field F=</a:t>
            </a:r>
            <a:r>
              <a:rPr lang="en-AU" sz="2800" dirty="0" err="1" smtClean="0"/>
              <a:t>qE</a:t>
            </a:r>
            <a:r>
              <a:rPr lang="en-AU" sz="2800" dirty="0" smtClean="0"/>
              <a:t>, hence acceleration a=F/m=</a:t>
            </a:r>
            <a:r>
              <a:rPr lang="en-AU" sz="2800" dirty="0" err="1" smtClean="0"/>
              <a:t>qE</a:t>
            </a:r>
            <a:r>
              <a:rPr lang="en-AU" sz="2800" dirty="0" smtClean="0"/>
              <a:t>/m</a:t>
            </a:r>
            <a:endParaRPr lang="en-AU" sz="2800" dirty="0"/>
          </a:p>
        </p:txBody>
      </p:sp>
    </p:spTree>
    <p:custDataLst>
      <p:tags r:id="rId1"/>
    </p:custDataLst>
    <p:extLst>
      <p:ext uri="{BB962C8B-B14F-4D97-AF65-F5344CB8AC3E}">
        <p14:creationId xmlns:p14="http://schemas.microsoft.com/office/powerpoint/2010/main" val="41483995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Electrostatic </a:t>
            </a:r>
            <a:r>
              <a:rPr lang="en-AU" sz="4800" dirty="0" err="1" smtClean="0">
                <a:effectLst>
                  <a:outerShdw blurRad="38100" dist="38100" dir="2700000" algn="tl">
                    <a:srgbClr val="000000">
                      <a:alpha val="43137"/>
                    </a:srgbClr>
                  </a:outerShdw>
                </a:effectLst>
              </a:rPr>
              <a:t>analyzer</a:t>
            </a:r>
            <a:endParaRPr lang="en-AU" sz="4800"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251" y="2345264"/>
            <a:ext cx="5460059" cy="4095044"/>
          </a:xfrm>
          <a:prstGeom prst="rect">
            <a:avLst/>
          </a:prstGeom>
        </p:spPr>
      </p:pic>
      <p:sp>
        <p:nvSpPr>
          <p:cNvPr id="6" name="TextBox 5"/>
          <p:cNvSpPr txBox="1"/>
          <p:nvPr/>
        </p:nvSpPr>
        <p:spPr>
          <a:xfrm>
            <a:off x="620888" y="1354664"/>
            <a:ext cx="7902223" cy="523220"/>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An electrostatic </a:t>
            </a:r>
            <a:r>
              <a:rPr lang="en-AU" sz="2800" dirty="0" err="1" smtClean="0"/>
              <a:t>analyzer</a:t>
            </a:r>
            <a:r>
              <a:rPr lang="en-AU" sz="2800" dirty="0" smtClean="0"/>
              <a:t> selects velocities</a:t>
            </a:r>
            <a:endParaRPr lang="en-AU" sz="2800" dirty="0"/>
          </a:p>
        </p:txBody>
      </p:sp>
      <p:sp>
        <p:nvSpPr>
          <p:cNvPr id="2" name="Rectangle 1"/>
          <p:cNvSpPr/>
          <p:nvPr/>
        </p:nvSpPr>
        <p:spPr>
          <a:xfrm>
            <a:off x="4842933" y="3951111"/>
            <a:ext cx="587022" cy="530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3267336" y="3951111"/>
            <a:ext cx="587022" cy="530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 name="Straight Arrow Connector 3"/>
          <p:cNvCxnSpPr/>
          <p:nvPr/>
        </p:nvCxnSpPr>
        <p:spPr>
          <a:xfrm flipH="1">
            <a:off x="4018844" y="4392786"/>
            <a:ext cx="722489"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865647" y="5046133"/>
            <a:ext cx="525731" cy="36829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591493" y="2743201"/>
            <a:ext cx="274154" cy="58420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996266" y="4730045"/>
            <a:ext cx="632178" cy="15804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591493" y="5315659"/>
            <a:ext cx="404773" cy="565857"/>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956756" y="3781778"/>
            <a:ext cx="671688" cy="19896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05866" y="2175928"/>
            <a:ext cx="4086579" cy="830997"/>
          </a:xfrm>
          <a:prstGeom prst="rect">
            <a:avLst/>
          </a:prstGeom>
          <a:noFill/>
        </p:spPr>
        <p:txBody>
          <a:bodyPr wrap="square" rtlCol="0">
            <a:spAutoFit/>
          </a:bodyPr>
          <a:lstStyle/>
          <a:p>
            <a:r>
              <a:rPr lang="en-AU" sz="2400" dirty="0" smtClean="0">
                <a:solidFill>
                  <a:srgbClr val="FF0000"/>
                </a:solidFill>
              </a:rPr>
              <a:t>Uniform electric field </a:t>
            </a:r>
            <a:r>
              <a:rPr lang="en-AU" sz="2400" dirty="0" smtClean="0">
                <a:solidFill>
                  <a:srgbClr val="FF0000"/>
                </a:solidFill>
              </a:rPr>
              <a:t>E applied </a:t>
            </a:r>
            <a:r>
              <a:rPr lang="en-AU" sz="2400" dirty="0" smtClean="0">
                <a:solidFill>
                  <a:srgbClr val="FF0000"/>
                </a:solidFill>
              </a:rPr>
              <a:t>between curved surfaces</a:t>
            </a:r>
            <a:endParaRPr lang="en-AU" sz="2400" dirty="0">
              <a:solidFill>
                <a:srgbClr val="FF0000"/>
              </a:solidFill>
            </a:endParaRPr>
          </a:p>
        </p:txBody>
      </p:sp>
      <p:cxnSp>
        <p:nvCxnSpPr>
          <p:cNvPr id="24" name="Straight Arrow Connector 23"/>
          <p:cNvCxnSpPr/>
          <p:nvPr/>
        </p:nvCxnSpPr>
        <p:spPr>
          <a:xfrm>
            <a:off x="2948280" y="3035301"/>
            <a:ext cx="0" cy="1357485"/>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991553" y="3437462"/>
            <a:ext cx="567410" cy="584775"/>
          </a:xfrm>
          <a:prstGeom prst="rect">
            <a:avLst/>
          </a:prstGeom>
          <a:noFill/>
        </p:spPr>
        <p:txBody>
          <a:bodyPr wrap="square" rtlCol="0">
            <a:spAutoFit/>
          </a:bodyPr>
          <a:lstStyle/>
          <a:p>
            <a:r>
              <a:rPr lang="en-AU" sz="3200" dirty="0" smtClean="0"/>
              <a:t>r</a:t>
            </a:r>
            <a:endParaRPr lang="en-AU" sz="3200" dirty="0"/>
          </a:p>
        </p:txBody>
      </p:sp>
      <mc:AlternateContent xmlns:mc="http://schemas.openxmlformats.org/markup-compatibility/2006" xmlns:a14="http://schemas.microsoft.com/office/drawing/2010/main">
        <mc:Choice Requires="a14">
          <p:sp>
            <p:nvSpPr>
              <p:cNvPr id="26" name="TextBox 25"/>
              <p:cNvSpPr txBox="1"/>
              <p:nvPr/>
            </p:nvSpPr>
            <p:spPr>
              <a:xfrm>
                <a:off x="5603447" y="3769897"/>
                <a:ext cx="2491767" cy="6914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𝑎</m:t>
                      </m:r>
                      <m:r>
                        <a:rPr lang="en-AU" sz="2400" b="0" i="1" smtClean="0">
                          <a:latin typeface="Cambria Math" panose="02040503050406030204" pitchFamily="18" charset="0"/>
                        </a:rPr>
                        <m:t>= </m:t>
                      </m:r>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𝐹</m:t>
                          </m:r>
                        </m:num>
                        <m:den>
                          <m:r>
                            <a:rPr lang="en-AU" sz="2400" b="0" i="1" smtClean="0">
                              <a:latin typeface="Cambria Math" panose="02040503050406030204" pitchFamily="18" charset="0"/>
                            </a:rPr>
                            <m:t>𝑚</m:t>
                          </m:r>
                        </m:den>
                      </m:f>
                      <m:r>
                        <a:rPr lang="en-AU" sz="2400" b="0" i="1" smtClean="0">
                          <a:latin typeface="Cambria Math" panose="02040503050406030204" pitchFamily="18" charset="0"/>
                        </a:rPr>
                        <m:t>=</m:t>
                      </m:r>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𝑞𝐸</m:t>
                          </m:r>
                        </m:num>
                        <m:den>
                          <m:r>
                            <a:rPr lang="en-AU" sz="2400" b="0" i="1" smtClean="0">
                              <a:latin typeface="Cambria Math" panose="02040503050406030204" pitchFamily="18" charset="0"/>
                            </a:rPr>
                            <m:t>𝑚</m:t>
                          </m:r>
                        </m:den>
                      </m:f>
                    </m:oMath>
                  </m:oMathPara>
                </a14:m>
                <a:endParaRPr lang="en-AU" sz="2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603447" y="3769897"/>
                <a:ext cx="2491767" cy="691471"/>
              </a:xfrm>
              <a:prstGeom prst="rect">
                <a:avLst/>
              </a:prstGeom>
              <a:blipFill rotWithShape="0">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256558" y="4706029"/>
                <a:ext cx="975523" cy="7387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𝑎</m:t>
                      </m:r>
                      <m:r>
                        <a:rPr lang="en-AU" sz="2400" b="0" i="1" smtClean="0">
                          <a:latin typeface="Cambria Math" panose="02040503050406030204" pitchFamily="18" charset="0"/>
                        </a:rPr>
                        <m:t>=</m:t>
                      </m:r>
                      <m:f>
                        <m:fPr>
                          <m:ctrlPr>
                            <a:rPr lang="en-AU" sz="2400" b="0" i="1" smtClean="0">
                              <a:latin typeface="Cambria Math" panose="02040503050406030204" pitchFamily="18" charset="0"/>
                            </a:rPr>
                          </m:ctrlPr>
                        </m:fPr>
                        <m:num>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𝑣</m:t>
                              </m:r>
                            </m:e>
                            <m:sup>
                              <m:r>
                                <a:rPr lang="en-AU" sz="2400" b="0" i="1" smtClean="0">
                                  <a:latin typeface="Cambria Math" panose="02040503050406030204" pitchFamily="18" charset="0"/>
                                </a:rPr>
                                <m:t>2</m:t>
                              </m:r>
                            </m:sup>
                          </m:sSup>
                        </m:num>
                        <m:den>
                          <m:r>
                            <a:rPr lang="en-AU" sz="2400" b="0" i="1" smtClean="0">
                              <a:latin typeface="Cambria Math" panose="02040503050406030204" pitchFamily="18" charset="0"/>
                            </a:rPr>
                            <m:t>𝑟</m:t>
                          </m:r>
                        </m:den>
                      </m:f>
                    </m:oMath>
                  </m:oMathPara>
                </a14:m>
                <a:endParaRPr lang="en-AU"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256558" y="4706029"/>
                <a:ext cx="975523" cy="738728"/>
              </a:xfrm>
              <a:prstGeom prst="rect">
                <a:avLst/>
              </a:prstGeom>
              <a:blipFill rotWithShape="0">
                <a:blip r:embed="rId6"/>
                <a:stretch>
                  <a:fillRect/>
                </a:stretch>
              </a:blipFill>
            </p:spPr>
            <p:txBody>
              <a:bodyPr/>
              <a:lstStyle/>
              <a:p>
                <a:r>
                  <a:rPr lang="en-AU">
                    <a:noFill/>
                  </a:rPr>
                  <a:t> </a:t>
                </a:r>
              </a:p>
            </p:txBody>
          </p:sp>
        </mc:Fallback>
      </mc:AlternateContent>
      <p:sp>
        <p:nvSpPr>
          <p:cNvPr id="28" name="TextBox 27"/>
          <p:cNvSpPr txBox="1"/>
          <p:nvPr/>
        </p:nvSpPr>
        <p:spPr>
          <a:xfrm>
            <a:off x="5000979" y="3180790"/>
            <a:ext cx="3872090" cy="461665"/>
          </a:xfrm>
          <a:prstGeom prst="rect">
            <a:avLst/>
          </a:prstGeom>
          <a:noFill/>
        </p:spPr>
        <p:txBody>
          <a:bodyPr wrap="square" rtlCol="0">
            <a:spAutoFit/>
          </a:bodyPr>
          <a:lstStyle/>
          <a:p>
            <a:r>
              <a:rPr lang="en-AU" sz="2400" dirty="0"/>
              <a:t>Acceleration a is given by:</a:t>
            </a:r>
          </a:p>
        </p:txBody>
      </p:sp>
      <mc:AlternateContent xmlns:mc="http://schemas.openxmlformats.org/markup-compatibility/2006" xmlns:a14="http://schemas.microsoft.com/office/drawing/2010/main">
        <mc:Choice Requires="a14">
          <p:sp>
            <p:nvSpPr>
              <p:cNvPr id="29" name="TextBox 28"/>
              <p:cNvSpPr txBox="1"/>
              <p:nvPr/>
            </p:nvSpPr>
            <p:spPr>
              <a:xfrm>
                <a:off x="5307179" y="5499176"/>
                <a:ext cx="2916376" cy="1091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AU" sz="2400" i="1" smtClean="0">
                              <a:solidFill>
                                <a:srgbClr val="FF0000"/>
                              </a:solidFill>
                              <a:latin typeface="Cambria Math" panose="02040503050406030204" pitchFamily="18" charset="0"/>
                            </a:rPr>
                          </m:ctrlPr>
                        </m:fPr>
                        <m:num>
                          <m:sSup>
                            <m:sSupPr>
                              <m:ctrlPr>
                                <a:rPr lang="en-AU" sz="2400" i="1" smtClean="0">
                                  <a:solidFill>
                                    <a:srgbClr val="FF0000"/>
                                  </a:solidFill>
                                  <a:latin typeface="Cambria Math" panose="02040503050406030204" pitchFamily="18" charset="0"/>
                                </a:rPr>
                              </m:ctrlPr>
                            </m:sSupPr>
                            <m:e>
                              <m:r>
                                <a:rPr lang="en-AU" sz="2400" b="0" i="1" smtClean="0">
                                  <a:solidFill>
                                    <a:srgbClr val="FF0000"/>
                                  </a:solidFill>
                                  <a:latin typeface="Cambria Math" panose="02040503050406030204" pitchFamily="18" charset="0"/>
                                </a:rPr>
                                <m:t>𝑣</m:t>
                              </m:r>
                            </m:e>
                            <m:sup>
                              <m:r>
                                <a:rPr lang="en-AU" sz="2400" b="0" i="1" smtClean="0">
                                  <a:solidFill>
                                    <a:srgbClr val="FF0000"/>
                                  </a:solidFill>
                                  <a:latin typeface="Cambria Math" panose="02040503050406030204" pitchFamily="18" charset="0"/>
                                </a:rPr>
                                <m:t>2</m:t>
                              </m:r>
                            </m:sup>
                          </m:sSup>
                        </m:num>
                        <m:den>
                          <m:r>
                            <a:rPr lang="en-AU" sz="2400" b="0" i="1" smtClean="0">
                              <a:solidFill>
                                <a:srgbClr val="FF0000"/>
                              </a:solidFill>
                              <a:latin typeface="Cambria Math" panose="02040503050406030204" pitchFamily="18" charset="0"/>
                            </a:rPr>
                            <m:t>𝑟</m:t>
                          </m:r>
                        </m:den>
                      </m:f>
                      <m:r>
                        <a:rPr lang="en-AU" sz="2400" b="0" i="1" smtClean="0">
                          <a:solidFill>
                            <a:srgbClr val="FF0000"/>
                          </a:solidFill>
                          <a:latin typeface="Cambria Math" panose="02040503050406030204" pitchFamily="18" charset="0"/>
                        </a:rPr>
                        <m:t>=</m:t>
                      </m:r>
                      <m:f>
                        <m:fPr>
                          <m:ctrlPr>
                            <a:rPr lang="en-AU" sz="2400" b="0" i="1" smtClean="0">
                              <a:solidFill>
                                <a:srgbClr val="FF0000"/>
                              </a:solidFill>
                              <a:latin typeface="Cambria Math" panose="02040503050406030204" pitchFamily="18" charset="0"/>
                            </a:rPr>
                          </m:ctrlPr>
                        </m:fPr>
                        <m:num>
                          <m:r>
                            <a:rPr lang="en-AU" sz="2400" b="0" i="1" smtClean="0">
                              <a:solidFill>
                                <a:srgbClr val="FF0000"/>
                              </a:solidFill>
                              <a:latin typeface="Cambria Math" panose="02040503050406030204" pitchFamily="18" charset="0"/>
                            </a:rPr>
                            <m:t>𝑞𝐸</m:t>
                          </m:r>
                        </m:num>
                        <m:den>
                          <m:r>
                            <a:rPr lang="en-AU" sz="2400" b="0" i="1" smtClean="0">
                              <a:solidFill>
                                <a:srgbClr val="FF0000"/>
                              </a:solidFill>
                              <a:latin typeface="Cambria Math" panose="02040503050406030204" pitchFamily="18" charset="0"/>
                            </a:rPr>
                            <m:t>𝑚</m:t>
                          </m:r>
                        </m:den>
                      </m:f>
                      <m:r>
                        <a:rPr lang="en-AU" sz="2400" b="0" i="1" smtClean="0">
                          <a:solidFill>
                            <a:srgbClr val="FF0000"/>
                          </a:solidFill>
                          <a:latin typeface="Cambria Math" panose="02040503050406030204" pitchFamily="18" charset="0"/>
                          <a:ea typeface="Cambria Math" panose="02040503050406030204" pitchFamily="18" charset="0"/>
                        </a:rPr>
                        <m:t>→</m:t>
                      </m:r>
                      <m:r>
                        <a:rPr lang="en-AU" sz="2400" b="0" i="1" smtClean="0">
                          <a:solidFill>
                            <a:srgbClr val="FF0000"/>
                          </a:solidFill>
                          <a:latin typeface="Cambria Math" panose="02040503050406030204" pitchFamily="18" charset="0"/>
                          <a:ea typeface="Cambria Math" panose="02040503050406030204" pitchFamily="18" charset="0"/>
                        </a:rPr>
                        <m:t>𝑣</m:t>
                      </m:r>
                      <m:r>
                        <a:rPr lang="en-AU" sz="2400" b="0" i="1" smtClean="0">
                          <a:solidFill>
                            <a:srgbClr val="FF0000"/>
                          </a:solidFill>
                          <a:latin typeface="Cambria Math" panose="02040503050406030204" pitchFamily="18" charset="0"/>
                          <a:ea typeface="Cambria Math" panose="02040503050406030204" pitchFamily="18" charset="0"/>
                        </a:rPr>
                        <m:t>=</m:t>
                      </m:r>
                      <m:rad>
                        <m:radPr>
                          <m:degHide m:val="on"/>
                          <m:ctrlPr>
                            <a:rPr lang="en-AU" sz="2400" b="0" i="1" smtClean="0">
                              <a:solidFill>
                                <a:srgbClr val="FF0000"/>
                              </a:solidFill>
                              <a:latin typeface="Cambria Math" panose="02040503050406030204" pitchFamily="18" charset="0"/>
                              <a:ea typeface="Cambria Math" panose="02040503050406030204" pitchFamily="18" charset="0"/>
                            </a:rPr>
                          </m:ctrlPr>
                        </m:radPr>
                        <m:deg/>
                        <m:e>
                          <m:f>
                            <m:fPr>
                              <m:ctrlPr>
                                <a:rPr lang="en-AU" sz="2400" b="0" i="1" smtClean="0">
                                  <a:solidFill>
                                    <a:srgbClr val="FF0000"/>
                                  </a:solidFill>
                                  <a:latin typeface="Cambria Math" panose="02040503050406030204" pitchFamily="18" charset="0"/>
                                  <a:ea typeface="Cambria Math" panose="02040503050406030204" pitchFamily="18" charset="0"/>
                                </a:rPr>
                              </m:ctrlPr>
                            </m:fPr>
                            <m:num>
                              <m:r>
                                <a:rPr lang="en-AU" sz="2400" b="0" i="1" smtClean="0">
                                  <a:solidFill>
                                    <a:srgbClr val="FF0000"/>
                                  </a:solidFill>
                                  <a:latin typeface="Cambria Math" panose="02040503050406030204" pitchFamily="18" charset="0"/>
                                  <a:ea typeface="Cambria Math" panose="02040503050406030204" pitchFamily="18" charset="0"/>
                                </a:rPr>
                                <m:t>𝑞𝐸𝑟</m:t>
                              </m:r>
                            </m:num>
                            <m:den>
                              <m:r>
                                <a:rPr lang="en-AU" sz="2400" b="0" i="1" smtClean="0">
                                  <a:solidFill>
                                    <a:srgbClr val="FF0000"/>
                                  </a:solidFill>
                                  <a:latin typeface="Cambria Math" panose="02040503050406030204" pitchFamily="18" charset="0"/>
                                  <a:ea typeface="Cambria Math" panose="02040503050406030204" pitchFamily="18" charset="0"/>
                                </a:rPr>
                                <m:t>𝑚</m:t>
                              </m:r>
                            </m:den>
                          </m:f>
                        </m:e>
                      </m:rad>
                    </m:oMath>
                  </m:oMathPara>
                </a14:m>
                <a:endParaRPr lang="en-AU"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5307179" y="5499176"/>
                <a:ext cx="2916376" cy="1091196"/>
              </a:xfrm>
              <a:prstGeom prst="rect">
                <a:avLst/>
              </a:prstGeom>
              <a:blipFill rotWithShape="0">
                <a:blip r:embed="rId7"/>
                <a:stretch>
                  <a:fillRect/>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304610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Conductors and Insulators</a:t>
            </a:r>
            <a:endParaRPr lang="en-AU" sz="4800" dirty="0">
              <a:effectLst>
                <a:outerShdw blurRad="38100" dist="38100" dir="2700000" algn="tl">
                  <a:srgbClr val="000000">
                    <a:alpha val="43137"/>
                  </a:srgbClr>
                </a:outerShdw>
              </a:effectLst>
            </a:endParaRPr>
          </a:p>
        </p:txBody>
      </p:sp>
      <p:sp>
        <p:nvSpPr>
          <p:cNvPr id="9" name="TextBox 8"/>
          <p:cNvSpPr txBox="1"/>
          <p:nvPr/>
        </p:nvSpPr>
        <p:spPr>
          <a:xfrm>
            <a:off x="620888" y="1580444"/>
            <a:ext cx="7902223" cy="1200329"/>
          </a:xfrm>
          <a:prstGeom prst="rect">
            <a:avLst/>
          </a:prstGeom>
          <a:noFill/>
        </p:spPr>
        <p:txBody>
          <a:bodyPr wrap="square" rtlCol="0">
            <a:spAutoFit/>
          </a:bodyPr>
          <a:lstStyle/>
          <a:p>
            <a:pPr marL="285750" indent="-285750">
              <a:buFont typeface="Arial" panose="020B0604020202020204" pitchFamily="34" charset="0"/>
              <a:buChar char="•"/>
            </a:pPr>
            <a:r>
              <a:rPr lang="en-AU" sz="2400" dirty="0" smtClean="0"/>
              <a:t>In </a:t>
            </a:r>
            <a:r>
              <a:rPr lang="en-AU" sz="2400" dirty="0" smtClean="0">
                <a:solidFill>
                  <a:srgbClr val="FF0000"/>
                </a:solidFill>
              </a:rPr>
              <a:t>metals</a:t>
            </a:r>
            <a:r>
              <a:rPr lang="en-AU" sz="2400" dirty="0" smtClean="0"/>
              <a:t> (e.g. copper, iron) some electrons are weakly held and can move freely through the metal, creating an electric current.  Metals are </a:t>
            </a:r>
            <a:r>
              <a:rPr lang="en-AU" sz="2400" dirty="0" smtClean="0">
                <a:solidFill>
                  <a:srgbClr val="FF0000"/>
                </a:solidFill>
              </a:rPr>
              <a:t>good conductors </a:t>
            </a:r>
            <a:r>
              <a:rPr lang="en-AU" sz="2400" dirty="0" smtClean="0"/>
              <a:t>of electricity.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848" y="2954935"/>
            <a:ext cx="6141535" cy="3660355"/>
          </a:xfrm>
          <a:prstGeom prst="rect">
            <a:avLst/>
          </a:prstGeom>
        </p:spPr>
      </p:pic>
    </p:spTree>
    <p:custDataLst>
      <p:tags r:id="rId1"/>
    </p:custDataLst>
    <p:extLst>
      <p:ext uri="{BB962C8B-B14F-4D97-AF65-F5344CB8AC3E}">
        <p14:creationId xmlns:p14="http://schemas.microsoft.com/office/powerpoint/2010/main" val="39660356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ounded Rectangle 5"/>
          <p:cNvSpPr/>
          <p:nvPr/>
        </p:nvSpPr>
        <p:spPr>
          <a:xfrm>
            <a:off x="107503" y="5949280"/>
            <a:ext cx="8938121" cy="792088"/>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76524" y="6161529"/>
            <a:ext cx="8712968" cy="400110"/>
          </a:xfrm>
          <a:prstGeom prst="rect">
            <a:avLst/>
          </a:prstGeom>
          <a:noFill/>
          <a:ln>
            <a:noFill/>
          </a:ln>
        </p:spPr>
        <p:txBody>
          <a:bodyPr wrap="square" rtlCol="0">
            <a:spAutoFit/>
          </a:bodyPr>
          <a:lstStyle/>
          <a:p>
            <a:pPr algn="ctr"/>
            <a:r>
              <a:rPr lang="en-AU" sz="2000" dirty="0" smtClean="0">
                <a:latin typeface="Cambria Math" pitchFamily="18" charset="0"/>
                <a:ea typeface="Cambria Math" pitchFamily="18" charset="0"/>
              </a:rPr>
              <a:t>Freely moving electrons make </a:t>
            </a:r>
            <a:r>
              <a:rPr lang="en-AU" sz="2000" b="1" dirty="0" smtClean="0">
                <a:latin typeface="Cambria Math" pitchFamily="18" charset="0"/>
                <a:ea typeface="Cambria Math" pitchFamily="18" charset="0"/>
              </a:rPr>
              <a:t>metals</a:t>
            </a:r>
            <a:r>
              <a:rPr lang="en-AU" sz="2000" dirty="0" smtClean="0">
                <a:latin typeface="Cambria Math" pitchFamily="18" charset="0"/>
                <a:ea typeface="Cambria Math" pitchFamily="18" charset="0"/>
              </a:rPr>
              <a:t> good conductors of </a:t>
            </a:r>
            <a:r>
              <a:rPr lang="en-AU" sz="2000" b="1" dirty="0" smtClean="0">
                <a:latin typeface="Cambria Math" pitchFamily="18" charset="0"/>
                <a:ea typeface="Cambria Math" pitchFamily="18" charset="0"/>
              </a:rPr>
              <a:t>electricity</a:t>
            </a:r>
            <a:r>
              <a:rPr lang="en-AU" sz="2000" dirty="0" smtClean="0">
                <a:latin typeface="Cambria Math" pitchFamily="18" charset="0"/>
                <a:ea typeface="Cambria Math" pitchFamily="18" charset="0"/>
              </a:rPr>
              <a:t> and </a:t>
            </a:r>
            <a:r>
              <a:rPr lang="en-AU" sz="2000" b="1" dirty="0" smtClean="0">
                <a:latin typeface="Cambria Math" pitchFamily="18" charset="0"/>
                <a:ea typeface="Cambria Math" pitchFamily="18" charset="0"/>
              </a:rPr>
              <a:t>heat</a:t>
            </a:r>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Conductors and Insulators</a:t>
            </a:r>
            <a:endParaRPr lang="en-AU" sz="4800" dirty="0">
              <a:effectLst>
                <a:outerShdw blurRad="38100" dist="38100" dir="2700000" algn="tl">
                  <a:srgbClr val="000000">
                    <a:alpha val="43137"/>
                  </a:srgbClr>
                </a:outerShdw>
              </a:effectLst>
            </a:endParaRPr>
          </a:p>
        </p:txBody>
      </p:sp>
      <p:sp>
        <p:nvSpPr>
          <p:cNvPr id="9" name="TextBox 8"/>
          <p:cNvSpPr txBox="1"/>
          <p:nvPr/>
        </p:nvSpPr>
        <p:spPr>
          <a:xfrm>
            <a:off x="620888" y="1580444"/>
            <a:ext cx="7902223" cy="3785652"/>
          </a:xfrm>
          <a:prstGeom prst="rect">
            <a:avLst/>
          </a:prstGeom>
          <a:noFill/>
        </p:spPr>
        <p:txBody>
          <a:bodyPr wrap="square" rtlCol="0">
            <a:spAutoFit/>
          </a:bodyPr>
          <a:lstStyle/>
          <a:p>
            <a:pPr marL="285750" indent="-285750">
              <a:buFont typeface="Arial" panose="020B0604020202020204" pitchFamily="34" charset="0"/>
              <a:buChar char="•"/>
            </a:pPr>
            <a:r>
              <a:rPr lang="en-AU" sz="2400" dirty="0" smtClean="0"/>
              <a:t>In </a:t>
            </a:r>
            <a:r>
              <a:rPr lang="en-AU" sz="2400" dirty="0" smtClean="0">
                <a:solidFill>
                  <a:srgbClr val="FF0000"/>
                </a:solidFill>
              </a:rPr>
              <a:t>metals</a:t>
            </a:r>
            <a:r>
              <a:rPr lang="en-AU" sz="2400" dirty="0" smtClean="0"/>
              <a:t> (e.g. copper, iron) some electrons are weakly held and can move freely through the metal, creating an electric current.  Metals are </a:t>
            </a:r>
            <a:r>
              <a:rPr lang="en-AU" sz="2400" dirty="0" smtClean="0">
                <a:solidFill>
                  <a:srgbClr val="FF0000"/>
                </a:solidFill>
              </a:rPr>
              <a:t>good conductors </a:t>
            </a:r>
            <a:r>
              <a:rPr lang="en-AU" sz="2400" dirty="0" smtClean="0"/>
              <a:t>of electricity.</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smtClean="0"/>
              <a:t>In </a:t>
            </a:r>
            <a:r>
              <a:rPr lang="en-AU" sz="2400" dirty="0" smtClean="0">
                <a:solidFill>
                  <a:srgbClr val="FF0000"/>
                </a:solidFill>
              </a:rPr>
              <a:t>non-metals </a:t>
            </a:r>
            <a:r>
              <a:rPr lang="en-AU" sz="2400" dirty="0" smtClean="0"/>
              <a:t>(e.g. glass, rubber, plastic) electrons are strongly held and are not free to move.  Non-metals are poor conductors of electricity, or </a:t>
            </a:r>
            <a:r>
              <a:rPr lang="en-AU" sz="2400" dirty="0" smtClean="0">
                <a:solidFill>
                  <a:srgbClr val="FF0000"/>
                </a:solidFill>
              </a:rPr>
              <a:t>insulators</a:t>
            </a:r>
            <a:r>
              <a:rPr lang="en-AU" sz="2400" dirty="0" smtClean="0"/>
              <a:t>.</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smtClean="0">
                <a:solidFill>
                  <a:srgbClr val="FF0000"/>
                </a:solidFill>
              </a:rPr>
              <a:t>Semi-conductors</a:t>
            </a:r>
            <a:r>
              <a:rPr lang="en-AU" sz="2400" dirty="0" smtClean="0"/>
              <a:t> (e.g. germanium, silicon) are half-way between conductors and insulators.</a:t>
            </a:r>
            <a:endParaRPr lang="en-AU" sz="2400" dirty="0"/>
          </a:p>
        </p:txBody>
      </p:sp>
    </p:spTree>
    <p:custDataLst>
      <p:tags r:id="rId1"/>
    </p:custDataLst>
    <p:extLst>
      <p:ext uri="{BB962C8B-B14F-4D97-AF65-F5344CB8AC3E}">
        <p14:creationId xmlns:p14="http://schemas.microsoft.com/office/powerpoint/2010/main" val="33236704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Chapter 20 : Summary</a:t>
            </a:r>
            <a:endParaRPr lang="en-AU" sz="4800" dirty="0">
              <a:effectLst>
                <a:outerShdw blurRad="38100" dist="38100" dir="2700000" algn="tl">
                  <a:srgbClr val="000000">
                    <a:alpha val="43137"/>
                  </a:srgbClr>
                </a:outerShdw>
              </a:effectLst>
            </a:endParaRPr>
          </a:p>
        </p:txBody>
      </p:sp>
      <p:sp>
        <p:nvSpPr>
          <p:cNvPr id="9" name="TextBox 8"/>
          <p:cNvSpPr txBox="1"/>
          <p:nvPr/>
        </p:nvSpPr>
        <p:spPr>
          <a:xfrm>
            <a:off x="603158" y="1281671"/>
            <a:ext cx="7902223" cy="3785652"/>
          </a:xfrm>
          <a:prstGeom prst="rect">
            <a:avLst/>
          </a:prstGeom>
          <a:noFill/>
        </p:spPr>
        <p:txBody>
          <a:bodyPr wrap="square" rtlCol="0">
            <a:spAutoFit/>
          </a:bodyPr>
          <a:lstStyle/>
          <a:p>
            <a:pPr marL="285750" indent="-285750">
              <a:buFont typeface="Arial" panose="020B0604020202020204" pitchFamily="34" charset="0"/>
              <a:buChar char="•"/>
            </a:pPr>
            <a:r>
              <a:rPr lang="en-AU" sz="2400" dirty="0" smtClean="0"/>
              <a:t>Matter is made up of </a:t>
            </a:r>
            <a:r>
              <a:rPr lang="en-AU" sz="2400" dirty="0" smtClean="0">
                <a:solidFill>
                  <a:srgbClr val="FF0000"/>
                </a:solidFill>
              </a:rPr>
              <a:t>positive</a:t>
            </a:r>
            <a:r>
              <a:rPr lang="en-AU" sz="2400" dirty="0" smtClean="0"/>
              <a:t> and </a:t>
            </a:r>
            <a:r>
              <a:rPr lang="en-AU" sz="2400" dirty="0" smtClean="0">
                <a:solidFill>
                  <a:srgbClr val="FF0000"/>
                </a:solidFill>
              </a:rPr>
              <a:t>negative</a:t>
            </a:r>
            <a:r>
              <a:rPr lang="en-AU" sz="2400" dirty="0" smtClean="0"/>
              <a:t> charges. Electrons/protons carry the </a:t>
            </a:r>
            <a:r>
              <a:rPr lang="en-AU" sz="2400" dirty="0" smtClean="0">
                <a:solidFill>
                  <a:srgbClr val="FF0000"/>
                </a:solidFill>
              </a:rPr>
              <a:t>elementary charge </a:t>
            </a:r>
            <a:r>
              <a:rPr lang="en-AU" sz="2400" dirty="0" smtClean="0"/>
              <a:t>1.6 x 10</a:t>
            </a:r>
            <a:r>
              <a:rPr lang="en-AU" sz="2400" baseline="30000" dirty="0" smtClean="0"/>
              <a:t>-19</a:t>
            </a:r>
            <a:r>
              <a:rPr lang="en-AU" sz="2400" dirty="0" smtClean="0"/>
              <a:t> C</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smtClean="0"/>
              <a:t>Forces between charges are described by </a:t>
            </a:r>
            <a:r>
              <a:rPr lang="en-AU" sz="2400" dirty="0" smtClean="0">
                <a:solidFill>
                  <a:srgbClr val="FF0000"/>
                </a:solidFill>
              </a:rPr>
              <a:t>Coulomb’s Law</a:t>
            </a:r>
          </a:p>
          <a:p>
            <a:pPr marL="285750" indent="-285750">
              <a:buFont typeface="Arial" panose="020B0604020202020204" pitchFamily="34" charset="0"/>
              <a:buChar char="•"/>
            </a:pPr>
            <a:endParaRPr lang="en-AU" sz="2400" dirty="0" smtClean="0"/>
          </a:p>
          <a:p>
            <a:pPr marL="285750" indent="-285750">
              <a:buFont typeface="Arial" panose="020B0604020202020204" pitchFamily="34" charset="0"/>
              <a:buChar char="•"/>
            </a:pPr>
            <a:endParaRPr lang="en-AU" sz="2400" dirty="0" smtClean="0"/>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smtClean="0"/>
              <a:t>Forces from multiple charges </a:t>
            </a:r>
            <a:r>
              <a:rPr lang="en-AU" sz="2400" dirty="0" smtClean="0">
                <a:solidFill>
                  <a:srgbClr val="FF0000"/>
                </a:solidFill>
              </a:rPr>
              <a:t>sum as vectors</a:t>
            </a:r>
          </a:p>
          <a:p>
            <a:pPr marL="285750" indent="-285750">
              <a:buFont typeface="Arial" panose="020B0604020202020204" pitchFamily="34" charset="0"/>
              <a:buChar char="•"/>
            </a:pPr>
            <a:endParaRPr lang="en-AU" sz="2400" dirty="0">
              <a:solidFill>
                <a:srgbClr val="FF0000"/>
              </a:solidFill>
            </a:endParaRPr>
          </a:p>
          <a:p>
            <a:pPr marL="285750" indent="-285750">
              <a:buFont typeface="Arial" panose="020B0604020202020204" pitchFamily="34" charset="0"/>
              <a:buChar char="•"/>
            </a:pPr>
            <a:r>
              <a:rPr lang="en-AU" sz="2400" dirty="0" smtClean="0">
                <a:solidFill>
                  <a:srgbClr val="FF0000"/>
                </a:solidFill>
              </a:rPr>
              <a:t>Electric field </a:t>
            </a:r>
            <a:r>
              <a:rPr lang="en-AU" sz="2400" dirty="0" smtClean="0"/>
              <a:t>describes the force-field around charges</a:t>
            </a:r>
            <a:endParaRPr lang="en-AU" sz="2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842" y="2930697"/>
            <a:ext cx="2160058" cy="796987"/>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3584217" y="2856085"/>
                <a:ext cx="1927579" cy="8152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800" b="0" i="1" smtClean="0">
                          <a:solidFill>
                            <a:srgbClr val="0070C0"/>
                          </a:solidFill>
                          <a:latin typeface="Cambria Math" panose="02040503050406030204" pitchFamily="18" charset="0"/>
                        </a:rPr>
                        <m:t>𝐹</m:t>
                      </m:r>
                      <m:r>
                        <a:rPr lang="en-AU" sz="2800" b="0" i="1" smtClean="0">
                          <a:solidFill>
                            <a:srgbClr val="0070C0"/>
                          </a:solidFill>
                          <a:latin typeface="Cambria Math" panose="02040503050406030204" pitchFamily="18" charset="0"/>
                        </a:rPr>
                        <m:t>= </m:t>
                      </m:r>
                      <m:f>
                        <m:fPr>
                          <m:ctrlPr>
                            <a:rPr lang="en-AU" sz="2800" b="0" i="1" smtClean="0">
                              <a:solidFill>
                                <a:srgbClr val="0070C0"/>
                              </a:solidFill>
                              <a:latin typeface="Cambria Math" panose="02040503050406030204" pitchFamily="18" charset="0"/>
                            </a:rPr>
                          </m:ctrlPr>
                        </m:fPr>
                        <m:num>
                          <m:sSub>
                            <m:sSubPr>
                              <m:ctrlPr>
                                <a:rPr lang="en-AU" sz="2800" b="0" i="1" smtClean="0">
                                  <a:solidFill>
                                    <a:srgbClr val="0070C0"/>
                                  </a:solidFill>
                                  <a:latin typeface="Cambria Math" panose="02040503050406030204" pitchFamily="18" charset="0"/>
                                </a:rPr>
                              </m:ctrlPr>
                            </m:sSubPr>
                            <m:e>
                              <m:r>
                                <a:rPr lang="en-AU" sz="2800" b="0" i="1" smtClean="0">
                                  <a:solidFill>
                                    <a:srgbClr val="0070C0"/>
                                  </a:solidFill>
                                  <a:latin typeface="Cambria Math" panose="02040503050406030204" pitchFamily="18" charset="0"/>
                                </a:rPr>
                                <m:t>𝑘</m:t>
                              </m:r>
                              <m:r>
                                <a:rPr lang="en-AU" sz="2800" b="0" i="1" smtClean="0">
                                  <a:solidFill>
                                    <a:srgbClr val="0070C0"/>
                                  </a:solidFill>
                                  <a:latin typeface="Cambria Math" panose="02040503050406030204" pitchFamily="18" charset="0"/>
                                </a:rPr>
                                <m:t> </m:t>
                              </m:r>
                              <m:r>
                                <a:rPr lang="en-AU" sz="2800" b="0" i="1" smtClean="0">
                                  <a:solidFill>
                                    <a:srgbClr val="0070C0"/>
                                  </a:solidFill>
                                  <a:latin typeface="Cambria Math" panose="02040503050406030204" pitchFamily="18" charset="0"/>
                                </a:rPr>
                                <m:t>𝑞</m:t>
                              </m:r>
                            </m:e>
                            <m:sub>
                              <m:r>
                                <a:rPr lang="en-AU" sz="2800" b="0" i="1" smtClean="0">
                                  <a:solidFill>
                                    <a:srgbClr val="0070C0"/>
                                  </a:solidFill>
                                  <a:latin typeface="Cambria Math" panose="02040503050406030204" pitchFamily="18" charset="0"/>
                                </a:rPr>
                                <m:t>1</m:t>
                              </m:r>
                            </m:sub>
                          </m:sSub>
                          <m:sSub>
                            <m:sSubPr>
                              <m:ctrlPr>
                                <a:rPr lang="en-AU" sz="2800" b="0" i="1" smtClean="0">
                                  <a:solidFill>
                                    <a:srgbClr val="0070C0"/>
                                  </a:solidFill>
                                  <a:latin typeface="Cambria Math" panose="02040503050406030204" pitchFamily="18" charset="0"/>
                                </a:rPr>
                              </m:ctrlPr>
                            </m:sSubPr>
                            <m:e>
                              <m:r>
                                <a:rPr lang="en-AU" sz="2800" b="0" i="1" smtClean="0">
                                  <a:solidFill>
                                    <a:srgbClr val="0070C0"/>
                                  </a:solidFill>
                                  <a:latin typeface="Cambria Math" panose="02040503050406030204" pitchFamily="18" charset="0"/>
                                </a:rPr>
                                <m:t> </m:t>
                              </m:r>
                              <m:r>
                                <a:rPr lang="en-AU" sz="2800" b="0" i="1" smtClean="0">
                                  <a:solidFill>
                                    <a:srgbClr val="0070C0"/>
                                  </a:solidFill>
                                  <a:latin typeface="Cambria Math" panose="02040503050406030204" pitchFamily="18" charset="0"/>
                                </a:rPr>
                                <m:t>𝑞</m:t>
                              </m:r>
                            </m:e>
                            <m:sub>
                              <m:r>
                                <a:rPr lang="en-AU" sz="2800" b="0" i="1" smtClean="0">
                                  <a:solidFill>
                                    <a:srgbClr val="0070C0"/>
                                  </a:solidFill>
                                  <a:latin typeface="Cambria Math" panose="02040503050406030204" pitchFamily="18" charset="0"/>
                                </a:rPr>
                                <m:t>2</m:t>
                              </m:r>
                            </m:sub>
                          </m:sSub>
                        </m:num>
                        <m:den>
                          <m:sSup>
                            <m:sSupPr>
                              <m:ctrlPr>
                                <a:rPr lang="en-AU" sz="2800" b="0" i="1" smtClean="0">
                                  <a:solidFill>
                                    <a:srgbClr val="0070C0"/>
                                  </a:solidFill>
                                  <a:latin typeface="Cambria Math" panose="02040503050406030204" pitchFamily="18" charset="0"/>
                                </a:rPr>
                              </m:ctrlPr>
                            </m:sSupPr>
                            <m:e>
                              <m:r>
                                <a:rPr lang="en-AU" sz="2800" b="0" i="1" smtClean="0">
                                  <a:solidFill>
                                    <a:srgbClr val="0070C0"/>
                                  </a:solidFill>
                                  <a:latin typeface="Cambria Math" panose="02040503050406030204" pitchFamily="18" charset="0"/>
                                </a:rPr>
                                <m:t>𝑟</m:t>
                              </m:r>
                            </m:e>
                            <m:sup>
                              <m:r>
                                <a:rPr lang="en-AU" sz="2800" b="0" i="1" smtClean="0">
                                  <a:solidFill>
                                    <a:srgbClr val="0070C0"/>
                                  </a:solidFill>
                                  <a:latin typeface="Cambria Math" panose="02040503050406030204" pitchFamily="18" charset="0"/>
                                </a:rPr>
                                <m:t>2</m:t>
                              </m:r>
                            </m:sup>
                          </m:sSup>
                        </m:den>
                      </m:f>
                    </m:oMath>
                  </m:oMathPara>
                </a14:m>
                <a:endParaRPr lang="en-AU"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584217" y="2856085"/>
                <a:ext cx="1927579" cy="815223"/>
              </a:xfrm>
              <a:prstGeom prst="rect">
                <a:avLst/>
              </a:prstGeom>
              <a:blipFill rotWithShape="0">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836356" y="3125195"/>
                <a:ext cx="3002772" cy="3743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solidFill>
                            <a:srgbClr val="0070C0"/>
                          </a:solidFill>
                          <a:latin typeface="Cambria Math" panose="02040503050406030204" pitchFamily="18" charset="0"/>
                        </a:rPr>
                        <m:t>𝑘</m:t>
                      </m:r>
                      <m:r>
                        <a:rPr lang="en-AU" sz="2400" b="0" i="1" smtClean="0">
                          <a:solidFill>
                            <a:srgbClr val="0070C0"/>
                          </a:solidFill>
                          <a:latin typeface="Cambria Math" panose="02040503050406030204" pitchFamily="18" charset="0"/>
                        </a:rPr>
                        <m:t>=9×</m:t>
                      </m:r>
                      <m:sSup>
                        <m:sSupPr>
                          <m:ctrlPr>
                            <a:rPr lang="en-AU" sz="2400" b="0" i="1" smtClean="0">
                              <a:solidFill>
                                <a:srgbClr val="0070C0"/>
                              </a:solidFill>
                              <a:latin typeface="Cambria Math" panose="02040503050406030204" pitchFamily="18" charset="0"/>
                              <a:ea typeface="Cambria Math" panose="02040503050406030204" pitchFamily="18" charset="0"/>
                            </a:rPr>
                          </m:ctrlPr>
                        </m:sSupPr>
                        <m:e>
                          <m:r>
                            <a:rPr lang="en-AU" sz="2400" b="0" i="1" smtClean="0">
                              <a:solidFill>
                                <a:srgbClr val="0070C0"/>
                              </a:solidFill>
                              <a:latin typeface="Cambria Math" panose="02040503050406030204" pitchFamily="18" charset="0"/>
                              <a:ea typeface="Cambria Math" panose="02040503050406030204" pitchFamily="18" charset="0"/>
                            </a:rPr>
                            <m:t>10</m:t>
                          </m:r>
                        </m:e>
                        <m:sup>
                          <m:r>
                            <a:rPr lang="en-AU" sz="2400" b="0" i="1" smtClean="0">
                              <a:solidFill>
                                <a:srgbClr val="0070C0"/>
                              </a:solidFill>
                              <a:latin typeface="Cambria Math" panose="02040503050406030204" pitchFamily="18" charset="0"/>
                              <a:ea typeface="Cambria Math" panose="02040503050406030204" pitchFamily="18" charset="0"/>
                            </a:rPr>
                            <m:t>9</m:t>
                          </m:r>
                        </m:sup>
                      </m:sSup>
                      <m:r>
                        <a:rPr lang="en-AU" sz="2400" b="0" i="1" smtClean="0">
                          <a:solidFill>
                            <a:srgbClr val="0070C0"/>
                          </a:solidFill>
                          <a:latin typeface="Cambria Math" panose="02040503050406030204" pitchFamily="18" charset="0"/>
                          <a:ea typeface="Cambria Math" panose="02040503050406030204" pitchFamily="18" charset="0"/>
                        </a:rPr>
                        <m:t> </m:t>
                      </m:r>
                      <m:r>
                        <a:rPr lang="en-AU" sz="2400" b="0" i="1" smtClean="0">
                          <a:solidFill>
                            <a:srgbClr val="0070C0"/>
                          </a:solidFill>
                          <a:latin typeface="Cambria Math" panose="02040503050406030204" pitchFamily="18" charset="0"/>
                          <a:ea typeface="Cambria Math" panose="02040503050406030204" pitchFamily="18" charset="0"/>
                        </a:rPr>
                        <m:t>𝑁</m:t>
                      </m:r>
                      <m:r>
                        <a:rPr lang="en-AU" sz="2400" b="0" i="1" smtClean="0">
                          <a:solidFill>
                            <a:srgbClr val="0070C0"/>
                          </a:solidFill>
                          <a:latin typeface="Cambria Math" panose="02040503050406030204" pitchFamily="18" charset="0"/>
                          <a:ea typeface="Cambria Math" panose="02040503050406030204" pitchFamily="18" charset="0"/>
                        </a:rPr>
                        <m:t> </m:t>
                      </m:r>
                      <m:sSup>
                        <m:sSupPr>
                          <m:ctrlPr>
                            <a:rPr lang="en-AU" sz="2400" b="0" i="1" smtClean="0">
                              <a:solidFill>
                                <a:srgbClr val="0070C0"/>
                              </a:solidFill>
                              <a:latin typeface="Cambria Math" panose="02040503050406030204" pitchFamily="18" charset="0"/>
                              <a:ea typeface="Cambria Math" panose="02040503050406030204" pitchFamily="18" charset="0"/>
                            </a:rPr>
                          </m:ctrlPr>
                        </m:sSupPr>
                        <m:e>
                          <m:r>
                            <a:rPr lang="en-AU" sz="2400" b="0" i="1" smtClean="0">
                              <a:solidFill>
                                <a:srgbClr val="0070C0"/>
                              </a:solidFill>
                              <a:latin typeface="Cambria Math" panose="02040503050406030204" pitchFamily="18" charset="0"/>
                              <a:ea typeface="Cambria Math" panose="02040503050406030204" pitchFamily="18" charset="0"/>
                            </a:rPr>
                            <m:t>𝑚</m:t>
                          </m:r>
                        </m:e>
                        <m:sup>
                          <m:r>
                            <a:rPr lang="en-AU" sz="2400" b="0" i="1" smtClean="0">
                              <a:solidFill>
                                <a:srgbClr val="0070C0"/>
                              </a:solidFill>
                              <a:latin typeface="Cambria Math" panose="02040503050406030204" pitchFamily="18" charset="0"/>
                              <a:ea typeface="Cambria Math" panose="02040503050406030204" pitchFamily="18" charset="0"/>
                            </a:rPr>
                            <m:t>2</m:t>
                          </m:r>
                        </m:sup>
                      </m:sSup>
                      <m:r>
                        <a:rPr lang="en-AU" sz="2400" b="0" i="1" smtClean="0">
                          <a:solidFill>
                            <a:srgbClr val="0070C0"/>
                          </a:solidFill>
                          <a:latin typeface="Cambria Math" panose="02040503050406030204" pitchFamily="18" charset="0"/>
                          <a:ea typeface="Cambria Math" panose="02040503050406030204" pitchFamily="18" charset="0"/>
                        </a:rPr>
                        <m:t> </m:t>
                      </m:r>
                      <m:sSup>
                        <m:sSupPr>
                          <m:ctrlPr>
                            <a:rPr lang="en-AU" sz="2400" b="0" i="1" smtClean="0">
                              <a:solidFill>
                                <a:srgbClr val="0070C0"/>
                              </a:solidFill>
                              <a:latin typeface="Cambria Math" panose="02040503050406030204" pitchFamily="18" charset="0"/>
                              <a:ea typeface="Cambria Math" panose="02040503050406030204" pitchFamily="18" charset="0"/>
                            </a:rPr>
                          </m:ctrlPr>
                        </m:sSupPr>
                        <m:e>
                          <m:r>
                            <a:rPr lang="en-AU" sz="2400" b="0" i="1" smtClean="0">
                              <a:solidFill>
                                <a:srgbClr val="0070C0"/>
                              </a:solidFill>
                              <a:latin typeface="Cambria Math" panose="02040503050406030204" pitchFamily="18" charset="0"/>
                              <a:ea typeface="Cambria Math" panose="02040503050406030204" pitchFamily="18" charset="0"/>
                            </a:rPr>
                            <m:t>𝐶</m:t>
                          </m:r>
                        </m:e>
                        <m:sup>
                          <m:r>
                            <a:rPr lang="en-AU" sz="2400" b="0" i="1" smtClean="0">
                              <a:solidFill>
                                <a:srgbClr val="0070C0"/>
                              </a:solidFill>
                              <a:latin typeface="Cambria Math" panose="02040503050406030204" pitchFamily="18" charset="0"/>
                              <a:ea typeface="Cambria Math" panose="02040503050406030204" pitchFamily="18" charset="0"/>
                            </a:rPr>
                            <m:t>−2</m:t>
                          </m:r>
                        </m:sup>
                      </m:sSup>
                    </m:oMath>
                  </m:oMathPara>
                </a14:m>
                <a:endParaRPr lang="en-AU"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836356" y="3125195"/>
                <a:ext cx="3002772" cy="374353"/>
              </a:xfrm>
              <a:prstGeom prst="rect">
                <a:avLst/>
              </a:prstGeom>
              <a:blipFill rotWithShape="0">
                <a:blip r:embed="rId6"/>
                <a:stretch>
                  <a:fillRect l="-2028" t="-1639" r="-406" b="-6557"/>
                </a:stretch>
              </a:blipFill>
            </p:spPr>
            <p:txBody>
              <a:bodyPr/>
              <a:lstStyle/>
              <a:p>
                <a:r>
                  <a:rPr lang="en-AU">
                    <a:noFill/>
                  </a:rPr>
                  <a:t> </a:t>
                </a:r>
              </a:p>
            </p:txBody>
          </p:sp>
        </mc:Fallback>
      </mc:AlternateContent>
      <p:pic>
        <p:nvPicPr>
          <p:cNvPr id="12" name="Picture 11"/>
          <p:cNvPicPr>
            <a:picLocks noChangeAspect="1"/>
          </p:cNvPicPr>
          <p:nvPr/>
        </p:nvPicPr>
        <p:blipFill>
          <a:blip r:embed="rId7"/>
          <a:stretch>
            <a:fillRect/>
          </a:stretch>
        </p:blipFill>
        <p:spPr>
          <a:xfrm>
            <a:off x="1032927" y="5067323"/>
            <a:ext cx="1433687" cy="1433687"/>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5109535" y="5170962"/>
                <a:ext cx="1171410" cy="11323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AU" sz="3200" i="1" smtClean="0">
                              <a:solidFill>
                                <a:srgbClr val="0070C0"/>
                              </a:solidFill>
                              <a:latin typeface="Cambria Math" panose="02040503050406030204" pitchFamily="18" charset="0"/>
                            </a:rPr>
                          </m:ctrlPr>
                        </m:accPr>
                        <m:e>
                          <m:r>
                            <a:rPr lang="en-AU" sz="3200" b="0" i="1" smtClean="0">
                              <a:solidFill>
                                <a:srgbClr val="0070C0"/>
                              </a:solidFill>
                              <a:latin typeface="Cambria Math" panose="02040503050406030204" pitchFamily="18" charset="0"/>
                            </a:rPr>
                            <m:t>𝐸</m:t>
                          </m:r>
                        </m:e>
                      </m:acc>
                      <m:r>
                        <a:rPr lang="en-AU" sz="3200" b="0" i="1" smtClean="0">
                          <a:solidFill>
                            <a:srgbClr val="0070C0"/>
                          </a:solidFill>
                          <a:latin typeface="Cambria Math" panose="02040503050406030204" pitchFamily="18" charset="0"/>
                        </a:rPr>
                        <m:t>=</m:t>
                      </m:r>
                      <m:f>
                        <m:fPr>
                          <m:ctrlPr>
                            <a:rPr lang="en-AU" sz="3200" b="0" i="1" smtClean="0">
                              <a:solidFill>
                                <a:srgbClr val="0070C0"/>
                              </a:solidFill>
                              <a:latin typeface="Cambria Math" panose="02040503050406030204" pitchFamily="18" charset="0"/>
                            </a:rPr>
                          </m:ctrlPr>
                        </m:fPr>
                        <m:num>
                          <m:acc>
                            <m:accPr>
                              <m:chr m:val="⃗"/>
                              <m:ctrlPr>
                                <a:rPr lang="en-AU" sz="3200" b="0" i="1" smtClean="0">
                                  <a:solidFill>
                                    <a:srgbClr val="0070C0"/>
                                  </a:solidFill>
                                  <a:latin typeface="Cambria Math" panose="02040503050406030204" pitchFamily="18" charset="0"/>
                                </a:rPr>
                              </m:ctrlPr>
                            </m:accPr>
                            <m:e>
                              <m:r>
                                <a:rPr lang="en-AU" sz="3200" b="0" i="1" smtClean="0">
                                  <a:solidFill>
                                    <a:srgbClr val="0070C0"/>
                                  </a:solidFill>
                                  <a:latin typeface="Cambria Math" panose="02040503050406030204" pitchFamily="18" charset="0"/>
                                </a:rPr>
                                <m:t>𝐹</m:t>
                              </m:r>
                            </m:e>
                          </m:acc>
                        </m:num>
                        <m:den>
                          <m:r>
                            <a:rPr lang="en-AU" sz="3200" b="0" i="1" smtClean="0">
                              <a:solidFill>
                                <a:srgbClr val="0070C0"/>
                              </a:solidFill>
                              <a:latin typeface="Cambria Math" panose="02040503050406030204" pitchFamily="18" charset="0"/>
                            </a:rPr>
                            <m:t>𝑞</m:t>
                          </m:r>
                        </m:den>
                      </m:f>
                    </m:oMath>
                  </m:oMathPara>
                </a14:m>
                <a:endParaRPr lang="en-AU"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109535" y="5170962"/>
                <a:ext cx="1171410" cy="1132361"/>
              </a:xfrm>
              <a:prstGeom prst="rect">
                <a:avLst/>
              </a:prstGeom>
              <a:blipFill rotWithShape="0">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811523" y="5498445"/>
                <a:ext cx="1489190" cy="5523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AU" sz="3200" i="1" smtClean="0">
                              <a:solidFill>
                                <a:srgbClr val="0070C0"/>
                              </a:solidFill>
                              <a:latin typeface="Cambria Math" panose="02040503050406030204" pitchFamily="18" charset="0"/>
                            </a:rPr>
                          </m:ctrlPr>
                        </m:accPr>
                        <m:e>
                          <m:r>
                            <a:rPr lang="en-AU" sz="3200" b="0" i="1" smtClean="0">
                              <a:solidFill>
                                <a:srgbClr val="0070C0"/>
                              </a:solidFill>
                              <a:latin typeface="Cambria Math" panose="02040503050406030204" pitchFamily="18" charset="0"/>
                            </a:rPr>
                            <m:t>𝐹</m:t>
                          </m:r>
                        </m:e>
                      </m:acc>
                      <m:r>
                        <a:rPr lang="en-AU" sz="3200" b="0" i="1" smtClean="0">
                          <a:solidFill>
                            <a:srgbClr val="0070C0"/>
                          </a:solidFill>
                          <a:latin typeface="Cambria Math" panose="02040503050406030204" pitchFamily="18" charset="0"/>
                        </a:rPr>
                        <m:t>=</m:t>
                      </m:r>
                      <m:r>
                        <a:rPr lang="en-AU" sz="3200" b="0" i="1" smtClean="0">
                          <a:solidFill>
                            <a:srgbClr val="0070C0"/>
                          </a:solidFill>
                          <a:latin typeface="Cambria Math" panose="02040503050406030204" pitchFamily="18" charset="0"/>
                        </a:rPr>
                        <m:t>𝑞</m:t>
                      </m:r>
                      <m:r>
                        <a:rPr lang="en-AU" sz="3200" b="0" i="1" smtClean="0">
                          <a:solidFill>
                            <a:srgbClr val="0070C0"/>
                          </a:solidFill>
                          <a:latin typeface="Cambria Math" panose="02040503050406030204" pitchFamily="18" charset="0"/>
                        </a:rPr>
                        <m:t> </m:t>
                      </m:r>
                      <m:acc>
                        <m:accPr>
                          <m:chr m:val="⃗"/>
                          <m:ctrlPr>
                            <a:rPr lang="en-AU" sz="3200" b="0" i="1" smtClean="0">
                              <a:solidFill>
                                <a:srgbClr val="0070C0"/>
                              </a:solidFill>
                              <a:latin typeface="Cambria Math" panose="02040503050406030204" pitchFamily="18" charset="0"/>
                            </a:rPr>
                          </m:ctrlPr>
                        </m:accPr>
                        <m:e>
                          <m:r>
                            <a:rPr lang="en-AU" sz="3200" b="0" i="1" smtClean="0">
                              <a:solidFill>
                                <a:srgbClr val="0070C0"/>
                              </a:solidFill>
                              <a:latin typeface="Cambria Math" panose="02040503050406030204" pitchFamily="18" charset="0"/>
                            </a:rPr>
                            <m:t>𝐸</m:t>
                          </m:r>
                        </m:e>
                      </m:acc>
                    </m:oMath>
                  </m:oMathPara>
                </a14:m>
                <a:endParaRPr lang="en-AU" sz="3200" dirty="0">
                  <a:solidFill>
                    <a:srgbClr val="0070C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811523" y="5498445"/>
                <a:ext cx="1489190" cy="552331"/>
              </a:xfrm>
              <a:prstGeom prst="rect">
                <a:avLst/>
              </a:prstGeom>
              <a:blipFill rotWithShape="0">
                <a:blip r:embed="rId9"/>
                <a:stretch>
                  <a:fillRect/>
                </a:stretch>
              </a:blipFill>
            </p:spPr>
            <p:txBody>
              <a:bodyPr/>
              <a:lstStyle/>
              <a:p>
                <a:r>
                  <a:rPr lang="en-AU">
                    <a:noFill/>
                  </a:rPr>
                  <a:t> </a:t>
                </a:r>
              </a:p>
            </p:txBody>
          </p:sp>
        </mc:Fallback>
      </mc:AlternateContent>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01129" y="5119553"/>
            <a:ext cx="1362078" cy="1362078"/>
          </a:xfrm>
          <a:prstGeom prst="rect">
            <a:avLst/>
          </a:prstGeom>
        </p:spPr>
      </p:pic>
    </p:spTree>
    <p:custDataLst>
      <p:tags r:id="rId1"/>
    </p:custDataLst>
    <p:extLst>
      <p:ext uri="{BB962C8B-B14F-4D97-AF65-F5344CB8AC3E}">
        <p14:creationId xmlns:p14="http://schemas.microsoft.com/office/powerpoint/2010/main" val="1853581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latin typeface="+mn-lt"/>
              </a:rPr>
              <a:t>Electric charge</a:t>
            </a:r>
            <a:endParaRPr lang="en-AU" sz="48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p:nvSpPr>
        <p:spPr>
          <a:xfrm>
            <a:off x="620888" y="1354664"/>
            <a:ext cx="7710311" cy="1077218"/>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t>Atoms </a:t>
            </a:r>
            <a:r>
              <a:rPr lang="en-AU" sz="3200" dirty="0" smtClean="0"/>
              <a:t>are composed </a:t>
            </a:r>
            <a:r>
              <a:rPr lang="en-AU" sz="3200" dirty="0" smtClean="0"/>
              <a:t>of </a:t>
            </a:r>
            <a:r>
              <a:rPr lang="en-AU" sz="3200" dirty="0" smtClean="0">
                <a:solidFill>
                  <a:srgbClr val="7030A0"/>
                </a:solidFill>
              </a:rPr>
              <a:t>negatively-charged electrons</a:t>
            </a:r>
            <a:r>
              <a:rPr lang="en-AU" sz="3200" dirty="0" smtClean="0"/>
              <a:t> and </a:t>
            </a:r>
            <a:r>
              <a:rPr lang="en-AU" sz="3200" dirty="0" smtClean="0">
                <a:solidFill>
                  <a:srgbClr val="FFC000"/>
                </a:solidFill>
              </a:rPr>
              <a:t>positively-charged protons</a:t>
            </a:r>
            <a:endParaRPr lang="en-AU" sz="3200" dirty="0">
              <a:solidFill>
                <a:srgbClr val="FFC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688" y="2585159"/>
            <a:ext cx="6426368" cy="4215392"/>
          </a:xfrm>
          <a:prstGeom prst="rect">
            <a:avLst/>
          </a:prstGeom>
        </p:spPr>
      </p:pic>
    </p:spTree>
    <p:custDataLst>
      <p:tags r:id="rId1"/>
    </p:custDataLst>
    <p:extLst>
      <p:ext uri="{BB962C8B-B14F-4D97-AF65-F5344CB8AC3E}">
        <p14:creationId xmlns:p14="http://schemas.microsoft.com/office/powerpoint/2010/main" val="43769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latin typeface="+mn-lt"/>
              </a:rPr>
              <a:t>Electric charge</a:t>
            </a:r>
            <a:endParaRPr lang="en-AU" sz="48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620888" y="1354664"/>
            <a:ext cx="7710311" cy="584775"/>
          </a:xfrm>
          <a:prstGeom prst="rect">
            <a:avLst/>
          </a:prstGeom>
          <a:noFill/>
        </p:spPr>
        <p:txBody>
          <a:bodyPr wrap="square" rtlCol="0">
            <a:spAutoFit/>
          </a:bodyPr>
          <a:lstStyle/>
          <a:p>
            <a:pPr marL="285750" indent="-285750">
              <a:buFont typeface="Arial" panose="020B0604020202020204" pitchFamily="34" charset="0"/>
              <a:buChar char="•"/>
            </a:pPr>
            <a:r>
              <a:rPr lang="en-AU" sz="3200" dirty="0"/>
              <a:t>C</a:t>
            </a:r>
            <a:r>
              <a:rPr lang="en-AU" sz="3200" dirty="0" smtClean="0"/>
              <a:t>harge is measured in </a:t>
            </a:r>
            <a:r>
              <a:rPr lang="en-AU" sz="3200" dirty="0" smtClean="0">
                <a:solidFill>
                  <a:srgbClr val="FF0000"/>
                </a:solidFill>
              </a:rPr>
              <a:t>Coulombs</a:t>
            </a:r>
            <a:r>
              <a:rPr lang="en-AU" sz="3200" dirty="0" smtClean="0"/>
              <a:t> [unit: C]</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6965" y="2516717"/>
            <a:ext cx="4998156" cy="3282122"/>
          </a:xfrm>
          <a:prstGeom prst="rect">
            <a:avLst/>
          </a:prstGeom>
        </p:spPr>
      </p:pic>
    </p:spTree>
    <p:custDataLst>
      <p:tags r:id="rId1"/>
    </p:custDataLst>
    <p:extLst>
      <p:ext uri="{BB962C8B-B14F-4D97-AF65-F5344CB8AC3E}">
        <p14:creationId xmlns:p14="http://schemas.microsoft.com/office/powerpoint/2010/main" val="4137218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latin typeface="+mn-lt"/>
              </a:rPr>
              <a:t>Electric charge</a:t>
            </a:r>
            <a:endParaRPr lang="en-AU" sz="48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620888" y="1354664"/>
            <a:ext cx="7710311" cy="4031873"/>
          </a:xfrm>
          <a:prstGeom prst="rect">
            <a:avLst/>
          </a:prstGeom>
          <a:noFill/>
        </p:spPr>
        <p:txBody>
          <a:bodyPr wrap="square" rtlCol="0">
            <a:spAutoFit/>
          </a:bodyPr>
          <a:lstStyle/>
          <a:p>
            <a:pPr marL="285750" indent="-285750">
              <a:buFont typeface="Arial" panose="020B0604020202020204" pitchFamily="34" charset="0"/>
              <a:buChar char="•"/>
            </a:pPr>
            <a:r>
              <a:rPr lang="en-AU" sz="3200" dirty="0"/>
              <a:t>C</a:t>
            </a:r>
            <a:r>
              <a:rPr lang="en-AU" sz="3200" dirty="0" smtClean="0"/>
              <a:t>harge is measured in </a:t>
            </a:r>
            <a:r>
              <a:rPr lang="en-AU" sz="3200" dirty="0" smtClean="0">
                <a:solidFill>
                  <a:srgbClr val="FF0000"/>
                </a:solidFill>
              </a:rPr>
              <a:t>Coulombs</a:t>
            </a:r>
            <a:r>
              <a:rPr lang="en-AU" sz="3200" dirty="0" smtClean="0"/>
              <a:t> [unit: C]</a:t>
            </a:r>
          </a:p>
          <a:p>
            <a:pPr marL="285750" indent="-285750">
              <a:buFont typeface="Arial" panose="020B0604020202020204" pitchFamily="34" charset="0"/>
              <a:buChar char="•"/>
            </a:pPr>
            <a:endParaRPr lang="en-AU" sz="3200" dirty="0" smtClean="0"/>
          </a:p>
          <a:p>
            <a:pPr marL="285750" indent="-285750">
              <a:buFont typeface="Arial" panose="020B0604020202020204" pitchFamily="34" charset="0"/>
              <a:buChar char="•"/>
            </a:pPr>
            <a:r>
              <a:rPr lang="en-AU" sz="3200" dirty="0" smtClean="0"/>
              <a:t>Proton and electron have equal and opposite </a:t>
            </a:r>
            <a:r>
              <a:rPr lang="en-AU" sz="3200" dirty="0" smtClean="0">
                <a:solidFill>
                  <a:srgbClr val="FF0000"/>
                </a:solidFill>
              </a:rPr>
              <a:t>elementary charge = 1.6 x 10</a:t>
            </a:r>
            <a:r>
              <a:rPr lang="en-AU" sz="3200" baseline="30000" dirty="0" smtClean="0">
                <a:solidFill>
                  <a:srgbClr val="FF0000"/>
                </a:solidFill>
              </a:rPr>
              <a:t>-19</a:t>
            </a:r>
            <a:r>
              <a:rPr lang="en-AU" sz="3200" dirty="0" smtClean="0">
                <a:solidFill>
                  <a:srgbClr val="FF0000"/>
                </a:solidFill>
              </a:rPr>
              <a:t> C</a:t>
            </a:r>
          </a:p>
          <a:p>
            <a:pPr marL="285750" indent="-285750">
              <a:buFont typeface="Arial" panose="020B0604020202020204" pitchFamily="34" charset="0"/>
              <a:buChar char="•"/>
            </a:pPr>
            <a:endParaRPr lang="en-AU" sz="3200" dirty="0">
              <a:solidFill>
                <a:srgbClr val="FF0000"/>
              </a:solidFill>
            </a:endParaRPr>
          </a:p>
          <a:p>
            <a:pPr marL="285750" indent="-285750">
              <a:buFont typeface="Arial" panose="020B0604020202020204" pitchFamily="34" charset="0"/>
              <a:buChar char="•"/>
            </a:pPr>
            <a:r>
              <a:rPr lang="en-AU" sz="3200" dirty="0" smtClean="0">
                <a:solidFill>
                  <a:srgbClr val="0070C0"/>
                </a:solidFill>
              </a:rPr>
              <a:t>Charge on proton = +1.6 x 10</a:t>
            </a:r>
            <a:r>
              <a:rPr lang="en-AU" sz="3200" baseline="30000" dirty="0" smtClean="0">
                <a:solidFill>
                  <a:srgbClr val="0070C0"/>
                </a:solidFill>
              </a:rPr>
              <a:t>-19</a:t>
            </a:r>
            <a:r>
              <a:rPr lang="en-AU" sz="3200" dirty="0" smtClean="0">
                <a:solidFill>
                  <a:srgbClr val="0070C0"/>
                </a:solidFill>
              </a:rPr>
              <a:t> C</a:t>
            </a:r>
          </a:p>
          <a:p>
            <a:pPr marL="285750" indent="-285750">
              <a:buFont typeface="Arial" panose="020B0604020202020204" pitchFamily="34" charset="0"/>
              <a:buChar char="•"/>
            </a:pPr>
            <a:endParaRPr lang="en-AU" sz="3200" dirty="0">
              <a:solidFill>
                <a:srgbClr val="0070C0"/>
              </a:solidFill>
            </a:endParaRPr>
          </a:p>
          <a:p>
            <a:pPr marL="285750" indent="-285750">
              <a:buFont typeface="Arial" panose="020B0604020202020204" pitchFamily="34" charset="0"/>
              <a:buChar char="•"/>
            </a:pPr>
            <a:r>
              <a:rPr lang="en-AU" sz="3200" dirty="0" smtClean="0">
                <a:solidFill>
                  <a:srgbClr val="0070C0"/>
                </a:solidFill>
              </a:rPr>
              <a:t>Charge on electron = -1.6 x 10</a:t>
            </a:r>
            <a:r>
              <a:rPr lang="en-AU" sz="3200" baseline="30000" dirty="0" smtClean="0">
                <a:solidFill>
                  <a:srgbClr val="0070C0"/>
                </a:solidFill>
              </a:rPr>
              <a:t>-19</a:t>
            </a:r>
            <a:r>
              <a:rPr lang="en-AU" sz="3200" dirty="0" smtClean="0">
                <a:solidFill>
                  <a:srgbClr val="0070C0"/>
                </a:solidFill>
              </a:rPr>
              <a:t> C</a:t>
            </a:r>
            <a:endParaRPr lang="en-AU" sz="3200" dirty="0">
              <a:solidFill>
                <a:srgbClr val="0070C0"/>
              </a:solidFill>
            </a:endParaRPr>
          </a:p>
        </p:txBody>
      </p:sp>
    </p:spTree>
    <p:custDataLst>
      <p:tags r:id="rId1"/>
    </p:custDataLst>
    <p:extLst>
      <p:ext uri="{BB962C8B-B14F-4D97-AF65-F5344CB8AC3E}">
        <p14:creationId xmlns:p14="http://schemas.microsoft.com/office/powerpoint/2010/main" val="1358538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latin typeface="+mn-lt"/>
              </a:rPr>
              <a:t>Electric charge</a:t>
            </a:r>
            <a:endParaRPr lang="en-AU" sz="48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p:nvSpPr>
        <p:spPr>
          <a:xfrm>
            <a:off x="620888" y="1354664"/>
            <a:ext cx="7710311" cy="1569660"/>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t>We now know that protons and neutrons are made up of </a:t>
            </a:r>
            <a:r>
              <a:rPr lang="en-AU" sz="3200" dirty="0" smtClean="0">
                <a:solidFill>
                  <a:srgbClr val="FF0000"/>
                </a:solidFill>
              </a:rPr>
              <a:t>quarks</a:t>
            </a:r>
            <a:r>
              <a:rPr lang="en-AU" sz="3200" dirty="0"/>
              <a:t> </a:t>
            </a:r>
            <a:r>
              <a:rPr lang="en-AU" sz="3200" dirty="0" smtClean="0"/>
              <a:t>with 2/3 and -1/3 charges </a:t>
            </a:r>
            <a:r>
              <a:rPr lang="en-AU" sz="3200" dirty="0" smtClean="0"/>
              <a:t>(electrons are still fundamental)</a:t>
            </a:r>
            <a:endParaRPr lang="en-AU" sz="3200" dirty="0">
              <a:solidFill>
                <a:srgbClr val="FFC0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444" y="3116268"/>
            <a:ext cx="7794378" cy="3024894"/>
          </a:xfrm>
          <a:prstGeom prst="rect">
            <a:avLst/>
          </a:prstGeom>
        </p:spPr>
      </p:pic>
    </p:spTree>
    <p:custDataLst>
      <p:tags r:id="rId1"/>
    </p:custDataLst>
    <p:extLst>
      <p:ext uri="{BB962C8B-B14F-4D97-AF65-F5344CB8AC3E}">
        <p14:creationId xmlns:p14="http://schemas.microsoft.com/office/powerpoint/2010/main" val="1600934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latin typeface="+mn-lt"/>
              </a:rPr>
              <a:t>Electric charge</a:t>
            </a:r>
            <a:endParaRPr lang="en-AU" sz="48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620888" y="1354664"/>
            <a:ext cx="7710311" cy="1077218"/>
          </a:xfrm>
          <a:prstGeom prst="rect">
            <a:avLst/>
          </a:prstGeom>
          <a:noFill/>
        </p:spPr>
        <p:txBody>
          <a:bodyPr wrap="square" rtlCol="0">
            <a:spAutoFit/>
          </a:bodyPr>
          <a:lstStyle/>
          <a:p>
            <a:pPr marL="285750" indent="-285750">
              <a:buFont typeface="Arial" panose="020B0604020202020204" pitchFamily="34" charset="0"/>
              <a:buChar char="•"/>
            </a:pPr>
            <a:r>
              <a:rPr lang="en-AU" sz="3200" dirty="0"/>
              <a:t>C</a:t>
            </a:r>
            <a:r>
              <a:rPr lang="en-AU" sz="3200" dirty="0" smtClean="0"/>
              <a:t>harge </a:t>
            </a:r>
            <a:r>
              <a:rPr lang="en-AU" sz="3200" dirty="0" smtClean="0">
                <a:solidFill>
                  <a:srgbClr val="FF0000"/>
                </a:solidFill>
              </a:rPr>
              <a:t>cannot be created or destroyed </a:t>
            </a:r>
            <a:r>
              <a:rPr lang="en-AU" sz="3200" dirty="0" smtClean="0"/>
              <a:t>(it is conserved) but it can be moved around</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854677"/>
            <a:ext cx="6096000" cy="3429000"/>
          </a:xfrm>
          <a:prstGeom prst="rect">
            <a:avLst/>
          </a:prstGeom>
        </p:spPr>
      </p:pic>
    </p:spTree>
    <p:custDataLst>
      <p:tags r:id="rId1"/>
    </p:custDataLst>
    <p:extLst>
      <p:ext uri="{BB962C8B-B14F-4D97-AF65-F5344CB8AC3E}">
        <p14:creationId xmlns:p14="http://schemas.microsoft.com/office/powerpoint/2010/main" val="15473345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POINTVERSION" val="14.0"/>
  <p:tag name="PPVERSION" val="14.0"/>
  <p:tag name="DELIMITERS" val="3.1"/>
  <p:tag name="SHOWBARVISIBLE" val="True"/>
  <p:tag name="USESECONDARYMONITOR" val="True"/>
  <p:tag name="SAVECSVWITHSESSION" val="Fals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722948"/>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GRIDFONTSIZE" val="12"/>
  <p:tag name="POLLINGCYCLE" val="2"/>
  <p:tag name="CHARTCOLORS" val="0"/>
  <p:tag name="CHARTLABELS" val="1"/>
  <p:tag name="RESETCHARTS" val="True"/>
  <p:tag name="INCLUDENONRESPONDERS" val="False"/>
  <p:tag name="MULTIRESPDIVISOR" val="1"/>
  <p:tag name="INCLUDEPPT" val="True"/>
  <p:tag name="ALLOWUSERFEEDBACK" val="True"/>
  <p:tag name="CORRECTPOINTVALUE" val="1"/>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TASKPANEKEY" val="559d0d74-4e4b-44c4-8588-cd2101f2c9da"/>
  <p:tag name="INCLUDESESSION" val="True"/>
  <p:tag name="LUIDIAENABLED" val="False"/>
  <p:tag name="EXPANDSHOWBAR" val="True"/>
  <p:tag name="WASPOLLED" val="9F5AFD41D394412FB18537C7D8819B5E"/>
  <p:tag name="TPVERSION" val="5"/>
  <p:tag name="TPFULLVERSION" val="5.2.0.3121"/>
  <p:tag name="PPTVERSION" val="15"/>
  <p:tag name="TPOS" val="2"/>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SLIDEID" val="D604D46ACFB54DE9ACE19FACBF510B78"/>
  <p:tag name="SLIDETYPE" val="Q"/>
  <p:tag name="DEMOGRAPHIC" val="False"/>
  <p:tag name="SPEEDSCORING" val="False"/>
  <p:tag name="CORRECTPOINTVALUE" val="1"/>
  <p:tag name="INCORRECTPOINTVALUE" val="0"/>
  <p:tag name="VALUEFORMAT" val="0%"/>
  <p:tag name="DELIMITERS" val="3.1"/>
  <p:tag name="SLIDEORDER" val="21"/>
  <p:tag name="SLIDEGUID" val="0AB76F5EA9924D97889C6D2292B2B566"/>
  <p:tag name="QUESTIONALIAS" val="A balloon is rubbed against a nylon jumper, and it is then found to cause a force of attraction to human hair. From this experiment it can be determined that the electrostatic charge on the balloon is"/>
  <p:tag name="ANSWERSALIAS" val="positive|smicln|negative|smicln|impossible to determine"/>
  <p:tag name="RESPONSESGATHERED" val="True"/>
  <p:tag name="TOTALRESPONSES" val="50"/>
  <p:tag name="RESPONSECOUNT" val="50"/>
  <p:tag name="SLICED" val="False"/>
  <p:tag name="RESPONSES" val="-;3;3;-;3;3;-;2;1;3;3;3;-;-;1;-;3;3;3;-;-;-;3;-;-;-;3;3;3;-;-;3;3;-;-;1;3;1;1;1;-;3;-;3;-;1;1;1;-;1;1;3;1;-;-;1;-;-;-;3;1;-;-;1;1;1;-;-;2;3;3;1;1;2;1;-;2;-;3;3;1;"/>
  <p:tag name="CHARTSTRINGSTD" val="21 4 25"/>
  <p:tag name="CHARTSTRINGREV" val="25 4 21"/>
  <p:tag name="CHARTSTRINGSTDPER" val="0.42 0.08 0.5"/>
  <p:tag name="CHARTSTRINGREVPER" val="0.5 0.08 0.42"/>
  <p:tag name="ANONYMOUSTEMP" val="False"/>
  <p:tag name="VALUES" val="Incorrect|smicln|Incorrect|smicln|No Value"/>
  <p:tag name="LIVECHARTING" val="False"/>
  <p:tag name="AUTOOPENPOLL" val="True"/>
  <p:tag name="AUTOFORMATCHART" val="True"/>
  <p:tag name="TYPE" val="MultiChoiceSlide"/>
  <p:tag name="TPQUESTIONXML" val="﻿&lt;?xml version=&quot;1.0&quot; encoding=&quot;utf-8&quot;?&gt;&#10;&lt;questionlist&gt;&#10;    &lt;properties&gt;&#10;        &lt;guid&gt;C7BAFD604C664BFAA88B71E9C22D8881&lt;/guid&gt;&#10;        &lt;description /&gt;&#10;        &lt;date&gt;5/1/2016 10:40:2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157733F65D74DBAAA610CDEA1FC405B&lt;/guid&gt;&#10;            &lt;repollguid&gt;448517D0539142619B293D1C622B9304&lt;/repollguid&gt;&#10;            &lt;sourceid&gt;B7B7E382A1F24FFE8EDB0DCDF1B5CB87&lt;/sourceid&gt;&#10;            &lt;questiontext&gt;A balloon is rubbed against a nylon jumper, and it is then found to cause a force of attraction to human hair. From this experiment it can be determined that the electrostatic charge on the balloon is&lt;/questiontext&gt;&#10;            &lt;showresults&gt;True&lt;/showresults&gt;&#10;            &lt;responsegrid&gt;0&lt;/responsegrid&gt;&#10;            &lt;countdowntimer&gt;False&lt;/countdowntimer&gt;&#10;            &lt;correctvalue&gt;1&lt;/correctvalue&gt;&#10;            &lt;incorrectvalue&gt;0&lt;/incorrectvalue&gt;&#10;            &lt;responselimit&gt;1&lt;/responselimit&gt;&#10;            &lt;bulletstyle&gt;0&lt;/bulletstyle&gt;&#10;            &lt;answers&gt;&#10;                &lt;answer&gt;&#10;                    &lt;guid&gt;EFF8447D15374341AAFF790B1D51E1A6&lt;/guid&gt;&#10;                    &lt;answertext&gt;positive&lt;/answertext&gt;&#10;                    &lt;valuetype&gt;-1&lt;/valuetype&gt;&#10;                &lt;/answer&gt;&#10;                &lt;answer&gt;&#10;                    &lt;guid&gt;474EE436775441D9982AFCBD17288071&lt;/guid&gt;&#10;                    &lt;answertext&gt;negative&lt;/answertext&gt;&#10;                    &lt;valuetype&gt;-1&lt;/valuetype&gt;&#10;                &lt;/answer&gt;&#10;                &lt;answer&gt;&#10;                    &lt;guid&gt;565F95A393AD48B58F5026C98AD02C76&lt;/guid&gt;&#10;                    &lt;answertext&gt;Impossible to determine&lt;/answertext&gt;&#10;                    &lt;valuetype&gt;0&lt;/valuetype&gt;&#10;                &lt;/answer&gt;&#10;            &lt;/answers&gt;&#10;        &lt;/multichoice&gt;&#10;    &lt;/questions&gt;&#10;&lt;/questionlist&gt;"/>
</p:tagLst>
</file>

<file path=ppt/tags/tag13.xml><?xml version="1.0" encoding="utf-8"?>
<p:tagLst xmlns:a="http://schemas.openxmlformats.org/drawingml/2006/main" xmlns:r="http://schemas.openxmlformats.org/officeDocument/2006/relationships" xmlns:p="http://schemas.openxmlformats.org/presentationml/2006/main">
  <p:tag name="CHARTTYPE" val="0"/>
  <p:tag name="TYPE" val="0"/>
  <p:tag name="NUMBERFORMAT" val="0"/>
  <p:tag name="LABELFORMAT" val="1"/>
  <p:tag name="COLORTYPE" val="SCHEME"/>
  <p:tag name="DEFINEDCOLORS" val="3,6,10,45,32,50,13,4,9,55,1"/>
</p:tagLst>
</file>

<file path=ppt/tags/tag14.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41"/>
  <p:tag name="FONTSIZE" val="36"/>
  <p:tag name="BULLETTYPE" val="ppBulletArabicPeriod"/>
  <p:tag name="ANSWERTEXT" val="positive&#10;negative&#10;impossible to determine"/>
  <p:tag name="ZEROBASED" val="False"/>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SLIDEID" val="D604D46ACFB54DE9ACE19FACBF510B78"/>
  <p:tag name="SLIDETYPE" val="Q"/>
  <p:tag name="DEMOGRAPHIC" val="False"/>
  <p:tag name="SPEEDSCORING" val="False"/>
  <p:tag name="CORRECTPOINTVALUE" val="1"/>
  <p:tag name="INCORRECTPOINTVALUE" val="0"/>
  <p:tag name="VALUEFORMAT" val="0%"/>
  <p:tag name="DELIMITERS" val="3.1"/>
  <p:tag name="SLIDEORDER" val="20"/>
  <p:tag name="SLIDEGUID" val="4D60599C426540FBB77B8768A24CFE22"/>
  <p:tag name="QUESTIONALIAS" val="Consider an electron placed near a pair of identical positive charges, as in the field diagram. If the electron is at position “A” the direction of the force on it is best indicated by which of the following arrows?"/>
  <p:tag name="ANSWERSALIAS" val="↑|smicln|↖|smicln|↘|smicln|→"/>
  <p:tag name="RESPONSESGATHERED" val="True"/>
  <p:tag name="TOTALRESPONSES" val="73"/>
  <p:tag name="RESPONSECOUNT" val="73"/>
  <p:tag name="SLICED" val="False"/>
  <p:tag name="RESPONSES" val="3;3;3;-;-;3;-;3;3;3;3;2;3;2;4;3;2;3;3;2;2;-;-;-;-;3;-;1;3;3;3;3;-;3;3;-;2;3;3;3;-;3;-;-;3;-;-;3;2;3;3;3;-;3;3;3;3;-;-;1;3;3;1;2;-;-;3;-;-;-;-;-;3;3;3;3;2;2;3;-;2;3;2;2;3;2;3;3;3;3;3;3;3;2;1;2;1;3;3;"/>
  <p:tag name="CHARTSTRINGSTD" val="5 16 51 1"/>
  <p:tag name="CHARTSTRINGREV" val="1 51 16 5"/>
  <p:tag name="CHARTSTRINGSTDPER" val="0.0684931506849315 0.219178082191781 0.698630136986301 0.0136986301369863"/>
  <p:tag name="CHARTSTRINGREVPER" val="0.0136986301369863 0.698630136986301 0.219178082191781 0.0684931506849315"/>
  <p:tag name="ANONYMOUSTEMP" val="False"/>
  <p:tag name="VALUES" val="Incorrect|smicln|Incorrect|smicln|No Value|smicln|No Value"/>
  <p:tag name="AUTOFORMATCHART" val="True"/>
  <p:tag name="AUTOOPENPOLL" val="True"/>
  <p:tag name="TPQUESTIONXML" val="﻿&lt;?xml version=&quot;1.0&quot; encoding=&quot;utf-8&quot;?&gt;&#10;&lt;questionlist&gt;&#10;    &lt;properties&gt;&#10;        &lt;guid&gt;A9A6626FCC054DF582F5C53C6E52EC2A&lt;/guid&gt;&#10;        &lt;description /&gt;&#10;        &lt;date&gt;5/1/2016 10:40:2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A4E03FA90D3423F92C93BAAC1F93553&lt;/guid&gt;&#10;            &lt;repollguid&gt;9797B1CFDC25405B96E384A274BC5B4B&lt;/repollguid&gt;&#10;            &lt;sourceid&gt;212717822B744701893043C2D4CDBD20&lt;/sourceid&gt;&#10;            &lt;questiontext&gt;Consider an electron placed near a pair of identical positive charges, as in the field diagram. If the electron is at position “A” the direction of the force on it is best indicated by which of the following arrows?&lt;/questiontext&gt;&#10;            &lt;showresults&gt;True&lt;/showresults&gt;&#10;            &lt;responsegrid&gt;0&lt;/responsegrid&gt;&#10;            &lt;countdowntimer&gt;False&lt;/countdowntimer&gt;&#10;            &lt;correctvalue&gt;1&lt;/correctvalue&gt;&#10;            &lt;incorrectvalue&gt;0&lt;/incorrectvalue&gt;&#10;            &lt;responselimit&gt;1&lt;/responselimit&gt;&#10;            &lt;bulletstyle&gt;0&lt;/bulletstyle&gt;&#10;            &lt;answers&gt;&#10;                &lt;answer&gt;&#10;                    &lt;guid&gt;1F840FD98C2A4BFAA5E10ADC9E336A37&lt;/guid&gt;&#10;                    &lt;answertext&gt;↑ &lt;/answertext&gt;&#10;                    &lt;valuetype&gt;-1&lt;/valuetype&gt;&#10;                &lt;/answer&gt;&#10;                &lt;answer&gt;&#10;                    &lt;guid&gt;CDF0881458414BBAAF5DC041896C3449&lt;/guid&gt;&#10;                    &lt;answertext&gt;↖ &lt;/answertext&gt;&#10;                    &lt;valuetype&gt;-1&lt;/valuetype&gt;&#10;                &lt;/answer&gt;&#10;                &lt;answer&gt;&#10;                    &lt;guid&gt;538A0E0307DD4E8697FBF297FF224C92&lt;/guid&gt;&#10;                    &lt;answertext&gt;↘ &lt;/answertext&gt;&#10;                    &lt;valuetype&gt;0&lt;/valuetype&gt;&#10;                &lt;/answer&gt;&#10;                &lt;answer&gt;&#10;                    &lt;guid&gt;746115A12F444E7095C482ACC1B2CC82&lt;/guid&gt;&#10;                    &lt;answertext&gt;→&lt;/answertext&gt;&#10;                    &lt;valuetype&gt;0&lt;/valuetype&gt;&#10;                &lt;/answer&gt;&#10;            &lt;/answers&gt;&#10;        &lt;/multichoice&gt;&#10;    &lt;/questions&gt;&#10;&lt;/questionlist&gt;"/>
  <p:tag name="TYPE" val="MultiChoiceSlide"/>
  <p:tag name="LIVECHARTING" val="False"/>
</p:tagLst>
</file>

<file path=ppt/tags/tag35.xml><?xml version="1.0" encoding="utf-8"?>
<p:tagLst xmlns:a="http://schemas.openxmlformats.org/drawingml/2006/main" xmlns:r="http://schemas.openxmlformats.org/officeDocument/2006/relationships" xmlns:p="http://schemas.openxmlformats.org/presentationml/2006/main">
  <p:tag name="CHARTTYPE" val="0"/>
  <p:tag name="TYPE" val="0"/>
  <p:tag name="NUMBERFORMAT" val="0"/>
  <p:tag name="LABELFORMAT" val="1"/>
  <p:tag name="COLORTYPE" val="SCHEME"/>
  <p:tag name="DEFINEDCOLORS" val="3,6,10,45,32,50,13,4,9,55,1"/>
</p:tagLst>
</file>

<file path=ppt/tags/tag36.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7"/>
  <p:tag name="FONTSIZE" val="40"/>
  <p:tag name="BULLETTYPE" val="ppBulletArabicPeriod"/>
  <p:tag name="ANSWERTEXT" val="↑&#10;↖&#10;↘&#10;→"/>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SLIDEGUID" val="F33FC3DDC62D49269D82D98248CC5EE8"/>
  <p:tag name="SLIDEID" val="F33FC3DDC62D49269D82D98248CC5EE8"/>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ANSWERSALIAS" val="A and B are both electrons|smicln|A and B are both protons|smicln|A is a proton, B an electron|smicln|A is an electron, B a proton|smicln|No way to determine"/>
  <p:tag name="QUESTIONALIAS" val="Two particles move into the region between charged parallel plates, moving as shown in the diagram. Which of the following combinations is possible?"/>
  <p:tag name="RESPONSESGATHERED" val="True"/>
  <p:tag name="TOTALRESPONSES" val="73"/>
  <p:tag name="RESPONSECOUNT" val="73"/>
  <p:tag name="SLICED" val="False"/>
  <p:tag name="RESPONSES" val="3;2;4;-;-;4;-;5;5;5;4;4;4;3;2;4;5;5;5;4;4;-;-;-;-;4;-;2;4;4;4;5;-;4;4;-;2;4;4;4;-;4;-;-;4;-;-;4;4;4;3;4;-;4;4;5;4;-;-;2;5;4;3;3;5;-;-;-;-;-;-;5;5;5;5;4;4;4;4;-;1;3;4;4;4;4;4;4;4;4;4;2;4;2;2;5;-;4;4;"/>
  <p:tag name="CHARTSTRINGSTD" val="1 8 6 43 15"/>
  <p:tag name="CHARTSTRINGREV" val="15 43 6 8 1"/>
  <p:tag name="CHARTSTRINGSTDPER" val="0.0136986301369863 0.10958904109589 0.0821917808219178 0.589041095890411 0.205479452054795"/>
  <p:tag name="CHARTSTRINGREVPER" val="0.205479452054795 0.589041095890411 0.0821917808219178 0.10958904109589 0.0136986301369863"/>
  <p:tag name="ANONYMOUSTEMP" val="False"/>
  <p:tag name="VALUES" val="No Value|smicln|No Value|smicln|No Value|smicln|No Value|smicln|No Value"/>
  <p:tag name="AUTOFORMATCHART" val="True"/>
  <p:tag name="AUTOOPENPOLL" val="True"/>
  <p:tag name="TPQUESTIONXML" val="﻿&lt;?xml version=&quot;1.0&quot; encoding=&quot;utf-8&quot;?&gt;&#10;&lt;questionlist&gt;&#10;    &lt;properties&gt;&#10;        &lt;guid&gt;8AB6B4779C774FF1AD24F5EB747D36B9&lt;/guid&gt;&#10;        &lt;description /&gt;&#10;        &lt;date&gt;5/1/2016 10:40:2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B3590AA12FD431A866505B0F7457DA0&lt;/guid&gt;&#10;            &lt;repollguid&gt;1EE1C91536F942A0BDA158E333183847&lt;/repollguid&gt;&#10;            &lt;sourceid&gt;414C827CC05E40A1B7AE8ECD2ECDA3C6&lt;/sourceid&gt;&#10;            &lt;questiontext&gt;Two particles move into the region between charged parallel plates, moving as shown in the diagram.Which of the following combinations is possible?&lt;/questiontext&gt;&#10;            &lt;showresults&gt;True&lt;/showresults&gt;&#10;            &lt;responsegrid&gt;0&lt;/responsegrid&gt;&#10;            &lt;countdowntimer&gt;False&lt;/countdowntimer&gt;&#10;            &lt;correctvalue&gt;1&lt;/correctvalue&gt;&#10;            &lt;incorrectvalue&gt;0&lt;/incorrectvalue&gt;&#10;            &lt;responselimit&gt;1&lt;/responselimit&gt;&#10;            &lt;bulletstyle&gt;0&lt;/bulletstyle&gt;&#10;            &lt;answers&gt;&#10;                &lt;answer&gt;&#10;                    &lt;guid&gt;C200423072AA4A38866101650D6F1906&lt;/guid&gt;&#10;                    &lt;answertext&gt;A and B are both electrons &lt;/answertext&gt;&#10;                    &lt;valuetype&gt;0&lt;/valuetype&gt;&#10;                &lt;/answer&gt;&#10;                &lt;answer&gt;&#10;                    &lt;guid&gt;C4D60B70851042A58377DE41FBBEA57C&lt;/guid&gt;&#10;                    &lt;answertext&gt;A and B are both protons &lt;/answertext&gt;&#10;                    &lt;valuetype&gt;0&lt;/valuetype&gt;&#10;                &lt;/answer&gt;&#10;                &lt;answer&gt;&#10;                    &lt;guid&gt;CD73DBE2CECE4B02A432CB5B26ED1895&lt;/guid&gt;&#10;                    &lt;answertext&gt;A is a proton, B an electron &lt;/answertext&gt;&#10;                    &lt;valuetype&gt;0&lt;/valuetype&gt;&#10;                &lt;/answer&gt;&#10;                &lt;answer&gt;&#10;                    &lt;guid&gt;596877D169C34D11A6D6F0E4B375D89B&lt;/guid&gt;&#10;                    &lt;answertext&gt;A is an electron, B a proton &lt;/answertext&gt;&#10;                    &lt;valuetype&gt;0&lt;/valuetype&gt;&#10;                &lt;/answer&gt;&#10;                &lt;answer&gt;&#10;                    &lt;guid&gt;A159382B4BB84B34BD905631AB11154B&lt;/guid&gt;&#10;                    &lt;answertext&gt;No way to determine&lt;/answertext&gt;&#10;                    &lt;valuetype&gt;0&lt;/valuetype&gt;&#10;                &lt;/answer&gt;&#10;            &lt;/answers&gt;&#10;        &lt;/multichoice&gt;&#10;    &lt;/questions&gt;&#10;&lt;/questionlist&gt;"/>
  <p:tag name="TYPE" val="MultiChoiceSlide"/>
  <p:tag name="LIVECHARTING" val="False"/>
</p:tagLst>
</file>

<file path=ppt/tags/tag45.xml><?xml version="1.0" encoding="utf-8"?>
<p:tagLst xmlns:a="http://schemas.openxmlformats.org/drawingml/2006/main" xmlns:r="http://schemas.openxmlformats.org/officeDocument/2006/relationships" xmlns:p="http://schemas.openxmlformats.org/presentationml/2006/main">
  <p:tag name="CHARTTYPE" val="0"/>
  <p:tag name="TYPE" val="0"/>
  <p:tag name="NUMBERFORMAT" val="0"/>
  <p:tag name="LABELFORMAT" val="1"/>
  <p:tag name="COLORTYPE" val="SCHEME"/>
  <p:tag name="DEFINEDCOLORS" val="3,6,10,45,32,50,13,4,9,55,1"/>
</p:tagLst>
</file>

<file path=ppt/tags/tag46.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129"/>
  <p:tag name="FONTSIZE" val="32"/>
  <p:tag name="BULLETTYPE" val="ppBulletArabicPeriod"/>
  <p:tag name="ANSWERTEXT" val="A and B are both electrons&#10;A and B are both protons&#10;A is a proton, B an electron&#10;A is an electron, B a proton&#10;No way to determine"/>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47217</TotalTime>
  <Words>1947</Words>
  <Application>Microsoft Office PowerPoint</Application>
  <PresentationFormat>On-screen Show (4:3)</PresentationFormat>
  <Paragraphs>369</Paragraphs>
  <Slides>44</Slides>
  <Notes>43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0" baseType="lpstr">
      <vt:lpstr>Arial</vt:lpstr>
      <vt:lpstr>Calibri</vt:lpstr>
      <vt:lpstr>Cambria Math</vt:lpstr>
      <vt:lpstr>Symbol</vt:lpstr>
      <vt:lpstr>Office Theme</vt:lpstr>
      <vt:lpstr>Microsoft Graph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balloon is rubbed against a nylon jumper, and it is then found to cause a force of attraction to human hair. From this experiment it can be determined that the electrostatic charge on the balloon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Consider an electron placed near a pair of identical positive charges, as in the field diagram. If the electron is at position “A” the direction of the force on it is best indicated by which of the following arrows?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particles move into the region between charged parallel plates, moving as shown in the diagram. Which of the following combinations is possible?</vt:lpstr>
      <vt:lpstr>PowerPoint Presentation</vt:lpstr>
      <vt:lpstr>PowerPoint Presentation</vt:lpstr>
      <vt:lpstr>PowerPoint Presentation</vt:lpstr>
      <vt:lpstr>PowerPoint Presentation</vt:lpstr>
      <vt:lpstr>PowerPoint Presentation</vt:lpstr>
    </vt:vector>
  </TitlesOfParts>
  <Company>Swinbune University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Swinburne University of Technology</dc:creator>
  <cp:lastModifiedBy>Chris Blake</cp:lastModifiedBy>
  <cp:revision>504</cp:revision>
  <dcterms:created xsi:type="dcterms:W3CDTF">2012-01-25T05:42:10Z</dcterms:created>
  <dcterms:modified xsi:type="dcterms:W3CDTF">2016-05-01T08:10:57Z</dcterms:modified>
</cp:coreProperties>
</file>