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4" r:id="rId2"/>
    <p:sldId id="257" r:id="rId3"/>
    <p:sldId id="259" r:id="rId4"/>
    <p:sldId id="311" r:id="rId5"/>
    <p:sldId id="260" r:id="rId6"/>
    <p:sldId id="262" r:id="rId7"/>
    <p:sldId id="264" r:id="rId8"/>
    <p:sldId id="309" r:id="rId9"/>
    <p:sldId id="268" r:id="rId10"/>
    <p:sldId id="306" r:id="rId11"/>
    <p:sldId id="267" r:id="rId12"/>
    <p:sldId id="275" r:id="rId13"/>
    <p:sldId id="279" r:id="rId14"/>
    <p:sldId id="276" r:id="rId15"/>
    <p:sldId id="278" r:id="rId16"/>
    <p:sldId id="280" r:id="rId17"/>
    <p:sldId id="281" r:id="rId18"/>
    <p:sldId id="282" r:id="rId19"/>
    <p:sldId id="283" r:id="rId20"/>
    <p:sldId id="312" r:id="rId21"/>
    <p:sldId id="285" r:id="rId22"/>
    <p:sldId id="284" r:id="rId23"/>
    <p:sldId id="287" r:id="rId24"/>
    <p:sldId id="298" r:id="rId25"/>
    <p:sldId id="291" r:id="rId26"/>
    <p:sldId id="292" r:id="rId27"/>
    <p:sldId id="293" r:id="rId28"/>
    <p:sldId id="294" r:id="rId29"/>
    <p:sldId id="313" r:id="rId30"/>
    <p:sldId id="296" r:id="rId31"/>
    <p:sldId id="297" r:id="rId32"/>
    <p:sldId id="301" r:id="rId33"/>
    <p:sldId id="310" r:id="rId34"/>
    <p:sldId id="302" r:id="rId35"/>
    <p:sldId id="258"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73" d="100"/>
          <a:sy n="73" d="100"/>
        </p:scale>
        <p:origin x="1762" y="67"/>
      </p:cViewPr>
      <p:guideLst>
        <p:guide orient="horz" pos="2160"/>
        <p:guide pos="2880"/>
      </p:guideLst>
    </p:cSldViewPr>
  </p:slideViewPr>
  <p:notesTextViewPr>
    <p:cViewPr>
      <p:scale>
        <a:sx n="1" d="1"/>
        <a:sy n="1" d="1"/>
      </p:scale>
      <p:origin x="0" y="0"/>
    </p:cViewPr>
  </p:notesTextViewPr>
  <p:sorterViewPr>
    <p:cViewPr>
      <p:scale>
        <a:sx n="100" d="100"/>
        <a:sy n="100" d="100"/>
      </p:scale>
      <p:origin x="0" y="3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9EC87-8C69-4BD2-B87A-31B3B76B04D5}" type="datetimeFigureOut">
              <a:rPr lang="en-AU" smtClean="0"/>
              <a:pPr/>
              <a:t>20/04/2016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51624-53E3-4CA3-923F-2C27FD7156B8}" type="slidenum">
              <a:rPr lang="en-AU" smtClean="0"/>
              <a:pPr/>
              <a:t>‹#›</a:t>
            </a:fld>
            <a:endParaRPr lang="en-AU"/>
          </a:p>
        </p:txBody>
      </p:sp>
    </p:spTree>
    <p:extLst>
      <p:ext uri="{BB962C8B-B14F-4D97-AF65-F5344CB8AC3E}">
        <p14:creationId xmlns:p14="http://schemas.microsoft.com/office/powerpoint/2010/main" val="281302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8251624-53E3-4CA3-923F-2C27FD7156B8}" type="slidenum">
              <a:rPr lang="en-AU" smtClean="0"/>
              <a:pPr/>
              <a:t>1</a:t>
            </a:fld>
            <a:endParaRPr lang="en-AU"/>
          </a:p>
        </p:txBody>
      </p:sp>
    </p:spTree>
    <p:extLst>
      <p:ext uri="{BB962C8B-B14F-4D97-AF65-F5344CB8AC3E}">
        <p14:creationId xmlns:p14="http://schemas.microsoft.com/office/powerpoint/2010/main" val="420416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Density of honey is 1.36 kg/litre,</a:t>
            </a:r>
            <a:r>
              <a:rPr lang="en-AU" baseline="0" dirty="0" smtClean="0"/>
              <a:t> Density of water is 1kg/litre, Density of oil is 0.92 kg/litre</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13</a:t>
            </a:fld>
            <a:endParaRPr lang="en-AU"/>
          </a:p>
        </p:txBody>
      </p:sp>
    </p:spTree>
    <p:extLst>
      <p:ext uri="{BB962C8B-B14F-4D97-AF65-F5344CB8AC3E}">
        <p14:creationId xmlns:p14="http://schemas.microsoft.com/office/powerpoint/2010/main" val="9511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a:t>
            </a:r>
            <a:r>
              <a:rPr lang="en-AU" baseline="0" dirty="0" smtClean="0"/>
              <a:t> what other factors at play, temperature, salinity, </a:t>
            </a:r>
            <a:r>
              <a:rPr lang="en-AU" baseline="0" dirty="0" err="1" smtClean="0"/>
              <a:t>equilbrium</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14</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 by hand.</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15</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Force</a:t>
            </a:r>
            <a:r>
              <a:rPr lang="en-AU" baseline="0" dirty="0" smtClean="0"/>
              <a:t> applied.  Does this conserve energy.  What if you lift car by 10 cm ? Conservation of mass ?</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16</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 by hand.</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17</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18</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Fluid element, sum forces acting</a:t>
            </a:r>
            <a:r>
              <a:rPr lang="en-AU" baseline="0" dirty="0" smtClean="0"/>
              <a:t> on element (resolve to net upwards force).  Hydrostatic, weight fluid = buoyant force</a:t>
            </a:r>
          </a:p>
          <a:p>
            <a:r>
              <a:rPr lang="en-AU" baseline="0" dirty="0" smtClean="0"/>
              <a:t>Replace fluid element with same sized object.  Net force is different due only to weight of object (lighter)</a:t>
            </a:r>
          </a:p>
          <a:p>
            <a:r>
              <a:rPr lang="en-AU" baseline="0" dirty="0" smtClean="0"/>
              <a:t>Now heavier.</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19</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20</a:t>
            </a:fld>
            <a:endParaRPr lang="en-AU"/>
          </a:p>
        </p:txBody>
      </p:sp>
    </p:spTree>
    <p:extLst>
      <p:ext uri="{BB962C8B-B14F-4D97-AF65-F5344CB8AC3E}">
        <p14:creationId xmlns:p14="http://schemas.microsoft.com/office/powerpoint/2010/main" val="160491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21</a:t>
            </a:fld>
            <a:endParaRPr lang="en-AU"/>
          </a:p>
        </p:txBody>
      </p:sp>
    </p:spTree>
    <p:extLst>
      <p:ext uri="{BB962C8B-B14F-4D97-AF65-F5344CB8AC3E}">
        <p14:creationId xmlns:p14="http://schemas.microsoft.com/office/powerpoint/2010/main" val="9511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Fluid element, sum forces acting</a:t>
            </a:r>
            <a:r>
              <a:rPr lang="en-AU" baseline="0" dirty="0" smtClean="0"/>
              <a:t> on element (resolve to net upwards force).  Hydrostatic, weight fluid = buoyant force</a:t>
            </a:r>
          </a:p>
          <a:p>
            <a:r>
              <a:rPr lang="en-AU" baseline="0" dirty="0" smtClean="0"/>
              <a:t>Replace fluid element with same sized object.  Net force is different due only to weight of object (lighter)</a:t>
            </a:r>
          </a:p>
          <a:p>
            <a:r>
              <a:rPr lang="en-AU" baseline="0" dirty="0" smtClean="0"/>
              <a:t>Now heavier.</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22</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8251624-53E3-4CA3-923F-2C27FD7156B8}" type="slidenum">
              <a:rPr lang="en-AU" smtClean="0"/>
              <a:pPr/>
              <a:t>2</a:t>
            </a:fld>
            <a:endParaRPr lang="en-AU"/>
          </a:p>
        </p:txBody>
      </p:sp>
    </p:spTree>
    <p:extLst>
      <p:ext uri="{BB962C8B-B14F-4D97-AF65-F5344CB8AC3E}">
        <p14:creationId xmlns:p14="http://schemas.microsoft.com/office/powerpoint/2010/main" val="3936964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23</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4 is correct answer:  Look at limiting cases or Newtons 3</a:t>
            </a:r>
            <a:r>
              <a:rPr lang="en-AU" baseline="30000" dirty="0" smtClean="0"/>
              <a:t>rd</a:t>
            </a:r>
            <a:r>
              <a:rPr lang="en-AU" dirty="0" smtClean="0"/>
              <a:t> law pair for forces acting</a:t>
            </a:r>
            <a:r>
              <a:rPr lang="en-AU" baseline="0" dirty="0" smtClean="0"/>
              <a:t> on water or pressure from weight of displaced water.</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24</a:t>
            </a:fld>
            <a:endParaRPr lang="en-AU"/>
          </a:p>
        </p:txBody>
      </p:sp>
    </p:spTree>
    <p:extLst>
      <p:ext uri="{BB962C8B-B14F-4D97-AF65-F5344CB8AC3E}">
        <p14:creationId xmlns:p14="http://schemas.microsoft.com/office/powerpoint/2010/main" val="406426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25</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26</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27</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28</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29</a:t>
            </a:fld>
            <a:endParaRPr lang="en-AU"/>
          </a:p>
        </p:txBody>
      </p:sp>
    </p:spTree>
    <p:extLst>
      <p:ext uri="{BB962C8B-B14F-4D97-AF65-F5344CB8AC3E}">
        <p14:creationId xmlns:p14="http://schemas.microsoft.com/office/powerpoint/2010/main" val="1537002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30</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31</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33</a:t>
            </a:fld>
            <a:endParaRPr lang="en-AU"/>
          </a:p>
        </p:txBody>
      </p:sp>
    </p:spTree>
    <p:extLst>
      <p:ext uri="{BB962C8B-B14F-4D97-AF65-F5344CB8AC3E}">
        <p14:creationId xmlns:p14="http://schemas.microsoft.com/office/powerpoint/2010/main" val="397218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169C67B-8893-406A-9A12-A2D4D6C7D872}" type="slidenum">
              <a:rPr lang="en-AU" smtClean="0"/>
              <a:pPr/>
              <a:t>3</a:t>
            </a:fld>
            <a:endParaRPr lang="en-AU"/>
          </a:p>
        </p:txBody>
      </p:sp>
    </p:spTree>
    <p:extLst>
      <p:ext uri="{BB962C8B-B14F-4D97-AF65-F5344CB8AC3E}">
        <p14:creationId xmlns:p14="http://schemas.microsoft.com/office/powerpoint/2010/main" val="977410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34</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6C21633F-EAF2-4689-84E7-912563AA3BE8}" type="slidenum">
              <a:rPr lang="en-AU" sz="1200" b="0" smtClean="0"/>
              <a:pPr/>
              <a:t>35</a:t>
            </a:fld>
            <a:endParaRPr lang="en-AU" sz="1200" b="0"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102673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169C67B-8893-406A-9A12-A2D4D6C7D872}" type="slidenum">
              <a:rPr lang="en-AU" smtClean="0"/>
              <a:pPr/>
              <a:t>4</a:t>
            </a:fld>
            <a:endParaRPr lang="en-AU"/>
          </a:p>
        </p:txBody>
      </p:sp>
    </p:spTree>
    <p:extLst>
      <p:ext uri="{BB962C8B-B14F-4D97-AF65-F5344CB8AC3E}">
        <p14:creationId xmlns:p14="http://schemas.microsoft.com/office/powerpoint/2010/main" val="290416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8251624-53E3-4CA3-923F-2C27FD7156B8}" type="slidenum">
              <a:rPr lang="en-AU" smtClean="0"/>
              <a:pPr/>
              <a:t>5</a:t>
            </a:fld>
            <a:endParaRPr lang="en-AU"/>
          </a:p>
        </p:txBody>
      </p:sp>
    </p:spTree>
    <p:extLst>
      <p:ext uri="{BB962C8B-B14F-4D97-AF65-F5344CB8AC3E}">
        <p14:creationId xmlns:p14="http://schemas.microsoft.com/office/powerpoint/2010/main" val="356612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 is the correct answer as it is a fluid.  </a:t>
            </a:r>
          </a:p>
          <a:p>
            <a:r>
              <a:rPr lang="en-AU" dirty="0" smtClean="0"/>
              <a:t>2 is a solid</a:t>
            </a:r>
          </a:p>
          <a:p>
            <a:r>
              <a:rPr lang="en-AU" dirty="0" smtClean="0"/>
              <a:t>2 and</a:t>
            </a:r>
            <a:r>
              <a:rPr lang="en-AU" baseline="0" dirty="0" smtClean="0"/>
              <a:t> 4 are both gases but there density is the same and less than that of water.</a:t>
            </a:r>
          </a:p>
          <a:p>
            <a:r>
              <a:rPr lang="en-AU" baseline="0" dirty="0" smtClean="0"/>
              <a:t>Density is temperature independent in a fixed vessel if a gas.  Note later in thermo talk about how volumes of liquids can change with temperature.</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6</a:t>
            </a:fld>
            <a:endParaRPr lang="en-AU"/>
          </a:p>
        </p:txBody>
      </p:sp>
    </p:spTree>
    <p:extLst>
      <p:ext uri="{BB962C8B-B14F-4D97-AF65-F5344CB8AC3E}">
        <p14:creationId xmlns:p14="http://schemas.microsoft.com/office/powerpoint/2010/main" val="9511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Is A any different</a:t>
            </a:r>
            <a:r>
              <a:rPr lang="en-AU" baseline="0" dirty="0" smtClean="0"/>
              <a:t> to B (yes, the glass surface must have some friction, however very small since n is quite large) 1atm = 101.k </a:t>
            </a:r>
            <a:r>
              <a:rPr lang="en-AU" baseline="0" dirty="0" err="1" smtClean="0"/>
              <a:t>kPa</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9</a:t>
            </a:fld>
            <a:endParaRPr lang="en-AU"/>
          </a:p>
        </p:txBody>
      </p:sp>
    </p:spTree>
    <p:extLst>
      <p:ext uri="{BB962C8B-B14F-4D97-AF65-F5344CB8AC3E}">
        <p14:creationId xmlns:p14="http://schemas.microsoft.com/office/powerpoint/2010/main" val="9511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Derive Free body diagram on fluid element </a:t>
            </a:r>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11</a:t>
            </a:fld>
            <a:endParaRPr lang="en-AU"/>
          </a:p>
        </p:txBody>
      </p:sp>
    </p:spTree>
    <p:extLst>
      <p:ext uri="{BB962C8B-B14F-4D97-AF65-F5344CB8AC3E}">
        <p14:creationId xmlns:p14="http://schemas.microsoft.com/office/powerpoint/2010/main" val="208408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251624-53E3-4CA3-923F-2C27FD7156B8}" type="slidenum">
              <a:rPr lang="en-AU" smtClean="0"/>
              <a:pPr/>
              <a:t>12</a:t>
            </a:fld>
            <a:endParaRPr lang="en-AU"/>
          </a:p>
        </p:txBody>
      </p:sp>
    </p:spTree>
    <p:extLst>
      <p:ext uri="{BB962C8B-B14F-4D97-AF65-F5344CB8AC3E}">
        <p14:creationId xmlns:p14="http://schemas.microsoft.com/office/powerpoint/2010/main" val="9511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384223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14297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319963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325358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194363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240847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22788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325151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62121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176539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349248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115FF-F9C5-4AF5-9E2E-D0FFF7CDC23F}" type="datetimeFigureOut">
              <a:rPr lang="en-AU" smtClean="0"/>
              <a:pPr/>
              <a:t>20/04/2016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4D4A37-37AA-467D-A404-2659705B7B09}" type="slidenum">
              <a:rPr lang="en-AU" smtClean="0"/>
              <a:pPr/>
              <a:t>‹#›</a:t>
            </a:fld>
            <a:endParaRPr lang="en-AU"/>
          </a:p>
        </p:txBody>
      </p:sp>
    </p:spTree>
    <p:extLst>
      <p:ext uri="{BB962C8B-B14F-4D97-AF65-F5344CB8AC3E}">
        <p14:creationId xmlns:p14="http://schemas.microsoft.com/office/powerpoint/2010/main" val="352882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115FF-F9C5-4AF5-9E2E-D0FFF7CDC23F}" type="datetimeFigureOut">
              <a:rPr lang="en-AU" smtClean="0"/>
              <a:pPr/>
              <a:t>20/04/2016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D4A37-37AA-467D-A404-2659705B7B09}" type="slidenum">
              <a:rPr lang="en-AU" smtClean="0"/>
              <a:pPr/>
              <a:t>‹#›</a:t>
            </a:fld>
            <a:endParaRPr lang="en-AU"/>
          </a:p>
        </p:txBody>
      </p:sp>
    </p:spTree>
    <p:extLst>
      <p:ext uri="{BB962C8B-B14F-4D97-AF65-F5344CB8AC3E}">
        <p14:creationId xmlns:p14="http://schemas.microsoft.com/office/powerpoint/2010/main" val="3238543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blake@swin.edu.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2.jp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17.xml"/><Relationship Id="rId7" Type="http://schemas.openxmlformats.org/officeDocument/2006/relationships/oleObject" Target="../embeddings/oleObject3.bin"/><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notesSlide" Target="../notesSlides/notesSlide9.xml"/><Relationship Id="rId5" Type="http://schemas.openxmlformats.org/officeDocument/2006/relationships/slideLayout" Target="../slideLayouts/slideLayout1.xml"/><Relationship Id="rId10" Type="http://schemas.openxmlformats.org/officeDocument/2006/relationships/image" Target="../media/image360.png"/><Relationship Id="rId4" Type="http://schemas.openxmlformats.org/officeDocument/2006/relationships/tags" Target="../tags/tag18.xml"/><Relationship Id="rId9" Type="http://schemas.openxmlformats.org/officeDocument/2006/relationships/tags" Target="../tags/tag18.xml"/></Relationships>
</file>

<file path=ppt/slides/_rels/slide13.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tags" Target="../tags/tag20.xml"/><Relationship Id="rId7" Type="http://schemas.openxmlformats.org/officeDocument/2006/relationships/oleObject" Target="../embeddings/oleObject4.bin"/><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notesSlide" Target="../notesSlides/notesSlide10.xml"/><Relationship Id="rId5" Type="http://schemas.openxmlformats.org/officeDocument/2006/relationships/slideLayout" Target="../slideLayouts/slideLayout1.xml"/><Relationship Id="rId10" Type="http://schemas.openxmlformats.org/officeDocument/2006/relationships/image" Target="../media/image360.png"/><Relationship Id="rId4" Type="http://schemas.openxmlformats.org/officeDocument/2006/relationships/tags" Target="../tags/tag21.xml"/><Relationship Id="rId9" Type="http://schemas.openxmlformats.org/officeDocument/2006/relationships/tags" Target="../tags/tag21.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2.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46.png"/><Relationship Id="rId5" Type="http://schemas.openxmlformats.org/officeDocument/2006/relationships/image" Target="../media/image54.png"/><Relationship Id="rId4" Type="http://schemas.openxmlformats.org/officeDocument/2006/relationships/image" Target="../media/image45.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470.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54.jpg"/><Relationship Id="rId5" Type="http://schemas.openxmlformats.org/officeDocument/2006/relationships/image" Target="../media/image60.pn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5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59.jpg"/></Relationships>
</file>

<file path=ppt/slides/_rels/slide21.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image" Target="../media/image66.png"/><Relationship Id="rId3" Type="http://schemas.openxmlformats.org/officeDocument/2006/relationships/tags" Target="../tags/tag32.xml"/><Relationship Id="rId7" Type="http://schemas.openxmlformats.org/officeDocument/2006/relationships/oleObject" Target="../embeddings/oleObject5.bin"/><Relationship Id="rId12" Type="http://schemas.openxmlformats.org/officeDocument/2006/relationships/tags" Target="../tags/tag33.xml"/><Relationship Id="rId2" Type="http://schemas.openxmlformats.org/officeDocument/2006/relationships/tags" Target="../tags/tag31.xml"/><Relationship Id="rId1" Type="http://schemas.openxmlformats.org/officeDocument/2006/relationships/vmlDrawing" Target="../drawings/vmlDrawing5.vml"/><Relationship Id="rId6" Type="http://schemas.openxmlformats.org/officeDocument/2006/relationships/notesSlide" Target="../notesSlides/notesSlide18.xml"/><Relationship Id="rId11" Type="http://schemas.openxmlformats.org/officeDocument/2006/relationships/image" Target="../media/image62.jpeg"/><Relationship Id="rId5" Type="http://schemas.openxmlformats.org/officeDocument/2006/relationships/slideLayout" Target="../slideLayouts/slideLayout1.xml"/><Relationship Id="rId10" Type="http://schemas.openxmlformats.org/officeDocument/2006/relationships/image" Target="../media/image61.jpeg"/><Relationship Id="rId4" Type="http://schemas.openxmlformats.org/officeDocument/2006/relationships/tags" Target="../tags/tag33.xml"/><Relationship Id="rId9" Type="http://schemas.openxmlformats.org/officeDocument/2006/relationships/image" Target="../media/image9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66.wmf"/><Relationship Id="rId18" Type="http://schemas.openxmlformats.org/officeDocument/2006/relationships/oleObject" Target="../embeddings/oleObject12.bin"/><Relationship Id="rId3" Type="http://schemas.openxmlformats.org/officeDocument/2006/relationships/slideLayout" Target="../slideLayouts/slideLayout1.xml"/><Relationship Id="rId21" Type="http://schemas.openxmlformats.org/officeDocument/2006/relationships/image" Target="../media/image70.wmf"/><Relationship Id="rId7" Type="http://schemas.openxmlformats.org/officeDocument/2006/relationships/image" Target="../media/image63.wmf"/><Relationship Id="rId12" Type="http://schemas.openxmlformats.org/officeDocument/2006/relationships/oleObject" Target="../embeddings/oleObject9.bin"/><Relationship Id="rId17" Type="http://schemas.openxmlformats.org/officeDocument/2006/relationships/image" Target="../media/image68.wmf"/><Relationship Id="rId25" Type="http://schemas.openxmlformats.org/officeDocument/2006/relationships/image" Target="../media/image72.wmf"/><Relationship Id="rId2" Type="http://schemas.openxmlformats.org/officeDocument/2006/relationships/tags" Target="../tags/tag34.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65.wmf"/><Relationship Id="rId24" Type="http://schemas.openxmlformats.org/officeDocument/2006/relationships/oleObject" Target="../embeddings/oleObject15.bin"/><Relationship Id="rId5" Type="http://schemas.openxmlformats.org/officeDocument/2006/relationships/image" Target="../media/image73.png"/><Relationship Id="rId15" Type="http://schemas.openxmlformats.org/officeDocument/2006/relationships/image" Target="../media/image67.wmf"/><Relationship Id="rId23" Type="http://schemas.openxmlformats.org/officeDocument/2006/relationships/image" Target="../media/image71.wmf"/><Relationship Id="rId10" Type="http://schemas.openxmlformats.org/officeDocument/2006/relationships/oleObject" Target="../embeddings/oleObject8.bin"/><Relationship Id="rId19" Type="http://schemas.openxmlformats.org/officeDocument/2006/relationships/image" Target="../media/image69.wmf"/><Relationship Id="rId4" Type="http://schemas.openxmlformats.org/officeDocument/2006/relationships/notesSlide" Target="../notesSlides/notesSlide19.xml"/><Relationship Id="rId9" Type="http://schemas.openxmlformats.org/officeDocument/2006/relationships/image" Target="../media/image64.w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20.xml"/><Relationship Id="rId7" Type="http://schemas.openxmlformats.org/officeDocument/2006/relationships/image" Target="../media/image76.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1.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37.xml"/><Relationship Id="rId7" Type="http://schemas.openxmlformats.org/officeDocument/2006/relationships/image" Target="../media/image81.jpeg"/><Relationship Id="rId12" Type="http://schemas.openxmlformats.org/officeDocument/2006/relationships/image" Target="../media/image69.png"/><Relationship Id="rId2" Type="http://schemas.openxmlformats.org/officeDocument/2006/relationships/tags" Target="../tags/tag36.xml"/><Relationship Id="rId1" Type="http://schemas.openxmlformats.org/officeDocument/2006/relationships/vmlDrawing" Target="../drawings/vmlDrawing7.vml"/><Relationship Id="rId6" Type="http://schemas.openxmlformats.org/officeDocument/2006/relationships/notesSlide" Target="../notesSlides/notesSlide21.xml"/><Relationship Id="rId11" Type="http://schemas.openxmlformats.org/officeDocument/2006/relationships/tags" Target="../tags/tag38.xml"/><Relationship Id="rId5" Type="http://schemas.openxmlformats.org/officeDocument/2006/relationships/slideLayout" Target="../slideLayouts/slideLayout1.xml"/><Relationship Id="rId10" Type="http://schemas.openxmlformats.org/officeDocument/2006/relationships/image" Target="../media/image111.png"/><Relationship Id="rId4" Type="http://schemas.openxmlformats.org/officeDocument/2006/relationships/tags" Target="../tags/tag38.xml"/><Relationship Id="rId9" Type="http://schemas.openxmlformats.org/officeDocument/2006/relationships/image" Target="../media/image80.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84.jpeg"/><Relationship Id="rId4" Type="http://schemas.openxmlformats.org/officeDocument/2006/relationships/image" Target="../media/image8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86.gif"/><Relationship Id="rId4" Type="http://schemas.openxmlformats.org/officeDocument/2006/relationships/image" Target="../media/image85.jp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90.wmf"/><Relationship Id="rId3" Type="http://schemas.openxmlformats.org/officeDocument/2006/relationships/slideLayout" Target="../slideLayouts/slideLayout1.xml"/><Relationship Id="rId7" Type="http://schemas.openxmlformats.org/officeDocument/2006/relationships/image" Target="../media/image87.wmf"/><Relationship Id="rId12" Type="http://schemas.openxmlformats.org/officeDocument/2006/relationships/oleObject" Target="../embeddings/oleObject20.bin"/><Relationship Id="rId2" Type="http://schemas.openxmlformats.org/officeDocument/2006/relationships/tags" Target="../tags/tag43.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89.wmf"/><Relationship Id="rId5" Type="http://schemas.openxmlformats.org/officeDocument/2006/relationships/image" Target="../media/image123.png"/><Relationship Id="rId10" Type="http://schemas.openxmlformats.org/officeDocument/2006/relationships/oleObject" Target="../embeddings/oleObject19.bin"/><Relationship Id="rId4" Type="http://schemas.openxmlformats.org/officeDocument/2006/relationships/notesSlide" Target="../notesSlides/notesSlide25.xml"/><Relationship Id="rId9" Type="http://schemas.openxmlformats.org/officeDocument/2006/relationships/image" Target="../media/image88.wmf"/></Relationships>
</file>

<file path=ppt/slides/_rels/slide2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26.xml"/><Relationship Id="rId7" Type="http://schemas.openxmlformats.org/officeDocument/2006/relationships/image" Target="../media/image94.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slideLayout" Target="../slideLayouts/slideLayout1.xml"/><Relationship Id="rId7" Type="http://schemas.openxmlformats.org/officeDocument/2006/relationships/oleObject" Target="../embeddings/oleObject22.bin"/><Relationship Id="rId12" Type="http://schemas.openxmlformats.org/officeDocument/2006/relationships/image" Target="../media/image99.wmf"/><Relationship Id="rId2" Type="http://schemas.openxmlformats.org/officeDocument/2006/relationships/tags" Target="../tags/tag45.xml"/><Relationship Id="rId1" Type="http://schemas.openxmlformats.org/officeDocument/2006/relationships/vmlDrawing" Target="../drawings/vmlDrawing9.vml"/><Relationship Id="rId6" Type="http://schemas.openxmlformats.org/officeDocument/2006/relationships/image" Target="../media/image96.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98.wmf"/><Relationship Id="rId4" Type="http://schemas.openxmlformats.org/officeDocument/2006/relationships/notesSlide" Target="../notesSlides/notesSlide27.xml"/><Relationship Id="rId9"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28.xml"/><Relationship Id="rId7" Type="http://schemas.openxmlformats.org/officeDocument/2006/relationships/image" Target="../media/image103.pn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tags" Target="../tags/tag49.xml"/><Relationship Id="rId7" Type="http://schemas.openxmlformats.org/officeDocument/2006/relationships/image" Target="../media/image105.emf"/><Relationship Id="rId2" Type="http://schemas.openxmlformats.org/officeDocument/2006/relationships/tags" Target="../tags/tag48.xml"/><Relationship Id="rId1" Type="http://schemas.openxmlformats.org/officeDocument/2006/relationships/vmlDrawing" Target="../drawings/vmlDrawing10.vml"/><Relationship Id="rId6" Type="http://schemas.openxmlformats.org/officeDocument/2006/relationships/oleObject" Target="../embeddings/oleObject25.bin"/><Relationship Id="rId11" Type="http://schemas.openxmlformats.org/officeDocument/2006/relationships/image" Target="../media/image920.png"/><Relationship Id="rId5" Type="http://schemas.openxmlformats.org/officeDocument/2006/relationships/slideLayout" Target="../slideLayouts/slideLayout1.xml"/><Relationship Id="rId10" Type="http://schemas.openxmlformats.org/officeDocument/2006/relationships/tags" Target="../tags/tag50.xml"/><Relationship Id="rId4" Type="http://schemas.openxmlformats.org/officeDocument/2006/relationships/tags" Target="../tags/tag50.xml"/><Relationship Id="rId9" Type="http://schemas.openxmlformats.org/officeDocument/2006/relationships/image" Target="../media/image142.png"/></Relationships>
</file>

<file path=ppt/slides/_rels/slide3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notesSlide" Target="../notesSlides/notesSlide29.xml"/><Relationship Id="rId7" Type="http://schemas.openxmlformats.org/officeDocument/2006/relationships/image" Target="../media/image109.pn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108.jp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52.xml"/><Relationship Id="rId6" Type="http://schemas.openxmlformats.org/officeDocument/2006/relationships/image" Target="../media/image115.gif"/><Relationship Id="rId5" Type="http://schemas.openxmlformats.org/officeDocument/2006/relationships/image" Target="../media/image114.png"/><Relationship Id="rId4" Type="http://schemas.openxmlformats.org/officeDocument/2006/relationships/image" Target="../media/image113.gi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7.xml"/><Relationship Id="rId21" Type="http://schemas.openxmlformats.org/officeDocument/2006/relationships/image" Target="../media/image28.png"/><Relationship Id="rId7" Type="http://schemas.openxmlformats.org/officeDocument/2006/relationships/oleObject" Target="../embeddings/oleObject1.bin"/><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6.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notesSlide" Target="../notesSlides/notesSlide6.xml"/><Relationship Id="rId11" Type="http://schemas.openxmlformats.org/officeDocument/2006/relationships/image" Target="../media/image18.png"/><Relationship Id="rId5" Type="http://schemas.openxmlformats.org/officeDocument/2006/relationships/slideLayout" Target="../slideLayouts/slideLayout1.xml"/><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tags" Target="../tags/tag8.xml"/><Relationship Id="rId9" Type="http://schemas.openxmlformats.org/officeDocument/2006/relationships/image" Target="../media/image10.jpe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2.xml"/><Relationship Id="rId7" Type="http://schemas.openxmlformats.org/officeDocument/2006/relationships/oleObject" Target="../embeddings/oleObject2.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notesSlide" Target="../notesSlides/notesSlide7.xml"/><Relationship Id="rId11" Type="http://schemas.openxmlformats.org/officeDocument/2006/relationships/image" Target="../media/image44.png"/><Relationship Id="rId5" Type="http://schemas.openxmlformats.org/officeDocument/2006/relationships/slideLayout" Target="../slideLayouts/slideLayout1.xml"/><Relationship Id="rId10" Type="http://schemas.openxmlformats.org/officeDocument/2006/relationships/image" Target="../media/image18.jpeg"/><Relationship Id="rId4" Type="http://schemas.openxmlformats.org/officeDocument/2006/relationships/tags" Target="../tags/tag13.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Hello!</a:t>
            </a:r>
            <a:endParaRPr lang="en-AU" dirty="0"/>
          </a:p>
        </p:txBody>
      </p:sp>
      <p:sp>
        <p:nvSpPr>
          <p:cNvPr id="3" name="Content Placeholder 2"/>
          <p:cNvSpPr>
            <a:spLocks noGrp="1"/>
          </p:cNvSpPr>
          <p:nvPr>
            <p:ph idx="1"/>
          </p:nvPr>
        </p:nvSpPr>
        <p:spPr>
          <a:xfrm>
            <a:off x="457200" y="1600200"/>
            <a:ext cx="8229600" cy="4853136"/>
          </a:xfrm>
        </p:spPr>
        <p:txBody>
          <a:bodyPr>
            <a:normAutofit lnSpcReduction="10000"/>
          </a:bodyPr>
          <a:lstStyle/>
          <a:p>
            <a:r>
              <a:rPr lang="en-AU" dirty="0" smtClean="0"/>
              <a:t>I’m Chris Blake, your lecturer for the rest of semester</a:t>
            </a:r>
          </a:p>
          <a:p>
            <a:r>
              <a:rPr lang="en-AU" dirty="0" smtClean="0"/>
              <a:t>We’ll cover: fluid motion, thermal physics, electricity, revision</a:t>
            </a:r>
          </a:p>
          <a:p>
            <a:r>
              <a:rPr lang="en-AU" dirty="0" smtClean="0"/>
              <a:t>MASH centre in AMDC 503 - 09.30-16.30 daily</a:t>
            </a:r>
          </a:p>
          <a:p>
            <a:r>
              <a:rPr lang="en-AU" dirty="0" smtClean="0"/>
              <a:t>My consultation hours: Tues 10.30-12.30</a:t>
            </a:r>
            <a:endParaRPr lang="en-AU" dirty="0"/>
          </a:p>
          <a:p>
            <a:r>
              <a:rPr lang="en-AU" dirty="0" smtClean="0"/>
              <a:t>Wayne’s consultation hours: Thurs 2.30-4.30</a:t>
            </a:r>
          </a:p>
          <a:p>
            <a:r>
              <a:rPr lang="en-AU" dirty="0" smtClean="0">
                <a:hlinkClick r:id="rId3"/>
              </a:rPr>
              <a:t>cblake@swin.edu.au</a:t>
            </a:r>
            <a:endParaRPr lang="en-AU" dirty="0" smtClean="0"/>
          </a:p>
          <a:p>
            <a:r>
              <a:rPr lang="en-AU" dirty="0" smtClean="0"/>
              <a:t>03 9214 8624</a:t>
            </a:r>
            <a:endParaRPr lang="en-AU" dirty="0"/>
          </a:p>
        </p:txBody>
      </p:sp>
    </p:spTree>
    <p:extLst>
      <p:ext uri="{BB962C8B-B14F-4D97-AF65-F5344CB8AC3E}">
        <p14:creationId xmlns:p14="http://schemas.microsoft.com/office/powerpoint/2010/main" val="3307753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Hydrostatic Equilibrium</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84784"/>
            <a:ext cx="3178696" cy="25005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369" y="1340768"/>
            <a:ext cx="4369668" cy="2913112"/>
          </a:xfrm>
          <a:prstGeom prst="rect">
            <a:avLst/>
          </a:prstGeom>
        </p:spPr>
      </p:pic>
      <p:sp>
        <p:nvSpPr>
          <p:cNvPr id="9" name="TextBox 8"/>
          <p:cNvSpPr txBox="1"/>
          <p:nvPr/>
        </p:nvSpPr>
        <p:spPr>
          <a:xfrm>
            <a:off x="683568" y="4509120"/>
            <a:ext cx="7866834" cy="1938992"/>
          </a:xfrm>
          <a:prstGeom prst="rect">
            <a:avLst/>
          </a:prstGeom>
          <a:noFill/>
        </p:spPr>
        <p:txBody>
          <a:bodyPr wrap="none" rtlCol="0">
            <a:spAutoFit/>
          </a:bodyPr>
          <a:lstStyle/>
          <a:p>
            <a:pPr marL="285750" indent="-285750">
              <a:buFont typeface="Arial" panose="020B0604020202020204" pitchFamily="34" charset="0"/>
              <a:buChar char="•"/>
            </a:pPr>
            <a:r>
              <a:rPr lang="en-AU" sz="2400" b="1" dirty="0" smtClean="0"/>
              <a:t>Pressure differences </a:t>
            </a:r>
            <a:r>
              <a:rPr lang="en-AU" sz="2400" dirty="0" smtClean="0"/>
              <a:t>drive fluid </a:t>
            </a:r>
            <a:r>
              <a:rPr lang="en-AU" sz="2400" dirty="0" smtClean="0"/>
              <a:t>flow</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If a fluid is in </a:t>
            </a:r>
            <a:r>
              <a:rPr lang="en-AU" sz="2400" b="1" dirty="0" smtClean="0"/>
              <a:t>equilibrium</a:t>
            </a:r>
            <a:r>
              <a:rPr lang="en-AU" sz="2400" dirty="0" smtClean="0"/>
              <a:t>, pressure forces must </a:t>
            </a:r>
            <a:r>
              <a:rPr lang="en-AU" sz="2400" dirty="0" smtClean="0"/>
              <a:t>balance</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b="1" dirty="0" smtClean="0"/>
              <a:t>Pascal’s law</a:t>
            </a:r>
            <a:r>
              <a:rPr lang="en-AU" sz="2400" dirty="0" smtClean="0"/>
              <a:t>: pressure change is transmitted through a fluid</a:t>
            </a:r>
            <a:endParaRPr lang="en-AU" sz="2400" dirty="0"/>
          </a:p>
        </p:txBody>
      </p:sp>
    </p:spTree>
    <p:custDataLst>
      <p:tags r:id="rId1"/>
    </p:custDataLst>
    <p:extLst>
      <p:ext uri="{BB962C8B-B14F-4D97-AF65-F5344CB8AC3E}">
        <p14:creationId xmlns:p14="http://schemas.microsoft.com/office/powerpoint/2010/main" val="972827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2929670" y="839332"/>
            <a:ext cx="3168352" cy="476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Hydrostatic Equilibrium with Gravity</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718320"/>
            <a:ext cx="8446898" cy="99533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319630" y="5719401"/>
            <a:ext cx="8212810" cy="400110"/>
          </a:xfrm>
          <a:prstGeom prst="rect">
            <a:avLst/>
          </a:prstGeom>
          <a:noFill/>
          <a:ln>
            <a:noFill/>
          </a:ln>
        </p:spPr>
        <p:txBody>
          <a:bodyPr wrap="square" rtlCol="0">
            <a:spAutoFit/>
          </a:bodyPr>
          <a:lstStyle/>
          <a:p>
            <a:pPr algn="just"/>
            <a:r>
              <a:rPr lang="en-AU" sz="2000" dirty="0" smtClean="0">
                <a:latin typeface="Cambria Math" pitchFamily="18" charset="0"/>
                <a:ea typeface="Cambria Math" pitchFamily="18" charset="0"/>
              </a:rPr>
              <a:t>Pressure in a fluid is equal to the </a:t>
            </a:r>
            <a:r>
              <a:rPr lang="en-AU" sz="2000" b="1" dirty="0" smtClean="0">
                <a:latin typeface="Cambria Math" pitchFamily="18" charset="0"/>
                <a:ea typeface="Cambria Math" pitchFamily="18" charset="0"/>
              </a:rPr>
              <a:t>weight of the fluid per unit area </a:t>
            </a:r>
            <a:r>
              <a:rPr lang="en-AU" sz="2000" dirty="0" smtClean="0">
                <a:latin typeface="Cambria Math" pitchFamily="18" charset="0"/>
                <a:ea typeface="Cambria Math" pitchFamily="18" charset="0"/>
              </a:rPr>
              <a:t>above it: </a:t>
            </a:r>
            <a:endParaRPr lang="en-AU" sz="2000" dirty="0">
              <a:latin typeface="Cambria Math" pitchFamily="18" charset="0"/>
              <a:ea typeface="Cambria Math" pitchFamily="18" charset="0"/>
            </a:endParaRPr>
          </a:p>
        </p:txBody>
      </p:sp>
      <mc:AlternateContent xmlns:mc="http://schemas.openxmlformats.org/markup-compatibility/2006">
        <mc:Choice xmlns:a14="http://schemas.microsoft.com/office/drawing/2010/main" Requires="a14">
          <p:sp>
            <p:nvSpPr>
              <p:cNvPr id="2" name="TextBox 1"/>
              <p:cNvSpPr txBox="1"/>
              <p:nvPr/>
            </p:nvSpPr>
            <p:spPr>
              <a:xfrm>
                <a:off x="3159550" y="6104575"/>
                <a:ext cx="237039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sz="2800" b="0" i="1" smtClean="0">
                              <a:latin typeface="Cambria Math" panose="02040503050406030204" pitchFamily="18" charset="0"/>
                            </a:rPr>
                          </m:ctrlPr>
                        </m:sSubPr>
                        <m:e>
                          <m:r>
                            <a:rPr lang="en-AU" sz="2800" b="0" i="1" smtClean="0">
                              <a:latin typeface="Cambria Math" panose="02040503050406030204" pitchFamily="18" charset="0"/>
                            </a:rPr>
                            <m:t>𝑃</m:t>
                          </m:r>
                          <m:r>
                            <a:rPr lang="en-AU" sz="2800" b="0" i="1" smtClean="0">
                              <a:latin typeface="Cambria Math" panose="02040503050406030204" pitchFamily="18" charset="0"/>
                            </a:rPr>
                            <m:t>=</m:t>
                          </m:r>
                          <m:r>
                            <a:rPr lang="en-AU" sz="2800" b="0" i="1" smtClean="0">
                              <a:latin typeface="Cambria Math" panose="02040503050406030204" pitchFamily="18" charset="0"/>
                            </a:rPr>
                            <m:t>𝑃</m:t>
                          </m:r>
                        </m:e>
                        <m:sub>
                          <m:r>
                            <a:rPr lang="en-AU" sz="2800" b="0" i="1" smtClean="0">
                              <a:latin typeface="Cambria Math"/>
                            </a:rPr>
                            <m:t>0</m:t>
                          </m:r>
                        </m:sub>
                      </m:sSub>
                      <m:r>
                        <a:rPr lang="en-AU" sz="2800" b="0" i="1" smtClean="0">
                          <a:latin typeface="Cambria Math"/>
                        </a:rPr>
                        <m:t>+</m:t>
                      </m:r>
                      <m:r>
                        <a:rPr lang="en-AU" sz="2800" b="0" i="1" smtClean="0">
                          <a:latin typeface="Cambria Math"/>
                          <a:ea typeface="Cambria Math"/>
                        </a:rPr>
                        <m:t>𝜌</m:t>
                      </m:r>
                      <m:r>
                        <a:rPr lang="en-AU" sz="2800" b="0" i="1" smtClean="0">
                          <a:latin typeface="Cambria Math"/>
                          <a:ea typeface="Cambria Math"/>
                        </a:rPr>
                        <m:t>𝑔h</m:t>
                      </m:r>
                    </m:oMath>
                  </m:oMathPara>
                </a14:m>
                <a:endParaRPr lang="en-AU" sz="2800" dirty="0"/>
              </a:p>
            </p:txBody>
          </p:sp>
        </mc:Choice>
        <mc:Fallback>
          <p:sp>
            <p:nvSpPr>
              <p:cNvPr id="2" name="TextBox 1"/>
              <p:cNvSpPr txBox="1">
                <a:spLocks noRot="1" noChangeAspect="1" noMove="1" noResize="1" noEditPoints="1" noAdjustHandles="1" noChangeArrowheads="1" noChangeShapeType="1" noTextEdit="1"/>
              </p:cNvSpPr>
              <p:nvPr/>
            </p:nvSpPr>
            <p:spPr>
              <a:xfrm>
                <a:off x="3159550" y="6104575"/>
                <a:ext cx="2370392" cy="523220"/>
              </a:xfrm>
              <a:prstGeom prst="rect">
                <a:avLst/>
              </a:prstGeom>
              <a:blipFill rotWithShape="0">
                <a:blip r:embed="rId5"/>
                <a:stretch>
                  <a:fillRect/>
                </a:stretch>
              </a:blipFill>
            </p:spPr>
            <p:txBody>
              <a:bodyPr/>
              <a:lstStyle/>
              <a:p>
                <a:r>
                  <a:rPr lang="en-AU">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1628800"/>
            <a:ext cx="2908030" cy="3108960"/>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5868144" y="1844824"/>
                <a:ext cx="3118033"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ctrlPr>
                            <a:rPr lang="en-AU" sz="2400" b="0" i="1" smtClean="0">
                              <a:latin typeface="Cambria Math" panose="02040503050406030204" pitchFamily="18" charset="0"/>
                            </a:rPr>
                          </m:ctrlPr>
                        </m:dPr>
                        <m:e>
                          <m:r>
                            <a:rPr lang="en-AU" sz="2400" b="0" i="1" smtClean="0">
                              <a:latin typeface="Cambria Math" panose="02040503050406030204" pitchFamily="18" charset="0"/>
                            </a:rPr>
                            <m:t>𝑃</m:t>
                          </m:r>
                          <m:r>
                            <a:rPr lang="en-AU" sz="2400" b="0" i="1" smtClean="0">
                              <a:latin typeface="Cambria Math" panose="02040503050406030204" pitchFamily="18" charset="0"/>
                            </a:rPr>
                            <m:t>+</m:t>
                          </m:r>
                          <m:r>
                            <a:rPr lang="en-AU" sz="2400" b="0" i="1" smtClean="0">
                              <a:latin typeface="Cambria Math" panose="02040503050406030204" pitchFamily="18" charset="0"/>
                            </a:rPr>
                            <m:t>𝑑𝑃</m:t>
                          </m:r>
                        </m:e>
                      </m:d>
                      <m:r>
                        <a:rPr lang="en-AU" sz="2400" b="0" i="1" smtClean="0">
                          <a:latin typeface="Cambria Math" panose="02040503050406030204" pitchFamily="18" charset="0"/>
                        </a:rPr>
                        <m:t>𝐴</m:t>
                      </m:r>
                      <m:r>
                        <a:rPr lang="en-AU" sz="2400" b="0" i="1" smtClean="0">
                          <a:latin typeface="Cambria Math" panose="02040503050406030204" pitchFamily="18" charset="0"/>
                        </a:rPr>
                        <m:t> −</m:t>
                      </m:r>
                      <m:r>
                        <a:rPr lang="en-AU" sz="2400" b="0" i="1" smtClean="0">
                          <a:latin typeface="Cambria Math" panose="02040503050406030204" pitchFamily="18" charset="0"/>
                        </a:rPr>
                        <m:t>𝑝𝐴</m:t>
                      </m:r>
                      <m:r>
                        <a:rPr lang="en-AU" sz="2400" b="0" i="1" smtClean="0">
                          <a:latin typeface="Cambria Math" panose="02040503050406030204" pitchFamily="18" charset="0"/>
                        </a:rPr>
                        <m:t>=</m:t>
                      </m:r>
                      <m:r>
                        <a:rPr lang="en-AU" sz="2400" b="0" i="1" smtClean="0">
                          <a:latin typeface="Cambria Math" panose="02040503050406030204" pitchFamily="18" charset="0"/>
                        </a:rPr>
                        <m:t>𝑚𝑔</m:t>
                      </m:r>
                    </m:oMath>
                  </m:oMathPara>
                </a14:m>
                <a:endParaRPr lang="en-AU" sz="2400" dirty="0"/>
              </a:p>
            </p:txBody>
          </p:sp>
        </mc:Choice>
        <mc:Fallback>
          <p:sp>
            <p:nvSpPr>
              <p:cNvPr id="3" name="TextBox 2"/>
              <p:cNvSpPr txBox="1">
                <a:spLocks noRot="1" noChangeAspect="1" noMove="1" noResize="1" noEditPoints="1" noAdjustHandles="1" noChangeArrowheads="1" noChangeShapeType="1" noTextEdit="1"/>
              </p:cNvSpPr>
              <p:nvPr/>
            </p:nvSpPr>
            <p:spPr>
              <a:xfrm>
                <a:off x="5868144" y="1844824"/>
                <a:ext cx="3118033" cy="369332"/>
              </a:xfrm>
              <a:prstGeom prst="rect">
                <a:avLst/>
              </a:prstGeom>
              <a:blipFill rotWithShape="0">
                <a:blip r:embed="rId7"/>
                <a:stretch>
                  <a:fillRect r="-1957" b="-3500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372618" y="2492896"/>
                <a:ext cx="2325800"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𝑑𝑃</m:t>
                      </m:r>
                      <m:r>
                        <a:rPr lang="en-AU" sz="2400" b="0" i="1" smtClean="0">
                          <a:latin typeface="Cambria Math" panose="02040503050406030204" pitchFamily="18" charset="0"/>
                        </a:rPr>
                        <m:t> </m:t>
                      </m:r>
                      <m:r>
                        <a:rPr lang="en-AU" sz="2400" b="0" i="1" smtClean="0">
                          <a:latin typeface="Cambria Math" panose="02040503050406030204" pitchFamily="18" charset="0"/>
                        </a:rPr>
                        <m:t>𝐴</m:t>
                      </m:r>
                      <m:r>
                        <a:rPr lang="en-AU" sz="2400" b="0" i="1" smtClean="0">
                          <a:latin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𝐴</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𝑑h</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𝑔</m:t>
                      </m:r>
                    </m:oMath>
                  </m:oMathPara>
                </a14:m>
                <a:endParaRPr lang="en-AU" sz="2400" dirty="0"/>
              </a:p>
            </p:txBody>
          </p:sp>
        </mc:Choice>
        <mc:Fallback>
          <p:sp>
            <p:nvSpPr>
              <p:cNvPr id="6" name="TextBox 5"/>
              <p:cNvSpPr txBox="1">
                <a:spLocks noRot="1" noChangeAspect="1" noMove="1" noResize="1" noEditPoints="1" noAdjustHandles="1" noChangeArrowheads="1" noChangeShapeType="1" noTextEdit="1"/>
              </p:cNvSpPr>
              <p:nvPr/>
            </p:nvSpPr>
            <p:spPr>
              <a:xfrm>
                <a:off x="6372618" y="2492896"/>
                <a:ext cx="2325800" cy="369332"/>
              </a:xfrm>
              <a:prstGeom prst="rect">
                <a:avLst/>
              </a:prstGeom>
              <a:blipFill rotWithShape="0">
                <a:blip r:embed="rId8"/>
                <a:stretch>
                  <a:fillRect l="-2356" r="-2094" b="-2459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876256" y="3068960"/>
                <a:ext cx="1211229" cy="70121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𝑑𝑃</m:t>
                          </m:r>
                        </m:num>
                        <m:den>
                          <m:r>
                            <a:rPr lang="en-AU" sz="2400" b="0" i="1" smtClean="0">
                              <a:latin typeface="Cambria Math" panose="02040503050406030204" pitchFamily="18" charset="0"/>
                            </a:rPr>
                            <m:t>𝑑h</m:t>
                          </m:r>
                        </m:den>
                      </m:f>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m:t>
                      </m:r>
                    </m:oMath>
                  </m:oMathPara>
                </a14:m>
                <a:endParaRPr lang="en-AU" sz="2400" dirty="0"/>
              </a:p>
            </p:txBody>
          </p:sp>
        </mc:Choice>
        <mc:Fallback>
          <p:sp>
            <p:nvSpPr>
              <p:cNvPr id="10" name="TextBox 9"/>
              <p:cNvSpPr txBox="1">
                <a:spLocks noRot="1" noChangeAspect="1" noMove="1" noResize="1" noEditPoints="1" noAdjustHandles="1" noChangeArrowheads="1" noChangeShapeType="1" noTextEdit="1"/>
              </p:cNvSpPr>
              <p:nvPr/>
            </p:nvSpPr>
            <p:spPr>
              <a:xfrm>
                <a:off x="6876256" y="3068960"/>
                <a:ext cx="1211229" cy="701218"/>
              </a:xfrm>
              <a:prstGeom prst="rect">
                <a:avLst/>
              </a:prstGeom>
              <a:blipFill rotWithShape="0">
                <a:blip r:embed="rId9"/>
                <a:stretch>
                  <a:fillRect/>
                </a:stretch>
              </a:blipFill>
            </p:spPr>
            <p:txBody>
              <a:bodyPr/>
              <a:lstStyle/>
              <a:p>
                <a:r>
                  <a:rPr lang="en-AU">
                    <a:noFill/>
                  </a:rPr>
                  <a:t> </a:t>
                </a:r>
              </a:p>
            </p:txBody>
          </p:sp>
        </mc:Fallback>
      </mc:AlternateContent>
      <p:sp>
        <p:nvSpPr>
          <p:cNvPr id="11" name="TextBox 10"/>
          <p:cNvSpPr txBox="1"/>
          <p:nvPr/>
        </p:nvSpPr>
        <p:spPr>
          <a:xfrm>
            <a:off x="6555412" y="1250677"/>
            <a:ext cx="1905020" cy="461665"/>
          </a:xfrm>
          <a:prstGeom prst="rect">
            <a:avLst/>
          </a:prstGeom>
          <a:noFill/>
        </p:spPr>
        <p:txBody>
          <a:bodyPr wrap="square" rtlCol="0">
            <a:spAutoFit/>
          </a:bodyPr>
          <a:lstStyle/>
          <a:p>
            <a:r>
              <a:rPr lang="en-AU" sz="2400" b="1" dirty="0" smtClean="0"/>
              <a:t>Derivation:</a:t>
            </a:r>
            <a:endParaRPr lang="en-AU" sz="2400" b="1" dirty="0"/>
          </a:p>
        </p:txBody>
      </p:sp>
      <mc:AlternateContent xmlns:mc="http://schemas.openxmlformats.org/markup-compatibility/2006">
        <mc:Choice xmlns:a14="http://schemas.microsoft.com/office/drawing/2010/main" Requires="a14">
          <p:sp>
            <p:nvSpPr>
              <p:cNvPr id="12" name="TextBox 11"/>
              <p:cNvSpPr txBox="1"/>
              <p:nvPr/>
            </p:nvSpPr>
            <p:spPr>
              <a:xfrm>
                <a:off x="6444208" y="4077072"/>
                <a:ext cx="1931554"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𝑃</m:t>
                      </m:r>
                      <m:r>
                        <a:rPr lang="en-AU" sz="2400" b="0" i="1" smtClean="0">
                          <a:latin typeface="Cambria Math" panose="02040503050406030204" pitchFamily="18" charset="0"/>
                        </a:rPr>
                        <m:t>=</m:t>
                      </m:r>
                      <m:r>
                        <a:rPr lang="en-AU" sz="2400" b="0" i="1" smtClean="0">
                          <a:latin typeface="Cambria Math" panose="02040503050406030204" pitchFamily="18" charset="0"/>
                        </a:rPr>
                        <m:t>𝑃</m:t>
                      </m:r>
                      <m:r>
                        <a:rPr lang="en-AU" sz="2400" b="0" i="1" baseline="-25000" smtClean="0">
                          <a:latin typeface="Cambria Math" panose="02040503050406030204" pitchFamily="18" charset="0"/>
                        </a:rPr>
                        <m:t>0</m:t>
                      </m:r>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𝑔h</m:t>
                      </m:r>
                    </m:oMath>
                  </m:oMathPara>
                </a14:m>
                <a:endParaRPr lang="en-AU" sz="2400" dirty="0"/>
              </a:p>
            </p:txBody>
          </p:sp>
        </mc:Choice>
        <mc:Fallback>
          <p:sp>
            <p:nvSpPr>
              <p:cNvPr id="12" name="TextBox 11"/>
              <p:cNvSpPr txBox="1">
                <a:spLocks noRot="1" noChangeAspect="1" noMove="1" noResize="1" noEditPoints="1" noAdjustHandles="1" noChangeArrowheads="1" noChangeShapeType="1" noTextEdit="1"/>
              </p:cNvSpPr>
              <p:nvPr/>
            </p:nvSpPr>
            <p:spPr>
              <a:xfrm>
                <a:off x="6444208" y="4077072"/>
                <a:ext cx="1931554" cy="369332"/>
              </a:xfrm>
              <a:prstGeom prst="rect">
                <a:avLst/>
              </a:prstGeom>
              <a:blipFill rotWithShape="0">
                <a:blip r:embed="rId10"/>
                <a:stretch>
                  <a:fillRect l="-1577" r="-3785" b="-35000"/>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891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 grpId="0"/>
      <p:bldP spid="3" grpId="0"/>
      <p:bldP spid="6"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3600506179"/>
              </p:ext>
            </p:extLst>
          </p:nvPr>
        </p:nvGraphicFramePr>
        <p:xfrm>
          <a:off x="5375275" y="3238500"/>
          <a:ext cx="4508500" cy="4022725"/>
        </p:xfrm>
        <a:graphic>
          <a:graphicData uri="http://schemas.openxmlformats.org/presentationml/2006/ole">
            <mc:AlternateContent xmlns:mc="http://schemas.openxmlformats.org/markup-compatibility/2006">
              <mc:Choice xmlns:v="urn:schemas-microsoft-com:vml" Requires="v">
                <p:oleObj spid="_x0000_s18521" name="Chart" r:id="rId7" imgW="5762863" imgH="5143500" progId="MSGraph.Chart.8">
                  <p:embed followColorScheme="full"/>
                </p:oleObj>
              </mc:Choice>
              <mc:Fallback>
                <p:oleObj name="Chart" r:id="rId7" imgW="5762863" imgH="5143500" progId="MSGraph.Chart.8">
                  <p:embed followColorScheme="full"/>
                  <p:pic>
                    <p:nvPicPr>
                      <p:cNvPr id="0" name="Picture 44"/>
                      <p:cNvPicPr>
                        <a:picLocks noChangeAspect="1" noChangeArrowheads="1"/>
                      </p:cNvPicPr>
                      <p:nvPr/>
                    </p:nvPicPr>
                    <p:blipFill>
                      <a:blip r:embed="rId8"/>
                      <a:srcRect/>
                      <a:stretch>
                        <a:fillRect/>
                      </a:stretch>
                    </p:blipFill>
                    <p:spPr bwMode="auto">
                      <a:xfrm>
                        <a:off x="5375275" y="3238500"/>
                        <a:ext cx="4508500" cy="402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1"/>
            <a:ext cx="9144000" cy="27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PQuestion"/>
          <p:cNvSpPr>
            <a:spLocks noGrp="1"/>
          </p:cNvSpPr>
          <p:nvPr>
            <p:ph type="ctrTitle"/>
          </p:nvPr>
        </p:nvSpPr>
        <p:spPr>
          <a:xfrm>
            <a:off x="107504" y="188640"/>
            <a:ext cx="8928992" cy="1368152"/>
          </a:xfrm>
        </p:spPr>
        <p:txBody>
          <a:bodyPr>
            <a:noAutofit/>
          </a:bodyPr>
          <a:lstStyle/>
          <a:p>
            <a:pPr algn="just"/>
            <a:r>
              <a:rPr lang="en-AU" sz="3200" dirty="0" smtClean="0"/>
              <a:t>Consider the three open containers filled with water.  How do the pressures at the bottoms compare ?</a:t>
            </a:r>
            <a:endParaRPr lang="en-AU" sz="3200" dirty="0"/>
          </a:p>
        </p:txBody>
      </p:sp>
      <mc:AlternateContent xmlns:mc="http://schemas.openxmlformats.org/markup-compatibility/2006" xmlns:a14="http://schemas.microsoft.com/office/drawing/2010/main">
        <mc:Choice Requires="a14">
          <p:sp>
            <p:nvSpPr>
              <p:cNvPr id="3" name="TPAnswers"/>
              <p:cNvSpPr>
                <a:spLocks noGrp="1"/>
              </p:cNvSpPr>
              <p:nvPr>
                <p:ph type="subTitle" idx="1"/>
                <p:custDataLst>
                  <p:tags r:id="rId4"/>
                </p:custDataLst>
              </p:nvPr>
            </p:nvSpPr>
            <p:spPr>
              <a:xfrm>
                <a:off x="107504" y="3717032"/>
                <a:ext cx="6192688" cy="2952328"/>
              </a:xfrm>
            </p:spPr>
            <p:txBody>
              <a:bodyPr>
                <a:noAutofit/>
              </a:bodyPr>
              <a:lstStyle/>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a:solidFill>
                    <a:schemeClr val="tx2"/>
                  </a:solidFill>
                </a:endParaRPr>
              </a:p>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smtClean="0">
                  <a:solidFill>
                    <a:schemeClr val="tx2"/>
                  </a:solidFill>
                </a:endParaRPr>
              </a:p>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smtClean="0">
                  <a:solidFill>
                    <a:schemeClr val="tx2"/>
                  </a:solidFill>
                </a:endParaRPr>
              </a:p>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a:solidFill>
                    <a:schemeClr val="tx2"/>
                  </a:solidFill>
                </a:endParaRPr>
              </a:p>
              <a:p>
                <a:pPr marL="514350" indent="-514350" algn="just">
                  <a:buFont typeface="Arial" pitchFamily="34" charset="0"/>
                  <a:buAutoNum type="arabicPeriod"/>
                </a:pPr>
                <a:r>
                  <a:rPr lang="en-AU" b="1" dirty="0" smtClean="0">
                    <a:solidFill>
                      <a:schemeClr val="tx2"/>
                    </a:solidFill>
                  </a:rPr>
                  <a:t>Not enough information</a:t>
                </a:r>
              </a:p>
            </p:txBody>
          </p:sp>
        </mc:Choice>
        <mc:Fallback xmlns="">
          <p:sp>
            <p:nvSpPr>
              <p:cNvPr id="3" name="TPAnswers"/>
              <p:cNvSpPr>
                <a:spLocks noGrp="1" noRot="1" noChangeAspect="1" noMove="1" noResize="1" noEditPoints="1" noAdjustHandles="1" noChangeArrowheads="1" noChangeShapeType="1" noTextEdit="1"/>
              </p:cNvSpPr>
              <p:nvPr>
                <p:ph type="subTitle" idx="1"/>
                <p:custDataLst>
                  <p:tags r:id="rId9"/>
                </p:custDataLst>
              </p:nvPr>
            </p:nvSpPr>
            <p:spPr>
              <a:xfrm>
                <a:off x="107504" y="3717032"/>
                <a:ext cx="6192688" cy="2952328"/>
              </a:xfrm>
              <a:blipFill rotWithShape="0">
                <a:blip r:embed="rId10"/>
                <a:stretch>
                  <a:fillRect l="-2660" b="-5992"/>
                </a:stretch>
              </a:blipFill>
            </p:spPr>
            <p:txBody>
              <a:bodyPr/>
              <a:lstStyle/>
              <a:p>
                <a:r>
                  <a:rPr lang="en-AU">
                    <a:noFill/>
                  </a:rPr>
                  <a:t> </a:t>
                </a:r>
              </a:p>
            </p:txBody>
          </p:sp>
        </mc:Fallback>
      </mc:AlternateContent>
      <p:grpSp>
        <p:nvGrpSpPr>
          <p:cNvPr id="22" name="Group 21"/>
          <p:cNvGrpSpPr/>
          <p:nvPr/>
        </p:nvGrpSpPr>
        <p:grpSpPr>
          <a:xfrm>
            <a:off x="2034107" y="1896718"/>
            <a:ext cx="5706245" cy="1892322"/>
            <a:chOff x="1690842" y="1628800"/>
            <a:chExt cx="5706245" cy="1892322"/>
          </a:xfrm>
        </p:grpSpPr>
        <p:sp>
          <p:nvSpPr>
            <p:cNvPr id="18" name="Freeform 17"/>
            <p:cNvSpPr/>
            <p:nvPr/>
          </p:nvSpPr>
          <p:spPr>
            <a:xfrm>
              <a:off x="3336878" y="1767385"/>
              <a:ext cx="1678674" cy="1753737"/>
            </a:xfrm>
            <a:custGeom>
              <a:avLst/>
              <a:gdLst>
                <a:gd name="connsiteX0" fmla="*/ 545910 w 1678674"/>
                <a:gd name="connsiteY0" fmla="*/ 13648 h 1753737"/>
                <a:gd name="connsiteX1" fmla="*/ 545910 w 1678674"/>
                <a:gd name="connsiteY1" fmla="*/ 777922 h 1753737"/>
                <a:gd name="connsiteX2" fmla="*/ 0 w 1678674"/>
                <a:gd name="connsiteY2" fmla="*/ 1583140 h 1753737"/>
                <a:gd name="connsiteX3" fmla="*/ 0 w 1678674"/>
                <a:gd name="connsiteY3" fmla="*/ 1637731 h 1753737"/>
                <a:gd name="connsiteX4" fmla="*/ 122829 w 1678674"/>
                <a:gd name="connsiteY4" fmla="*/ 1692322 h 1753737"/>
                <a:gd name="connsiteX5" fmla="*/ 354841 w 1678674"/>
                <a:gd name="connsiteY5" fmla="*/ 1733266 h 1753737"/>
                <a:gd name="connsiteX6" fmla="*/ 702859 w 1678674"/>
                <a:gd name="connsiteY6" fmla="*/ 1746914 h 1753737"/>
                <a:gd name="connsiteX7" fmla="*/ 975815 w 1678674"/>
                <a:gd name="connsiteY7" fmla="*/ 1753737 h 1753737"/>
                <a:gd name="connsiteX8" fmla="*/ 1241946 w 1678674"/>
                <a:gd name="connsiteY8" fmla="*/ 1719618 h 1753737"/>
                <a:gd name="connsiteX9" fmla="*/ 1514901 w 1678674"/>
                <a:gd name="connsiteY9" fmla="*/ 1685499 h 1753737"/>
                <a:gd name="connsiteX10" fmla="*/ 1671850 w 1678674"/>
                <a:gd name="connsiteY10" fmla="*/ 1624084 h 1753737"/>
                <a:gd name="connsiteX11" fmla="*/ 1678674 w 1678674"/>
                <a:gd name="connsiteY11" fmla="*/ 1569493 h 1753737"/>
                <a:gd name="connsiteX12" fmla="*/ 1125940 w 1678674"/>
                <a:gd name="connsiteY12" fmla="*/ 777922 h 1753737"/>
                <a:gd name="connsiteX13" fmla="*/ 1119116 w 1678674"/>
                <a:gd name="connsiteY13" fmla="*/ 0 h 17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8674" h="1753737">
                  <a:moveTo>
                    <a:pt x="545910" y="13648"/>
                  </a:moveTo>
                  <a:lnTo>
                    <a:pt x="545910" y="777922"/>
                  </a:lnTo>
                  <a:lnTo>
                    <a:pt x="0" y="1583140"/>
                  </a:lnTo>
                  <a:lnTo>
                    <a:pt x="0" y="1637731"/>
                  </a:lnTo>
                  <a:lnTo>
                    <a:pt x="122829" y="1692322"/>
                  </a:lnTo>
                  <a:lnTo>
                    <a:pt x="354841" y="1733266"/>
                  </a:lnTo>
                  <a:lnTo>
                    <a:pt x="702859" y="1746914"/>
                  </a:lnTo>
                  <a:lnTo>
                    <a:pt x="975815" y="1753737"/>
                  </a:lnTo>
                  <a:lnTo>
                    <a:pt x="1241946" y="1719618"/>
                  </a:lnTo>
                  <a:lnTo>
                    <a:pt x="1514901" y="1685499"/>
                  </a:lnTo>
                  <a:lnTo>
                    <a:pt x="1671850" y="1624084"/>
                  </a:lnTo>
                  <a:lnTo>
                    <a:pt x="1678674" y="1569493"/>
                  </a:lnTo>
                  <a:lnTo>
                    <a:pt x="1125940" y="777922"/>
                  </a:lnTo>
                  <a:cubicBezTo>
                    <a:pt x="1123665" y="518615"/>
                    <a:pt x="1121391" y="259307"/>
                    <a:pt x="1119116" y="0"/>
                  </a:cubicBez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6228184" y="1772816"/>
              <a:ext cx="57606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3881378" y="1637184"/>
              <a:ext cx="57606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3334772" y="3219121"/>
              <a:ext cx="1669276"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1690842" y="1746913"/>
              <a:ext cx="593677" cy="1753738"/>
            </a:xfrm>
            <a:custGeom>
              <a:avLst/>
              <a:gdLst>
                <a:gd name="connsiteX0" fmla="*/ 0 w 593677"/>
                <a:gd name="connsiteY0" fmla="*/ 6824 h 1753738"/>
                <a:gd name="connsiteX1" fmla="*/ 0 w 593677"/>
                <a:gd name="connsiteY1" fmla="*/ 1596788 h 1753738"/>
                <a:gd name="connsiteX2" fmla="*/ 40943 w 593677"/>
                <a:gd name="connsiteY2" fmla="*/ 1685499 h 1753738"/>
                <a:gd name="connsiteX3" fmla="*/ 156949 w 593677"/>
                <a:gd name="connsiteY3" fmla="*/ 1746914 h 1753738"/>
                <a:gd name="connsiteX4" fmla="*/ 286603 w 593677"/>
                <a:gd name="connsiteY4" fmla="*/ 1753738 h 1753738"/>
                <a:gd name="connsiteX5" fmla="*/ 423080 w 593677"/>
                <a:gd name="connsiteY5" fmla="*/ 1733266 h 1753738"/>
                <a:gd name="connsiteX6" fmla="*/ 552734 w 593677"/>
                <a:gd name="connsiteY6" fmla="*/ 1671851 h 1753738"/>
                <a:gd name="connsiteX7" fmla="*/ 593677 w 593677"/>
                <a:gd name="connsiteY7" fmla="*/ 1610436 h 1753738"/>
                <a:gd name="connsiteX8" fmla="*/ 593677 w 593677"/>
                <a:gd name="connsiteY8" fmla="*/ 0 h 175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677" h="1753738">
                  <a:moveTo>
                    <a:pt x="0" y="6824"/>
                  </a:moveTo>
                  <a:lnTo>
                    <a:pt x="0" y="1596788"/>
                  </a:lnTo>
                  <a:lnTo>
                    <a:pt x="40943" y="1685499"/>
                  </a:lnTo>
                  <a:lnTo>
                    <a:pt x="156949" y="1746914"/>
                  </a:lnTo>
                  <a:lnTo>
                    <a:pt x="286603" y="1753738"/>
                  </a:lnTo>
                  <a:lnTo>
                    <a:pt x="423080" y="1733266"/>
                  </a:lnTo>
                  <a:lnTo>
                    <a:pt x="552734" y="1671851"/>
                  </a:lnTo>
                  <a:lnTo>
                    <a:pt x="593677" y="1610436"/>
                  </a:lnTo>
                  <a:lnTo>
                    <a:pt x="593677" y="0"/>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1698649" y="1628800"/>
              <a:ext cx="57606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1698649" y="3212976"/>
              <a:ext cx="576064"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p:cNvSpPr/>
            <p:nvPr/>
          </p:nvSpPr>
          <p:spPr>
            <a:xfrm>
              <a:off x="5643349" y="1767385"/>
              <a:ext cx="1753738" cy="1733266"/>
            </a:xfrm>
            <a:custGeom>
              <a:avLst/>
              <a:gdLst>
                <a:gd name="connsiteX0" fmla="*/ 0 w 1753738"/>
                <a:gd name="connsiteY0" fmla="*/ 0 h 1733266"/>
                <a:gd name="connsiteX1" fmla="*/ 13648 w 1753738"/>
                <a:gd name="connsiteY1" fmla="*/ 805218 h 1733266"/>
                <a:gd name="connsiteX2" fmla="*/ 75063 w 1753738"/>
                <a:gd name="connsiteY2" fmla="*/ 873457 h 1733266"/>
                <a:gd name="connsiteX3" fmla="*/ 191069 w 1753738"/>
                <a:gd name="connsiteY3" fmla="*/ 887105 h 1733266"/>
                <a:gd name="connsiteX4" fmla="*/ 293427 w 1753738"/>
                <a:gd name="connsiteY4" fmla="*/ 907576 h 1733266"/>
                <a:gd name="connsiteX5" fmla="*/ 450376 w 1753738"/>
                <a:gd name="connsiteY5" fmla="*/ 914400 h 1733266"/>
                <a:gd name="connsiteX6" fmla="*/ 593678 w 1753738"/>
                <a:gd name="connsiteY6" fmla="*/ 934872 h 1733266"/>
                <a:gd name="connsiteX7" fmla="*/ 600502 w 1753738"/>
                <a:gd name="connsiteY7" fmla="*/ 1282890 h 1733266"/>
                <a:gd name="connsiteX8" fmla="*/ 586854 w 1753738"/>
                <a:gd name="connsiteY8" fmla="*/ 1596788 h 1733266"/>
                <a:gd name="connsiteX9" fmla="*/ 614150 w 1753738"/>
                <a:gd name="connsiteY9" fmla="*/ 1651379 h 1733266"/>
                <a:gd name="connsiteX10" fmla="*/ 702860 w 1753738"/>
                <a:gd name="connsiteY10" fmla="*/ 1712794 h 1733266"/>
                <a:gd name="connsiteX11" fmla="*/ 777923 w 1753738"/>
                <a:gd name="connsiteY11" fmla="*/ 1726442 h 1733266"/>
                <a:gd name="connsiteX12" fmla="*/ 900752 w 1753738"/>
                <a:gd name="connsiteY12" fmla="*/ 1733266 h 1733266"/>
                <a:gd name="connsiteX13" fmla="*/ 1016758 w 1753738"/>
                <a:gd name="connsiteY13" fmla="*/ 1705970 h 1733266"/>
                <a:gd name="connsiteX14" fmla="*/ 1119117 w 1753738"/>
                <a:gd name="connsiteY14" fmla="*/ 1658203 h 1733266"/>
                <a:gd name="connsiteX15" fmla="*/ 1173708 w 1753738"/>
                <a:gd name="connsiteY15" fmla="*/ 1603612 h 1733266"/>
                <a:gd name="connsiteX16" fmla="*/ 1166884 w 1753738"/>
                <a:gd name="connsiteY16" fmla="*/ 921224 h 1733266"/>
                <a:gd name="connsiteX17" fmla="*/ 1303361 w 1753738"/>
                <a:gd name="connsiteY17" fmla="*/ 907576 h 1733266"/>
                <a:gd name="connsiteX18" fmla="*/ 1460311 w 1753738"/>
                <a:gd name="connsiteY18" fmla="*/ 893928 h 1733266"/>
                <a:gd name="connsiteX19" fmla="*/ 1610436 w 1753738"/>
                <a:gd name="connsiteY19" fmla="*/ 859809 h 1733266"/>
                <a:gd name="connsiteX20" fmla="*/ 1712794 w 1753738"/>
                <a:gd name="connsiteY20" fmla="*/ 812042 h 1733266"/>
                <a:gd name="connsiteX21" fmla="*/ 1753738 w 1753738"/>
                <a:gd name="connsiteY21" fmla="*/ 771099 h 1733266"/>
                <a:gd name="connsiteX22" fmla="*/ 1740090 w 1753738"/>
                <a:gd name="connsiteY22" fmla="*/ 0 h 173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3738" h="1733266">
                  <a:moveTo>
                    <a:pt x="0" y="0"/>
                  </a:moveTo>
                  <a:lnTo>
                    <a:pt x="13648" y="805218"/>
                  </a:lnTo>
                  <a:lnTo>
                    <a:pt x="75063" y="873457"/>
                  </a:lnTo>
                  <a:lnTo>
                    <a:pt x="191069" y="887105"/>
                  </a:lnTo>
                  <a:lnTo>
                    <a:pt x="293427" y="907576"/>
                  </a:lnTo>
                  <a:lnTo>
                    <a:pt x="450376" y="914400"/>
                  </a:lnTo>
                  <a:lnTo>
                    <a:pt x="593678" y="934872"/>
                  </a:lnTo>
                  <a:lnTo>
                    <a:pt x="600502" y="1282890"/>
                  </a:lnTo>
                  <a:lnTo>
                    <a:pt x="586854" y="1596788"/>
                  </a:lnTo>
                  <a:lnTo>
                    <a:pt x="614150" y="1651379"/>
                  </a:lnTo>
                  <a:lnTo>
                    <a:pt x="702860" y="1712794"/>
                  </a:lnTo>
                  <a:lnTo>
                    <a:pt x="777923" y="1726442"/>
                  </a:lnTo>
                  <a:lnTo>
                    <a:pt x="900752" y="1733266"/>
                  </a:lnTo>
                  <a:lnTo>
                    <a:pt x="1016758" y="1705970"/>
                  </a:lnTo>
                  <a:lnTo>
                    <a:pt x="1119117" y="1658203"/>
                  </a:lnTo>
                  <a:lnTo>
                    <a:pt x="1173708" y="1603612"/>
                  </a:lnTo>
                  <a:cubicBezTo>
                    <a:pt x="1171433" y="1376149"/>
                    <a:pt x="1169159" y="1148687"/>
                    <a:pt x="1166884" y="921224"/>
                  </a:cubicBezTo>
                  <a:lnTo>
                    <a:pt x="1303361" y="907576"/>
                  </a:lnTo>
                  <a:lnTo>
                    <a:pt x="1460311" y="893928"/>
                  </a:lnTo>
                  <a:lnTo>
                    <a:pt x="1610436" y="859809"/>
                  </a:lnTo>
                  <a:lnTo>
                    <a:pt x="1712794" y="812042"/>
                  </a:lnTo>
                  <a:lnTo>
                    <a:pt x="1753738" y="771099"/>
                  </a:lnTo>
                  <a:lnTo>
                    <a:pt x="1740090" y="0"/>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5650350" y="2420888"/>
              <a:ext cx="1729372"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p:cNvSpPr/>
            <p:nvPr/>
          </p:nvSpPr>
          <p:spPr>
            <a:xfrm>
              <a:off x="5650940" y="1628800"/>
              <a:ext cx="17293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p:nvPr/>
          </p:nvSpPr>
          <p:spPr>
            <a:xfrm>
              <a:off x="6227004" y="3212976"/>
              <a:ext cx="576064"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TextBox 22"/>
          <p:cNvSpPr txBox="1"/>
          <p:nvPr/>
        </p:nvSpPr>
        <p:spPr>
          <a:xfrm>
            <a:off x="1468160" y="2472782"/>
            <a:ext cx="439544" cy="461665"/>
          </a:xfrm>
          <a:prstGeom prst="rect">
            <a:avLst/>
          </a:prstGeom>
          <a:noFill/>
        </p:spPr>
        <p:txBody>
          <a:bodyPr wrap="none" rtlCol="0">
            <a:spAutoFit/>
          </a:bodyPr>
          <a:lstStyle/>
          <a:p>
            <a:r>
              <a:rPr lang="en-AU" sz="2400" dirty="0" smtClean="0">
                <a:latin typeface="Cambria Math" pitchFamily="18" charset="0"/>
                <a:ea typeface="Cambria Math" pitchFamily="18" charset="0"/>
              </a:rPr>
              <a:t>A.</a:t>
            </a:r>
            <a:endParaRPr lang="en-AU" sz="2400" dirty="0">
              <a:latin typeface="Cambria Math" pitchFamily="18" charset="0"/>
              <a:ea typeface="Cambria Math" pitchFamily="18" charset="0"/>
            </a:endParaRPr>
          </a:p>
        </p:txBody>
      </p:sp>
      <p:sp>
        <p:nvSpPr>
          <p:cNvPr id="35" name="TextBox 34"/>
          <p:cNvSpPr txBox="1"/>
          <p:nvPr/>
        </p:nvSpPr>
        <p:spPr>
          <a:xfrm>
            <a:off x="3556392" y="2472782"/>
            <a:ext cx="439544" cy="461665"/>
          </a:xfrm>
          <a:prstGeom prst="rect">
            <a:avLst/>
          </a:prstGeom>
          <a:noFill/>
        </p:spPr>
        <p:txBody>
          <a:bodyPr wrap="none" rtlCol="0">
            <a:spAutoFit/>
          </a:bodyPr>
          <a:lstStyle/>
          <a:p>
            <a:r>
              <a:rPr lang="en-AU" sz="2400" dirty="0" smtClean="0">
                <a:latin typeface="Cambria Math" pitchFamily="18" charset="0"/>
                <a:ea typeface="Cambria Math" pitchFamily="18" charset="0"/>
              </a:rPr>
              <a:t>B.</a:t>
            </a:r>
            <a:endParaRPr lang="en-AU" sz="2400" dirty="0">
              <a:latin typeface="Cambria Math" pitchFamily="18" charset="0"/>
              <a:ea typeface="Cambria Math" pitchFamily="18" charset="0"/>
            </a:endParaRPr>
          </a:p>
        </p:txBody>
      </p:sp>
      <p:sp>
        <p:nvSpPr>
          <p:cNvPr id="36" name="TextBox 35"/>
          <p:cNvSpPr txBox="1"/>
          <p:nvPr/>
        </p:nvSpPr>
        <p:spPr>
          <a:xfrm>
            <a:off x="5580112" y="2472782"/>
            <a:ext cx="420308" cy="461665"/>
          </a:xfrm>
          <a:prstGeom prst="rect">
            <a:avLst/>
          </a:prstGeom>
          <a:noFill/>
        </p:spPr>
        <p:txBody>
          <a:bodyPr wrap="none" rtlCol="0">
            <a:spAutoFit/>
          </a:bodyPr>
          <a:lstStyle/>
          <a:p>
            <a:r>
              <a:rPr lang="en-AU" sz="2400" dirty="0" smtClean="0">
                <a:latin typeface="Cambria Math" pitchFamily="18" charset="0"/>
                <a:ea typeface="Cambria Math" pitchFamily="18" charset="0"/>
              </a:rPr>
              <a:t>C.</a:t>
            </a:r>
            <a:endParaRPr lang="en-AU" sz="2400" dirty="0">
              <a:latin typeface="Cambria Math" pitchFamily="18" charset="0"/>
              <a:ea typeface="Cambria Math" pitchFamily="18" charset="0"/>
            </a:endParaRPr>
          </a:p>
        </p:txBody>
      </p:sp>
    </p:spTree>
    <p:custDataLst>
      <p:tags r:id="rId2"/>
    </p:custDataLst>
    <p:extLst>
      <p:ext uri="{BB962C8B-B14F-4D97-AF65-F5344CB8AC3E}">
        <p14:creationId xmlns:p14="http://schemas.microsoft.com/office/powerpoint/2010/main" val="1716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4002207748"/>
              </p:ext>
            </p:extLst>
          </p:nvPr>
        </p:nvGraphicFramePr>
        <p:xfrm>
          <a:off x="5375275" y="3238500"/>
          <a:ext cx="4508500" cy="4022725"/>
        </p:xfrm>
        <a:graphic>
          <a:graphicData uri="http://schemas.openxmlformats.org/presentationml/2006/ole">
            <mc:AlternateContent xmlns:mc="http://schemas.openxmlformats.org/markup-compatibility/2006">
              <mc:Choice xmlns:v="urn:schemas-microsoft-com:vml" Requires="v">
                <p:oleObj spid="_x0000_s22608" name="Chart" r:id="rId7" imgW="5762863" imgH="5143500" progId="MSGraph.Chart.8">
                  <p:embed followColorScheme="full"/>
                </p:oleObj>
              </mc:Choice>
              <mc:Fallback>
                <p:oleObj name="Chart" r:id="rId7" imgW="5762863" imgH="5143500" progId="MSGraph.Chart.8">
                  <p:embed followColorScheme="full"/>
                  <p:pic>
                    <p:nvPicPr>
                      <p:cNvPr id="0" name="Picture 36"/>
                      <p:cNvPicPr>
                        <a:picLocks noChangeAspect="1" noChangeArrowheads="1"/>
                      </p:cNvPicPr>
                      <p:nvPr/>
                    </p:nvPicPr>
                    <p:blipFill>
                      <a:blip r:embed="rId8"/>
                      <a:srcRect/>
                      <a:stretch>
                        <a:fillRect/>
                      </a:stretch>
                    </p:blipFill>
                    <p:spPr bwMode="auto">
                      <a:xfrm>
                        <a:off x="5375275" y="3238500"/>
                        <a:ext cx="4508500" cy="402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1"/>
            <a:ext cx="9144000" cy="27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PQuestion"/>
          <p:cNvSpPr>
            <a:spLocks noGrp="1"/>
          </p:cNvSpPr>
          <p:nvPr>
            <p:ph type="ctrTitle"/>
          </p:nvPr>
        </p:nvSpPr>
        <p:spPr>
          <a:xfrm>
            <a:off x="107504" y="404664"/>
            <a:ext cx="8928992" cy="1368152"/>
          </a:xfrm>
        </p:spPr>
        <p:txBody>
          <a:bodyPr>
            <a:noAutofit/>
          </a:bodyPr>
          <a:lstStyle/>
          <a:p>
            <a:pPr algn="just"/>
            <a:r>
              <a:rPr lang="en-AU" sz="3200" dirty="0" smtClean="0"/>
              <a:t>The three open containers are now filled with oil, water and honey respectively.  How do the pressures at the bottoms compare ?</a:t>
            </a:r>
            <a:endParaRPr lang="en-AU" sz="3200" dirty="0"/>
          </a:p>
        </p:txBody>
      </p:sp>
      <mc:AlternateContent xmlns:mc="http://schemas.openxmlformats.org/markup-compatibility/2006" xmlns:a14="http://schemas.microsoft.com/office/drawing/2010/main">
        <mc:Choice Requires="a14">
          <p:sp>
            <p:nvSpPr>
              <p:cNvPr id="3" name="TPAnswers"/>
              <p:cNvSpPr>
                <a:spLocks noGrp="1"/>
              </p:cNvSpPr>
              <p:nvPr>
                <p:ph type="subTitle" idx="1"/>
                <p:custDataLst>
                  <p:tags r:id="rId4"/>
                </p:custDataLst>
              </p:nvPr>
            </p:nvSpPr>
            <p:spPr>
              <a:xfrm>
                <a:off x="107504" y="3717032"/>
                <a:ext cx="6192688" cy="2952328"/>
              </a:xfrm>
            </p:spPr>
            <p:txBody>
              <a:bodyPr>
                <a:noAutofit/>
              </a:bodyPr>
              <a:lstStyle/>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a:solidFill>
                    <a:schemeClr val="tx2"/>
                  </a:solidFill>
                </a:endParaRPr>
              </a:p>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smtClean="0">
                  <a:solidFill>
                    <a:schemeClr val="tx2"/>
                  </a:solidFill>
                </a:endParaRPr>
              </a:p>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smtClean="0">
                  <a:solidFill>
                    <a:schemeClr val="tx2"/>
                  </a:solidFill>
                </a:endParaRPr>
              </a:p>
              <a:p>
                <a:pPr marL="514350" indent="-514350" algn="just">
                  <a:buFont typeface="Arial" pitchFamily="34" charset="0"/>
                  <a:buAutoNum type="arabicPeriod"/>
                </a:pPr>
                <a14:m>
                  <m:oMath xmlns:m="http://schemas.openxmlformats.org/officeDocument/2006/math">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𝑩</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𝑨</m:t>
                        </m:r>
                      </m:sub>
                    </m:sSub>
                    <m:r>
                      <a:rPr lang="en-AU" b="1" i="1" dirty="0" smtClean="0">
                        <a:solidFill>
                          <a:schemeClr val="tx2"/>
                        </a:solidFill>
                        <a:latin typeface="Cambria Math"/>
                      </a:rPr>
                      <m:t>&lt;</m:t>
                    </m:r>
                    <m:sSub>
                      <m:sSubPr>
                        <m:ctrlPr>
                          <a:rPr lang="en-AU" b="1" i="1" dirty="0" smtClean="0">
                            <a:solidFill>
                              <a:schemeClr val="tx2"/>
                            </a:solidFill>
                            <a:latin typeface="Cambria Math" panose="02040503050406030204" pitchFamily="18" charset="0"/>
                          </a:rPr>
                        </m:ctrlPr>
                      </m:sSubPr>
                      <m:e>
                        <m:r>
                          <a:rPr lang="en-AU" b="1" i="1" dirty="0" smtClean="0">
                            <a:solidFill>
                              <a:schemeClr val="tx2"/>
                            </a:solidFill>
                            <a:latin typeface="Cambria Math"/>
                          </a:rPr>
                          <m:t>𝑷</m:t>
                        </m:r>
                      </m:e>
                      <m:sub>
                        <m:r>
                          <a:rPr lang="en-AU" b="1" i="1" dirty="0" smtClean="0">
                            <a:solidFill>
                              <a:schemeClr val="tx2"/>
                            </a:solidFill>
                            <a:latin typeface="Cambria Math"/>
                          </a:rPr>
                          <m:t>𝑪</m:t>
                        </m:r>
                      </m:sub>
                    </m:sSub>
                  </m:oMath>
                </a14:m>
                <a:endParaRPr lang="en-AU" b="1" dirty="0">
                  <a:solidFill>
                    <a:schemeClr val="tx2"/>
                  </a:solidFill>
                </a:endParaRPr>
              </a:p>
              <a:p>
                <a:pPr marL="514350" indent="-514350" algn="just">
                  <a:buFont typeface="Arial" pitchFamily="34" charset="0"/>
                  <a:buAutoNum type="arabicPeriod"/>
                </a:pPr>
                <a:r>
                  <a:rPr lang="en-AU" b="1" dirty="0" smtClean="0">
                    <a:solidFill>
                      <a:schemeClr val="tx2"/>
                    </a:solidFill>
                  </a:rPr>
                  <a:t>Not enough information</a:t>
                </a:r>
              </a:p>
            </p:txBody>
          </p:sp>
        </mc:Choice>
        <mc:Fallback xmlns="">
          <p:sp>
            <p:nvSpPr>
              <p:cNvPr id="3" name="TPAnswers"/>
              <p:cNvSpPr>
                <a:spLocks noGrp="1" noRot="1" noChangeAspect="1" noMove="1" noResize="1" noEditPoints="1" noAdjustHandles="1" noChangeArrowheads="1" noChangeShapeType="1" noTextEdit="1"/>
              </p:cNvSpPr>
              <p:nvPr>
                <p:ph type="subTitle" idx="1"/>
                <p:custDataLst>
                  <p:tags r:id="rId9"/>
                </p:custDataLst>
              </p:nvPr>
            </p:nvSpPr>
            <p:spPr>
              <a:xfrm>
                <a:off x="107504" y="3717032"/>
                <a:ext cx="6192688" cy="2952328"/>
              </a:xfrm>
              <a:blipFill rotWithShape="0">
                <a:blip r:embed="rId10"/>
                <a:stretch>
                  <a:fillRect l="-2660" b="-5992"/>
                </a:stretch>
              </a:blipFill>
            </p:spPr>
            <p:txBody>
              <a:bodyPr/>
              <a:lstStyle/>
              <a:p>
                <a:r>
                  <a:rPr lang="en-AU">
                    <a:noFill/>
                  </a:rPr>
                  <a:t> </a:t>
                </a:r>
              </a:p>
            </p:txBody>
          </p:sp>
        </mc:Fallback>
      </mc:AlternateContent>
      <p:sp>
        <p:nvSpPr>
          <p:cNvPr id="18" name="Freeform 17"/>
          <p:cNvSpPr/>
          <p:nvPr/>
        </p:nvSpPr>
        <p:spPr>
          <a:xfrm>
            <a:off x="3680143" y="2035303"/>
            <a:ext cx="1678674" cy="1753737"/>
          </a:xfrm>
          <a:custGeom>
            <a:avLst/>
            <a:gdLst>
              <a:gd name="connsiteX0" fmla="*/ 545910 w 1678674"/>
              <a:gd name="connsiteY0" fmla="*/ 13648 h 1753737"/>
              <a:gd name="connsiteX1" fmla="*/ 545910 w 1678674"/>
              <a:gd name="connsiteY1" fmla="*/ 777922 h 1753737"/>
              <a:gd name="connsiteX2" fmla="*/ 0 w 1678674"/>
              <a:gd name="connsiteY2" fmla="*/ 1583140 h 1753737"/>
              <a:gd name="connsiteX3" fmla="*/ 0 w 1678674"/>
              <a:gd name="connsiteY3" fmla="*/ 1637731 h 1753737"/>
              <a:gd name="connsiteX4" fmla="*/ 122829 w 1678674"/>
              <a:gd name="connsiteY4" fmla="*/ 1692322 h 1753737"/>
              <a:gd name="connsiteX5" fmla="*/ 354841 w 1678674"/>
              <a:gd name="connsiteY5" fmla="*/ 1733266 h 1753737"/>
              <a:gd name="connsiteX6" fmla="*/ 702859 w 1678674"/>
              <a:gd name="connsiteY6" fmla="*/ 1746914 h 1753737"/>
              <a:gd name="connsiteX7" fmla="*/ 975815 w 1678674"/>
              <a:gd name="connsiteY7" fmla="*/ 1753737 h 1753737"/>
              <a:gd name="connsiteX8" fmla="*/ 1241946 w 1678674"/>
              <a:gd name="connsiteY8" fmla="*/ 1719618 h 1753737"/>
              <a:gd name="connsiteX9" fmla="*/ 1514901 w 1678674"/>
              <a:gd name="connsiteY9" fmla="*/ 1685499 h 1753737"/>
              <a:gd name="connsiteX10" fmla="*/ 1671850 w 1678674"/>
              <a:gd name="connsiteY10" fmla="*/ 1624084 h 1753737"/>
              <a:gd name="connsiteX11" fmla="*/ 1678674 w 1678674"/>
              <a:gd name="connsiteY11" fmla="*/ 1569493 h 1753737"/>
              <a:gd name="connsiteX12" fmla="*/ 1125940 w 1678674"/>
              <a:gd name="connsiteY12" fmla="*/ 777922 h 1753737"/>
              <a:gd name="connsiteX13" fmla="*/ 1119116 w 1678674"/>
              <a:gd name="connsiteY13" fmla="*/ 0 h 17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8674" h="1753737">
                <a:moveTo>
                  <a:pt x="545910" y="13648"/>
                </a:moveTo>
                <a:lnTo>
                  <a:pt x="545910" y="777922"/>
                </a:lnTo>
                <a:lnTo>
                  <a:pt x="0" y="1583140"/>
                </a:lnTo>
                <a:lnTo>
                  <a:pt x="0" y="1637731"/>
                </a:lnTo>
                <a:lnTo>
                  <a:pt x="122829" y="1692322"/>
                </a:lnTo>
                <a:lnTo>
                  <a:pt x="354841" y="1733266"/>
                </a:lnTo>
                <a:lnTo>
                  <a:pt x="702859" y="1746914"/>
                </a:lnTo>
                <a:lnTo>
                  <a:pt x="975815" y="1753737"/>
                </a:lnTo>
                <a:lnTo>
                  <a:pt x="1241946" y="1719618"/>
                </a:lnTo>
                <a:lnTo>
                  <a:pt x="1514901" y="1685499"/>
                </a:lnTo>
                <a:lnTo>
                  <a:pt x="1671850" y="1624084"/>
                </a:lnTo>
                <a:lnTo>
                  <a:pt x="1678674" y="1569493"/>
                </a:lnTo>
                <a:lnTo>
                  <a:pt x="1125940" y="777922"/>
                </a:lnTo>
                <a:cubicBezTo>
                  <a:pt x="1123665" y="518615"/>
                  <a:pt x="1121391" y="259307"/>
                  <a:pt x="1119116" y="0"/>
                </a:cubicBez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6571449" y="2040734"/>
            <a:ext cx="57606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4224643" y="1905102"/>
            <a:ext cx="57606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3678037" y="3487039"/>
            <a:ext cx="1669276"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p:cNvSpPr/>
          <p:nvPr/>
        </p:nvSpPr>
        <p:spPr>
          <a:xfrm>
            <a:off x="2034107" y="2014831"/>
            <a:ext cx="593677" cy="1753738"/>
          </a:xfrm>
          <a:custGeom>
            <a:avLst/>
            <a:gdLst>
              <a:gd name="connsiteX0" fmla="*/ 0 w 593677"/>
              <a:gd name="connsiteY0" fmla="*/ 6824 h 1753738"/>
              <a:gd name="connsiteX1" fmla="*/ 0 w 593677"/>
              <a:gd name="connsiteY1" fmla="*/ 1596788 h 1753738"/>
              <a:gd name="connsiteX2" fmla="*/ 40943 w 593677"/>
              <a:gd name="connsiteY2" fmla="*/ 1685499 h 1753738"/>
              <a:gd name="connsiteX3" fmla="*/ 156949 w 593677"/>
              <a:gd name="connsiteY3" fmla="*/ 1746914 h 1753738"/>
              <a:gd name="connsiteX4" fmla="*/ 286603 w 593677"/>
              <a:gd name="connsiteY4" fmla="*/ 1753738 h 1753738"/>
              <a:gd name="connsiteX5" fmla="*/ 423080 w 593677"/>
              <a:gd name="connsiteY5" fmla="*/ 1733266 h 1753738"/>
              <a:gd name="connsiteX6" fmla="*/ 552734 w 593677"/>
              <a:gd name="connsiteY6" fmla="*/ 1671851 h 1753738"/>
              <a:gd name="connsiteX7" fmla="*/ 593677 w 593677"/>
              <a:gd name="connsiteY7" fmla="*/ 1610436 h 1753738"/>
              <a:gd name="connsiteX8" fmla="*/ 593677 w 593677"/>
              <a:gd name="connsiteY8" fmla="*/ 0 h 175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677" h="1753738">
                <a:moveTo>
                  <a:pt x="0" y="6824"/>
                </a:moveTo>
                <a:lnTo>
                  <a:pt x="0" y="1596788"/>
                </a:lnTo>
                <a:lnTo>
                  <a:pt x="40943" y="1685499"/>
                </a:lnTo>
                <a:lnTo>
                  <a:pt x="156949" y="1746914"/>
                </a:lnTo>
                <a:lnTo>
                  <a:pt x="286603" y="1753738"/>
                </a:lnTo>
                <a:lnTo>
                  <a:pt x="423080" y="1733266"/>
                </a:lnTo>
                <a:lnTo>
                  <a:pt x="552734" y="1671851"/>
                </a:lnTo>
                <a:lnTo>
                  <a:pt x="593677" y="1610436"/>
                </a:lnTo>
                <a:lnTo>
                  <a:pt x="593677" y="0"/>
                </a:lnTo>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2041914" y="1896718"/>
            <a:ext cx="576064" cy="28803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2041914" y="3480894"/>
            <a:ext cx="576064"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p:cNvSpPr/>
          <p:nvPr/>
        </p:nvSpPr>
        <p:spPr>
          <a:xfrm>
            <a:off x="5986614" y="2035303"/>
            <a:ext cx="1753738" cy="1733266"/>
          </a:xfrm>
          <a:custGeom>
            <a:avLst/>
            <a:gdLst>
              <a:gd name="connsiteX0" fmla="*/ 0 w 1753738"/>
              <a:gd name="connsiteY0" fmla="*/ 0 h 1733266"/>
              <a:gd name="connsiteX1" fmla="*/ 13648 w 1753738"/>
              <a:gd name="connsiteY1" fmla="*/ 805218 h 1733266"/>
              <a:gd name="connsiteX2" fmla="*/ 75063 w 1753738"/>
              <a:gd name="connsiteY2" fmla="*/ 873457 h 1733266"/>
              <a:gd name="connsiteX3" fmla="*/ 191069 w 1753738"/>
              <a:gd name="connsiteY3" fmla="*/ 887105 h 1733266"/>
              <a:gd name="connsiteX4" fmla="*/ 293427 w 1753738"/>
              <a:gd name="connsiteY4" fmla="*/ 907576 h 1733266"/>
              <a:gd name="connsiteX5" fmla="*/ 450376 w 1753738"/>
              <a:gd name="connsiteY5" fmla="*/ 914400 h 1733266"/>
              <a:gd name="connsiteX6" fmla="*/ 593678 w 1753738"/>
              <a:gd name="connsiteY6" fmla="*/ 934872 h 1733266"/>
              <a:gd name="connsiteX7" fmla="*/ 600502 w 1753738"/>
              <a:gd name="connsiteY7" fmla="*/ 1282890 h 1733266"/>
              <a:gd name="connsiteX8" fmla="*/ 586854 w 1753738"/>
              <a:gd name="connsiteY8" fmla="*/ 1596788 h 1733266"/>
              <a:gd name="connsiteX9" fmla="*/ 614150 w 1753738"/>
              <a:gd name="connsiteY9" fmla="*/ 1651379 h 1733266"/>
              <a:gd name="connsiteX10" fmla="*/ 702860 w 1753738"/>
              <a:gd name="connsiteY10" fmla="*/ 1712794 h 1733266"/>
              <a:gd name="connsiteX11" fmla="*/ 777923 w 1753738"/>
              <a:gd name="connsiteY11" fmla="*/ 1726442 h 1733266"/>
              <a:gd name="connsiteX12" fmla="*/ 900752 w 1753738"/>
              <a:gd name="connsiteY12" fmla="*/ 1733266 h 1733266"/>
              <a:gd name="connsiteX13" fmla="*/ 1016758 w 1753738"/>
              <a:gd name="connsiteY13" fmla="*/ 1705970 h 1733266"/>
              <a:gd name="connsiteX14" fmla="*/ 1119117 w 1753738"/>
              <a:gd name="connsiteY14" fmla="*/ 1658203 h 1733266"/>
              <a:gd name="connsiteX15" fmla="*/ 1173708 w 1753738"/>
              <a:gd name="connsiteY15" fmla="*/ 1603612 h 1733266"/>
              <a:gd name="connsiteX16" fmla="*/ 1166884 w 1753738"/>
              <a:gd name="connsiteY16" fmla="*/ 921224 h 1733266"/>
              <a:gd name="connsiteX17" fmla="*/ 1303361 w 1753738"/>
              <a:gd name="connsiteY17" fmla="*/ 907576 h 1733266"/>
              <a:gd name="connsiteX18" fmla="*/ 1460311 w 1753738"/>
              <a:gd name="connsiteY18" fmla="*/ 893928 h 1733266"/>
              <a:gd name="connsiteX19" fmla="*/ 1610436 w 1753738"/>
              <a:gd name="connsiteY19" fmla="*/ 859809 h 1733266"/>
              <a:gd name="connsiteX20" fmla="*/ 1712794 w 1753738"/>
              <a:gd name="connsiteY20" fmla="*/ 812042 h 1733266"/>
              <a:gd name="connsiteX21" fmla="*/ 1753738 w 1753738"/>
              <a:gd name="connsiteY21" fmla="*/ 771099 h 1733266"/>
              <a:gd name="connsiteX22" fmla="*/ 1740090 w 1753738"/>
              <a:gd name="connsiteY22" fmla="*/ 0 h 173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3738" h="1733266">
                <a:moveTo>
                  <a:pt x="0" y="0"/>
                </a:moveTo>
                <a:lnTo>
                  <a:pt x="13648" y="805218"/>
                </a:lnTo>
                <a:lnTo>
                  <a:pt x="75063" y="873457"/>
                </a:lnTo>
                <a:lnTo>
                  <a:pt x="191069" y="887105"/>
                </a:lnTo>
                <a:lnTo>
                  <a:pt x="293427" y="907576"/>
                </a:lnTo>
                <a:lnTo>
                  <a:pt x="450376" y="914400"/>
                </a:lnTo>
                <a:lnTo>
                  <a:pt x="593678" y="934872"/>
                </a:lnTo>
                <a:lnTo>
                  <a:pt x="600502" y="1282890"/>
                </a:lnTo>
                <a:lnTo>
                  <a:pt x="586854" y="1596788"/>
                </a:lnTo>
                <a:lnTo>
                  <a:pt x="614150" y="1651379"/>
                </a:lnTo>
                <a:lnTo>
                  <a:pt x="702860" y="1712794"/>
                </a:lnTo>
                <a:lnTo>
                  <a:pt x="777923" y="1726442"/>
                </a:lnTo>
                <a:lnTo>
                  <a:pt x="900752" y="1733266"/>
                </a:lnTo>
                <a:lnTo>
                  <a:pt x="1016758" y="1705970"/>
                </a:lnTo>
                <a:lnTo>
                  <a:pt x="1119117" y="1658203"/>
                </a:lnTo>
                <a:lnTo>
                  <a:pt x="1173708" y="1603612"/>
                </a:lnTo>
                <a:cubicBezTo>
                  <a:pt x="1171433" y="1376149"/>
                  <a:pt x="1169159" y="1148687"/>
                  <a:pt x="1166884" y="921224"/>
                </a:cubicBezTo>
                <a:lnTo>
                  <a:pt x="1303361" y="907576"/>
                </a:lnTo>
                <a:lnTo>
                  <a:pt x="1460311" y="893928"/>
                </a:lnTo>
                <a:lnTo>
                  <a:pt x="1610436" y="859809"/>
                </a:lnTo>
                <a:lnTo>
                  <a:pt x="1712794" y="812042"/>
                </a:lnTo>
                <a:lnTo>
                  <a:pt x="1753738" y="771099"/>
                </a:lnTo>
                <a:lnTo>
                  <a:pt x="1740090" y="0"/>
                </a:ln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5993615" y="2688806"/>
            <a:ext cx="1729372"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p:cNvSpPr/>
          <p:nvPr/>
        </p:nvSpPr>
        <p:spPr>
          <a:xfrm>
            <a:off x="5994205" y="1896718"/>
            <a:ext cx="1729372"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p:nvPr/>
        </p:nvSpPr>
        <p:spPr>
          <a:xfrm>
            <a:off x="6570269" y="3480894"/>
            <a:ext cx="576064" cy="288032"/>
          </a:xfrm>
          <a:prstGeom prst="ellipse">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1468160" y="2472782"/>
            <a:ext cx="439544" cy="461665"/>
          </a:xfrm>
          <a:prstGeom prst="rect">
            <a:avLst/>
          </a:prstGeom>
          <a:noFill/>
        </p:spPr>
        <p:txBody>
          <a:bodyPr wrap="none" rtlCol="0">
            <a:spAutoFit/>
          </a:bodyPr>
          <a:lstStyle/>
          <a:p>
            <a:r>
              <a:rPr lang="en-AU" sz="2400" dirty="0" smtClean="0">
                <a:latin typeface="Cambria Math" pitchFamily="18" charset="0"/>
                <a:ea typeface="Cambria Math" pitchFamily="18" charset="0"/>
              </a:rPr>
              <a:t>A.</a:t>
            </a:r>
            <a:endParaRPr lang="en-AU" sz="2400" dirty="0">
              <a:latin typeface="Cambria Math" pitchFamily="18" charset="0"/>
              <a:ea typeface="Cambria Math" pitchFamily="18" charset="0"/>
            </a:endParaRPr>
          </a:p>
        </p:txBody>
      </p:sp>
      <p:sp>
        <p:nvSpPr>
          <p:cNvPr id="35" name="TextBox 34"/>
          <p:cNvSpPr txBox="1"/>
          <p:nvPr/>
        </p:nvSpPr>
        <p:spPr>
          <a:xfrm>
            <a:off x="3556392" y="2472782"/>
            <a:ext cx="439544" cy="461665"/>
          </a:xfrm>
          <a:prstGeom prst="rect">
            <a:avLst/>
          </a:prstGeom>
          <a:noFill/>
        </p:spPr>
        <p:txBody>
          <a:bodyPr wrap="none" rtlCol="0">
            <a:spAutoFit/>
          </a:bodyPr>
          <a:lstStyle/>
          <a:p>
            <a:r>
              <a:rPr lang="en-AU" sz="2400" dirty="0" smtClean="0">
                <a:latin typeface="Cambria Math" pitchFamily="18" charset="0"/>
                <a:ea typeface="Cambria Math" pitchFamily="18" charset="0"/>
              </a:rPr>
              <a:t>B.</a:t>
            </a:r>
            <a:endParaRPr lang="en-AU" sz="2400" dirty="0">
              <a:latin typeface="Cambria Math" pitchFamily="18" charset="0"/>
              <a:ea typeface="Cambria Math" pitchFamily="18" charset="0"/>
            </a:endParaRPr>
          </a:p>
        </p:txBody>
      </p:sp>
      <p:sp>
        <p:nvSpPr>
          <p:cNvPr id="36" name="TextBox 35"/>
          <p:cNvSpPr txBox="1"/>
          <p:nvPr/>
        </p:nvSpPr>
        <p:spPr>
          <a:xfrm>
            <a:off x="5580112" y="2472782"/>
            <a:ext cx="420308" cy="461665"/>
          </a:xfrm>
          <a:prstGeom prst="rect">
            <a:avLst/>
          </a:prstGeom>
          <a:noFill/>
        </p:spPr>
        <p:txBody>
          <a:bodyPr wrap="none" rtlCol="0">
            <a:spAutoFit/>
          </a:bodyPr>
          <a:lstStyle/>
          <a:p>
            <a:r>
              <a:rPr lang="en-AU" sz="2400" dirty="0" smtClean="0">
                <a:latin typeface="Cambria Math" pitchFamily="18" charset="0"/>
                <a:ea typeface="Cambria Math" pitchFamily="18" charset="0"/>
              </a:rPr>
              <a:t>C.</a:t>
            </a:r>
            <a:endParaRPr lang="en-AU" sz="2400" dirty="0">
              <a:latin typeface="Cambria Math" pitchFamily="18" charset="0"/>
              <a:ea typeface="Cambria Math" pitchFamily="18" charset="0"/>
            </a:endParaRPr>
          </a:p>
        </p:txBody>
      </p:sp>
      <p:sp>
        <p:nvSpPr>
          <p:cNvPr id="4" name="TextBox 3"/>
          <p:cNvSpPr txBox="1"/>
          <p:nvPr/>
        </p:nvSpPr>
        <p:spPr>
          <a:xfrm>
            <a:off x="2007008" y="2905780"/>
            <a:ext cx="572593" cy="523220"/>
          </a:xfrm>
          <a:prstGeom prst="rect">
            <a:avLst/>
          </a:prstGeom>
          <a:noFill/>
        </p:spPr>
        <p:txBody>
          <a:bodyPr wrap="none" rtlCol="0">
            <a:spAutoFit/>
          </a:bodyPr>
          <a:lstStyle/>
          <a:p>
            <a:r>
              <a:rPr lang="en-AU" sz="2800" i="1" dirty="0" smtClean="0">
                <a:latin typeface="Cambria Math" pitchFamily="18" charset="0"/>
                <a:ea typeface="Cambria Math" pitchFamily="18" charset="0"/>
              </a:rPr>
              <a:t>oil</a:t>
            </a:r>
            <a:endParaRPr lang="en-AU" sz="2800" i="1" dirty="0">
              <a:latin typeface="Cambria Math" pitchFamily="18" charset="0"/>
              <a:ea typeface="Cambria Math" pitchFamily="18" charset="0"/>
            </a:endParaRPr>
          </a:p>
        </p:txBody>
      </p:sp>
      <p:sp>
        <p:nvSpPr>
          <p:cNvPr id="25" name="TextBox 24"/>
          <p:cNvSpPr txBox="1"/>
          <p:nvPr/>
        </p:nvSpPr>
        <p:spPr>
          <a:xfrm>
            <a:off x="3976222" y="2977788"/>
            <a:ext cx="1072538" cy="523220"/>
          </a:xfrm>
          <a:prstGeom prst="rect">
            <a:avLst/>
          </a:prstGeom>
          <a:noFill/>
        </p:spPr>
        <p:txBody>
          <a:bodyPr wrap="none" rtlCol="0">
            <a:spAutoFit/>
          </a:bodyPr>
          <a:lstStyle/>
          <a:p>
            <a:r>
              <a:rPr lang="en-AU" sz="2800" i="1" dirty="0" smtClean="0">
                <a:latin typeface="Cambria Math" pitchFamily="18" charset="0"/>
                <a:ea typeface="Cambria Math" pitchFamily="18" charset="0"/>
              </a:rPr>
              <a:t>water</a:t>
            </a:r>
            <a:endParaRPr lang="en-AU" sz="2800" i="1" dirty="0">
              <a:latin typeface="Cambria Math" pitchFamily="18" charset="0"/>
              <a:ea typeface="Cambria Math" pitchFamily="18" charset="0"/>
            </a:endParaRPr>
          </a:p>
        </p:txBody>
      </p:sp>
      <p:sp>
        <p:nvSpPr>
          <p:cNvPr id="26" name="TextBox 25"/>
          <p:cNvSpPr txBox="1"/>
          <p:nvPr/>
        </p:nvSpPr>
        <p:spPr>
          <a:xfrm>
            <a:off x="6286270" y="2197524"/>
            <a:ext cx="1126912" cy="523220"/>
          </a:xfrm>
          <a:prstGeom prst="rect">
            <a:avLst/>
          </a:prstGeom>
          <a:noFill/>
        </p:spPr>
        <p:txBody>
          <a:bodyPr wrap="none" rtlCol="0">
            <a:spAutoFit/>
          </a:bodyPr>
          <a:lstStyle/>
          <a:p>
            <a:r>
              <a:rPr lang="en-AU" sz="2800" i="1" dirty="0" smtClean="0">
                <a:latin typeface="Cambria Math" pitchFamily="18" charset="0"/>
                <a:ea typeface="Cambria Math" pitchFamily="18" charset="0"/>
              </a:rPr>
              <a:t>honey</a:t>
            </a:r>
            <a:endParaRPr lang="en-AU" sz="2800" i="1" dirty="0">
              <a:latin typeface="Cambria Math" pitchFamily="18" charset="0"/>
              <a:ea typeface="Cambria Math" pitchFamily="18" charset="0"/>
            </a:endParaRPr>
          </a:p>
        </p:txBody>
      </p:sp>
    </p:spTree>
    <p:custDataLst>
      <p:tags r:id="rId2"/>
    </p:custDataLst>
    <p:extLst>
      <p:ext uri="{BB962C8B-B14F-4D97-AF65-F5344CB8AC3E}">
        <p14:creationId xmlns:p14="http://schemas.microsoft.com/office/powerpoint/2010/main" val="136809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Calculating Crush Depth of a Submarine</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707904" y="2150282"/>
            <a:ext cx="5082705" cy="127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6" name="TextBox 5"/>
              <p:cNvSpPr txBox="1"/>
              <p:nvPr/>
            </p:nvSpPr>
            <p:spPr>
              <a:xfrm>
                <a:off x="179512" y="980728"/>
                <a:ext cx="8424936" cy="1200329"/>
              </a:xfrm>
              <a:prstGeom prst="rect">
                <a:avLst/>
              </a:prstGeom>
              <a:noFill/>
            </p:spPr>
            <p:txBody>
              <a:bodyPr wrap="square" rtlCol="0">
                <a:spAutoFit/>
              </a:bodyPr>
              <a:lstStyle/>
              <a:p>
                <a:pPr algn="just"/>
                <a:r>
                  <a:rPr lang="en-AU" sz="2400" dirty="0" smtClean="0">
                    <a:solidFill>
                      <a:srgbClr val="FF0000"/>
                    </a:solidFill>
                  </a:rPr>
                  <a:t>Q.</a:t>
                </a:r>
                <a:r>
                  <a:rPr lang="en-AU" sz="2400" dirty="0" smtClean="0"/>
                  <a:t> A </a:t>
                </a:r>
                <a:r>
                  <a:rPr lang="en-AU" sz="2400" dirty="0" smtClean="0"/>
                  <a:t>nuclear submarine is rated to withstand a pressure difference of </a:t>
                </a:r>
                <a14:m>
                  <m:oMath xmlns:m="http://schemas.openxmlformats.org/officeDocument/2006/math">
                    <m:r>
                      <a:rPr lang="en-AU" sz="2400" i="1" dirty="0" smtClean="0">
                        <a:latin typeface="Cambria Math"/>
                      </a:rPr>
                      <m:t>70 </m:t>
                    </m:r>
                    <m:r>
                      <a:rPr lang="en-AU" sz="2400" i="1" dirty="0" err="1" smtClean="0">
                        <a:latin typeface="Cambria Math"/>
                      </a:rPr>
                      <m:t>𝑎𝑡𝑚</m:t>
                    </m:r>
                    <m:r>
                      <a:rPr lang="en-AU" sz="2400" i="1" dirty="0" smtClean="0">
                        <a:latin typeface="Cambria Math"/>
                      </a:rPr>
                      <m:t> </m:t>
                    </m:r>
                  </m:oMath>
                </a14:m>
                <a:r>
                  <a:rPr lang="en-AU" sz="2400" dirty="0" smtClean="0"/>
                  <a:t>before catastrophic failure.  If the internal air pressure is maintained at </a:t>
                </a:r>
                <a14:m>
                  <m:oMath xmlns:m="http://schemas.openxmlformats.org/officeDocument/2006/math">
                    <m:r>
                      <a:rPr lang="en-AU" sz="2400" b="0" i="1" smtClean="0">
                        <a:latin typeface="Cambria Math"/>
                      </a:rPr>
                      <m:t>1 </m:t>
                    </m:r>
                    <m:r>
                      <a:rPr lang="en-AU" sz="2400" b="0" i="1" smtClean="0">
                        <a:latin typeface="Cambria Math"/>
                      </a:rPr>
                      <m:t>𝑎𝑡𝑚</m:t>
                    </m:r>
                  </m:oMath>
                </a14:m>
                <a:r>
                  <a:rPr lang="en-AU" sz="2400" dirty="0" smtClean="0"/>
                  <a:t>, what is the maximum permissible depth ?</a:t>
                </a:r>
                <a:endParaRPr lang="en-AU" sz="2400" dirty="0"/>
              </a:p>
            </p:txBody>
          </p:sp>
        </mc:Choice>
        <mc:Fallback>
          <p:sp>
            <p:nvSpPr>
              <p:cNvPr id="6" name="TextBox 5"/>
              <p:cNvSpPr txBox="1">
                <a:spLocks noRot="1" noChangeAspect="1" noMove="1" noResize="1" noEditPoints="1" noAdjustHandles="1" noChangeArrowheads="1" noChangeShapeType="1" noTextEdit="1"/>
              </p:cNvSpPr>
              <p:nvPr/>
            </p:nvSpPr>
            <p:spPr>
              <a:xfrm>
                <a:off x="179512" y="980728"/>
                <a:ext cx="8424936" cy="1200329"/>
              </a:xfrm>
              <a:prstGeom prst="rect">
                <a:avLst/>
              </a:prstGeom>
              <a:blipFill rotWithShape="0">
                <a:blip r:embed="rId5"/>
                <a:stretch>
                  <a:fillRect l="-1085" t="-4061" r="-1158" b="-1066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11560" y="3543399"/>
                <a:ext cx="211622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400" b="0" i="1" smtClean="0">
                          <a:solidFill>
                            <a:srgbClr val="FF0000"/>
                          </a:solidFill>
                          <a:latin typeface="Cambria Math" panose="02040503050406030204" pitchFamily="18" charset="0"/>
                        </a:rPr>
                        <m:t>𝑃</m:t>
                      </m:r>
                      <m:r>
                        <a:rPr lang="en-AU" sz="2400" b="0" i="1" smtClean="0">
                          <a:solidFill>
                            <a:srgbClr val="FF0000"/>
                          </a:solidFill>
                          <a:latin typeface="Cambria Math" panose="02040503050406030204" pitchFamily="18" charset="0"/>
                        </a:rPr>
                        <m:t>=</m:t>
                      </m:r>
                      <m:r>
                        <a:rPr lang="en-AU" sz="2400" b="0" i="1" smtClean="0">
                          <a:solidFill>
                            <a:srgbClr val="FF0000"/>
                          </a:solidFill>
                          <a:latin typeface="Cambria Math" panose="02040503050406030204" pitchFamily="18" charset="0"/>
                        </a:rPr>
                        <m:t>𝑃</m:t>
                      </m:r>
                      <m:r>
                        <a:rPr lang="en-AU" sz="2400" b="0" i="1" baseline="-25000" smtClean="0">
                          <a:solidFill>
                            <a:srgbClr val="FF0000"/>
                          </a:solidFill>
                          <a:latin typeface="Cambria Math" panose="02040503050406030204" pitchFamily="18" charset="0"/>
                        </a:rPr>
                        <m:t>0</m:t>
                      </m:r>
                      <m:r>
                        <a:rPr lang="en-AU" sz="2400" b="0" i="1" smtClean="0">
                          <a:solidFill>
                            <a:srgbClr val="FF0000"/>
                          </a:solidFill>
                          <a:latin typeface="Cambria Math" panose="02040503050406030204" pitchFamily="18" charset="0"/>
                        </a:rPr>
                        <m:t>+</m:t>
                      </m:r>
                      <m:r>
                        <a:rPr lang="en-AU" sz="2400" b="0" i="1" smtClean="0">
                          <a:solidFill>
                            <a:srgbClr val="FF0000"/>
                          </a:solidFill>
                          <a:latin typeface="Cambria Math" panose="02040503050406030204" pitchFamily="18" charset="0"/>
                          <a:ea typeface="Cambria Math" panose="02040503050406030204" pitchFamily="18" charset="0"/>
                        </a:rPr>
                        <m:t>𝜌</m:t>
                      </m:r>
                      <m:r>
                        <a:rPr lang="en-AU" sz="2400" b="0" i="1" smtClean="0">
                          <a:solidFill>
                            <a:srgbClr val="FF0000"/>
                          </a:solidFill>
                          <a:latin typeface="Cambria Math" panose="02040503050406030204" pitchFamily="18" charset="0"/>
                        </a:rPr>
                        <m:t>𝑔h</m:t>
                      </m:r>
                    </m:oMath>
                  </m:oMathPara>
                </a14:m>
                <a:endParaRPr lang="en-AU" sz="2400" b="0" dirty="0" smtClean="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611560" y="3543399"/>
                <a:ext cx="2116220" cy="461665"/>
              </a:xfrm>
              <a:prstGeom prst="rect">
                <a:avLst/>
              </a:prstGeom>
              <a:blipFill rotWithShape="0">
                <a:blip r:embed="rId6"/>
                <a:stretch>
                  <a:fillRect b="-17105"/>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715163" y="4364340"/>
                <a:ext cx="7241213" cy="3608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𝑃</m:t>
                      </m:r>
                      <m:r>
                        <a:rPr lang="en-AU" sz="2400" b="0" i="1" smtClean="0">
                          <a:latin typeface="Cambria Math" panose="02040503050406030204" pitchFamily="18" charset="0"/>
                        </a:rPr>
                        <m:t>−</m:t>
                      </m:r>
                      <m:r>
                        <a:rPr lang="en-AU" sz="2400" b="0" i="1" smtClean="0">
                          <a:latin typeface="Cambria Math" panose="02040503050406030204" pitchFamily="18" charset="0"/>
                        </a:rPr>
                        <m:t>𝑃</m:t>
                      </m:r>
                      <m:r>
                        <a:rPr lang="en-AU" sz="2400" b="0" i="1" baseline="-25000" smtClean="0">
                          <a:latin typeface="Cambria Math" panose="02040503050406030204" pitchFamily="18" charset="0"/>
                        </a:rPr>
                        <m:t>0</m:t>
                      </m:r>
                      <m:r>
                        <a:rPr lang="en-AU" sz="2400" b="0" i="1" smtClean="0">
                          <a:latin typeface="Cambria Math" panose="02040503050406030204" pitchFamily="18" charset="0"/>
                        </a:rPr>
                        <m:t>=70 </m:t>
                      </m:r>
                      <m:r>
                        <a:rPr lang="en-AU" sz="2400" b="0" i="1" smtClean="0">
                          <a:latin typeface="Cambria Math" panose="02040503050406030204" pitchFamily="18" charset="0"/>
                        </a:rPr>
                        <m:t>𝑎𝑡𝑚</m:t>
                      </m:r>
                      <m:r>
                        <a:rPr lang="en-AU" sz="2400" b="0" i="1" smtClean="0">
                          <a:latin typeface="Cambria Math" panose="02040503050406030204" pitchFamily="18" charset="0"/>
                        </a:rPr>
                        <m:t>=7.1 ×106 </m:t>
                      </m:r>
                      <m:r>
                        <a:rPr lang="en-AU" sz="2400" b="0" i="1" smtClean="0">
                          <a:latin typeface="Cambria Math" panose="02040503050406030204" pitchFamily="18" charset="0"/>
                        </a:rPr>
                        <m:t>𝑃𝑎</m:t>
                      </m:r>
                      <m:r>
                        <a:rPr lang="en-AU" sz="2400" b="0" i="1" smtClean="0">
                          <a:latin typeface="Cambria Math" panose="02040503050406030204" pitchFamily="18" charset="0"/>
                        </a:rPr>
                        <m:t> ;  </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×10</m:t>
                      </m:r>
                      <m:r>
                        <a:rPr lang="en-AU" sz="2400" b="0" i="1" baseline="30000" smtClean="0">
                          <a:latin typeface="Cambria Math" panose="02040503050406030204" pitchFamily="18" charset="0"/>
                          <a:ea typeface="Cambria Math" panose="02040503050406030204" pitchFamily="18" charset="0"/>
                        </a:rPr>
                        <m:t>3</m:t>
                      </m:r>
                      <m:r>
                        <a:rPr lang="en-AU" sz="2400" b="0" i="1" smtClean="0">
                          <a:latin typeface="Cambria Math" panose="02040503050406030204" pitchFamily="18" charset="0"/>
                        </a:rPr>
                        <m:t> </m:t>
                      </m:r>
                      <m:r>
                        <a:rPr lang="en-AU" sz="2400" b="0" i="1" smtClean="0">
                          <a:latin typeface="Cambria Math" panose="02040503050406030204" pitchFamily="18" charset="0"/>
                        </a:rPr>
                        <m:t>𝑘𝑔</m:t>
                      </m:r>
                      <m:r>
                        <a:rPr lang="en-AU" sz="2400" b="0" i="1" smtClean="0">
                          <a:latin typeface="Cambria Math" panose="02040503050406030204" pitchFamily="18" charset="0"/>
                        </a:rPr>
                        <m:t>/</m:t>
                      </m:r>
                      <m:r>
                        <a:rPr lang="en-AU" sz="2400" b="0" i="1" smtClean="0">
                          <a:latin typeface="Cambria Math" panose="02040503050406030204" pitchFamily="18" charset="0"/>
                        </a:rPr>
                        <m:t>𝑚</m:t>
                      </m:r>
                      <m:r>
                        <a:rPr lang="en-AU" sz="2400" b="0" i="1" baseline="30000" smtClean="0">
                          <a:latin typeface="Cambria Math" panose="02040503050406030204" pitchFamily="18" charset="0"/>
                        </a:rPr>
                        <m:t>3</m:t>
                      </m:r>
                    </m:oMath>
                  </m:oMathPara>
                </a14:m>
                <a:endParaRPr lang="en-AU" sz="2400" baseline="30000" dirty="0"/>
              </a:p>
            </p:txBody>
          </p:sp>
        </mc:Choice>
        <mc:Fallback>
          <p:sp>
            <p:nvSpPr>
              <p:cNvPr id="12" name="TextBox 11"/>
              <p:cNvSpPr txBox="1">
                <a:spLocks noRot="1" noChangeAspect="1" noMove="1" noResize="1" noEditPoints="1" noAdjustHandles="1" noChangeArrowheads="1" noChangeShapeType="1" noTextEdit="1"/>
              </p:cNvSpPr>
              <p:nvPr/>
            </p:nvSpPr>
            <p:spPr>
              <a:xfrm>
                <a:off x="715163" y="4364340"/>
                <a:ext cx="7241213" cy="360804"/>
              </a:xfrm>
              <a:prstGeom prst="rect">
                <a:avLst/>
              </a:prstGeom>
              <a:blipFill rotWithShape="0">
                <a:blip r:embed="rId7"/>
                <a:stretch>
                  <a:fillRect l="-673" r="-253" b="-38983"/>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755576" y="5190611"/>
                <a:ext cx="5029005" cy="7586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h</m:t>
                      </m:r>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𝑃</m:t>
                          </m:r>
                          <m:r>
                            <a:rPr lang="en-AU" sz="2400" b="0" i="1" smtClean="0">
                              <a:latin typeface="Cambria Math" panose="02040503050406030204" pitchFamily="18" charset="0"/>
                            </a:rPr>
                            <m:t>−</m:t>
                          </m:r>
                          <m:r>
                            <a:rPr lang="en-AU" sz="2400" b="0" i="1" smtClean="0">
                              <a:latin typeface="Cambria Math" panose="02040503050406030204" pitchFamily="18" charset="0"/>
                            </a:rPr>
                            <m:t>𝑃</m:t>
                          </m:r>
                          <m:r>
                            <a:rPr lang="en-AU" sz="2400" b="0" i="1" baseline="-25000" smtClean="0">
                              <a:latin typeface="Cambria Math" panose="02040503050406030204" pitchFamily="18" charset="0"/>
                            </a:rPr>
                            <m:t>0</m:t>
                          </m:r>
                        </m:num>
                        <m:den>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m:t>
                          </m:r>
                        </m:den>
                      </m:f>
                      <m:r>
                        <a:rPr lang="en-AU" sz="2400" b="0" i="1" smtClean="0">
                          <a:latin typeface="Cambria Math" panose="02040503050406030204" pitchFamily="18" charset="0"/>
                        </a:rPr>
                        <m:t> =</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7.1</m:t>
                          </m:r>
                          <m:r>
                            <a:rPr lang="en-AU" sz="2400" b="0" i="1" smtClean="0">
                              <a:latin typeface="Cambria Math" panose="02040503050406030204" pitchFamily="18" charset="0"/>
                              <a:ea typeface="Cambria Math" panose="02040503050406030204" pitchFamily="18" charset="0"/>
                            </a:rPr>
                            <m:t>×10</m:t>
                          </m:r>
                          <m:r>
                            <a:rPr lang="en-AU" sz="2400" b="0" i="1" baseline="30000" smtClean="0">
                              <a:latin typeface="Cambria Math" panose="02040503050406030204" pitchFamily="18" charset="0"/>
                              <a:ea typeface="Cambria Math" panose="02040503050406030204" pitchFamily="18" charset="0"/>
                            </a:rPr>
                            <m:t>6</m:t>
                          </m:r>
                        </m:num>
                        <m:den>
                          <m:r>
                            <a:rPr lang="en-AU" sz="2400" b="0" i="1" smtClean="0">
                              <a:latin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×10</m:t>
                          </m:r>
                          <m:r>
                            <a:rPr lang="en-AU" sz="2400" b="0" i="1" baseline="30000" smtClean="0">
                              <a:latin typeface="Cambria Math" panose="02040503050406030204" pitchFamily="18" charset="0"/>
                              <a:ea typeface="Cambria Math" panose="02040503050406030204" pitchFamily="18" charset="0"/>
                            </a:rPr>
                            <m:t>3</m:t>
                          </m:r>
                          <m:r>
                            <a:rPr lang="en-AU" sz="2400" b="0" i="1" smtClean="0">
                              <a:latin typeface="Cambria Math" panose="02040503050406030204" pitchFamily="18" charset="0"/>
                              <a:ea typeface="Cambria Math" panose="02040503050406030204" pitchFamily="18" charset="0"/>
                            </a:rPr>
                            <m:t>×9.8</m:t>
                          </m:r>
                        </m:den>
                      </m:f>
                      <m:r>
                        <a:rPr lang="en-AU" sz="2400" b="0" i="1" smtClean="0">
                          <a:latin typeface="Cambria Math" panose="02040503050406030204" pitchFamily="18" charset="0"/>
                        </a:rPr>
                        <m:t> =720 </m:t>
                      </m:r>
                      <m:r>
                        <a:rPr lang="en-AU" sz="2400" b="0" i="1" smtClean="0">
                          <a:latin typeface="Cambria Math" panose="02040503050406030204" pitchFamily="18" charset="0"/>
                        </a:rPr>
                        <m:t>𝑚</m:t>
                      </m:r>
                    </m:oMath>
                  </m:oMathPara>
                </a14:m>
                <a:endParaRPr lang="en-AU" sz="2400" dirty="0"/>
              </a:p>
            </p:txBody>
          </p:sp>
        </mc:Choice>
        <mc:Fallback>
          <p:sp>
            <p:nvSpPr>
              <p:cNvPr id="13" name="TextBox 12"/>
              <p:cNvSpPr txBox="1">
                <a:spLocks noRot="1" noChangeAspect="1" noMove="1" noResize="1" noEditPoints="1" noAdjustHandles="1" noChangeArrowheads="1" noChangeShapeType="1" noTextEdit="1"/>
              </p:cNvSpPr>
              <p:nvPr/>
            </p:nvSpPr>
            <p:spPr>
              <a:xfrm>
                <a:off x="755576" y="5190611"/>
                <a:ext cx="5029005" cy="758669"/>
              </a:xfrm>
              <a:prstGeom prst="rect">
                <a:avLst/>
              </a:prstGeom>
              <a:blipFill rotWithShape="0">
                <a:blip r:embed="rId8"/>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32992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460" b="21714"/>
          <a:stretch/>
        </p:blipFill>
        <p:spPr bwMode="auto">
          <a:xfrm rot="60000">
            <a:off x="4665751" y="946645"/>
            <a:ext cx="4404754" cy="47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Measuring Pressure</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718320"/>
            <a:ext cx="8446898" cy="99533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319629" y="5719401"/>
            <a:ext cx="6068065" cy="1015663"/>
          </a:xfrm>
          <a:prstGeom prst="rect">
            <a:avLst/>
          </a:prstGeom>
          <a:noFill/>
          <a:ln>
            <a:noFill/>
          </a:ln>
        </p:spPr>
        <p:txBody>
          <a:bodyPr wrap="square" rtlCol="0">
            <a:spAutoFit/>
          </a:bodyPr>
          <a:lstStyle/>
          <a:p>
            <a:pPr algn="just"/>
            <a:r>
              <a:rPr lang="en-AU" sz="2000" dirty="0" smtClean="0">
                <a:latin typeface="Cambria Math" pitchFamily="18" charset="0"/>
                <a:ea typeface="Cambria Math" pitchFamily="18" charset="0"/>
              </a:rPr>
              <a:t>Atmospheric pressure can support a 10 meters high column of water.  Moving to </a:t>
            </a:r>
            <a:r>
              <a:rPr lang="en-AU" sz="2000" b="1" dirty="0" smtClean="0">
                <a:latin typeface="Cambria Math" pitchFamily="18" charset="0"/>
                <a:ea typeface="Cambria Math" pitchFamily="18" charset="0"/>
              </a:rPr>
              <a:t>higher density </a:t>
            </a:r>
            <a:r>
              <a:rPr lang="en-AU" sz="2000" dirty="0" smtClean="0">
                <a:latin typeface="Cambria Math" pitchFamily="18" charset="0"/>
                <a:ea typeface="Cambria Math" pitchFamily="18" charset="0"/>
              </a:rPr>
              <a:t>fluids allows a table top </a:t>
            </a:r>
            <a:r>
              <a:rPr lang="en-AU" sz="2000" b="1" dirty="0" smtClean="0">
                <a:latin typeface="Cambria Math" pitchFamily="18" charset="0"/>
                <a:ea typeface="Cambria Math" pitchFamily="18" charset="0"/>
              </a:rPr>
              <a:t>barometer</a:t>
            </a:r>
            <a:r>
              <a:rPr lang="en-AU" sz="2000" dirty="0" smtClean="0">
                <a:latin typeface="Cambria Math" pitchFamily="18" charset="0"/>
                <a:ea typeface="Cambria Math" pitchFamily="18" charset="0"/>
              </a:rPr>
              <a:t> to be easily constructed.</a:t>
            </a:r>
            <a:endParaRPr lang="en-AU" sz="20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6372200" y="5930116"/>
                <a:ext cx="234827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a:rPr>
                        <m:t>𝑝</m:t>
                      </m:r>
                      <m:r>
                        <a:rPr lang="en-AU" sz="2800" b="0" i="1" smtClean="0">
                          <a:latin typeface="Cambria Math"/>
                        </a:rPr>
                        <m:t>=</m:t>
                      </m:r>
                      <m:sSub>
                        <m:sSubPr>
                          <m:ctrlPr>
                            <a:rPr lang="en-AU" sz="2800" b="0" i="1" smtClean="0">
                              <a:latin typeface="Cambria Math" panose="02040503050406030204" pitchFamily="18" charset="0"/>
                            </a:rPr>
                          </m:ctrlPr>
                        </m:sSubPr>
                        <m:e>
                          <m:r>
                            <a:rPr lang="en-AU" sz="2800" b="0" i="1" smtClean="0">
                              <a:latin typeface="Cambria Math"/>
                            </a:rPr>
                            <m:t>𝑝</m:t>
                          </m:r>
                        </m:e>
                        <m:sub>
                          <m:r>
                            <a:rPr lang="en-AU" sz="2800" b="0" i="1" smtClean="0">
                              <a:latin typeface="Cambria Math"/>
                            </a:rPr>
                            <m:t>0</m:t>
                          </m:r>
                        </m:sub>
                      </m:sSub>
                      <m:r>
                        <a:rPr lang="en-AU" sz="2800" b="0" i="1" smtClean="0">
                          <a:latin typeface="Cambria Math"/>
                        </a:rPr>
                        <m:t>+</m:t>
                      </m:r>
                      <m:r>
                        <a:rPr lang="en-AU" sz="2800" b="0" i="1" smtClean="0">
                          <a:latin typeface="Cambria Math"/>
                          <a:ea typeface="Cambria Math"/>
                        </a:rPr>
                        <m:t>𝜌</m:t>
                      </m:r>
                      <m:r>
                        <a:rPr lang="en-AU" sz="2800" b="0" i="1" smtClean="0">
                          <a:latin typeface="Cambria Math"/>
                          <a:ea typeface="Cambria Math"/>
                        </a:rPr>
                        <m:t>𝑔h</m:t>
                      </m:r>
                    </m:oMath>
                  </m:oMathPara>
                </a14:m>
                <a:endParaRPr lang="en-AU"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372200" y="5930116"/>
                <a:ext cx="2348272" cy="523220"/>
              </a:xfrm>
              <a:prstGeom prst="rect">
                <a:avLst/>
              </a:prstGeom>
              <a:blipFill rotWithShape="1">
                <a:blip r:embed="rId5"/>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4" name="Text Box 38"/>
              <p:cNvSpPr txBox="1">
                <a:spLocks noChangeArrowheads="1"/>
              </p:cNvSpPr>
              <p:nvPr/>
            </p:nvSpPr>
            <p:spPr bwMode="auto">
              <a:xfrm>
                <a:off x="351979" y="1085835"/>
                <a:ext cx="4580061"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a:solidFill>
                      <a:srgbClr val="FF0000"/>
                    </a:solidFill>
                    <a:latin typeface="Cambria Math" pitchFamily="18" charset="0"/>
                    <a:ea typeface="Cambria Math" pitchFamily="18" charset="0"/>
                  </a:rPr>
                  <a:t>Q. </a:t>
                </a:r>
                <a:r>
                  <a:rPr lang="en-AU" dirty="0">
                    <a:latin typeface="Cambria Math" pitchFamily="18" charset="0"/>
                    <a:ea typeface="Cambria Math" pitchFamily="18" charset="0"/>
                  </a:rPr>
                  <a:t>What is height of </a:t>
                </a:r>
                <a:r>
                  <a:rPr lang="en-AU" dirty="0" smtClean="0">
                    <a:latin typeface="Cambria Math" pitchFamily="18" charset="0"/>
                    <a:ea typeface="Cambria Math" pitchFamily="18" charset="0"/>
                  </a:rPr>
                  <a:t>mercury (Hg) </a:t>
                </a:r>
                <a:r>
                  <a:rPr lang="en-AU" dirty="0">
                    <a:latin typeface="Cambria Math" pitchFamily="18" charset="0"/>
                    <a:ea typeface="Cambria Math" pitchFamily="18" charset="0"/>
                  </a:rPr>
                  <a:t>at </a:t>
                </a:r>
                <a14:m>
                  <m:oMath xmlns:m="http://schemas.openxmlformats.org/officeDocument/2006/math">
                    <m:r>
                      <a:rPr lang="en-AU" i="1" dirty="0" smtClean="0">
                        <a:latin typeface="Cambria Math"/>
                        <a:ea typeface="Cambria Math" pitchFamily="18" charset="0"/>
                      </a:rPr>
                      <m:t>1 </m:t>
                    </m:r>
                    <m:r>
                      <a:rPr lang="en-AU" i="1" dirty="0" err="1">
                        <a:latin typeface="Cambria Math"/>
                        <a:ea typeface="Cambria Math" pitchFamily="18" charset="0"/>
                      </a:rPr>
                      <m:t>𝑎𝑡𝑚</m:t>
                    </m:r>
                    <m:r>
                      <a:rPr lang="en-AU" i="1" dirty="0">
                        <a:latin typeface="Cambria Math"/>
                        <a:ea typeface="Cambria Math" pitchFamily="18" charset="0"/>
                      </a:rPr>
                      <m:t> </m:t>
                    </m:r>
                  </m:oMath>
                </a14:m>
                <a:r>
                  <a:rPr lang="en-AU" dirty="0">
                    <a:latin typeface="Cambria Math" pitchFamily="18" charset="0"/>
                    <a:ea typeface="Cambria Math" pitchFamily="18" charset="0"/>
                  </a:rPr>
                  <a:t>?</a:t>
                </a:r>
                <a:endParaRPr lang="en-AU" baseline="-25000" dirty="0">
                  <a:latin typeface="Cambria Math" pitchFamily="18" charset="0"/>
                  <a:ea typeface="Cambria Math" pitchFamily="18" charset="0"/>
                </a:endParaRPr>
              </a:p>
            </p:txBody>
          </p:sp>
        </mc:Choice>
        <mc:Fallback>
          <p:sp>
            <p:nvSpPr>
              <p:cNvPr id="34" name="Text Box 38"/>
              <p:cNvSpPr txBox="1">
                <a:spLocks noRot="1" noChangeAspect="1" noMove="1" noResize="1" noEditPoints="1" noAdjustHandles="1" noChangeArrowheads="1" noChangeShapeType="1" noTextEdit="1"/>
              </p:cNvSpPr>
              <p:nvPr/>
            </p:nvSpPr>
            <p:spPr bwMode="auto">
              <a:xfrm>
                <a:off x="351979" y="1085835"/>
                <a:ext cx="4580061" cy="830997"/>
              </a:xfrm>
              <a:prstGeom prst="rect">
                <a:avLst/>
              </a:prstGeom>
              <a:blipFill rotWithShape="0">
                <a:blip r:embed="rId6"/>
                <a:stretch>
                  <a:fillRect l="-2130" t="-5882" r="-2796"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9" name="Rectangle 8"/>
          <p:cNvSpPr/>
          <p:nvPr/>
        </p:nvSpPr>
        <p:spPr>
          <a:xfrm>
            <a:off x="5364088" y="4005064"/>
            <a:ext cx="86409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21504" name="TextBox 21503"/>
              <p:cNvSpPr txBox="1"/>
              <p:nvPr/>
            </p:nvSpPr>
            <p:spPr>
              <a:xfrm>
                <a:off x="1170673" y="2065728"/>
                <a:ext cx="2681247" cy="499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AU" sz="2400" i="1" smtClean="0">
                              <a:latin typeface="Cambria Math" panose="02040503050406030204" pitchFamily="18" charset="0"/>
                            </a:rPr>
                          </m:ctrlPr>
                        </m:sSubPr>
                        <m:e>
                          <m:r>
                            <a:rPr lang="en-AU" sz="2400" i="1" smtClean="0">
                              <a:latin typeface="Cambria Math"/>
                              <a:ea typeface="Cambria Math"/>
                            </a:rPr>
                            <m:t>𝜌</m:t>
                          </m:r>
                        </m:e>
                        <m:sub>
                          <m:r>
                            <a:rPr lang="en-AU" sz="2400" b="0" i="1" smtClean="0">
                              <a:latin typeface="Cambria Math"/>
                            </a:rPr>
                            <m:t>𝐻𝑔</m:t>
                          </m:r>
                        </m:sub>
                      </m:sSub>
                      <m:r>
                        <a:rPr lang="en-AU" sz="2400" b="0" i="1" smtClean="0">
                          <a:latin typeface="Cambria Math"/>
                        </a:rPr>
                        <m:t>=13.6 </m:t>
                      </m:r>
                      <m:r>
                        <a:rPr lang="en-AU" sz="2400" b="0" i="1" smtClean="0">
                          <a:latin typeface="Cambria Math"/>
                        </a:rPr>
                        <m:t>𝑔</m:t>
                      </m:r>
                      <m:r>
                        <a:rPr lang="en-AU" sz="2400" b="0" i="1" smtClean="0">
                          <a:latin typeface="Cambria Math"/>
                        </a:rPr>
                        <m:t>/</m:t>
                      </m:r>
                      <m:sSup>
                        <m:sSupPr>
                          <m:ctrlPr>
                            <a:rPr lang="en-AU" sz="2400" b="0" i="1" smtClean="0">
                              <a:latin typeface="Cambria Math" panose="02040503050406030204" pitchFamily="18" charset="0"/>
                            </a:rPr>
                          </m:ctrlPr>
                        </m:sSupPr>
                        <m:e>
                          <m:r>
                            <a:rPr lang="en-AU" sz="2400" b="0" i="1" smtClean="0">
                              <a:latin typeface="Cambria Math"/>
                            </a:rPr>
                            <m:t>𝑐𝑚</m:t>
                          </m:r>
                        </m:e>
                        <m:sup>
                          <m:r>
                            <a:rPr lang="en-AU" sz="2400" b="0" i="1" smtClean="0">
                              <a:latin typeface="Cambria Math"/>
                            </a:rPr>
                            <m:t>3</m:t>
                          </m:r>
                        </m:sup>
                      </m:sSup>
                    </m:oMath>
                  </m:oMathPara>
                </a14:m>
                <a:endParaRPr lang="en-AU" sz="2400" dirty="0"/>
              </a:p>
            </p:txBody>
          </p:sp>
        </mc:Choice>
        <mc:Fallback>
          <p:sp>
            <p:nvSpPr>
              <p:cNvPr id="21504" name="TextBox 21503"/>
              <p:cNvSpPr txBox="1">
                <a:spLocks noRot="1" noChangeAspect="1" noMove="1" noResize="1" noEditPoints="1" noAdjustHandles="1" noChangeArrowheads="1" noChangeShapeType="1" noTextEdit="1"/>
              </p:cNvSpPr>
              <p:nvPr/>
            </p:nvSpPr>
            <p:spPr>
              <a:xfrm>
                <a:off x="1170673" y="2065728"/>
                <a:ext cx="2681247" cy="499176"/>
              </a:xfrm>
              <a:prstGeom prst="rect">
                <a:avLst/>
              </a:prstGeom>
              <a:blipFill rotWithShape="0">
                <a:blip r:embed="rId7"/>
                <a:stretch>
                  <a:fillRect b="-10976"/>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19590" y="2852936"/>
                <a:ext cx="3652410"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𝑃</m:t>
                      </m:r>
                      <m:r>
                        <a:rPr lang="en-AU" sz="2400" b="0" i="1" smtClean="0">
                          <a:latin typeface="Cambria Math" panose="02040503050406030204" pitchFamily="18" charset="0"/>
                        </a:rPr>
                        <m:t>=</m:t>
                      </m:r>
                      <m:r>
                        <a:rPr lang="en-AU" sz="2400" b="0" i="1" smtClean="0">
                          <a:latin typeface="Cambria Math" panose="02040503050406030204" pitchFamily="18" charset="0"/>
                        </a:rPr>
                        <m:t>𝑃</m:t>
                      </m:r>
                      <m:r>
                        <a:rPr lang="en-AU" sz="2400" b="0" i="1" baseline="-25000" smtClean="0">
                          <a:latin typeface="Cambria Math" panose="02040503050406030204" pitchFamily="18" charset="0"/>
                        </a:rPr>
                        <m:t>0</m:t>
                      </m:r>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𝑔h</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h</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𝑃</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m:t>
                      </m:r>
                    </m:oMath>
                  </m:oMathPara>
                </a14:m>
                <a:endParaRPr lang="en-AU" sz="2400" dirty="0"/>
              </a:p>
            </p:txBody>
          </p:sp>
        </mc:Choice>
        <mc:Fallback>
          <p:sp>
            <p:nvSpPr>
              <p:cNvPr id="6" name="TextBox 5"/>
              <p:cNvSpPr txBox="1">
                <a:spLocks noRot="1" noChangeAspect="1" noMove="1" noResize="1" noEditPoints="1" noAdjustHandles="1" noChangeArrowheads="1" noChangeShapeType="1" noTextEdit="1"/>
              </p:cNvSpPr>
              <p:nvPr/>
            </p:nvSpPr>
            <p:spPr>
              <a:xfrm>
                <a:off x="919590" y="2852936"/>
                <a:ext cx="3652410" cy="369332"/>
              </a:xfrm>
              <a:prstGeom prst="rect">
                <a:avLst/>
              </a:prstGeom>
              <a:blipFill rotWithShape="0">
                <a:blip r:embed="rId8"/>
                <a:stretch>
                  <a:fillRect l="-835" r="-835" b="-34426"/>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83568" y="3623102"/>
                <a:ext cx="4157485" cy="6938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h</m:t>
                      </m:r>
                      <m:r>
                        <a:rPr lang="en-AU" sz="2400" b="0" i="1" smtClean="0">
                          <a:latin typeface="Cambria Math" panose="02040503050406030204" pitchFamily="18" charset="0"/>
                        </a:rPr>
                        <m:t>= </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×10</m:t>
                          </m:r>
                          <m:r>
                            <a:rPr lang="en-AU" sz="2400" b="0" i="1" baseline="30000" smtClean="0">
                              <a:latin typeface="Cambria Math" panose="02040503050406030204" pitchFamily="18" charset="0"/>
                              <a:ea typeface="Cambria Math" panose="02040503050406030204" pitchFamily="18" charset="0"/>
                            </a:rPr>
                            <m:t>5</m:t>
                          </m:r>
                        </m:num>
                        <m:den>
                          <m:r>
                            <a:rPr lang="en-AU" sz="2400" b="0" i="1" smtClean="0">
                              <a:latin typeface="Cambria Math" panose="02040503050406030204" pitchFamily="18" charset="0"/>
                            </a:rPr>
                            <m:t>1.36</m:t>
                          </m:r>
                          <m:r>
                            <a:rPr lang="en-AU" sz="2400" b="0" i="1" smtClean="0">
                              <a:latin typeface="Cambria Math" panose="02040503050406030204" pitchFamily="18" charset="0"/>
                              <a:ea typeface="Cambria Math" panose="02040503050406030204" pitchFamily="18" charset="0"/>
                            </a:rPr>
                            <m:t>×10</m:t>
                          </m:r>
                          <m:r>
                            <a:rPr lang="en-AU" sz="2400" b="0" i="1" baseline="30000" smtClean="0">
                              <a:latin typeface="Cambria Math" panose="02040503050406030204" pitchFamily="18" charset="0"/>
                              <a:ea typeface="Cambria Math" panose="02040503050406030204" pitchFamily="18" charset="0"/>
                            </a:rPr>
                            <m:t>4</m:t>
                          </m:r>
                          <m:r>
                            <a:rPr lang="en-AU" sz="2400" b="0" i="1" smtClean="0">
                              <a:latin typeface="Cambria Math" panose="02040503050406030204" pitchFamily="18" charset="0"/>
                              <a:ea typeface="Cambria Math" panose="02040503050406030204" pitchFamily="18" charset="0"/>
                            </a:rPr>
                            <m:t>×9.8</m:t>
                          </m:r>
                        </m:den>
                      </m:f>
                      <m:r>
                        <a:rPr lang="en-AU" sz="2400" b="0" i="1" smtClean="0">
                          <a:latin typeface="Cambria Math" panose="02040503050406030204" pitchFamily="18" charset="0"/>
                        </a:rPr>
                        <m:t>=0.75 </m:t>
                      </m:r>
                      <m:r>
                        <a:rPr lang="en-AU" sz="2400" b="0" i="1" smtClean="0">
                          <a:latin typeface="Cambria Math" panose="02040503050406030204" pitchFamily="18" charset="0"/>
                        </a:rPr>
                        <m:t>𝑚</m:t>
                      </m:r>
                    </m:oMath>
                  </m:oMathPara>
                </a14:m>
                <a:endParaRPr lang="en-AU" sz="2400" dirty="0"/>
              </a:p>
            </p:txBody>
          </p:sp>
        </mc:Choice>
        <mc:Fallback>
          <p:sp>
            <p:nvSpPr>
              <p:cNvPr id="10" name="TextBox 9"/>
              <p:cNvSpPr txBox="1">
                <a:spLocks noRot="1" noChangeAspect="1" noMove="1" noResize="1" noEditPoints="1" noAdjustHandles="1" noChangeArrowheads="1" noChangeShapeType="1" noTextEdit="1"/>
              </p:cNvSpPr>
              <p:nvPr/>
            </p:nvSpPr>
            <p:spPr>
              <a:xfrm>
                <a:off x="683568" y="3623102"/>
                <a:ext cx="4157485" cy="693844"/>
              </a:xfrm>
              <a:prstGeom prst="rect">
                <a:avLst/>
              </a:prstGeom>
              <a:blipFill rotWithShape="0">
                <a:blip r:embed="rId9"/>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7623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 grpId="0"/>
      <p:bldP spid="21504"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Pascal’s Law</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5364088" y="4005064"/>
            <a:ext cx="86409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778621"/>
            <a:ext cx="3771712" cy="2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TextBox 2"/>
              <p:cNvSpPr txBox="1"/>
              <p:nvPr/>
            </p:nvSpPr>
            <p:spPr>
              <a:xfrm>
                <a:off x="314123" y="2075364"/>
                <a:ext cx="4761933" cy="1569660"/>
              </a:xfrm>
              <a:prstGeom prst="rect">
                <a:avLst/>
              </a:prstGeom>
              <a:noFill/>
            </p:spPr>
            <p:txBody>
              <a:bodyPr wrap="square" rtlCol="0">
                <a:spAutoFit/>
              </a:bodyPr>
              <a:lstStyle/>
              <a:p>
                <a:pPr algn="just"/>
                <a:r>
                  <a:rPr lang="en-AU" sz="2400" dirty="0" smtClean="0">
                    <a:solidFill>
                      <a:srgbClr val="FF0000"/>
                    </a:solidFill>
                    <a:latin typeface="Cambria Math" pitchFamily="18" charset="0"/>
                    <a:ea typeface="Cambria Math" pitchFamily="18" charset="0"/>
                  </a:rPr>
                  <a:t>Q.</a:t>
                </a:r>
                <a:r>
                  <a:rPr lang="en-AU" sz="2400" dirty="0" smtClean="0">
                    <a:latin typeface="Cambria Math" pitchFamily="18" charset="0"/>
                    <a:ea typeface="Cambria Math" pitchFamily="18" charset="0"/>
                  </a:rPr>
                  <a:t> </a:t>
                </a:r>
                <a:r>
                  <a:rPr lang="en-AU" sz="2400" dirty="0" smtClean="0">
                    <a:latin typeface="Cambria Math" pitchFamily="18" charset="0"/>
                    <a:ea typeface="Cambria Math" pitchFamily="18" charset="0"/>
                  </a:rPr>
                  <a:t>A </a:t>
                </a:r>
                <a:r>
                  <a:rPr lang="en-AU" sz="2400" dirty="0" smtClean="0">
                    <a:latin typeface="Cambria Math" pitchFamily="18" charset="0"/>
                    <a:ea typeface="Cambria Math" pitchFamily="18" charset="0"/>
                  </a:rPr>
                  <a:t>large piston supports a car.  The total mass of the piston and car is </a:t>
                </a:r>
                <a14:m>
                  <m:oMath xmlns:m="http://schemas.openxmlformats.org/officeDocument/2006/math">
                    <m:r>
                      <a:rPr lang="en-AU" sz="2400" i="1" dirty="0" smtClean="0">
                        <a:latin typeface="Cambria Math"/>
                        <a:ea typeface="Cambria Math" pitchFamily="18" charset="0"/>
                      </a:rPr>
                      <m:t>3200 </m:t>
                    </m:r>
                    <m:r>
                      <a:rPr lang="en-AU" sz="2400" i="1" dirty="0" smtClean="0">
                        <a:latin typeface="Cambria Math"/>
                        <a:ea typeface="Cambria Math" pitchFamily="18" charset="0"/>
                      </a:rPr>
                      <m:t>𝑘𝑔</m:t>
                    </m:r>
                  </m:oMath>
                </a14:m>
                <a:r>
                  <a:rPr lang="en-AU" sz="2400" dirty="0" smtClean="0">
                    <a:latin typeface="Cambria Math" pitchFamily="18" charset="0"/>
                    <a:ea typeface="Cambria Math" pitchFamily="18" charset="0"/>
                  </a:rPr>
                  <a:t>.   What force must be applied to the smaller piston ?</a:t>
                </a:r>
                <a:endParaRPr lang="en-AU" sz="2400" dirty="0">
                  <a:latin typeface="Cambria Math" pitchFamily="18" charset="0"/>
                  <a:ea typeface="Cambria Math"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14123" y="2075364"/>
                <a:ext cx="4761933" cy="1569660"/>
              </a:xfrm>
              <a:prstGeom prst="rect">
                <a:avLst/>
              </a:prstGeom>
              <a:blipFill rotWithShape="0">
                <a:blip r:embed="rId5"/>
                <a:stretch>
                  <a:fillRect l="-2049" t="-3101" r="-1921" b="-7752"/>
                </a:stretch>
              </a:blipFill>
            </p:spPr>
            <p:txBody>
              <a:bodyPr/>
              <a:lstStyle/>
              <a:p>
                <a:r>
                  <a:rPr lang="en-AU">
                    <a:noFill/>
                  </a:rPr>
                  <a:t> </a:t>
                </a:r>
              </a:p>
            </p:txBody>
          </p:sp>
        </mc:Fallback>
      </mc:AlternateContent>
      <p:sp>
        <p:nvSpPr>
          <p:cNvPr id="6" name="TextBox 5"/>
          <p:cNvSpPr txBox="1"/>
          <p:nvPr/>
        </p:nvSpPr>
        <p:spPr>
          <a:xfrm>
            <a:off x="1165995" y="4437112"/>
            <a:ext cx="7006405" cy="461665"/>
          </a:xfrm>
          <a:prstGeom prst="rect">
            <a:avLst/>
          </a:prstGeom>
          <a:noFill/>
        </p:spPr>
        <p:txBody>
          <a:bodyPr wrap="none" rtlCol="0">
            <a:spAutoFit/>
          </a:bodyPr>
          <a:lstStyle/>
          <a:p>
            <a:r>
              <a:rPr lang="en-AU" sz="2400" dirty="0" smtClean="0">
                <a:solidFill>
                  <a:srgbClr val="FF0000"/>
                </a:solidFill>
              </a:rPr>
              <a:t>Pressure at </a:t>
            </a:r>
            <a:r>
              <a:rPr lang="en-AU" sz="2400" dirty="0" smtClean="0">
                <a:solidFill>
                  <a:srgbClr val="FF0000"/>
                </a:solidFill>
              </a:rPr>
              <a:t>the same height is </a:t>
            </a:r>
            <a:r>
              <a:rPr lang="en-AU" sz="2400" dirty="0" smtClean="0">
                <a:solidFill>
                  <a:srgbClr val="FF0000"/>
                </a:solidFill>
              </a:rPr>
              <a:t>the same! (Pascal’s Law)</a:t>
            </a:r>
            <a:endParaRPr lang="en-AU" sz="2400" dirty="0">
              <a:solidFill>
                <a:srgbClr val="FF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539552" y="5116229"/>
                <a:ext cx="1087862"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𝐹</m:t>
                          </m:r>
                          <m:r>
                            <a:rPr lang="en-AU" sz="2400" b="0" i="1" baseline="-25000" smtClean="0">
                              <a:latin typeface="Cambria Math" panose="02040503050406030204" pitchFamily="18" charset="0"/>
                            </a:rPr>
                            <m:t>1</m:t>
                          </m:r>
                        </m:num>
                        <m:den>
                          <m:r>
                            <a:rPr lang="en-AU" sz="2400" b="0" i="1" smtClean="0">
                              <a:latin typeface="Cambria Math" panose="02040503050406030204" pitchFamily="18" charset="0"/>
                            </a:rPr>
                            <m:t>𝐴</m:t>
                          </m:r>
                          <m:r>
                            <a:rPr lang="en-AU" sz="2400" b="0" i="1" baseline="-25000" smtClean="0">
                              <a:latin typeface="Cambria Math" panose="02040503050406030204" pitchFamily="18" charset="0"/>
                            </a:rPr>
                            <m:t>1</m:t>
                          </m:r>
                        </m:den>
                      </m:f>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𝐹</m:t>
                          </m:r>
                          <m:r>
                            <a:rPr lang="en-AU" sz="2400" b="0" i="1" baseline="-25000" smtClean="0">
                              <a:latin typeface="Cambria Math" panose="02040503050406030204" pitchFamily="18" charset="0"/>
                            </a:rPr>
                            <m:t>2</m:t>
                          </m:r>
                        </m:num>
                        <m:den>
                          <m:r>
                            <a:rPr lang="en-AU" sz="2400" b="0" i="1" smtClean="0">
                              <a:latin typeface="Cambria Math" panose="02040503050406030204" pitchFamily="18" charset="0"/>
                            </a:rPr>
                            <m:t>𝐴</m:t>
                          </m:r>
                          <m:r>
                            <a:rPr lang="en-AU" sz="2400" b="0" i="1" baseline="-25000" smtClean="0">
                              <a:latin typeface="Cambria Math" panose="02040503050406030204" pitchFamily="18" charset="0"/>
                            </a:rPr>
                            <m:t>2</m:t>
                          </m:r>
                        </m:den>
                      </m:f>
                    </m:oMath>
                  </m:oMathPara>
                </a14:m>
                <a:endParaRPr lang="en-AU"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9552" y="5116229"/>
                <a:ext cx="1087862" cy="689035"/>
              </a:xfrm>
              <a:prstGeom prst="rect">
                <a:avLst/>
              </a:prstGeom>
              <a:blipFill rotWithShape="0">
                <a:blip r:embed="rId6"/>
                <a:stretch>
                  <a:fillRect b="-9735"/>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411760" y="5103918"/>
                <a:ext cx="6354432"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𝐹</m:t>
                      </m:r>
                      <m:r>
                        <a:rPr lang="en-AU" sz="2400" b="0" i="1" baseline="-25000" smtClean="0">
                          <a:latin typeface="Cambria Math" panose="02040503050406030204" pitchFamily="18" charset="0"/>
                        </a:rPr>
                        <m:t>1</m:t>
                      </m:r>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𝐴</m:t>
                          </m:r>
                          <m:r>
                            <a:rPr lang="en-AU" sz="2400" b="0" i="1" baseline="-25000" smtClean="0">
                              <a:latin typeface="Cambria Math" panose="02040503050406030204" pitchFamily="18" charset="0"/>
                            </a:rPr>
                            <m:t>1</m:t>
                          </m:r>
                        </m:num>
                        <m:den>
                          <m:r>
                            <a:rPr lang="en-AU" sz="2400" b="0" i="1" smtClean="0">
                              <a:latin typeface="Cambria Math" panose="02040503050406030204" pitchFamily="18" charset="0"/>
                            </a:rPr>
                            <m:t>𝐴</m:t>
                          </m:r>
                          <m:r>
                            <a:rPr lang="en-AU" sz="2400" b="0" i="1" baseline="-25000" smtClean="0">
                              <a:latin typeface="Cambria Math" panose="02040503050406030204" pitchFamily="18" charset="0"/>
                            </a:rPr>
                            <m:t>2</m:t>
                          </m:r>
                        </m:den>
                      </m:f>
                      <m:r>
                        <a:rPr lang="en-AU" sz="2400" b="0" i="1" smtClean="0">
                          <a:latin typeface="Cambria Math" panose="02040503050406030204" pitchFamily="18" charset="0"/>
                        </a:rPr>
                        <m:t> </m:t>
                      </m:r>
                      <m:r>
                        <a:rPr lang="en-AU" sz="2400" b="0" i="1" smtClean="0">
                          <a:latin typeface="Cambria Math" panose="02040503050406030204" pitchFamily="18" charset="0"/>
                        </a:rPr>
                        <m:t>𝑚𝑔</m:t>
                      </m:r>
                      <m:r>
                        <a:rPr lang="en-AU" sz="2400" b="0" i="1" smtClean="0">
                          <a:latin typeface="Cambria Math" panose="02040503050406030204" pitchFamily="18" charset="0"/>
                        </a:rPr>
                        <m:t>= </m:t>
                      </m:r>
                      <m:f>
                        <m:fPr>
                          <m:ctrlPr>
                            <a:rPr lang="en-AU" sz="2400" b="0" i="1" smtClean="0">
                              <a:latin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𝜋</m:t>
                          </m:r>
                          <m:r>
                            <a:rPr lang="en-AU" sz="2400" b="0" i="1" smtClean="0">
                              <a:latin typeface="Cambria Math" panose="02040503050406030204" pitchFamily="18" charset="0"/>
                              <a:ea typeface="Cambria Math" panose="02040503050406030204" pitchFamily="18" charset="0"/>
                            </a:rPr>
                            <m:t>×0.152</m:t>
                          </m:r>
                        </m:num>
                        <m:den>
                          <m:r>
                            <a:rPr lang="en-AU" sz="2400" b="0" i="1" smtClean="0">
                              <a:latin typeface="Cambria Math" panose="02040503050406030204" pitchFamily="18" charset="0"/>
                              <a:ea typeface="Cambria Math" panose="02040503050406030204" pitchFamily="18" charset="0"/>
                            </a:rPr>
                            <m:t>𝜋</m:t>
                          </m:r>
                          <m:r>
                            <a:rPr lang="en-AU" sz="2400" b="0" i="1" smtClean="0">
                              <a:latin typeface="Cambria Math" panose="02040503050406030204" pitchFamily="18" charset="0"/>
                              <a:ea typeface="Cambria Math" panose="02040503050406030204" pitchFamily="18" charset="0"/>
                            </a:rPr>
                            <m:t>×1.202</m:t>
                          </m:r>
                        </m:den>
                      </m:f>
                      <m:r>
                        <a:rPr lang="en-AU" sz="2400" b="0" i="1" smtClean="0">
                          <a:latin typeface="Cambria Math" panose="02040503050406030204" pitchFamily="18" charset="0"/>
                          <a:ea typeface="Cambria Math" panose="02040503050406030204" pitchFamily="18" charset="0"/>
                        </a:rPr>
                        <m:t>×3200×9.8=490 </m:t>
                      </m:r>
                      <m:r>
                        <a:rPr lang="en-AU" sz="2400" b="0" i="1" smtClean="0">
                          <a:latin typeface="Cambria Math" panose="02040503050406030204" pitchFamily="18" charset="0"/>
                          <a:ea typeface="Cambria Math" panose="02040503050406030204" pitchFamily="18" charset="0"/>
                        </a:rPr>
                        <m:t>𝑁</m:t>
                      </m:r>
                    </m:oMath>
                  </m:oMathPara>
                </a14:m>
                <a:endParaRPr lang="en-AU" sz="2400" dirty="0"/>
              </a:p>
            </p:txBody>
          </p:sp>
        </mc:Choice>
        <mc:Fallback>
          <p:sp>
            <p:nvSpPr>
              <p:cNvPr id="12" name="TextBox 11"/>
              <p:cNvSpPr txBox="1">
                <a:spLocks noRot="1" noChangeAspect="1" noMove="1" noResize="1" noEditPoints="1" noAdjustHandles="1" noChangeArrowheads="1" noChangeShapeType="1" noTextEdit="1"/>
              </p:cNvSpPr>
              <p:nvPr/>
            </p:nvSpPr>
            <p:spPr>
              <a:xfrm>
                <a:off x="2411760" y="5103918"/>
                <a:ext cx="6354432" cy="701346"/>
              </a:xfrm>
              <a:prstGeom prst="rect">
                <a:avLst/>
              </a:prstGeom>
              <a:blipFill rotWithShape="0">
                <a:blip r:embed="rId7"/>
                <a:stretch>
                  <a:fillRect b="-9565"/>
                </a:stretch>
              </a:blipFill>
            </p:spPr>
            <p:txBody>
              <a:bodyPr/>
              <a:lstStyle/>
              <a:p>
                <a:r>
                  <a:rPr lang="en-AU">
                    <a:noFill/>
                  </a:rPr>
                  <a:t> </a:t>
                </a:r>
              </a:p>
            </p:txBody>
          </p:sp>
        </mc:Fallback>
      </mc:AlternateContent>
      <p:cxnSp>
        <p:nvCxnSpPr>
          <p:cNvPr id="14" name="Straight Arrow Connector 13"/>
          <p:cNvCxnSpPr/>
          <p:nvPr/>
        </p:nvCxnSpPr>
        <p:spPr>
          <a:xfrm>
            <a:off x="6228184" y="2511915"/>
            <a:ext cx="0" cy="5570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8354529" y="3059668"/>
            <a:ext cx="411663" cy="369332"/>
          </a:xfrm>
          <a:prstGeom prst="rect">
            <a:avLst/>
          </a:prstGeom>
          <a:noFill/>
        </p:spPr>
        <p:txBody>
          <a:bodyPr wrap="square" rtlCol="0">
            <a:spAutoFit/>
          </a:bodyPr>
          <a:lstStyle/>
          <a:p>
            <a:r>
              <a:rPr lang="en-AU" dirty="0" smtClean="0"/>
              <a:t>A</a:t>
            </a:r>
            <a:r>
              <a:rPr lang="en-AU" baseline="-25000" dirty="0" smtClean="0"/>
              <a:t>1</a:t>
            </a:r>
            <a:endParaRPr lang="en-AU" baseline="-25000" dirty="0"/>
          </a:p>
        </p:txBody>
      </p:sp>
      <p:sp>
        <p:nvSpPr>
          <p:cNvPr id="18" name="TextBox 17"/>
          <p:cNvSpPr txBox="1"/>
          <p:nvPr/>
        </p:nvSpPr>
        <p:spPr>
          <a:xfrm>
            <a:off x="6527511" y="2843644"/>
            <a:ext cx="398805" cy="369332"/>
          </a:xfrm>
          <a:prstGeom prst="rect">
            <a:avLst/>
          </a:prstGeom>
          <a:noFill/>
        </p:spPr>
        <p:txBody>
          <a:bodyPr wrap="square" rtlCol="0">
            <a:spAutoFit/>
          </a:bodyPr>
          <a:lstStyle/>
          <a:p>
            <a:r>
              <a:rPr lang="en-AU" dirty="0" smtClean="0"/>
              <a:t>A</a:t>
            </a:r>
            <a:r>
              <a:rPr lang="en-AU" baseline="-25000" dirty="0" smtClean="0"/>
              <a:t>2</a:t>
            </a:r>
            <a:endParaRPr lang="en-AU" baseline="-25000" dirty="0"/>
          </a:p>
        </p:txBody>
      </p:sp>
      <p:sp>
        <p:nvSpPr>
          <p:cNvPr id="19" name="TextBox 18"/>
          <p:cNvSpPr txBox="1"/>
          <p:nvPr/>
        </p:nvSpPr>
        <p:spPr>
          <a:xfrm>
            <a:off x="6043678" y="2996952"/>
            <a:ext cx="369012" cy="369332"/>
          </a:xfrm>
          <a:prstGeom prst="rect">
            <a:avLst/>
          </a:prstGeom>
          <a:noFill/>
        </p:spPr>
        <p:txBody>
          <a:bodyPr wrap="square" rtlCol="0">
            <a:spAutoFit/>
          </a:bodyPr>
          <a:lstStyle/>
          <a:p>
            <a:r>
              <a:rPr lang="en-AU" dirty="0" smtClean="0"/>
              <a:t>F</a:t>
            </a:r>
            <a:r>
              <a:rPr lang="en-AU" baseline="-25000" dirty="0" smtClean="0"/>
              <a:t>2</a:t>
            </a:r>
            <a:endParaRPr lang="en-AU" baseline="-25000" dirty="0"/>
          </a:p>
        </p:txBody>
      </p:sp>
      <p:sp>
        <p:nvSpPr>
          <p:cNvPr id="2" name="TextBox 1"/>
          <p:cNvSpPr txBox="1"/>
          <p:nvPr/>
        </p:nvSpPr>
        <p:spPr>
          <a:xfrm flipH="1">
            <a:off x="1423148" y="1167135"/>
            <a:ext cx="6749252" cy="461665"/>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Pressure force is transmitted through a fluid</a:t>
            </a:r>
            <a:endParaRPr lang="en-AU" sz="2400" dirty="0"/>
          </a:p>
        </p:txBody>
      </p:sp>
    </p:spTree>
    <p:custDataLst>
      <p:tags r:id="rId1"/>
    </p:custDataLst>
    <p:extLst>
      <p:ext uri="{BB962C8B-B14F-4D97-AF65-F5344CB8AC3E}">
        <p14:creationId xmlns:p14="http://schemas.microsoft.com/office/powerpoint/2010/main" val="20737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t1.gstatic.com/images?q=tbn:ANd9GcQrAFWFHGQAIgOIXim236MgKb5NQqFPopI30KmZfAkmifPD1Zb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88267"/>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Gauge Pressure</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718320"/>
            <a:ext cx="8446898" cy="99533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 name="TextBox 7"/>
              <p:cNvSpPr txBox="1"/>
              <p:nvPr/>
            </p:nvSpPr>
            <p:spPr>
              <a:xfrm>
                <a:off x="319629" y="5805264"/>
                <a:ext cx="8140803" cy="732829"/>
              </a:xfrm>
              <a:prstGeom prst="rect">
                <a:avLst/>
              </a:prstGeom>
              <a:noFill/>
              <a:ln>
                <a:noFill/>
              </a:ln>
            </p:spPr>
            <p:txBody>
              <a:bodyPr wrap="square" rtlCol="0">
                <a:spAutoFit/>
              </a:bodyPr>
              <a:lstStyle/>
              <a:p>
                <a:pPr algn="ctr"/>
                <a:r>
                  <a:rPr lang="en-AU" sz="2000" b="1" dirty="0" smtClean="0">
                    <a:latin typeface="Cambria Math" pitchFamily="18" charset="0"/>
                    <a:ea typeface="Cambria Math" pitchFamily="18" charset="0"/>
                  </a:rPr>
                  <a:t>Gauge Pressure</a:t>
                </a:r>
                <a:r>
                  <a:rPr lang="en-AU" sz="2000" dirty="0">
                    <a:latin typeface="Cambria Math" pitchFamily="18" charset="0"/>
                    <a:ea typeface="Cambria Math" pitchFamily="18" charset="0"/>
                  </a:rPr>
                  <a:t> </a:t>
                </a:r>
                <a:r>
                  <a:rPr lang="en-AU" sz="2000" dirty="0" smtClean="0">
                    <a:latin typeface="Cambria Math" pitchFamily="18" charset="0"/>
                    <a:ea typeface="Cambria Math" pitchFamily="18" charset="0"/>
                  </a:rPr>
                  <a:t>is the pressure difference from atmosphere. (e.g. Tyres)  </a:t>
                </a:r>
              </a:p>
              <a:p>
                <a:pPr algn="ctr"/>
                <a14:m>
                  <m:oMathPara xmlns:m="http://schemas.openxmlformats.org/officeDocument/2006/math">
                    <m:oMathParaPr>
                      <m:jc m:val="centerGroup"/>
                    </m:oMathParaPr>
                    <m:oMath xmlns:m="http://schemas.openxmlformats.org/officeDocument/2006/math">
                      <m:sSub>
                        <m:sSubPr>
                          <m:ctrlPr>
                            <a:rPr lang="en-AU" sz="2000" i="1" smtClean="0">
                              <a:latin typeface="Cambria Math" panose="02040503050406030204" pitchFamily="18" charset="0"/>
                              <a:ea typeface="Cambria Math" pitchFamily="18" charset="0"/>
                            </a:rPr>
                          </m:ctrlPr>
                        </m:sSubPr>
                        <m:e>
                          <m:r>
                            <a:rPr lang="en-AU" sz="2000" b="0" i="1" smtClean="0">
                              <a:latin typeface="Cambria Math"/>
                              <a:ea typeface="Cambria Math" pitchFamily="18" charset="0"/>
                            </a:rPr>
                            <m:t>𝑃</m:t>
                          </m:r>
                        </m:e>
                        <m:sub>
                          <m:r>
                            <a:rPr lang="en-AU" sz="2000" b="0" i="1" smtClean="0">
                              <a:latin typeface="Cambria Math"/>
                              <a:ea typeface="Cambria Math" pitchFamily="18" charset="0"/>
                            </a:rPr>
                            <m:t>𝑎𝑏𝑠𝑜𝑙𝑢𝑡𝑒</m:t>
                          </m:r>
                        </m:sub>
                      </m:sSub>
                      <m:r>
                        <a:rPr lang="en-AU" sz="2000" b="0" i="1" smtClean="0">
                          <a:latin typeface="Cambria Math"/>
                          <a:ea typeface="Cambria Math" pitchFamily="18" charset="0"/>
                        </a:rPr>
                        <m:t>=</m:t>
                      </m:r>
                      <m:sSub>
                        <m:sSubPr>
                          <m:ctrlPr>
                            <a:rPr lang="en-AU" sz="2000" b="0" i="1" smtClean="0">
                              <a:latin typeface="Cambria Math" panose="02040503050406030204" pitchFamily="18" charset="0"/>
                              <a:ea typeface="Cambria Math" pitchFamily="18" charset="0"/>
                            </a:rPr>
                          </m:ctrlPr>
                        </m:sSubPr>
                        <m:e>
                          <m:r>
                            <a:rPr lang="en-AU" sz="2000" b="0" i="1" smtClean="0">
                              <a:latin typeface="Cambria Math"/>
                              <a:ea typeface="Cambria Math" pitchFamily="18" charset="0"/>
                            </a:rPr>
                            <m:t>𝑃</m:t>
                          </m:r>
                        </m:e>
                        <m:sub>
                          <m:r>
                            <a:rPr lang="en-AU" sz="2000" b="0" i="1" smtClean="0">
                              <a:latin typeface="Cambria Math"/>
                              <a:ea typeface="Cambria Math" pitchFamily="18" charset="0"/>
                            </a:rPr>
                            <m:t>𝑎𝑡𝑚𝑜𝑠𝑝h𝑒𝑟𝑒</m:t>
                          </m:r>
                        </m:sub>
                      </m:sSub>
                      <m:r>
                        <a:rPr lang="en-AU" sz="2000" b="0" i="1" smtClean="0">
                          <a:latin typeface="Cambria Math"/>
                          <a:ea typeface="Cambria Math" pitchFamily="18" charset="0"/>
                        </a:rPr>
                        <m:t>+</m:t>
                      </m:r>
                      <m:sSub>
                        <m:sSubPr>
                          <m:ctrlPr>
                            <a:rPr lang="en-AU" sz="2000" b="0" i="1" smtClean="0">
                              <a:latin typeface="Cambria Math" panose="02040503050406030204" pitchFamily="18" charset="0"/>
                              <a:ea typeface="Cambria Math" pitchFamily="18" charset="0"/>
                            </a:rPr>
                          </m:ctrlPr>
                        </m:sSubPr>
                        <m:e>
                          <m:r>
                            <a:rPr lang="en-AU" sz="2000" b="0" i="1" smtClean="0">
                              <a:latin typeface="Cambria Math"/>
                              <a:ea typeface="Cambria Math" pitchFamily="18" charset="0"/>
                            </a:rPr>
                            <m:t>𝑃</m:t>
                          </m:r>
                        </m:e>
                        <m:sub>
                          <m:r>
                            <a:rPr lang="en-AU" sz="2000" b="0" i="1" smtClean="0">
                              <a:latin typeface="Cambria Math"/>
                              <a:ea typeface="Cambria Math" pitchFamily="18" charset="0"/>
                            </a:rPr>
                            <m:t>𝑔𝑎𝑢𝑔𝑒</m:t>
                          </m:r>
                        </m:sub>
                      </m:sSub>
                    </m:oMath>
                  </m:oMathPara>
                </a14:m>
                <a:endParaRPr lang="en-AU" sz="2000" dirty="0">
                  <a:latin typeface="Cambria Math" pitchFamily="18" charset="0"/>
                  <a:ea typeface="Cambria Math"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19629" y="5805264"/>
                <a:ext cx="8140803" cy="732829"/>
              </a:xfrm>
              <a:prstGeom prst="rect">
                <a:avLst/>
              </a:prstGeom>
              <a:blipFill rotWithShape="1">
                <a:blip r:embed="rId5"/>
                <a:stretch>
                  <a:fillRect t="-4132" r="-599" b="-4132"/>
                </a:stretch>
              </a:blipFill>
              <a:ln>
                <a:noFill/>
              </a:ln>
            </p:spPr>
            <p:txBody>
              <a:bodyPr/>
              <a:lstStyle/>
              <a:p>
                <a:r>
                  <a:rPr lang="en-AU">
                    <a:noFill/>
                  </a:rPr>
                  <a:t> </a:t>
                </a:r>
              </a:p>
            </p:txBody>
          </p:sp>
        </mc:Fallback>
      </mc:AlternateContent>
      <p:sp>
        <p:nvSpPr>
          <p:cNvPr id="9" name="Rectangle 8"/>
          <p:cNvSpPr/>
          <p:nvPr/>
        </p:nvSpPr>
        <p:spPr>
          <a:xfrm>
            <a:off x="5364088" y="4005064"/>
            <a:ext cx="86409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1270992"/>
            <a:ext cx="5816600" cy="3886200"/>
          </a:xfrm>
          <a:prstGeom prst="rect">
            <a:avLst/>
          </a:prstGeom>
        </p:spPr>
      </p:pic>
    </p:spTree>
    <p:custDataLst>
      <p:tags r:id="rId1"/>
    </p:custDataLst>
    <p:extLst>
      <p:ext uri="{BB962C8B-B14F-4D97-AF65-F5344CB8AC3E}">
        <p14:creationId xmlns:p14="http://schemas.microsoft.com/office/powerpoint/2010/main" val="1709323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Archimedes’ Principle and Buoyancy</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661248"/>
            <a:ext cx="8446898" cy="99533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77293" y="5949280"/>
            <a:ext cx="8140803" cy="400110"/>
          </a:xfrm>
          <a:prstGeom prst="rect">
            <a:avLst/>
          </a:prstGeom>
          <a:noFill/>
          <a:ln>
            <a:noFill/>
          </a:ln>
        </p:spPr>
        <p:txBody>
          <a:bodyPr wrap="square" rtlCol="0">
            <a:spAutoFit/>
          </a:bodyPr>
          <a:lstStyle/>
          <a:p>
            <a:pPr algn="ctr"/>
            <a:r>
              <a:rPr lang="en-AU" sz="2000" dirty="0" smtClean="0">
                <a:latin typeface="Cambria Math" pitchFamily="18" charset="0"/>
                <a:ea typeface="Cambria Math" pitchFamily="18" charset="0"/>
              </a:rPr>
              <a:t>Why do some things </a:t>
            </a:r>
            <a:r>
              <a:rPr lang="en-AU" sz="2000" b="1" dirty="0" smtClean="0">
                <a:latin typeface="Cambria Math" pitchFamily="18" charset="0"/>
                <a:ea typeface="Cambria Math" pitchFamily="18" charset="0"/>
              </a:rPr>
              <a:t>float</a:t>
            </a:r>
            <a:r>
              <a:rPr lang="en-AU" sz="2000" dirty="0" smtClean="0">
                <a:latin typeface="Cambria Math" pitchFamily="18" charset="0"/>
                <a:ea typeface="Cambria Math" pitchFamily="18" charset="0"/>
              </a:rPr>
              <a:t> and other things </a:t>
            </a:r>
            <a:r>
              <a:rPr lang="en-AU" sz="2000" b="1" dirty="0" smtClean="0">
                <a:latin typeface="Cambria Math" pitchFamily="18" charset="0"/>
                <a:ea typeface="Cambria Math" pitchFamily="18" charset="0"/>
              </a:rPr>
              <a:t>sink</a:t>
            </a:r>
            <a:r>
              <a:rPr lang="en-AU" sz="2000" dirty="0" smtClean="0">
                <a:latin typeface="Cambria Math" pitchFamily="18" charset="0"/>
                <a:ea typeface="Cambria Math" pitchFamily="18" charset="0"/>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801" y="1101756"/>
            <a:ext cx="6834336" cy="4271460"/>
          </a:xfrm>
          <a:prstGeom prst="rect">
            <a:avLst/>
          </a:prstGeom>
        </p:spPr>
      </p:pic>
    </p:spTree>
    <p:custDataLst>
      <p:tags r:id="rId1"/>
    </p:custDataLst>
    <p:extLst>
      <p:ext uri="{BB962C8B-B14F-4D97-AF65-F5344CB8AC3E}">
        <p14:creationId xmlns:p14="http://schemas.microsoft.com/office/powerpoint/2010/main" val="915192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Archimedes’ Principle and Buoyancy</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718320"/>
            <a:ext cx="8446898" cy="99533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63645" y="5981218"/>
            <a:ext cx="8140803" cy="400110"/>
          </a:xfrm>
          <a:prstGeom prst="rect">
            <a:avLst/>
          </a:prstGeom>
          <a:noFill/>
          <a:ln>
            <a:noFill/>
          </a:ln>
        </p:spPr>
        <p:txBody>
          <a:bodyPr wrap="square" rtlCol="0">
            <a:spAutoFit/>
          </a:bodyPr>
          <a:lstStyle/>
          <a:p>
            <a:pPr algn="ctr"/>
            <a:r>
              <a:rPr lang="en-AU" sz="2000" dirty="0" smtClean="0">
                <a:latin typeface="Cambria Math" pitchFamily="18" charset="0"/>
                <a:ea typeface="Cambria Math" pitchFamily="18" charset="0"/>
              </a:rPr>
              <a:t>The </a:t>
            </a:r>
            <a:r>
              <a:rPr lang="en-AU" sz="2000" b="1" dirty="0" smtClean="0">
                <a:latin typeface="Cambria Math" pitchFamily="18" charset="0"/>
                <a:ea typeface="Cambria Math" pitchFamily="18" charset="0"/>
              </a:rPr>
              <a:t>Buoyant Force </a:t>
            </a:r>
            <a:r>
              <a:rPr lang="en-AU" sz="2000" dirty="0" smtClean="0">
                <a:latin typeface="Cambria Math" pitchFamily="18" charset="0"/>
                <a:ea typeface="Cambria Math" pitchFamily="18" charset="0"/>
              </a:rPr>
              <a:t>is equal to the weight of the </a:t>
            </a:r>
            <a:r>
              <a:rPr lang="en-AU" sz="2000" b="1" dirty="0" smtClean="0">
                <a:latin typeface="Cambria Math" pitchFamily="18" charset="0"/>
                <a:ea typeface="Cambria Math" pitchFamily="18" charset="0"/>
              </a:rPr>
              <a:t>displaced</a:t>
            </a:r>
            <a:r>
              <a:rPr lang="en-AU" sz="2000" dirty="0" smtClean="0">
                <a:latin typeface="Cambria Math" pitchFamily="18" charset="0"/>
                <a:ea typeface="Cambria Math" pitchFamily="18" charset="0"/>
              </a:rPr>
              <a:t> fluid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276872"/>
            <a:ext cx="5163896" cy="2736304"/>
          </a:xfrm>
          <a:prstGeom prst="rect">
            <a:avLst/>
          </a:prstGeom>
        </p:spPr>
      </p:pic>
      <p:cxnSp>
        <p:nvCxnSpPr>
          <p:cNvPr id="6" name="Straight Arrow Connector 5"/>
          <p:cNvCxnSpPr/>
          <p:nvPr/>
        </p:nvCxnSpPr>
        <p:spPr>
          <a:xfrm flipV="1">
            <a:off x="5004048" y="1835532"/>
            <a:ext cx="0" cy="6573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3" name="TextBox 12"/>
              <p:cNvSpPr txBox="1"/>
              <p:nvPr/>
            </p:nvSpPr>
            <p:spPr>
              <a:xfrm>
                <a:off x="5220072" y="1979548"/>
                <a:ext cx="33794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𝐹</m:t>
                      </m:r>
                      <m:r>
                        <a:rPr lang="en-AU" sz="2400" b="0" i="1" baseline="-25000" smtClean="0">
                          <a:latin typeface="Cambria Math" panose="02040503050406030204" pitchFamily="18" charset="0"/>
                        </a:rPr>
                        <m:t>𝐵</m:t>
                      </m:r>
                      <m:r>
                        <a:rPr lang="en-AU" sz="2400" b="0" i="1" smtClean="0">
                          <a:latin typeface="Cambria Math" panose="02040503050406030204" pitchFamily="18" charset="0"/>
                        </a:rPr>
                        <m:t>=</m:t>
                      </m:r>
                      <m:r>
                        <a:rPr lang="en-AU" sz="2400" b="0" i="1" smtClean="0">
                          <a:latin typeface="Cambria Math" panose="02040503050406030204" pitchFamily="18" charset="0"/>
                        </a:rPr>
                        <m:t>𝑚𝑤</m:t>
                      </m:r>
                      <m:r>
                        <a:rPr lang="en-AU" sz="2400" b="0" i="1" baseline="-25000" smtClean="0">
                          <a:latin typeface="Cambria Math" panose="02040503050406030204" pitchFamily="18" charset="0"/>
                        </a:rPr>
                        <m:t>𝑎𝑡𝑒𝑟</m:t>
                      </m:r>
                      <m:r>
                        <a:rPr lang="en-AU" sz="2400" b="0" i="1" smtClean="0">
                          <a:latin typeface="Cambria Math" panose="02040503050406030204" pitchFamily="18" charset="0"/>
                        </a:rPr>
                        <m:t> </m:t>
                      </m:r>
                      <m:r>
                        <a:rPr lang="en-AU" sz="2400" b="0" i="1" smtClean="0">
                          <a:latin typeface="Cambria Math" panose="02040503050406030204" pitchFamily="18" charset="0"/>
                        </a:rPr>
                        <m:t>𝑔</m:t>
                      </m:r>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𝑤𝑎𝑡𝑒𝑟</m:t>
                      </m:r>
                      <m:r>
                        <a:rPr lang="en-AU" sz="2400" b="0" i="1" smtClean="0">
                          <a:latin typeface="Cambria Math" panose="02040503050406030204" pitchFamily="18" charset="0"/>
                        </a:rPr>
                        <m:t>𝑉𝑔</m:t>
                      </m:r>
                    </m:oMath>
                  </m:oMathPara>
                </a14:m>
                <a:endParaRPr lang="en-AU" sz="2400" dirty="0"/>
              </a:p>
            </p:txBody>
          </p:sp>
        </mc:Choice>
        <mc:Fallback>
          <p:sp>
            <p:nvSpPr>
              <p:cNvPr id="13" name="TextBox 12"/>
              <p:cNvSpPr txBox="1">
                <a:spLocks noRot="1" noChangeAspect="1" noMove="1" noResize="1" noEditPoints="1" noAdjustHandles="1" noChangeArrowheads="1" noChangeShapeType="1" noTextEdit="1"/>
              </p:cNvSpPr>
              <p:nvPr/>
            </p:nvSpPr>
            <p:spPr>
              <a:xfrm>
                <a:off x="5220072" y="1979548"/>
                <a:ext cx="3379451" cy="369332"/>
              </a:xfrm>
              <a:prstGeom prst="rect">
                <a:avLst/>
              </a:prstGeom>
              <a:blipFill rotWithShape="0">
                <a:blip r:embed="rId5"/>
                <a:stretch>
                  <a:fillRect l="-1622" r="-2342" b="-35000"/>
                </a:stretch>
              </a:blipFill>
            </p:spPr>
            <p:txBody>
              <a:bodyPr/>
              <a:lstStyle/>
              <a:p>
                <a:r>
                  <a:rPr lang="en-AU">
                    <a:noFill/>
                  </a:rPr>
                  <a:t> </a:t>
                </a:r>
              </a:p>
            </p:txBody>
          </p:sp>
        </mc:Fallback>
      </mc:AlternateContent>
      <p:cxnSp>
        <p:nvCxnSpPr>
          <p:cNvPr id="15" name="Straight Arrow Connector 14"/>
          <p:cNvCxnSpPr/>
          <p:nvPr/>
        </p:nvCxnSpPr>
        <p:spPr>
          <a:xfrm>
            <a:off x="5004048" y="5003884"/>
            <a:ext cx="0" cy="5853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9" name="TextBox 18"/>
              <p:cNvSpPr txBox="1"/>
              <p:nvPr/>
            </p:nvSpPr>
            <p:spPr>
              <a:xfrm>
                <a:off x="5292080" y="5075892"/>
                <a:ext cx="31634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𝑊</m:t>
                      </m:r>
                      <m:r>
                        <a:rPr lang="en-AU" sz="2400" b="0" i="1" smtClean="0">
                          <a:latin typeface="Cambria Math" panose="02040503050406030204" pitchFamily="18" charset="0"/>
                        </a:rPr>
                        <m:t>=</m:t>
                      </m:r>
                      <m:r>
                        <a:rPr lang="en-AU" sz="2400" b="0" i="1" smtClean="0">
                          <a:latin typeface="Cambria Math" panose="02040503050406030204" pitchFamily="18" charset="0"/>
                        </a:rPr>
                        <m:t>𝑚𝑠𝑜𝑙</m:t>
                      </m:r>
                      <m:r>
                        <a:rPr lang="en-AU" sz="2400" b="0" i="1" baseline="-25000" smtClean="0">
                          <a:latin typeface="Cambria Math" panose="02040503050406030204" pitchFamily="18" charset="0"/>
                        </a:rPr>
                        <m:t>𝑖𝑑</m:t>
                      </m:r>
                      <m:r>
                        <a:rPr lang="en-AU" sz="2400" b="0" i="1" smtClean="0">
                          <a:latin typeface="Cambria Math" panose="02040503050406030204" pitchFamily="18" charset="0"/>
                        </a:rPr>
                        <m:t> </m:t>
                      </m:r>
                      <m:r>
                        <a:rPr lang="en-AU" sz="2400" b="0" i="1" smtClean="0">
                          <a:latin typeface="Cambria Math" panose="02040503050406030204" pitchFamily="18" charset="0"/>
                        </a:rPr>
                        <m:t>𝑔</m:t>
                      </m:r>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𝑠𝑜</m:t>
                      </m:r>
                      <m:r>
                        <a:rPr lang="en-AU" sz="2400" b="0" i="1" baseline="-25000" smtClean="0">
                          <a:latin typeface="Cambria Math" panose="02040503050406030204" pitchFamily="18" charset="0"/>
                        </a:rPr>
                        <m:t>𝑙𝑖𝑑</m:t>
                      </m:r>
                      <m:r>
                        <a:rPr lang="en-AU" sz="2400" b="0" i="1" smtClean="0">
                          <a:latin typeface="Cambria Math" panose="02040503050406030204" pitchFamily="18" charset="0"/>
                        </a:rPr>
                        <m:t>𝑉𝑔</m:t>
                      </m:r>
                    </m:oMath>
                  </m:oMathPara>
                </a14:m>
                <a:endParaRPr lang="en-AU" sz="2400" dirty="0"/>
              </a:p>
            </p:txBody>
          </p:sp>
        </mc:Choice>
        <mc:Fallback>
          <p:sp>
            <p:nvSpPr>
              <p:cNvPr id="19" name="TextBox 18"/>
              <p:cNvSpPr txBox="1">
                <a:spLocks noRot="1" noChangeAspect="1" noMove="1" noResize="1" noEditPoints="1" noAdjustHandles="1" noChangeArrowheads="1" noChangeShapeType="1" noTextEdit="1"/>
              </p:cNvSpPr>
              <p:nvPr/>
            </p:nvSpPr>
            <p:spPr>
              <a:xfrm>
                <a:off x="5292080" y="5075892"/>
                <a:ext cx="3163430" cy="369332"/>
              </a:xfrm>
              <a:prstGeom prst="rect">
                <a:avLst/>
              </a:prstGeom>
              <a:blipFill rotWithShape="0">
                <a:blip r:embed="rId6"/>
                <a:stretch>
                  <a:fillRect l="-1734" r="-2505" b="-35000"/>
                </a:stretch>
              </a:blipFill>
            </p:spPr>
            <p:txBody>
              <a:bodyPr/>
              <a:lstStyle/>
              <a:p>
                <a:r>
                  <a:rPr lang="en-AU">
                    <a:noFill/>
                  </a:rPr>
                  <a:t> </a:t>
                </a:r>
              </a:p>
            </p:txBody>
          </p:sp>
        </mc:Fallback>
      </mc:AlternateContent>
      <p:sp>
        <p:nvSpPr>
          <p:cNvPr id="11" name="TextBox 10"/>
          <p:cNvSpPr txBox="1"/>
          <p:nvPr/>
        </p:nvSpPr>
        <p:spPr>
          <a:xfrm>
            <a:off x="904514" y="1196752"/>
            <a:ext cx="7699934" cy="461665"/>
          </a:xfrm>
          <a:prstGeom prst="rect">
            <a:avLst/>
          </a:prstGeom>
          <a:noFill/>
        </p:spPr>
        <p:txBody>
          <a:bodyPr wrap="square" rtlCol="0">
            <a:spAutoFit/>
          </a:bodyPr>
          <a:lstStyle/>
          <a:p>
            <a:r>
              <a:rPr lang="en-AU" sz="2400" dirty="0" smtClean="0">
                <a:solidFill>
                  <a:srgbClr val="FF0000"/>
                </a:solidFill>
              </a:rPr>
              <a:t>Objects immersed in a fluid experience a Buoyant Force!</a:t>
            </a:r>
            <a:endParaRPr lang="en-AU" sz="2400" dirty="0">
              <a:solidFill>
                <a:srgbClr val="FF0000"/>
              </a:solidFill>
            </a:endParaRPr>
          </a:p>
        </p:txBody>
      </p:sp>
    </p:spTree>
    <p:custDataLst>
      <p:tags r:id="rId1"/>
    </p:custDataLst>
    <p:extLst>
      <p:ext uri="{BB962C8B-B14F-4D97-AF65-F5344CB8AC3E}">
        <p14:creationId xmlns:p14="http://schemas.microsoft.com/office/powerpoint/2010/main" val="38909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8207"/>
            <a:ext cx="9150068" cy="650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Fluid Motion</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Box 3"/>
          <p:cNvSpPr txBox="1">
            <a:spLocks noChangeArrowheads="1"/>
          </p:cNvSpPr>
          <p:nvPr/>
        </p:nvSpPr>
        <p:spPr bwMode="auto">
          <a:xfrm>
            <a:off x="395536" y="1262365"/>
            <a:ext cx="784887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a:lnSpc>
                <a:spcPct val="150000"/>
              </a:lnSpc>
              <a:buFont typeface="Arial" charset="0"/>
              <a:buChar char="•"/>
            </a:pPr>
            <a:r>
              <a:rPr lang="en-US" sz="3200" b="0" dirty="0" smtClean="0">
                <a:solidFill>
                  <a:srgbClr val="FFFF00"/>
                </a:solidFill>
                <a:latin typeface="Arial Narrow" pitchFamily="34" charset="0"/>
              </a:rPr>
              <a:t>   Density and Pressure</a:t>
            </a:r>
          </a:p>
          <a:p>
            <a:pPr algn="just">
              <a:lnSpc>
                <a:spcPct val="150000"/>
              </a:lnSpc>
              <a:buFont typeface="Arial" charset="0"/>
              <a:buChar char="•"/>
            </a:pPr>
            <a:r>
              <a:rPr lang="en-US" sz="3200" b="0" dirty="0" smtClean="0">
                <a:solidFill>
                  <a:srgbClr val="FFFF00"/>
                </a:solidFill>
                <a:latin typeface="Arial Narrow" pitchFamily="34" charset="0"/>
              </a:rPr>
              <a:t>   Hydrostatic Equilibrium and Pascal’s Law</a:t>
            </a:r>
          </a:p>
          <a:p>
            <a:pPr algn="just">
              <a:lnSpc>
                <a:spcPct val="150000"/>
              </a:lnSpc>
              <a:buFont typeface="Arial" charset="0"/>
              <a:buChar char="•"/>
            </a:pPr>
            <a:r>
              <a:rPr lang="en-US" sz="3200" b="0" dirty="0" smtClean="0">
                <a:solidFill>
                  <a:srgbClr val="FFFF00"/>
                </a:solidFill>
                <a:latin typeface="Arial Narrow" pitchFamily="34" charset="0"/>
              </a:rPr>
              <a:t>   Archimedes' Principle and Buoyancy</a:t>
            </a:r>
          </a:p>
          <a:p>
            <a:pPr algn="just">
              <a:lnSpc>
                <a:spcPct val="150000"/>
              </a:lnSpc>
              <a:buFont typeface="Arial" charset="0"/>
              <a:buChar char="•"/>
            </a:pPr>
            <a:r>
              <a:rPr lang="en-US" sz="3200" b="0" dirty="0">
                <a:solidFill>
                  <a:srgbClr val="FFFF00"/>
                </a:solidFill>
                <a:latin typeface="Arial Narrow" pitchFamily="34" charset="0"/>
              </a:rPr>
              <a:t> </a:t>
            </a:r>
            <a:r>
              <a:rPr lang="en-US" sz="3200" b="0" dirty="0" smtClean="0">
                <a:solidFill>
                  <a:srgbClr val="FFFF00"/>
                </a:solidFill>
                <a:latin typeface="Arial Narrow" pitchFamily="34" charset="0"/>
              </a:rPr>
              <a:t>  Fluid Dynamics</a:t>
            </a:r>
          </a:p>
          <a:p>
            <a:pPr algn="just">
              <a:lnSpc>
                <a:spcPct val="150000"/>
              </a:lnSpc>
              <a:buFont typeface="Arial" charset="0"/>
              <a:buChar char="•"/>
            </a:pPr>
            <a:r>
              <a:rPr lang="en-US" sz="3200" b="0" dirty="0">
                <a:solidFill>
                  <a:srgbClr val="FFFF00"/>
                </a:solidFill>
                <a:latin typeface="Arial Narrow" pitchFamily="34" charset="0"/>
              </a:rPr>
              <a:t> </a:t>
            </a:r>
            <a:r>
              <a:rPr lang="en-US" sz="3200" b="0" dirty="0" smtClean="0">
                <a:solidFill>
                  <a:srgbClr val="FFFF00"/>
                </a:solidFill>
                <a:latin typeface="Arial Narrow" pitchFamily="34" charset="0"/>
              </a:rPr>
              <a:t>  Conservation of Mass: Continuity </a:t>
            </a:r>
            <a:r>
              <a:rPr lang="en-US" sz="3200" b="0" dirty="0">
                <a:solidFill>
                  <a:srgbClr val="FFFF00"/>
                </a:solidFill>
                <a:latin typeface="Arial Narrow" pitchFamily="34" charset="0"/>
              </a:rPr>
              <a:t>E</a:t>
            </a:r>
            <a:r>
              <a:rPr lang="en-US" sz="3200" b="0" dirty="0" smtClean="0">
                <a:solidFill>
                  <a:srgbClr val="FFFF00"/>
                </a:solidFill>
                <a:latin typeface="Arial Narrow" pitchFamily="34" charset="0"/>
              </a:rPr>
              <a:t>quation</a:t>
            </a:r>
          </a:p>
          <a:p>
            <a:pPr algn="just">
              <a:lnSpc>
                <a:spcPct val="150000"/>
              </a:lnSpc>
              <a:buFont typeface="Arial" charset="0"/>
              <a:buChar char="•"/>
            </a:pPr>
            <a:r>
              <a:rPr lang="en-US" sz="3200" b="0" dirty="0">
                <a:solidFill>
                  <a:srgbClr val="FFFF00"/>
                </a:solidFill>
                <a:latin typeface="Arial Narrow" pitchFamily="34" charset="0"/>
              </a:rPr>
              <a:t> </a:t>
            </a:r>
            <a:r>
              <a:rPr lang="en-US" sz="3200" b="0" dirty="0" smtClean="0">
                <a:solidFill>
                  <a:srgbClr val="FFFF00"/>
                </a:solidFill>
                <a:latin typeface="Arial Narrow" pitchFamily="34" charset="0"/>
              </a:rPr>
              <a:t>  Conservation of Energy: Bernoulli’s Equation</a:t>
            </a:r>
          </a:p>
          <a:p>
            <a:pPr algn="just">
              <a:lnSpc>
                <a:spcPct val="150000"/>
              </a:lnSpc>
              <a:buFont typeface="Arial" charset="0"/>
              <a:buChar char="•"/>
            </a:pPr>
            <a:r>
              <a:rPr lang="en-US" sz="3200" b="0" dirty="0">
                <a:solidFill>
                  <a:srgbClr val="FFFF00"/>
                </a:solidFill>
                <a:latin typeface="Arial Narrow" pitchFamily="34" charset="0"/>
              </a:rPr>
              <a:t> </a:t>
            </a:r>
            <a:r>
              <a:rPr lang="en-US" sz="3200" b="0" dirty="0" smtClean="0">
                <a:solidFill>
                  <a:srgbClr val="FFFF00"/>
                </a:solidFill>
                <a:latin typeface="Arial Narrow" pitchFamily="34" charset="0"/>
              </a:rPr>
              <a:t>  Applications of Fluid Dynamics</a:t>
            </a:r>
          </a:p>
        </p:txBody>
      </p:sp>
    </p:spTree>
    <p:custDataLst>
      <p:tags r:id="rId1"/>
    </p:custDataLst>
    <p:extLst>
      <p:ext uri="{BB962C8B-B14F-4D97-AF65-F5344CB8AC3E}">
        <p14:creationId xmlns:p14="http://schemas.microsoft.com/office/powerpoint/2010/main" val="1477307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Archimedes’ Principle and Buoyancy</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772816"/>
            <a:ext cx="3888432" cy="2918176"/>
          </a:xfrm>
          <a:prstGeom prst="rect">
            <a:avLst/>
          </a:prstGeom>
        </p:spPr>
      </p:pic>
      <p:sp>
        <p:nvSpPr>
          <p:cNvPr id="3" name="TextBox 2"/>
          <p:cNvSpPr txBox="1"/>
          <p:nvPr/>
        </p:nvSpPr>
        <p:spPr>
          <a:xfrm>
            <a:off x="5004048" y="1844824"/>
            <a:ext cx="3682752" cy="2677656"/>
          </a:xfrm>
          <a:prstGeom prst="rect">
            <a:avLst/>
          </a:prstGeom>
          <a:noFill/>
        </p:spPr>
        <p:txBody>
          <a:bodyPr wrap="square" rtlCol="0">
            <a:spAutoFit/>
          </a:bodyPr>
          <a:lstStyle/>
          <a:p>
            <a:r>
              <a:rPr lang="en-AU" sz="2800" dirty="0" smtClean="0"/>
              <a:t>The hot-air balloon floats because the </a:t>
            </a:r>
            <a:r>
              <a:rPr lang="en-AU" sz="2800" b="1" dirty="0" smtClean="0"/>
              <a:t>weight of air displaced </a:t>
            </a:r>
            <a:r>
              <a:rPr lang="en-AU" sz="2800" dirty="0" smtClean="0"/>
              <a:t>(= the buoyancy force) is greater than the </a:t>
            </a:r>
            <a:r>
              <a:rPr lang="en-AU" sz="2800" b="1" dirty="0" smtClean="0"/>
              <a:t>weight of the balloon</a:t>
            </a:r>
            <a:endParaRPr lang="en-AU" sz="2800" b="1" dirty="0"/>
          </a:p>
        </p:txBody>
      </p:sp>
      <p:sp>
        <p:nvSpPr>
          <p:cNvPr id="9" name="Rounded Rectangle 8"/>
          <p:cNvSpPr/>
          <p:nvPr/>
        </p:nvSpPr>
        <p:spPr>
          <a:xfrm>
            <a:off x="251520" y="5718320"/>
            <a:ext cx="8446898" cy="99533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463645" y="5981218"/>
            <a:ext cx="8140803" cy="400110"/>
          </a:xfrm>
          <a:prstGeom prst="rect">
            <a:avLst/>
          </a:prstGeom>
          <a:noFill/>
          <a:ln>
            <a:noFill/>
          </a:ln>
        </p:spPr>
        <p:txBody>
          <a:bodyPr wrap="square" rtlCol="0">
            <a:spAutoFit/>
          </a:bodyPr>
          <a:lstStyle/>
          <a:p>
            <a:pPr algn="ctr"/>
            <a:r>
              <a:rPr lang="en-AU" sz="2000" dirty="0" smtClean="0">
                <a:latin typeface="Cambria Math" pitchFamily="18" charset="0"/>
                <a:ea typeface="Cambria Math" pitchFamily="18" charset="0"/>
              </a:rPr>
              <a:t>The </a:t>
            </a:r>
            <a:r>
              <a:rPr lang="en-AU" sz="2000" b="1" dirty="0" smtClean="0">
                <a:latin typeface="Cambria Math" pitchFamily="18" charset="0"/>
                <a:ea typeface="Cambria Math" pitchFamily="18" charset="0"/>
              </a:rPr>
              <a:t>Buoyant Force </a:t>
            </a:r>
            <a:r>
              <a:rPr lang="en-AU" sz="2000" dirty="0" smtClean="0">
                <a:latin typeface="Cambria Math" pitchFamily="18" charset="0"/>
                <a:ea typeface="Cambria Math" pitchFamily="18" charset="0"/>
              </a:rPr>
              <a:t>is equal to the weight of the </a:t>
            </a:r>
            <a:r>
              <a:rPr lang="en-AU" sz="2000" b="1" dirty="0" smtClean="0">
                <a:latin typeface="Cambria Math" pitchFamily="18" charset="0"/>
                <a:ea typeface="Cambria Math" pitchFamily="18" charset="0"/>
              </a:rPr>
              <a:t>displaced</a:t>
            </a:r>
            <a:r>
              <a:rPr lang="en-AU" sz="2000" dirty="0" smtClean="0">
                <a:latin typeface="Cambria Math" pitchFamily="18" charset="0"/>
                <a:ea typeface="Cambria Math" pitchFamily="18" charset="0"/>
              </a:rPr>
              <a:t> fluid !</a:t>
            </a:r>
          </a:p>
        </p:txBody>
      </p:sp>
    </p:spTree>
    <p:custDataLst>
      <p:tags r:id="rId1"/>
    </p:custDataLst>
    <p:extLst>
      <p:ext uri="{BB962C8B-B14F-4D97-AF65-F5344CB8AC3E}">
        <p14:creationId xmlns:p14="http://schemas.microsoft.com/office/powerpoint/2010/main" val="2485434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23"/>
          <p:cNvGrpSpPr>
            <a:grpSpLocks/>
          </p:cNvGrpSpPr>
          <p:nvPr/>
        </p:nvGrpSpPr>
        <p:grpSpPr bwMode="auto">
          <a:xfrm>
            <a:off x="762000" y="986408"/>
            <a:ext cx="7391400" cy="2514600"/>
            <a:chOff x="480" y="1104"/>
            <a:chExt cx="4656" cy="1680"/>
          </a:xfrm>
        </p:grpSpPr>
        <p:sp>
          <p:nvSpPr>
            <p:cNvPr id="56" name="AutoShape 19"/>
            <p:cNvSpPr>
              <a:spLocks noChangeArrowheads="1"/>
            </p:cNvSpPr>
            <p:nvPr/>
          </p:nvSpPr>
          <p:spPr bwMode="auto">
            <a:xfrm>
              <a:off x="603" y="1469"/>
              <a:ext cx="4410" cy="1315"/>
            </a:xfrm>
            <a:prstGeom prst="roundRect">
              <a:avLst>
                <a:gd name="adj" fmla="val 16667"/>
              </a:avLst>
            </a:prstGeom>
            <a:solidFill>
              <a:srgbClr val="66FF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AU"/>
            </a:p>
          </p:txBody>
        </p:sp>
        <p:sp>
          <p:nvSpPr>
            <p:cNvPr id="57" name="AutoShape 20"/>
            <p:cNvSpPr>
              <a:spLocks noChangeArrowheads="1"/>
            </p:cNvSpPr>
            <p:nvPr/>
          </p:nvSpPr>
          <p:spPr bwMode="auto">
            <a:xfrm>
              <a:off x="603" y="1141"/>
              <a:ext cx="4410" cy="1643"/>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useBgFill="1">
          <p:nvSpPr>
            <p:cNvPr id="58" name="AutoShape 21"/>
            <p:cNvSpPr>
              <a:spLocks noChangeArrowheads="1"/>
            </p:cNvSpPr>
            <p:nvPr/>
          </p:nvSpPr>
          <p:spPr bwMode="auto">
            <a:xfrm>
              <a:off x="624" y="1104"/>
              <a:ext cx="4368" cy="621"/>
            </a:xfrm>
            <a:prstGeom prst="roundRect">
              <a:avLst>
                <a:gd name="adj" fmla="val 16667"/>
              </a:avLst>
            </a:prstGeom>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endParaRPr lang="en-AU">
                <a:latin typeface="Times" pitchFamily="-96" charset="0"/>
              </a:endParaRPr>
            </a:p>
          </p:txBody>
        </p:sp>
        <p:sp useBgFill="1">
          <p:nvSpPr>
            <p:cNvPr id="59" name="Rectangle 22"/>
            <p:cNvSpPr>
              <a:spLocks noChangeArrowheads="1"/>
            </p:cNvSpPr>
            <p:nvPr/>
          </p:nvSpPr>
          <p:spPr bwMode="auto">
            <a:xfrm>
              <a:off x="480" y="1214"/>
              <a:ext cx="4656" cy="14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AU"/>
            </a:p>
          </p:txBody>
        </p:sp>
      </p:gr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1126863768"/>
              </p:ext>
            </p:extLst>
          </p:nvPr>
        </p:nvGraphicFramePr>
        <p:xfrm>
          <a:off x="5561013" y="3238500"/>
          <a:ext cx="4508500" cy="4022725"/>
        </p:xfrm>
        <a:graphic>
          <a:graphicData uri="http://schemas.openxmlformats.org/presentationml/2006/ole">
            <mc:AlternateContent xmlns:mc="http://schemas.openxmlformats.org/markup-compatibility/2006">
              <mc:Choice xmlns:v="urn:schemas-microsoft-com:vml" Requires="v">
                <p:oleObj spid="_x0000_s28743" name="Chart" r:id="rId7" imgW="5762863" imgH="5143500" progId="MSGraph.Chart.8">
                  <p:embed followColorScheme="full"/>
                </p:oleObj>
              </mc:Choice>
              <mc:Fallback>
                <p:oleObj name="Chart" r:id="rId7" imgW="5762863" imgH="5143500" progId="MSGraph.Chart.8">
                  <p:embed followColorScheme="full"/>
                  <p:pic>
                    <p:nvPicPr>
                      <p:cNvPr id="0" name="Picture 31"/>
                      <p:cNvPicPr>
                        <a:picLocks noChangeAspect="1" noChangeArrowheads="1"/>
                      </p:cNvPicPr>
                      <p:nvPr/>
                    </p:nvPicPr>
                    <p:blipFill>
                      <a:blip r:embed="rId8"/>
                      <a:srcRect/>
                      <a:stretch>
                        <a:fillRect/>
                      </a:stretch>
                    </p:blipFill>
                    <p:spPr bwMode="auto">
                      <a:xfrm>
                        <a:off x="5561013" y="3238500"/>
                        <a:ext cx="4508500" cy="402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1"/>
            <a:ext cx="9144000" cy="27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 name="TPQuestion"/>
              <p:cNvSpPr>
                <a:spLocks noGrp="1"/>
              </p:cNvSpPr>
              <p:nvPr>
                <p:ph type="ctrTitle"/>
              </p:nvPr>
            </p:nvSpPr>
            <p:spPr>
              <a:xfrm>
                <a:off x="107504" y="472904"/>
                <a:ext cx="8928992" cy="723848"/>
              </a:xfrm>
            </p:spPr>
            <p:txBody>
              <a:bodyPr>
                <a:noAutofit/>
              </a:bodyPr>
              <a:lstStyle/>
              <a:p>
                <a:pPr algn="just"/>
                <a:r>
                  <a:rPr lang="en-AU" sz="3200" dirty="0" smtClean="0"/>
                  <a:t>Which of the </a:t>
                </a:r>
                <a:r>
                  <a:rPr lang="en-AU" sz="3200" dirty="0"/>
                  <a:t>t</a:t>
                </a:r>
                <a:r>
                  <a:rPr lang="en-AU" sz="3200" dirty="0" smtClean="0"/>
                  <a:t>hree cubes of length </a:t>
                </a:r>
                <a14:m>
                  <m:oMath xmlns:m="http://schemas.openxmlformats.org/officeDocument/2006/math">
                    <m:r>
                      <a:rPr lang="en-AU" sz="3200" b="0" i="1" smtClean="0">
                        <a:latin typeface="Cambria Math"/>
                      </a:rPr>
                      <m:t>𝑙</m:t>
                    </m:r>
                  </m:oMath>
                </a14:m>
                <a:r>
                  <a:rPr lang="en-AU" sz="3200" dirty="0" smtClean="0"/>
                  <a:t> shown below has the largest buoyant force ?</a:t>
                </a:r>
                <a:endParaRPr lang="en-AU" sz="3200" dirty="0"/>
              </a:p>
            </p:txBody>
          </p:sp>
        </mc:Choice>
        <mc:Fallback xmlns="">
          <p:sp>
            <p:nvSpPr>
              <p:cNvPr id="2" name="TPQuestion"/>
              <p:cNvSpPr>
                <a:spLocks noGrp="1" noRot="1" noChangeAspect="1" noMove="1" noResize="1" noEditPoints="1" noAdjustHandles="1" noChangeArrowheads="1" noChangeShapeType="1" noTextEdit="1"/>
              </p:cNvSpPr>
              <p:nvPr>
                <p:ph type="ctrTitle"/>
              </p:nvPr>
            </p:nvSpPr>
            <p:spPr>
              <a:xfrm>
                <a:off x="107504" y="472904"/>
                <a:ext cx="8928992" cy="723848"/>
              </a:xfrm>
              <a:blipFill rotWithShape="1">
                <a:blip r:embed="rId9"/>
                <a:stretch>
                  <a:fillRect l="-1776" t="-34746" r="-1776" b="-51695"/>
                </a:stretch>
              </a:blipFill>
            </p:spPr>
            <p:txBody>
              <a:bodyPr/>
              <a:lstStyle/>
              <a:p>
                <a:r>
                  <a:rPr lang="en-AU">
                    <a:noFill/>
                  </a:rPr>
                  <a:t> </a:t>
                </a:r>
              </a:p>
            </p:txBody>
          </p:sp>
        </mc:Fallback>
      </mc:AlternateContent>
      <p:sp>
        <p:nvSpPr>
          <p:cNvPr id="23" name="TextBox 22"/>
          <p:cNvSpPr txBox="1"/>
          <p:nvPr/>
        </p:nvSpPr>
        <p:spPr>
          <a:xfrm>
            <a:off x="1468160" y="3032001"/>
            <a:ext cx="439544" cy="461665"/>
          </a:xfrm>
          <a:prstGeom prst="rect">
            <a:avLst/>
          </a:prstGeom>
          <a:noFill/>
        </p:spPr>
        <p:txBody>
          <a:bodyPr wrap="none" rtlCol="0">
            <a:spAutoFit/>
          </a:bodyPr>
          <a:lstStyle/>
          <a:p>
            <a:r>
              <a:rPr lang="en-AU" sz="2400" dirty="0" smtClean="0">
                <a:latin typeface="Cambria Math" pitchFamily="18" charset="0"/>
                <a:ea typeface="Cambria Math" pitchFamily="18" charset="0"/>
              </a:rPr>
              <a:t>A.</a:t>
            </a:r>
            <a:endParaRPr lang="en-AU" sz="2400" dirty="0">
              <a:latin typeface="Cambria Math" pitchFamily="18" charset="0"/>
              <a:ea typeface="Cambria Math" pitchFamily="18" charset="0"/>
            </a:endParaRPr>
          </a:p>
        </p:txBody>
      </p:sp>
      <p:sp>
        <p:nvSpPr>
          <p:cNvPr id="35" name="TextBox 34"/>
          <p:cNvSpPr txBox="1"/>
          <p:nvPr/>
        </p:nvSpPr>
        <p:spPr>
          <a:xfrm>
            <a:off x="3556392" y="3032001"/>
            <a:ext cx="439544" cy="461665"/>
          </a:xfrm>
          <a:prstGeom prst="rect">
            <a:avLst/>
          </a:prstGeom>
          <a:noFill/>
        </p:spPr>
        <p:txBody>
          <a:bodyPr wrap="none" rtlCol="0">
            <a:spAutoFit/>
          </a:bodyPr>
          <a:lstStyle/>
          <a:p>
            <a:r>
              <a:rPr lang="en-AU" sz="2400" dirty="0" smtClean="0">
                <a:latin typeface="Cambria Math" pitchFamily="18" charset="0"/>
                <a:ea typeface="Cambria Math" pitchFamily="18" charset="0"/>
              </a:rPr>
              <a:t>B.</a:t>
            </a:r>
            <a:endParaRPr lang="en-AU" sz="2400" dirty="0">
              <a:latin typeface="Cambria Math" pitchFamily="18" charset="0"/>
              <a:ea typeface="Cambria Math" pitchFamily="18" charset="0"/>
            </a:endParaRPr>
          </a:p>
        </p:txBody>
      </p:sp>
      <p:sp>
        <p:nvSpPr>
          <p:cNvPr id="36" name="TextBox 35"/>
          <p:cNvSpPr txBox="1"/>
          <p:nvPr/>
        </p:nvSpPr>
        <p:spPr>
          <a:xfrm>
            <a:off x="5580112" y="3032001"/>
            <a:ext cx="420308" cy="461665"/>
          </a:xfrm>
          <a:prstGeom prst="rect">
            <a:avLst/>
          </a:prstGeom>
          <a:noFill/>
        </p:spPr>
        <p:txBody>
          <a:bodyPr wrap="none" rtlCol="0">
            <a:spAutoFit/>
          </a:bodyPr>
          <a:lstStyle/>
          <a:p>
            <a:r>
              <a:rPr lang="en-AU" sz="2400" dirty="0" smtClean="0">
                <a:latin typeface="Cambria Math" pitchFamily="18" charset="0"/>
                <a:ea typeface="Cambria Math" pitchFamily="18" charset="0"/>
              </a:rPr>
              <a:t>C.</a:t>
            </a:r>
            <a:endParaRPr lang="en-AU" sz="2400" dirty="0">
              <a:latin typeface="Cambria Math" pitchFamily="18" charset="0"/>
              <a:ea typeface="Cambria Math" pitchFamily="18" charset="0"/>
            </a:endParaRPr>
          </a:p>
        </p:txBody>
      </p:sp>
      <p:sp>
        <p:nvSpPr>
          <p:cNvPr id="25" name="AutoShape 24"/>
          <p:cNvSpPr>
            <a:spLocks noChangeArrowheads="1"/>
          </p:cNvSpPr>
          <p:nvPr/>
        </p:nvSpPr>
        <p:spPr bwMode="auto">
          <a:xfrm>
            <a:off x="1828800" y="2327846"/>
            <a:ext cx="762000" cy="609600"/>
          </a:xfrm>
          <a:prstGeom prst="cube">
            <a:avLst>
              <a:gd name="adj" fmla="val 25000"/>
            </a:avLst>
          </a:prstGeom>
          <a:solidFill>
            <a:srgbClr val="66FFFF"/>
          </a:solidFill>
          <a:ln w="12700">
            <a:solidFill>
              <a:schemeClr val="tx1"/>
            </a:solidFill>
            <a:prstDash val="sysDot"/>
            <a:miter lim="800000"/>
            <a:headEnd/>
            <a:tailEnd/>
          </a:ln>
        </p:spPr>
        <p:txBody>
          <a:bodyPr wrap="none" anchor="ctr"/>
          <a:lstStyle/>
          <a:p>
            <a:endParaRPr lang="en-AU"/>
          </a:p>
        </p:txBody>
      </p:sp>
      <p:sp>
        <p:nvSpPr>
          <p:cNvPr id="26" name="AutoShape 25" descr="Granite"/>
          <p:cNvSpPr>
            <a:spLocks noChangeArrowheads="1"/>
          </p:cNvSpPr>
          <p:nvPr/>
        </p:nvSpPr>
        <p:spPr bwMode="auto">
          <a:xfrm>
            <a:off x="3886200" y="2327846"/>
            <a:ext cx="762000" cy="609600"/>
          </a:xfrm>
          <a:prstGeom prst="cube">
            <a:avLst>
              <a:gd name="adj" fmla="val 25000"/>
            </a:avLst>
          </a:prstGeom>
          <a:blipFill dpi="0" rotWithShape="0">
            <a:blip r:embed="rId10"/>
            <a:srcRect/>
            <a:tile tx="0" ty="0" sx="100000" sy="100000" flip="none" algn="tl"/>
          </a:blipFill>
          <a:ln w="9525">
            <a:solidFill>
              <a:schemeClr val="tx1"/>
            </a:solidFill>
            <a:miter lim="800000"/>
            <a:headEnd/>
            <a:tailEnd/>
          </a:ln>
        </p:spPr>
        <p:txBody>
          <a:bodyPr wrap="none" anchor="ctr"/>
          <a:lstStyle/>
          <a:p>
            <a:endParaRPr lang="en-AU"/>
          </a:p>
        </p:txBody>
      </p:sp>
      <p:sp>
        <p:nvSpPr>
          <p:cNvPr id="32" name="AutoShape 26" descr="Oak"/>
          <p:cNvSpPr>
            <a:spLocks noChangeArrowheads="1"/>
          </p:cNvSpPr>
          <p:nvPr/>
        </p:nvSpPr>
        <p:spPr bwMode="auto">
          <a:xfrm>
            <a:off x="5943600" y="2327846"/>
            <a:ext cx="762000" cy="609600"/>
          </a:xfrm>
          <a:prstGeom prst="cube">
            <a:avLst>
              <a:gd name="adj" fmla="val 25000"/>
            </a:avLst>
          </a:prstGeom>
          <a:blipFill dpi="0" rotWithShape="0">
            <a:blip r:embed="rId11"/>
            <a:srcRect/>
            <a:tile tx="0" ty="0" sx="100000" sy="100000" flip="none" algn="tl"/>
          </a:blipFill>
          <a:ln w="9525">
            <a:solidFill>
              <a:schemeClr val="tx1"/>
            </a:solidFill>
            <a:miter lim="800000"/>
            <a:headEnd/>
            <a:tailEnd/>
          </a:ln>
        </p:spPr>
        <p:txBody>
          <a:bodyPr wrap="none" anchor="ctr"/>
          <a:lstStyle/>
          <a:p>
            <a:endParaRPr lang="en-AU"/>
          </a:p>
        </p:txBody>
      </p:sp>
      <p:sp>
        <p:nvSpPr>
          <p:cNvPr id="33" name="Text Box 27"/>
          <p:cNvSpPr txBox="1">
            <a:spLocks noChangeArrowheads="1"/>
          </p:cNvSpPr>
          <p:nvPr/>
        </p:nvSpPr>
        <p:spPr bwMode="auto">
          <a:xfrm>
            <a:off x="1752600" y="1337246"/>
            <a:ext cx="947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Cambria Math" pitchFamily="18" charset="0"/>
                <a:ea typeface="Cambria Math" pitchFamily="18" charset="0"/>
              </a:rPr>
              <a:t>water</a:t>
            </a:r>
          </a:p>
        </p:txBody>
      </p:sp>
      <p:sp>
        <p:nvSpPr>
          <p:cNvPr id="34" name="Text Box 28"/>
          <p:cNvSpPr txBox="1">
            <a:spLocks noChangeArrowheads="1"/>
          </p:cNvSpPr>
          <p:nvPr/>
        </p:nvSpPr>
        <p:spPr bwMode="auto">
          <a:xfrm>
            <a:off x="3886200" y="1337246"/>
            <a:ext cx="904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Cambria Math" pitchFamily="18" charset="0"/>
                <a:ea typeface="Cambria Math" pitchFamily="18" charset="0"/>
              </a:rPr>
              <a:t>stone</a:t>
            </a:r>
          </a:p>
        </p:txBody>
      </p:sp>
      <p:sp>
        <p:nvSpPr>
          <p:cNvPr id="37" name="Text Box 29"/>
          <p:cNvSpPr txBox="1">
            <a:spLocks noChangeArrowheads="1"/>
          </p:cNvSpPr>
          <p:nvPr/>
        </p:nvSpPr>
        <p:spPr bwMode="auto">
          <a:xfrm>
            <a:off x="5943600" y="1337246"/>
            <a:ext cx="918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Cambria Math" pitchFamily="18" charset="0"/>
                <a:ea typeface="Cambria Math" pitchFamily="18" charset="0"/>
              </a:rPr>
              <a:t>wood</a:t>
            </a:r>
          </a:p>
        </p:txBody>
      </p:sp>
      <p:sp>
        <p:nvSpPr>
          <p:cNvPr id="38" name="Text Box 31"/>
          <p:cNvSpPr txBox="1">
            <a:spLocks noChangeArrowheads="1"/>
          </p:cNvSpPr>
          <p:nvPr/>
        </p:nvSpPr>
        <p:spPr bwMode="auto">
          <a:xfrm>
            <a:off x="914400" y="2023046"/>
            <a:ext cx="947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a:solidFill>
                  <a:srgbClr val="0000FF"/>
                </a:solidFill>
                <a:latin typeface="Cambria Math" pitchFamily="18" charset="0"/>
                <a:ea typeface="Cambria Math" pitchFamily="18" charset="0"/>
              </a:rPr>
              <a:t>water</a:t>
            </a:r>
          </a:p>
        </p:txBody>
      </p:sp>
      <p:grpSp>
        <p:nvGrpSpPr>
          <p:cNvPr id="42" name="Group 45"/>
          <p:cNvGrpSpPr>
            <a:grpSpLocks/>
          </p:cNvGrpSpPr>
          <p:nvPr/>
        </p:nvGrpSpPr>
        <p:grpSpPr bwMode="auto">
          <a:xfrm>
            <a:off x="2743200" y="2069083"/>
            <a:ext cx="4629150" cy="1325563"/>
            <a:chOff x="2743200" y="2178400"/>
            <a:chExt cx="4629150" cy="1325563"/>
          </a:xfrm>
        </p:grpSpPr>
        <p:sp>
          <p:nvSpPr>
            <p:cNvPr id="43" name="Line 36"/>
            <p:cNvSpPr>
              <a:spLocks noChangeShapeType="1"/>
            </p:cNvSpPr>
            <p:nvPr/>
          </p:nvSpPr>
          <p:spPr bwMode="auto">
            <a:xfrm flipV="1">
              <a:off x="2743200" y="21784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44" name="Text Box 37"/>
            <p:cNvSpPr txBox="1">
              <a:spLocks noChangeArrowheads="1"/>
            </p:cNvSpPr>
            <p:nvPr/>
          </p:nvSpPr>
          <p:spPr bwMode="auto">
            <a:xfrm>
              <a:off x="2743200" y="2208563"/>
              <a:ext cx="43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Times" pitchFamily="-96" charset="0"/>
                </a:rPr>
                <a:t>F</a:t>
              </a:r>
              <a:r>
                <a:rPr lang="en-AU" sz="2000" baseline="-25000">
                  <a:latin typeface="Times" pitchFamily="-96" charset="0"/>
                </a:rPr>
                <a:t>B</a:t>
              </a:r>
              <a:endParaRPr lang="en-AU" sz="2000">
                <a:latin typeface="Times" pitchFamily="-96" charset="0"/>
              </a:endParaRPr>
            </a:p>
          </p:txBody>
        </p:sp>
        <p:sp>
          <p:nvSpPr>
            <p:cNvPr id="45" name="Line 38"/>
            <p:cNvSpPr>
              <a:spLocks noChangeShapeType="1"/>
            </p:cNvSpPr>
            <p:nvPr/>
          </p:nvSpPr>
          <p:spPr bwMode="auto">
            <a:xfrm flipV="1">
              <a:off x="4737100" y="21784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46" name="Text Box 39"/>
            <p:cNvSpPr txBox="1">
              <a:spLocks noChangeArrowheads="1"/>
            </p:cNvSpPr>
            <p:nvPr/>
          </p:nvSpPr>
          <p:spPr bwMode="auto">
            <a:xfrm>
              <a:off x="4737100" y="2208563"/>
              <a:ext cx="43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Times" pitchFamily="-96" charset="0"/>
                </a:rPr>
                <a:t>F</a:t>
              </a:r>
              <a:r>
                <a:rPr lang="en-AU" sz="2000" baseline="-25000">
                  <a:latin typeface="Times" pitchFamily="-96" charset="0"/>
                </a:rPr>
                <a:t>B</a:t>
              </a:r>
              <a:endParaRPr lang="en-AU" sz="2000">
                <a:latin typeface="Times" pitchFamily="-96" charset="0"/>
              </a:endParaRPr>
            </a:p>
          </p:txBody>
        </p:sp>
        <p:sp>
          <p:nvSpPr>
            <p:cNvPr id="47" name="Line 40"/>
            <p:cNvSpPr>
              <a:spLocks noChangeShapeType="1"/>
            </p:cNvSpPr>
            <p:nvPr/>
          </p:nvSpPr>
          <p:spPr bwMode="auto">
            <a:xfrm flipV="1">
              <a:off x="6794500" y="21784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48" name="Text Box 41"/>
            <p:cNvSpPr txBox="1">
              <a:spLocks noChangeArrowheads="1"/>
            </p:cNvSpPr>
            <p:nvPr/>
          </p:nvSpPr>
          <p:spPr bwMode="auto">
            <a:xfrm>
              <a:off x="6794500" y="2208563"/>
              <a:ext cx="43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Times" pitchFamily="-96" charset="0"/>
                </a:rPr>
                <a:t>F</a:t>
              </a:r>
              <a:r>
                <a:rPr lang="en-AU" sz="2000" baseline="-25000">
                  <a:latin typeface="Times" pitchFamily="-96" charset="0"/>
                </a:rPr>
                <a:t>B</a:t>
              </a:r>
              <a:endParaRPr lang="en-AU" sz="2000">
                <a:latin typeface="Times" pitchFamily="-96" charset="0"/>
              </a:endParaRPr>
            </a:p>
          </p:txBody>
        </p:sp>
        <p:sp>
          <p:nvSpPr>
            <p:cNvPr id="49" name="Line 42"/>
            <p:cNvSpPr>
              <a:spLocks noChangeShapeType="1"/>
            </p:cNvSpPr>
            <p:nvPr/>
          </p:nvSpPr>
          <p:spPr bwMode="auto">
            <a:xfrm>
              <a:off x="2743200" y="2856263"/>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50" name="Text Box 43"/>
            <p:cNvSpPr txBox="1">
              <a:spLocks noChangeArrowheads="1"/>
            </p:cNvSpPr>
            <p:nvPr/>
          </p:nvSpPr>
          <p:spPr bwMode="auto">
            <a:xfrm>
              <a:off x="2743200" y="2886425"/>
              <a:ext cx="590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Times" pitchFamily="-96" charset="0"/>
                </a:rPr>
                <a:t>m</a:t>
              </a:r>
              <a:r>
                <a:rPr lang="en-AU" sz="2000" baseline="-25000">
                  <a:latin typeface="Times" pitchFamily="-96" charset="0"/>
                </a:rPr>
                <a:t>1</a:t>
              </a:r>
              <a:r>
                <a:rPr lang="en-AU" sz="2000">
                  <a:latin typeface="Times" pitchFamily="-96" charset="0"/>
                </a:rPr>
                <a:t>g</a:t>
              </a:r>
            </a:p>
          </p:txBody>
        </p:sp>
        <p:sp>
          <p:nvSpPr>
            <p:cNvPr id="51" name="Line 44"/>
            <p:cNvSpPr>
              <a:spLocks noChangeShapeType="1"/>
            </p:cNvSpPr>
            <p:nvPr/>
          </p:nvSpPr>
          <p:spPr bwMode="auto">
            <a:xfrm>
              <a:off x="4724400" y="2856263"/>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52" name="Text Box 45"/>
            <p:cNvSpPr txBox="1">
              <a:spLocks noChangeArrowheads="1"/>
            </p:cNvSpPr>
            <p:nvPr/>
          </p:nvSpPr>
          <p:spPr bwMode="auto">
            <a:xfrm>
              <a:off x="4724400" y="2886425"/>
              <a:ext cx="590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Times" pitchFamily="-96" charset="0"/>
                </a:rPr>
                <a:t>m</a:t>
              </a:r>
              <a:r>
                <a:rPr lang="en-AU" sz="2000" baseline="-25000">
                  <a:latin typeface="Times" pitchFamily="-96" charset="0"/>
                </a:rPr>
                <a:t>2</a:t>
              </a:r>
              <a:r>
                <a:rPr lang="en-AU" sz="2000">
                  <a:latin typeface="Times" pitchFamily="-96" charset="0"/>
                </a:rPr>
                <a:t>g</a:t>
              </a:r>
            </a:p>
          </p:txBody>
        </p:sp>
        <p:sp>
          <p:nvSpPr>
            <p:cNvPr id="53" name="Line 46"/>
            <p:cNvSpPr>
              <a:spLocks noChangeShapeType="1"/>
            </p:cNvSpPr>
            <p:nvPr/>
          </p:nvSpPr>
          <p:spPr bwMode="auto">
            <a:xfrm>
              <a:off x="6781800" y="2856263"/>
              <a:ext cx="0" cy="266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54" name="Text Box 47"/>
            <p:cNvSpPr txBox="1">
              <a:spLocks noChangeArrowheads="1"/>
            </p:cNvSpPr>
            <p:nvPr/>
          </p:nvSpPr>
          <p:spPr bwMode="auto">
            <a:xfrm>
              <a:off x="6781800" y="2886425"/>
              <a:ext cx="590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Times" pitchFamily="-96" charset="0"/>
                </a:rPr>
                <a:t>m</a:t>
              </a:r>
              <a:r>
                <a:rPr lang="en-AU" sz="2000" baseline="-25000">
                  <a:latin typeface="Times" pitchFamily="-96" charset="0"/>
                </a:rPr>
                <a:t>3</a:t>
              </a:r>
              <a:r>
                <a:rPr lang="en-AU" sz="2000">
                  <a:latin typeface="Times" pitchFamily="-96" charset="0"/>
                </a:rPr>
                <a:t>g</a:t>
              </a:r>
            </a:p>
          </p:txBody>
        </p:sp>
      </p:grpSp>
      <mc:AlternateContent xmlns:mc="http://schemas.openxmlformats.org/markup-compatibility/2006" xmlns:a14="http://schemas.microsoft.com/office/drawing/2010/main">
        <mc:Choice Requires="a14">
          <p:sp>
            <p:nvSpPr>
              <p:cNvPr id="3" name="TPAnswers"/>
              <p:cNvSpPr>
                <a:spLocks noGrp="1"/>
              </p:cNvSpPr>
              <p:nvPr>
                <p:ph type="subTitle" idx="1"/>
                <p:custDataLst>
                  <p:tags r:id="rId4"/>
                </p:custDataLst>
              </p:nvPr>
            </p:nvSpPr>
            <p:spPr>
              <a:xfrm>
                <a:off x="107504" y="3717032"/>
                <a:ext cx="6192688" cy="2952328"/>
              </a:xfrm>
            </p:spPr>
            <p:txBody>
              <a:bodyPr>
                <a:noAutofit/>
              </a:bodyPr>
              <a:lstStyle/>
              <a:p>
                <a:pPr marL="514350" indent="-514350" algn="just">
                  <a:buFont typeface="Arial" pitchFamily="34" charset="0"/>
                  <a:buAutoNum type="arabicPeriod"/>
                </a:pPr>
                <a14:m>
                  <m:oMath xmlns:m="http://schemas.openxmlformats.org/officeDocument/2006/math">
                    <m:r>
                      <a:rPr lang="en-AU" b="1" i="1" smtClean="0">
                        <a:solidFill>
                          <a:schemeClr val="tx2"/>
                        </a:solidFill>
                        <a:latin typeface="Cambria Math"/>
                      </a:rPr>
                      <m:t>𝒘𝒂𝒕𝒆𝒓</m:t>
                    </m:r>
                  </m:oMath>
                </a14:m>
                <a:endParaRPr lang="en-AU" b="1" dirty="0">
                  <a:solidFill>
                    <a:schemeClr val="tx2"/>
                  </a:solidFill>
                </a:endParaRPr>
              </a:p>
              <a:p>
                <a:pPr marL="514350" indent="-514350" algn="just">
                  <a:buFont typeface="Arial" pitchFamily="34" charset="0"/>
                  <a:buAutoNum type="arabicPeriod"/>
                </a:pPr>
                <a14:m>
                  <m:oMath xmlns:m="http://schemas.openxmlformats.org/officeDocument/2006/math">
                    <m:r>
                      <a:rPr lang="en-AU" b="1" i="1" dirty="0" smtClean="0">
                        <a:solidFill>
                          <a:schemeClr val="tx2"/>
                        </a:solidFill>
                        <a:latin typeface="Cambria Math"/>
                      </a:rPr>
                      <m:t>𝒔𝒕𝒐𝒏𝒆</m:t>
                    </m:r>
                  </m:oMath>
                </a14:m>
                <a:endParaRPr lang="en-AU" b="1" dirty="0" smtClean="0">
                  <a:solidFill>
                    <a:schemeClr val="tx2"/>
                  </a:solidFill>
                </a:endParaRPr>
              </a:p>
              <a:p>
                <a:pPr marL="514350" indent="-514350" algn="just">
                  <a:buFont typeface="Arial" pitchFamily="34" charset="0"/>
                  <a:buAutoNum type="arabicPeriod"/>
                </a:pPr>
                <a14:m>
                  <m:oMath xmlns:m="http://schemas.openxmlformats.org/officeDocument/2006/math">
                    <m:r>
                      <a:rPr lang="en-AU" b="1" i="1" dirty="0" smtClean="0">
                        <a:solidFill>
                          <a:schemeClr val="tx2"/>
                        </a:solidFill>
                        <a:latin typeface="Cambria Math"/>
                      </a:rPr>
                      <m:t>𝒘𝒐𝒐𝒅</m:t>
                    </m:r>
                  </m:oMath>
                </a14:m>
                <a:endParaRPr lang="en-AU" b="1" dirty="0" smtClean="0">
                  <a:solidFill>
                    <a:schemeClr val="tx2"/>
                  </a:solidFill>
                </a:endParaRPr>
              </a:p>
              <a:p>
                <a:pPr marL="514350" indent="-514350" algn="just">
                  <a:buFont typeface="Arial" pitchFamily="34" charset="0"/>
                  <a:buAutoNum type="arabicPeriod"/>
                </a:pPr>
                <a14:m>
                  <m:oMath xmlns:m="http://schemas.openxmlformats.org/officeDocument/2006/math">
                    <m:r>
                      <a:rPr lang="en-AU" b="1" i="1" smtClean="0">
                        <a:solidFill>
                          <a:schemeClr val="tx2"/>
                        </a:solidFill>
                        <a:latin typeface="Cambria Math"/>
                      </a:rPr>
                      <m:t>𝒕𝒉𝒆</m:t>
                    </m:r>
                    <m:r>
                      <a:rPr lang="en-AU" b="1" i="1" smtClean="0">
                        <a:solidFill>
                          <a:schemeClr val="tx2"/>
                        </a:solidFill>
                        <a:latin typeface="Cambria Math"/>
                      </a:rPr>
                      <m:t> </m:t>
                    </m:r>
                    <m:r>
                      <a:rPr lang="en-AU" b="1" i="1" smtClean="0">
                        <a:solidFill>
                          <a:schemeClr val="tx2"/>
                        </a:solidFill>
                        <a:latin typeface="Cambria Math"/>
                      </a:rPr>
                      <m:t>𝒃𝒖𝒐𝒚𝒂𝒏𝒕</m:t>
                    </m:r>
                    <m:r>
                      <a:rPr lang="en-AU" b="1" i="1" smtClean="0">
                        <a:solidFill>
                          <a:schemeClr val="tx2"/>
                        </a:solidFill>
                        <a:latin typeface="Cambria Math"/>
                      </a:rPr>
                      <m:t> </m:t>
                    </m:r>
                    <m:r>
                      <a:rPr lang="en-AU" b="1" i="1" smtClean="0">
                        <a:solidFill>
                          <a:schemeClr val="tx2"/>
                        </a:solidFill>
                        <a:latin typeface="Cambria Math"/>
                      </a:rPr>
                      <m:t>𝒇𝒐𝒓𝒄𝒆</m:t>
                    </m:r>
                    <m:r>
                      <a:rPr lang="en-AU" b="1" i="1" smtClean="0">
                        <a:solidFill>
                          <a:schemeClr val="tx2"/>
                        </a:solidFill>
                        <a:latin typeface="Cambria Math"/>
                      </a:rPr>
                      <m:t> </m:t>
                    </m:r>
                    <m:r>
                      <a:rPr lang="en-AU" b="1" i="1" smtClean="0">
                        <a:solidFill>
                          <a:schemeClr val="tx2"/>
                        </a:solidFill>
                        <a:latin typeface="Cambria Math"/>
                      </a:rPr>
                      <m:t>𝒊𝒔</m:t>
                    </m:r>
                    <m:r>
                      <a:rPr lang="en-AU" b="1" i="1" smtClean="0">
                        <a:solidFill>
                          <a:schemeClr val="tx2"/>
                        </a:solidFill>
                        <a:latin typeface="Cambria Math"/>
                      </a:rPr>
                      <m:t> </m:t>
                    </m:r>
                    <m:r>
                      <a:rPr lang="en-AU" b="1" i="1" smtClean="0">
                        <a:solidFill>
                          <a:schemeClr val="tx2"/>
                        </a:solidFill>
                        <a:latin typeface="Cambria Math"/>
                      </a:rPr>
                      <m:t>𝒕𝒉𝒆</m:t>
                    </m:r>
                    <m:r>
                      <a:rPr lang="en-AU" b="1" i="1" smtClean="0">
                        <a:solidFill>
                          <a:schemeClr val="tx2"/>
                        </a:solidFill>
                        <a:latin typeface="Cambria Math"/>
                      </a:rPr>
                      <m:t> </m:t>
                    </m:r>
                    <m:r>
                      <a:rPr lang="en-AU" b="1" i="1" smtClean="0">
                        <a:solidFill>
                          <a:schemeClr val="tx2"/>
                        </a:solidFill>
                        <a:latin typeface="Cambria Math"/>
                      </a:rPr>
                      <m:t>𝒔𝒂𝒎𝒆</m:t>
                    </m:r>
                  </m:oMath>
                </a14:m>
                <a:endParaRPr lang="en-AU" b="1" dirty="0">
                  <a:solidFill>
                    <a:schemeClr val="tx2"/>
                  </a:solidFill>
                </a:endParaRPr>
              </a:p>
              <a:p>
                <a:pPr marL="514350" indent="-514350" algn="just">
                  <a:buFont typeface="Arial" pitchFamily="34" charset="0"/>
                  <a:buAutoNum type="arabicPeriod"/>
                </a:pPr>
                <a:r>
                  <a:rPr lang="en-AU" b="1" dirty="0" smtClean="0">
                    <a:solidFill>
                      <a:schemeClr val="tx2"/>
                    </a:solidFill>
                  </a:rPr>
                  <a:t>Not enough information</a:t>
                </a:r>
              </a:p>
            </p:txBody>
          </p:sp>
        </mc:Choice>
        <mc:Fallback xmlns="">
          <p:sp>
            <p:nvSpPr>
              <p:cNvPr id="3" name="TPAnswers"/>
              <p:cNvSpPr>
                <a:spLocks noGrp="1" noRot="1" noChangeAspect="1" noMove="1" noResize="1" noEditPoints="1" noAdjustHandles="1" noChangeArrowheads="1" noChangeShapeType="1" noTextEdit="1"/>
              </p:cNvSpPr>
              <p:nvPr>
                <p:ph type="subTitle" idx="1"/>
                <p:custDataLst>
                  <p:tags r:id="rId12"/>
                </p:custDataLst>
              </p:nvPr>
            </p:nvSpPr>
            <p:spPr>
              <a:xfrm>
                <a:off x="107504" y="3717032"/>
                <a:ext cx="6192688" cy="2952328"/>
              </a:xfrm>
              <a:blipFill rotWithShape="0">
                <a:blip r:embed="rId13"/>
                <a:stretch>
                  <a:fillRect l="-2660" r="-5616" b="-5992"/>
                </a:stretch>
              </a:blipFill>
            </p:spPr>
            <p:txBody>
              <a:bodyPr/>
              <a:lstStyle/>
              <a:p>
                <a:r>
                  <a:rPr lang="en-AU">
                    <a:noFill/>
                  </a:rPr>
                  <a:t> </a:t>
                </a:r>
              </a:p>
            </p:txBody>
          </p:sp>
        </mc:Fallback>
      </mc:AlternateContent>
    </p:spTree>
    <p:custDataLst>
      <p:tags r:id="rId2"/>
    </p:custDataLst>
    <p:extLst>
      <p:ext uri="{BB962C8B-B14F-4D97-AF65-F5344CB8AC3E}">
        <p14:creationId xmlns:p14="http://schemas.microsoft.com/office/powerpoint/2010/main" val="29550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Example Archimedes’ Principle and Buoyancy</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6215988"/>
            <a:ext cx="8446898" cy="497669"/>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63645" y="6237312"/>
            <a:ext cx="8140803" cy="400110"/>
          </a:xfrm>
          <a:prstGeom prst="rect">
            <a:avLst/>
          </a:prstGeom>
          <a:noFill/>
          <a:ln>
            <a:noFill/>
          </a:ln>
        </p:spPr>
        <p:txBody>
          <a:bodyPr wrap="square" rtlCol="0">
            <a:spAutoFit/>
          </a:bodyPr>
          <a:lstStyle/>
          <a:p>
            <a:pPr algn="ctr"/>
            <a:r>
              <a:rPr lang="en-AU" sz="2000" dirty="0" smtClean="0">
                <a:latin typeface="Cambria Math" pitchFamily="18" charset="0"/>
                <a:ea typeface="Cambria Math" pitchFamily="18" charset="0"/>
              </a:rPr>
              <a:t>The </a:t>
            </a:r>
            <a:r>
              <a:rPr lang="en-AU" sz="2000" b="1" dirty="0" smtClean="0">
                <a:latin typeface="Cambria Math" pitchFamily="18" charset="0"/>
                <a:ea typeface="Cambria Math" pitchFamily="18" charset="0"/>
              </a:rPr>
              <a:t>Buoyant Force </a:t>
            </a:r>
            <a:r>
              <a:rPr lang="en-AU" sz="2000" dirty="0" smtClean="0">
                <a:latin typeface="Cambria Math" pitchFamily="18" charset="0"/>
                <a:ea typeface="Cambria Math" pitchFamily="18" charset="0"/>
              </a:rPr>
              <a:t>is equal to the weight of the </a:t>
            </a:r>
            <a:r>
              <a:rPr lang="en-AU" sz="2000" b="1" dirty="0" smtClean="0">
                <a:latin typeface="Cambria Math" pitchFamily="18" charset="0"/>
                <a:ea typeface="Cambria Math" pitchFamily="18" charset="0"/>
              </a:rPr>
              <a:t>displaced</a:t>
            </a:r>
            <a:r>
              <a:rPr lang="en-AU" sz="2000" dirty="0" smtClean="0">
                <a:latin typeface="Cambria Math" pitchFamily="18" charset="0"/>
                <a:ea typeface="Cambria Math" pitchFamily="18" charset="0"/>
              </a:rPr>
              <a:t> fluid.</a:t>
            </a:r>
          </a:p>
        </p:txBody>
      </p:sp>
      <mc:AlternateContent xmlns:mc="http://schemas.openxmlformats.org/markup-compatibility/2006">
        <mc:Choice xmlns:a14="http://schemas.microsoft.com/office/drawing/2010/main" Requires="a14">
          <p:sp>
            <p:nvSpPr>
              <p:cNvPr id="20" name="Text Box 31"/>
              <p:cNvSpPr txBox="1">
                <a:spLocks noChangeArrowheads="1"/>
              </p:cNvSpPr>
              <p:nvPr/>
            </p:nvSpPr>
            <p:spPr bwMode="auto">
              <a:xfrm>
                <a:off x="25400" y="942107"/>
                <a:ext cx="9056688" cy="831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smtClean="0">
                    <a:solidFill>
                      <a:srgbClr val="FF0000"/>
                    </a:solidFill>
                    <a:latin typeface="Cambria Math" pitchFamily="18" charset="0"/>
                    <a:ea typeface="Cambria Math" pitchFamily="18" charset="0"/>
                  </a:rPr>
                  <a:t>Q.</a:t>
                </a:r>
                <a:r>
                  <a:rPr lang="en-AU" dirty="0" smtClean="0">
                    <a:latin typeface="Cambria Math" pitchFamily="18" charset="0"/>
                    <a:ea typeface="Cambria Math" pitchFamily="18" charset="0"/>
                  </a:rPr>
                  <a:t> Find </a:t>
                </a:r>
                <a:r>
                  <a:rPr lang="en-AU" dirty="0">
                    <a:latin typeface="Cambria Math" pitchFamily="18" charset="0"/>
                    <a:ea typeface="Cambria Math" pitchFamily="18" charset="0"/>
                  </a:rPr>
                  <a:t>the apparent weight of a </a:t>
                </a:r>
                <a14:m>
                  <m:oMath xmlns:m="http://schemas.openxmlformats.org/officeDocument/2006/math">
                    <m:r>
                      <a:rPr lang="en-AU" i="1" dirty="0" smtClean="0">
                        <a:latin typeface="Cambria Math" pitchFamily="18" charset="0"/>
                        <a:ea typeface="Cambria Math" pitchFamily="18" charset="0"/>
                      </a:rPr>
                      <m:t>60</m:t>
                    </m:r>
                    <m:r>
                      <a:rPr lang="en-AU" b="0" i="1" dirty="0" smtClean="0">
                        <a:latin typeface="Cambria Math"/>
                        <a:ea typeface="Cambria Math" pitchFamily="18" charset="0"/>
                      </a:rPr>
                      <m:t> </m:t>
                    </m:r>
                    <m:r>
                      <a:rPr lang="en-AU" i="1" dirty="0" smtClean="0">
                        <a:latin typeface="Cambria Math" pitchFamily="18" charset="0"/>
                        <a:ea typeface="Cambria Math" pitchFamily="18" charset="0"/>
                      </a:rPr>
                      <m:t>𝑘𝑔</m:t>
                    </m:r>
                  </m:oMath>
                </a14:m>
                <a:r>
                  <a:rPr lang="en-AU" dirty="0">
                    <a:latin typeface="Cambria Math" pitchFamily="18" charset="0"/>
                    <a:ea typeface="Cambria Math" pitchFamily="18" charset="0"/>
                  </a:rPr>
                  <a:t> concrete block when you lift it under water, </a:t>
                </a:r>
                <a14:m>
                  <m:oMath xmlns:m="http://schemas.openxmlformats.org/officeDocument/2006/math">
                    <m:sSub>
                      <m:sSubPr>
                        <m:ctrlPr>
                          <a:rPr lang="en-AU" i="1" dirty="0" smtClean="0">
                            <a:latin typeface="Cambria Math" panose="02040503050406030204" pitchFamily="18" charset="0"/>
                            <a:ea typeface="Cambria Math" pitchFamily="18" charset="0"/>
                          </a:rPr>
                        </m:ctrlPr>
                      </m:sSubPr>
                      <m:e>
                        <m:r>
                          <a:rPr lang="en-AU" i="1" dirty="0" smtClean="0">
                            <a:latin typeface="Cambria Math"/>
                            <a:ea typeface="Cambria Math"/>
                          </a:rPr>
                          <m:t>𝜌</m:t>
                        </m:r>
                      </m:e>
                      <m:sub>
                        <m:r>
                          <a:rPr lang="en-AU" b="0" i="1" dirty="0" smtClean="0">
                            <a:latin typeface="Cambria Math"/>
                            <a:ea typeface="Cambria Math" pitchFamily="18" charset="0"/>
                          </a:rPr>
                          <m:t>𝑐𝑜𝑛𝑐𝑟𝑒𝑡𝑒</m:t>
                        </m:r>
                      </m:sub>
                    </m:sSub>
                    <m:r>
                      <a:rPr lang="en-AU" i="1" dirty="0">
                        <a:latin typeface="Cambria Math"/>
                        <a:ea typeface="Cambria Math" pitchFamily="18" charset="0"/>
                      </a:rPr>
                      <m:t>=2200</m:t>
                    </m:r>
                    <m:r>
                      <a:rPr lang="en-AU" b="0" i="1" dirty="0" smtClean="0">
                        <a:latin typeface="Cambria Math"/>
                        <a:ea typeface="Cambria Math" pitchFamily="18" charset="0"/>
                      </a:rPr>
                      <m:t> </m:t>
                    </m:r>
                    <m:r>
                      <a:rPr lang="en-AU" i="1" dirty="0">
                        <a:latin typeface="Cambria Math"/>
                        <a:ea typeface="Cambria Math" pitchFamily="18" charset="0"/>
                      </a:rPr>
                      <m:t>𝑘𝑔</m:t>
                    </m:r>
                    <m:r>
                      <a:rPr lang="en-AU" i="1" dirty="0">
                        <a:latin typeface="Cambria Math"/>
                        <a:ea typeface="Cambria Math" pitchFamily="18" charset="0"/>
                      </a:rPr>
                      <m:t>/</m:t>
                    </m:r>
                    <m:r>
                      <a:rPr lang="en-AU" i="1" dirty="0">
                        <a:latin typeface="Cambria Math"/>
                        <a:ea typeface="Cambria Math" pitchFamily="18" charset="0"/>
                      </a:rPr>
                      <m:t>𝑚</m:t>
                    </m:r>
                    <m:r>
                      <a:rPr lang="en-AU" i="1" baseline="30000" dirty="0">
                        <a:latin typeface="Cambria Math"/>
                        <a:ea typeface="Cambria Math" pitchFamily="18" charset="0"/>
                      </a:rPr>
                      <m:t>3</m:t>
                    </m:r>
                  </m:oMath>
                </a14:m>
                <a:endParaRPr lang="en-AU" baseline="30000" dirty="0">
                  <a:latin typeface="Cambria Math" pitchFamily="18" charset="0"/>
                  <a:ea typeface="Cambria Math" pitchFamily="18" charset="0"/>
                </a:endParaRPr>
              </a:p>
            </p:txBody>
          </p:sp>
        </mc:Choice>
        <mc:Fallback>
          <p:sp>
            <p:nvSpPr>
              <p:cNvPr id="20" name="Text Box 31"/>
              <p:cNvSpPr txBox="1">
                <a:spLocks noRot="1" noChangeAspect="1" noMove="1" noResize="1" noEditPoints="1" noAdjustHandles="1" noChangeArrowheads="1" noChangeShapeType="1" noTextEdit="1"/>
              </p:cNvSpPr>
              <p:nvPr/>
            </p:nvSpPr>
            <p:spPr bwMode="auto">
              <a:xfrm>
                <a:off x="25400" y="942107"/>
                <a:ext cx="9056688" cy="831850"/>
              </a:xfrm>
              <a:prstGeom prst="rect">
                <a:avLst/>
              </a:prstGeom>
              <a:blipFill rotWithShape="0">
                <a:blip r:embed="rId5"/>
                <a:stretch>
                  <a:fillRect l="-1009" t="-5882"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27" name="Oval 26"/>
          <p:cNvSpPr>
            <a:spLocks noChangeArrowheads="1"/>
          </p:cNvSpPr>
          <p:nvPr/>
        </p:nvSpPr>
        <p:spPr bwMode="auto">
          <a:xfrm>
            <a:off x="231775" y="4462488"/>
            <a:ext cx="231775" cy="254000"/>
          </a:xfrm>
          <a:prstGeom prst="ellipse">
            <a:avLst/>
          </a:prstGeom>
          <a:solidFill>
            <a:schemeClr val="tx1"/>
          </a:solidFill>
          <a:ln w="9525" algn="ctr">
            <a:solidFill>
              <a:schemeClr val="tx1"/>
            </a:solidFill>
            <a:round/>
            <a:headEnd/>
            <a:tailEnd/>
          </a:ln>
        </p:spPr>
        <p:txBody>
          <a:bodyPr/>
          <a:lstStyle/>
          <a:p>
            <a:endParaRPr lang="en-AU"/>
          </a:p>
        </p:txBody>
      </p:sp>
      <p:grpSp>
        <p:nvGrpSpPr>
          <p:cNvPr id="28" name="Group 68"/>
          <p:cNvGrpSpPr>
            <a:grpSpLocks/>
          </p:cNvGrpSpPr>
          <p:nvPr/>
        </p:nvGrpSpPr>
        <p:grpSpPr bwMode="auto">
          <a:xfrm>
            <a:off x="349250" y="4627588"/>
            <a:ext cx="1206500" cy="1416050"/>
            <a:chOff x="349127" y="4922753"/>
            <a:chExt cx="1207380" cy="1415546"/>
          </a:xfrm>
        </p:grpSpPr>
        <p:cxnSp>
          <p:nvCxnSpPr>
            <p:cNvPr id="34" name="Straight Arrow Connector 41"/>
            <p:cNvCxnSpPr>
              <a:cxnSpLocks noChangeShapeType="1"/>
            </p:cNvCxnSpPr>
            <p:nvPr/>
          </p:nvCxnSpPr>
          <p:spPr bwMode="auto">
            <a:xfrm rot="5400000" flipH="1" flipV="1">
              <a:off x="-348986" y="5620866"/>
              <a:ext cx="1397813" cy="1588"/>
            </a:xfrm>
            <a:prstGeom prst="straightConnector1">
              <a:avLst/>
            </a:prstGeom>
            <a:noFill/>
            <a:ln w="38100" algn="ctr">
              <a:solidFill>
                <a:schemeClr val="tx1"/>
              </a:solidFill>
              <a:round/>
              <a:headEnd type="arrow" w="med" len="med"/>
              <a:tailEnd/>
            </a:ln>
            <a:extLst>
              <a:ext uri="{909E8E84-426E-40DD-AFC4-6F175D3DCCD1}">
                <a14:hiddenFill xmlns:a14="http://schemas.microsoft.com/office/drawing/2010/main">
                  <a:noFill/>
                </a14:hiddenFill>
              </a:ext>
            </a:extLst>
          </p:spPr>
        </p:cxnSp>
        <p:graphicFrame>
          <p:nvGraphicFramePr>
            <p:cNvPr id="35" name="Object 2"/>
            <p:cNvGraphicFramePr>
              <a:graphicFrameLocks noChangeAspect="1"/>
            </p:cNvGraphicFramePr>
            <p:nvPr/>
          </p:nvGraphicFramePr>
          <p:xfrm>
            <a:off x="465895" y="5974762"/>
            <a:ext cx="1090612" cy="363537"/>
          </p:xfrm>
          <a:graphic>
            <a:graphicData uri="http://schemas.openxmlformats.org/presentationml/2006/ole">
              <mc:AlternateContent xmlns:mc="http://schemas.openxmlformats.org/markup-compatibility/2006">
                <mc:Choice xmlns:v="urn:schemas-microsoft-com:vml" Requires="v">
                  <p:oleObj spid="_x0000_s28250" name="Equation" r:id="rId6" imgW="494870" imgH="164957" progId="Equation.3">
                    <p:embed/>
                  </p:oleObj>
                </mc:Choice>
                <mc:Fallback>
                  <p:oleObj name="Equation" r:id="rId6" imgW="494870" imgH="164957" progId="Equation.3">
                    <p:embed/>
                    <p:pic>
                      <p:nvPicPr>
                        <p:cNvPr id="0" name="Picture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895" y="5974762"/>
                          <a:ext cx="1090612"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6" name="Group 69"/>
          <p:cNvGrpSpPr>
            <a:grpSpLocks/>
          </p:cNvGrpSpPr>
          <p:nvPr/>
        </p:nvGrpSpPr>
        <p:grpSpPr bwMode="auto">
          <a:xfrm>
            <a:off x="346075" y="3829075"/>
            <a:ext cx="746125" cy="749300"/>
            <a:chOff x="346402" y="4124863"/>
            <a:chExt cx="746536" cy="748867"/>
          </a:xfrm>
        </p:grpSpPr>
        <p:cxnSp>
          <p:nvCxnSpPr>
            <p:cNvPr id="37" name="Straight Arrow Connector 40"/>
            <p:cNvCxnSpPr>
              <a:cxnSpLocks noChangeShapeType="1"/>
            </p:cNvCxnSpPr>
            <p:nvPr/>
          </p:nvCxnSpPr>
          <p:spPr bwMode="auto">
            <a:xfrm rot="5400000" flipH="1" flipV="1">
              <a:off x="-45" y="4525696"/>
              <a:ext cx="694481"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9" name="Object 7"/>
            <p:cNvGraphicFramePr>
              <a:graphicFrameLocks noChangeAspect="1"/>
            </p:cNvGraphicFramePr>
            <p:nvPr/>
          </p:nvGraphicFramePr>
          <p:xfrm>
            <a:off x="702413" y="4124863"/>
            <a:ext cx="390525" cy="503237"/>
          </p:xfrm>
          <a:graphic>
            <a:graphicData uri="http://schemas.openxmlformats.org/presentationml/2006/ole">
              <mc:AlternateContent xmlns:mc="http://schemas.openxmlformats.org/markup-compatibility/2006">
                <mc:Choice xmlns:v="urn:schemas-microsoft-com:vml" Requires="v">
                  <p:oleObj spid="_x0000_s28251" name="Equation" r:id="rId8" imgW="177646" imgH="228402" progId="Equation.3">
                    <p:embed/>
                  </p:oleObj>
                </mc:Choice>
                <mc:Fallback>
                  <p:oleObj name="Equation" r:id="rId8" imgW="177646" imgH="228402" progId="Equation.3">
                    <p:embed/>
                    <p:pic>
                      <p:nvPicPr>
                        <p:cNvPr id="0" name="Picture 2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413" y="4124863"/>
                          <a:ext cx="3905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TextBox 47"/>
          <p:cNvSpPr txBox="1">
            <a:spLocks noChangeArrowheads="1"/>
          </p:cNvSpPr>
          <p:nvPr/>
        </p:nvSpPr>
        <p:spPr bwMode="auto">
          <a:xfrm>
            <a:off x="0" y="302897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solidFill>
                  <a:srgbClr val="FF0000"/>
                </a:solidFill>
                <a:latin typeface="Arial Narrow" pitchFamily="34" charset="0"/>
              </a:rPr>
              <a:t>Develop</a:t>
            </a:r>
          </a:p>
        </p:txBody>
      </p:sp>
      <p:sp>
        <p:nvSpPr>
          <p:cNvPr id="44" name="TextBox 43"/>
          <p:cNvSpPr txBox="1">
            <a:spLocks noChangeArrowheads="1"/>
          </p:cNvSpPr>
          <p:nvPr/>
        </p:nvSpPr>
        <p:spPr bwMode="auto">
          <a:xfrm>
            <a:off x="4559300" y="5658569"/>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smtClean="0">
                <a:solidFill>
                  <a:srgbClr val="FF0000"/>
                </a:solidFill>
                <a:latin typeface="Arial Narrow" pitchFamily="34" charset="0"/>
              </a:rPr>
              <a:t>Assess</a:t>
            </a:r>
            <a:endParaRPr lang="en-AU" dirty="0">
              <a:solidFill>
                <a:srgbClr val="FF0000"/>
              </a:solidFill>
              <a:latin typeface="Arial Narrow" pitchFamily="34" charset="0"/>
            </a:endParaRPr>
          </a:p>
        </p:txBody>
      </p:sp>
      <p:sp>
        <p:nvSpPr>
          <p:cNvPr id="45" name="TextBox 26"/>
          <p:cNvSpPr txBox="1">
            <a:spLocks noChangeArrowheads="1"/>
          </p:cNvSpPr>
          <p:nvPr/>
        </p:nvSpPr>
        <p:spPr bwMode="auto">
          <a:xfrm>
            <a:off x="0" y="1795488"/>
            <a:ext cx="112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solidFill>
                  <a:srgbClr val="FF0000"/>
                </a:solidFill>
                <a:latin typeface="Arial Narrow" pitchFamily="34" charset="0"/>
              </a:rPr>
              <a:t>Interpret</a:t>
            </a:r>
          </a:p>
        </p:txBody>
      </p:sp>
      <p:sp>
        <p:nvSpPr>
          <p:cNvPr id="46" name="TextBox 27"/>
          <p:cNvSpPr txBox="1">
            <a:spLocks noChangeArrowheads="1"/>
          </p:cNvSpPr>
          <p:nvPr/>
        </p:nvSpPr>
        <p:spPr bwMode="auto">
          <a:xfrm>
            <a:off x="49213" y="2198713"/>
            <a:ext cx="3878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Water provides a buoyancy force</a:t>
            </a:r>
          </a:p>
        </p:txBody>
      </p:sp>
      <p:sp>
        <p:nvSpPr>
          <p:cNvPr id="47" name="TextBox 37"/>
          <p:cNvSpPr txBox="1">
            <a:spLocks noChangeArrowheads="1"/>
          </p:cNvSpPr>
          <p:nvPr/>
        </p:nvSpPr>
        <p:spPr bwMode="auto">
          <a:xfrm>
            <a:off x="4397375" y="1628800"/>
            <a:ext cx="1171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solidFill>
                  <a:srgbClr val="FF0000"/>
                </a:solidFill>
                <a:latin typeface="Arial Narrow" pitchFamily="34" charset="0"/>
              </a:rPr>
              <a:t>Evaluate</a:t>
            </a:r>
          </a:p>
        </p:txBody>
      </p:sp>
      <p:sp>
        <p:nvSpPr>
          <p:cNvPr id="48" name="TextBox 27"/>
          <p:cNvSpPr txBox="1">
            <a:spLocks noChangeArrowheads="1"/>
          </p:cNvSpPr>
          <p:nvPr/>
        </p:nvSpPr>
        <p:spPr bwMode="auto">
          <a:xfrm>
            <a:off x="50800" y="2570188"/>
            <a:ext cx="3706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a:latin typeface="Arial Narrow" pitchFamily="34" charset="0"/>
              </a:rPr>
              <a:t>Apparent weight should be less</a:t>
            </a:r>
          </a:p>
        </p:txBody>
      </p:sp>
      <p:cxnSp>
        <p:nvCxnSpPr>
          <p:cNvPr id="49" name="Straight Connector 57"/>
          <p:cNvCxnSpPr>
            <a:cxnSpLocks noChangeShapeType="1"/>
          </p:cNvCxnSpPr>
          <p:nvPr/>
        </p:nvCxnSpPr>
        <p:spPr bwMode="auto">
          <a:xfrm flipH="1" flipV="1">
            <a:off x="4354513" y="1795488"/>
            <a:ext cx="39444" cy="423041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50" name="Object 4"/>
          <p:cNvGraphicFramePr>
            <a:graphicFrameLocks noChangeAspect="1"/>
          </p:cNvGraphicFramePr>
          <p:nvPr>
            <p:extLst>
              <p:ext uri="{D42A27DB-BD31-4B8C-83A1-F6EECF244321}">
                <p14:modId xmlns:p14="http://schemas.microsoft.com/office/powerpoint/2010/main" val="356779254"/>
              </p:ext>
            </p:extLst>
          </p:nvPr>
        </p:nvGraphicFramePr>
        <p:xfrm>
          <a:off x="4587875" y="2171725"/>
          <a:ext cx="2954338" cy="482601"/>
        </p:xfrm>
        <a:graphic>
          <a:graphicData uri="http://schemas.openxmlformats.org/presentationml/2006/ole">
            <mc:AlternateContent xmlns:mc="http://schemas.openxmlformats.org/markup-compatibility/2006">
              <mc:Choice xmlns:v="urn:schemas-microsoft-com:vml" Requires="v">
                <p:oleObj spid="_x0000_s28252" name="Equation" r:id="rId10" imgW="1473200" imgH="241300" progId="Equation.3">
                  <p:embed/>
                </p:oleObj>
              </mc:Choice>
              <mc:Fallback>
                <p:oleObj name="Equation" r:id="rId10" imgW="1473200" imgH="241300" progId="Equation.3">
                  <p:embed/>
                  <p:pic>
                    <p:nvPicPr>
                      <p:cNvPr id="0" name="Picture 2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7875" y="2171725"/>
                        <a:ext cx="2954338"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11"/>
          <p:cNvGraphicFramePr>
            <a:graphicFrameLocks noChangeAspect="1"/>
          </p:cNvGraphicFramePr>
          <p:nvPr>
            <p:extLst>
              <p:ext uri="{D42A27DB-BD31-4B8C-83A1-F6EECF244321}">
                <p14:modId xmlns:p14="http://schemas.microsoft.com/office/powerpoint/2010/main" val="2595740796"/>
              </p:ext>
            </p:extLst>
          </p:nvPr>
        </p:nvGraphicFramePr>
        <p:xfrm>
          <a:off x="4732338" y="2903563"/>
          <a:ext cx="1882775" cy="482601"/>
        </p:xfrm>
        <a:graphic>
          <a:graphicData uri="http://schemas.openxmlformats.org/presentationml/2006/ole">
            <mc:AlternateContent xmlns:mc="http://schemas.openxmlformats.org/markup-compatibility/2006">
              <mc:Choice xmlns:v="urn:schemas-microsoft-com:vml" Requires="v">
                <p:oleObj spid="_x0000_s28253" name="Equation" r:id="rId12" imgW="939392" imgH="241195" progId="Equation.3">
                  <p:embed/>
                </p:oleObj>
              </mc:Choice>
              <mc:Fallback>
                <p:oleObj name="Equation" r:id="rId12" imgW="939392" imgH="241195" progId="Equation.3">
                  <p:embed/>
                  <p:pic>
                    <p:nvPicPr>
                      <p:cNvPr id="0" name="Picture 2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2338" y="2903563"/>
                        <a:ext cx="1882775"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2"/>
          <p:cNvGraphicFramePr>
            <a:graphicFrameLocks noChangeAspect="1"/>
          </p:cNvGraphicFramePr>
          <p:nvPr>
            <p:extLst>
              <p:ext uri="{D42A27DB-BD31-4B8C-83A1-F6EECF244321}">
                <p14:modId xmlns:p14="http://schemas.microsoft.com/office/powerpoint/2010/main" val="1916882925"/>
              </p:ext>
            </p:extLst>
          </p:nvPr>
        </p:nvGraphicFramePr>
        <p:xfrm>
          <a:off x="6699250" y="2873400"/>
          <a:ext cx="1295400" cy="457200"/>
        </p:xfrm>
        <a:graphic>
          <a:graphicData uri="http://schemas.openxmlformats.org/presentationml/2006/ole">
            <mc:AlternateContent xmlns:mc="http://schemas.openxmlformats.org/markup-compatibility/2006">
              <mc:Choice xmlns:v="urn:schemas-microsoft-com:vml" Requires="v">
                <p:oleObj spid="_x0000_s28254" name="Equation" r:id="rId14" imgW="647700" imgH="228600" progId="Equation.3">
                  <p:embed/>
                </p:oleObj>
              </mc:Choice>
              <mc:Fallback>
                <p:oleObj name="Equation" r:id="rId14" imgW="647700" imgH="228600" progId="Equation.3">
                  <p:embed/>
                  <p:pic>
                    <p:nvPicPr>
                      <p:cNvPr id="0" name="Picture 2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99250" y="2873400"/>
                        <a:ext cx="129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Cube 62"/>
          <p:cNvSpPr>
            <a:spLocks noChangeArrowheads="1"/>
          </p:cNvSpPr>
          <p:nvPr/>
        </p:nvSpPr>
        <p:spPr bwMode="auto">
          <a:xfrm>
            <a:off x="2732088" y="3513162"/>
            <a:ext cx="577850" cy="555627"/>
          </a:xfrm>
          <a:prstGeom prst="cube">
            <a:avLst>
              <a:gd name="adj" fmla="val 25000"/>
            </a:avLst>
          </a:prstGeom>
          <a:solidFill>
            <a:schemeClr val="accent1"/>
          </a:solidFill>
          <a:ln w="9525" algn="ctr">
            <a:solidFill>
              <a:schemeClr val="tx1"/>
            </a:solidFill>
            <a:round/>
            <a:headEnd/>
            <a:tailEnd/>
          </a:ln>
        </p:spPr>
        <p:txBody>
          <a:bodyPr/>
          <a:lstStyle/>
          <a:p>
            <a:endParaRPr lang="en-AU"/>
          </a:p>
        </p:txBody>
      </p:sp>
      <p:graphicFrame>
        <p:nvGraphicFramePr>
          <p:cNvPr id="54" name="Object 13"/>
          <p:cNvGraphicFramePr>
            <a:graphicFrameLocks noChangeAspect="1"/>
          </p:cNvGraphicFramePr>
          <p:nvPr>
            <p:extLst>
              <p:ext uri="{D42A27DB-BD31-4B8C-83A1-F6EECF244321}">
                <p14:modId xmlns:p14="http://schemas.microsoft.com/office/powerpoint/2010/main" val="1806772103"/>
              </p:ext>
            </p:extLst>
          </p:nvPr>
        </p:nvGraphicFramePr>
        <p:xfrm>
          <a:off x="2300287" y="4205313"/>
          <a:ext cx="1169988" cy="787400"/>
        </p:xfrm>
        <a:graphic>
          <a:graphicData uri="http://schemas.openxmlformats.org/presentationml/2006/ole">
            <mc:AlternateContent xmlns:mc="http://schemas.openxmlformats.org/markup-compatibility/2006">
              <mc:Choice xmlns:v="urn:schemas-microsoft-com:vml" Requires="v">
                <p:oleObj spid="_x0000_s28255" name="Equation" r:id="rId16" imgW="583947" imgH="393529" progId="Equation.3">
                  <p:embed/>
                </p:oleObj>
              </mc:Choice>
              <mc:Fallback>
                <p:oleObj name="Equation" r:id="rId16" imgW="583947" imgH="393529" progId="Equation.3">
                  <p:embed/>
                  <p:pic>
                    <p:nvPicPr>
                      <p:cNvPr id="0" name="Picture 25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00287" y="4205313"/>
                        <a:ext cx="116998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4"/>
          <p:cNvGraphicFramePr>
            <a:graphicFrameLocks noChangeAspect="1"/>
          </p:cNvGraphicFramePr>
          <p:nvPr>
            <p:extLst>
              <p:ext uri="{D42A27DB-BD31-4B8C-83A1-F6EECF244321}">
                <p14:modId xmlns:p14="http://schemas.microsoft.com/office/powerpoint/2010/main" val="2582113039"/>
              </p:ext>
            </p:extLst>
          </p:nvPr>
        </p:nvGraphicFramePr>
        <p:xfrm>
          <a:off x="4545013" y="3413149"/>
          <a:ext cx="2641601" cy="860426"/>
        </p:xfrm>
        <a:graphic>
          <a:graphicData uri="http://schemas.openxmlformats.org/presentationml/2006/ole">
            <mc:AlternateContent xmlns:mc="http://schemas.openxmlformats.org/markup-compatibility/2006">
              <mc:Choice xmlns:v="urn:schemas-microsoft-com:vml" Requires="v">
                <p:oleObj spid="_x0000_s28256" name="Equation" r:id="rId18" imgW="1320227" imgH="431613" progId="Equation.3">
                  <p:embed/>
                </p:oleObj>
              </mc:Choice>
              <mc:Fallback>
                <p:oleObj name="Equation" r:id="rId18" imgW="1320227" imgH="431613" progId="Equation.3">
                  <p:embed/>
                  <p:pic>
                    <p:nvPicPr>
                      <p:cNvPr id="0" name="Picture 25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45013" y="3413149"/>
                        <a:ext cx="2641601" cy="860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15"/>
          <p:cNvGraphicFramePr>
            <a:graphicFrameLocks noChangeAspect="1"/>
          </p:cNvGraphicFramePr>
          <p:nvPr>
            <p:extLst>
              <p:ext uri="{D42A27DB-BD31-4B8C-83A1-F6EECF244321}">
                <p14:modId xmlns:p14="http://schemas.microsoft.com/office/powerpoint/2010/main" val="3601768707"/>
              </p:ext>
            </p:extLst>
          </p:nvPr>
        </p:nvGraphicFramePr>
        <p:xfrm>
          <a:off x="2592388" y="5119713"/>
          <a:ext cx="1144587" cy="863600"/>
        </p:xfrm>
        <a:graphic>
          <a:graphicData uri="http://schemas.openxmlformats.org/presentationml/2006/ole">
            <mc:AlternateContent xmlns:mc="http://schemas.openxmlformats.org/markup-compatibility/2006">
              <mc:Choice xmlns:v="urn:schemas-microsoft-com:vml" Requires="v">
                <p:oleObj spid="_x0000_s28257" name="Equation" r:id="rId20" imgW="571252" imgH="431613" progId="Equation.3">
                  <p:embed/>
                </p:oleObj>
              </mc:Choice>
              <mc:Fallback>
                <p:oleObj name="Equation" r:id="rId20" imgW="571252" imgH="431613" progId="Equation.3">
                  <p:embed/>
                  <p:pic>
                    <p:nvPicPr>
                      <p:cNvPr id="0" name="Picture 2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92388" y="5119713"/>
                        <a:ext cx="1144587"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16"/>
          <p:cNvGraphicFramePr>
            <a:graphicFrameLocks noChangeAspect="1"/>
          </p:cNvGraphicFramePr>
          <p:nvPr>
            <p:extLst>
              <p:ext uri="{D42A27DB-BD31-4B8C-83A1-F6EECF244321}">
                <p14:modId xmlns:p14="http://schemas.microsoft.com/office/powerpoint/2010/main" val="317097477"/>
              </p:ext>
            </p:extLst>
          </p:nvPr>
        </p:nvGraphicFramePr>
        <p:xfrm>
          <a:off x="4560888" y="4224362"/>
          <a:ext cx="2565400" cy="860426"/>
        </p:xfrm>
        <a:graphic>
          <a:graphicData uri="http://schemas.openxmlformats.org/presentationml/2006/ole">
            <mc:AlternateContent xmlns:mc="http://schemas.openxmlformats.org/markup-compatibility/2006">
              <mc:Choice xmlns:v="urn:schemas-microsoft-com:vml" Requires="v">
                <p:oleObj spid="_x0000_s28258" name="Equation" r:id="rId22" imgW="1282700" imgH="431800" progId="Equation.3">
                  <p:embed/>
                </p:oleObj>
              </mc:Choice>
              <mc:Fallback>
                <p:oleObj name="Equation" r:id="rId22" imgW="1282700" imgH="431800" progId="Equation.3">
                  <p:embed/>
                  <p:pic>
                    <p:nvPicPr>
                      <p:cNvPr id="0" name="Picture 26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60888" y="4224362"/>
                        <a:ext cx="2565400" cy="860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9"/>
          <p:cNvGraphicFramePr>
            <a:graphicFrameLocks noChangeAspect="1"/>
          </p:cNvGraphicFramePr>
          <p:nvPr>
            <p:extLst>
              <p:ext uri="{D42A27DB-BD31-4B8C-83A1-F6EECF244321}">
                <p14:modId xmlns:p14="http://schemas.microsoft.com/office/powerpoint/2010/main" val="871830196"/>
              </p:ext>
            </p:extLst>
          </p:nvPr>
        </p:nvGraphicFramePr>
        <p:xfrm>
          <a:off x="5170488" y="5016525"/>
          <a:ext cx="3759201" cy="784225"/>
        </p:xfrm>
        <a:graphic>
          <a:graphicData uri="http://schemas.openxmlformats.org/presentationml/2006/ole">
            <mc:AlternateContent xmlns:mc="http://schemas.openxmlformats.org/markup-compatibility/2006">
              <mc:Choice xmlns:v="urn:schemas-microsoft-com:vml" Requires="v">
                <p:oleObj spid="_x0000_s28259" name="Equation" r:id="rId24" imgW="1879600" imgH="393700" progId="Equation.3">
                  <p:embed/>
                </p:oleObj>
              </mc:Choice>
              <mc:Fallback>
                <p:oleObj name="Equation" r:id="rId24" imgW="1879600" imgH="393700" progId="Equation.3">
                  <p:embed/>
                  <p:pic>
                    <p:nvPicPr>
                      <p:cNvPr id="0" name="Picture 26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70488" y="5016525"/>
                        <a:ext cx="3759201"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40101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p:bldP spid="44" grpId="0"/>
      <p:bldP spid="45" grpId="0"/>
      <p:bldP spid="46" grpId="0"/>
      <p:bldP spid="47" grpId="0"/>
      <p:bldP spid="48" grpId="0"/>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Floating Objects</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 Box 3"/>
          <p:cNvSpPr txBox="1">
            <a:spLocks noChangeArrowheads="1"/>
          </p:cNvSpPr>
          <p:nvPr/>
        </p:nvSpPr>
        <p:spPr bwMode="auto">
          <a:xfrm>
            <a:off x="254012" y="1220559"/>
            <a:ext cx="49660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AU" dirty="0" smtClean="0">
                <a:solidFill>
                  <a:srgbClr val="FF0000"/>
                </a:solidFill>
                <a:latin typeface="Cambria Math" pitchFamily="18" charset="0"/>
                <a:ea typeface="Cambria Math" pitchFamily="18" charset="0"/>
              </a:rPr>
              <a:t>Q.</a:t>
            </a:r>
            <a:r>
              <a:rPr lang="en-AU" dirty="0" smtClean="0">
                <a:latin typeface="Cambria Math" pitchFamily="18" charset="0"/>
                <a:ea typeface="Cambria Math" pitchFamily="18" charset="0"/>
              </a:rPr>
              <a:t> If the density of an iceberg is 0.86 that of seawater, h</a:t>
            </a:r>
            <a:r>
              <a:rPr lang="en-AU" dirty="0" smtClean="0">
                <a:latin typeface="Cambria Math" pitchFamily="18" charset="0"/>
                <a:ea typeface="Cambria Math" pitchFamily="18" charset="0"/>
              </a:rPr>
              <a:t>ow </a:t>
            </a:r>
            <a:r>
              <a:rPr lang="en-AU" dirty="0">
                <a:latin typeface="Cambria Math" pitchFamily="18" charset="0"/>
                <a:ea typeface="Cambria Math" pitchFamily="18" charset="0"/>
              </a:rPr>
              <a:t>much of an </a:t>
            </a:r>
            <a:r>
              <a:rPr lang="en-AU" dirty="0" smtClean="0">
                <a:latin typeface="Cambria Math" pitchFamily="18" charset="0"/>
                <a:ea typeface="Cambria Math" pitchFamily="18" charset="0"/>
              </a:rPr>
              <a:t>iceberg’s </a:t>
            </a:r>
            <a:r>
              <a:rPr lang="en-AU" dirty="0">
                <a:latin typeface="Cambria Math" pitchFamily="18" charset="0"/>
                <a:ea typeface="Cambria Math" pitchFamily="18" charset="0"/>
              </a:rPr>
              <a:t>volume is </a:t>
            </a:r>
            <a:r>
              <a:rPr lang="en-AU" dirty="0" smtClean="0">
                <a:latin typeface="Cambria Math" pitchFamily="18" charset="0"/>
                <a:ea typeface="Cambria Math" pitchFamily="18" charset="0"/>
              </a:rPr>
              <a:t>below the sea?</a:t>
            </a:r>
            <a:endParaRPr lang="en-AU" dirty="0">
              <a:latin typeface="Cambria Math" pitchFamily="18" charset="0"/>
              <a:ea typeface="Cambria Math" pitchFamily="18" charset="0"/>
            </a:endParaRPr>
          </a:p>
        </p:txBody>
      </p:sp>
      <p:pic>
        <p:nvPicPr>
          <p:cNvPr id="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070718"/>
            <a:ext cx="3624784" cy="459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p:cNvSpPr txBox="1"/>
              <p:nvPr/>
            </p:nvSpPr>
            <p:spPr>
              <a:xfrm>
                <a:off x="254012" y="2929352"/>
                <a:ext cx="5110076" cy="28681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b="0" i="1" smtClean="0">
                          <a:solidFill>
                            <a:srgbClr val="FF0000"/>
                          </a:solidFill>
                          <a:latin typeface="Cambria Math" panose="02040503050406030204" pitchFamily="18" charset="0"/>
                        </a:rPr>
                        <m:t>𝐵𝑢𝑜𝑦𝑎𝑛𝑐𝑦</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𝑓𝑜𝑟𝑐𝑒</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𝐹𝐵</m:t>
                      </m:r>
                      <m:r>
                        <a:rPr lang="en-AU" b="0" i="1" smtClean="0">
                          <a:solidFill>
                            <a:srgbClr val="FF0000"/>
                          </a:solidFill>
                          <a:latin typeface="Cambria Math" panose="02040503050406030204" pitchFamily="18" charset="0"/>
                        </a:rPr>
                        <m:t>=</m:t>
                      </m:r>
                      <m:r>
                        <a:rPr lang="en-AU" b="0" i="1" smtClean="0">
                          <a:solidFill>
                            <a:srgbClr val="FF0000"/>
                          </a:solidFill>
                          <a:latin typeface="Cambria Math" panose="02040503050406030204" pitchFamily="18" charset="0"/>
                        </a:rPr>
                        <m:t>𝑤𝑒𝑖𝑔h𝑡</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𝑤𝑎𝑡𝑒𝑟</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𝑑𝑖𝑠𝑝𝑙𝑎𝑐𝑒𝑑</m:t>
                      </m:r>
                    </m:oMath>
                  </m:oMathPara>
                </a14:m>
                <a:endParaRPr lang="en-AU" dirty="0">
                  <a:solidFill>
                    <a:srgbClr val="FF0000"/>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254012" y="2929352"/>
                <a:ext cx="5110076" cy="286814"/>
              </a:xfrm>
              <a:prstGeom prst="rect">
                <a:avLst/>
              </a:prstGeom>
              <a:blipFill rotWithShape="0">
                <a:blip r:embed="rId5"/>
                <a:stretch>
                  <a:fillRect l="-955" t="-4255" r="-835" b="-29787"/>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1043608" y="3429000"/>
                <a:ext cx="361935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𝑉</m:t>
                      </m:r>
                      <m:r>
                        <a:rPr lang="en-AU" sz="2400" b="0" i="1" baseline="-25000" smtClean="0">
                          <a:latin typeface="Cambria Math" panose="02040503050406030204" pitchFamily="18" charset="0"/>
                        </a:rPr>
                        <m:t>𝑠𝑢𝑏</m:t>
                      </m:r>
                      <m:r>
                        <a:rPr lang="en-AU" sz="2400" b="0" i="1" smtClean="0">
                          <a:latin typeface="Cambria Math" panose="02040503050406030204" pitchFamily="18" charset="0"/>
                        </a:rPr>
                        <m:t>=</m:t>
                      </m:r>
                      <m:r>
                        <a:rPr lang="en-AU" sz="2400" b="0" i="1" smtClean="0">
                          <a:latin typeface="Cambria Math" panose="02040503050406030204" pitchFamily="18" charset="0"/>
                        </a:rPr>
                        <m:t>𝑠𝑢𝑏𝑚𝑒𝑟𝑔𝑒𝑑</m:t>
                      </m:r>
                      <m:r>
                        <a:rPr lang="en-AU" sz="2400" b="0" i="1" smtClean="0">
                          <a:latin typeface="Cambria Math" panose="02040503050406030204" pitchFamily="18" charset="0"/>
                        </a:rPr>
                        <m:t> </m:t>
                      </m:r>
                      <m:r>
                        <a:rPr lang="en-AU" sz="2400" b="0" i="1" smtClean="0">
                          <a:latin typeface="Cambria Math" panose="02040503050406030204" pitchFamily="18" charset="0"/>
                        </a:rPr>
                        <m:t>𝑣𝑜𝑙𝑢𝑚𝑒</m:t>
                      </m:r>
                    </m:oMath>
                  </m:oMathPara>
                </a14:m>
                <a:endParaRPr lang="en-AU" sz="2400" dirty="0"/>
              </a:p>
            </p:txBody>
          </p:sp>
        </mc:Choice>
        <mc:Fallback>
          <p:sp>
            <p:nvSpPr>
              <p:cNvPr id="3" name="TextBox 2"/>
              <p:cNvSpPr txBox="1">
                <a:spLocks noRot="1" noChangeAspect="1" noMove="1" noResize="1" noEditPoints="1" noAdjustHandles="1" noChangeArrowheads="1" noChangeShapeType="1" noTextEdit="1"/>
              </p:cNvSpPr>
              <p:nvPr/>
            </p:nvSpPr>
            <p:spPr>
              <a:xfrm>
                <a:off x="1043608" y="3429000"/>
                <a:ext cx="3619359" cy="369332"/>
              </a:xfrm>
              <a:prstGeom prst="rect">
                <a:avLst/>
              </a:prstGeom>
              <a:blipFill rotWithShape="0">
                <a:blip r:embed="rId6"/>
                <a:stretch>
                  <a:fillRect l="-1852" r="-2020" b="-3500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755576" y="3933056"/>
                <a:ext cx="4168630"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𝐹</m:t>
                      </m:r>
                      <m:r>
                        <a:rPr lang="en-AU" sz="2400" b="0" i="1" baseline="-25000" smtClean="0">
                          <a:latin typeface="Cambria Math" panose="02040503050406030204" pitchFamily="18" charset="0"/>
                        </a:rPr>
                        <m:t>𝐵</m:t>
                      </m:r>
                      <m:r>
                        <a:rPr lang="en-AU" sz="2400" b="0" i="1" smtClean="0">
                          <a:latin typeface="Cambria Math" panose="02040503050406030204" pitchFamily="18" charset="0"/>
                        </a:rPr>
                        <m:t>=</m:t>
                      </m:r>
                      <m:r>
                        <a:rPr lang="en-AU" sz="2400" b="0" i="1" smtClean="0">
                          <a:latin typeface="Cambria Math" panose="02040503050406030204" pitchFamily="18" charset="0"/>
                        </a:rPr>
                        <m:t>𝑚𝑤</m:t>
                      </m:r>
                      <m:r>
                        <a:rPr lang="en-AU" sz="2400" b="0" i="1" baseline="-25000" smtClean="0">
                          <a:latin typeface="Cambria Math" panose="02040503050406030204" pitchFamily="18" charset="0"/>
                        </a:rPr>
                        <m:t>𝑎𝑡𝑒𝑟</m:t>
                      </m:r>
                      <m:r>
                        <a:rPr lang="en-AU" sz="2400" b="0" i="1" baseline="-25000" smtClean="0">
                          <a:latin typeface="Cambria Math" panose="02040503050406030204" pitchFamily="18" charset="0"/>
                        </a:rPr>
                        <m:t> </m:t>
                      </m:r>
                      <m:r>
                        <a:rPr lang="en-AU" sz="2400" b="0" i="1" smtClean="0">
                          <a:latin typeface="Cambria Math" panose="02040503050406030204" pitchFamily="18" charset="0"/>
                        </a:rPr>
                        <m:t>𝑔</m:t>
                      </m:r>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𝑤𝑎𝑡𝑒𝑟</m:t>
                      </m:r>
                      <m:r>
                        <a:rPr lang="en-AU" sz="2400" b="0" i="1" baseline="-25000"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𝑉</m:t>
                      </m:r>
                      <m:r>
                        <a:rPr lang="en-AU" sz="2400" b="0" i="1" baseline="-25000" smtClean="0">
                          <a:latin typeface="Cambria Math" panose="02040503050406030204" pitchFamily="18" charset="0"/>
                          <a:ea typeface="Cambria Math" panose="02040503050406030204" pitchFamily="18" charset="0"/>
                        </a:rPr>
                        <m:t>𝑠𝑢𝑏</m:t>
                      </m:r>
                      <m:r>
                        <a:rPr lang="en-AU" sz="2400" b="0" i="1" baseline="-25000"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𝑔</m:t>
                      </m:r>
                    </m:oMath>
                  </m:oMathPara>
                </a14:m>
                <a:endParaRPr lang="en-AU" sz="2400" dirty="0"/>
              </a:p>
            </p:txBody>
          </p:sp>
        </mc:Choice>
        <mc:Fallback>
          <p:sp>
            <p:nvSpPr>
              <p:cNvPr id="6" name="TextBox 5"/>
              <p:cNvSpPr txBox="1">
                <a:spLocks noRot="1" noChangeAspect="1" noMove="1" noResize="1" noEditPoints="1" noAdjustHandles="1" noChangeArrowheads="1" noChangeShapeType="1" noTextEdit="1"/>
              </p:cNvSpPr>
              <p:nvPr/>
            </p:nvSpPr>
            <p:spPr>
              <a:xfrm>
                <a:off x="755576" y="3933056"/>
                <a:ext cx="4168630" cy="369332"/>
              </a:xfrm>
              <a:prstGeom prst="rect">
                <a:avLst/>
              </a:prstGeom>
              <a:blipFill rotWithShape="0">
                <a:blip r:embed="rId7"/>
                <a:stretch>
                  <a:fillRect b="-2459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755576" y="4736177"/>
                <a:ext cx="411657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b="0" i="1" smtClean="0">
                          <a:solidFill>
                            <a:srgbClr val="FF0000"/>
                          </a:solidFill>
                          <a:latin typeface="Cambria Math" panose="02040503050406030204" pitchFamily="18" charset="0"/>
                        </a:rPr>
                        <m:t>𝐼𝑛</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𝑒𝑞𝑢𝑖𝑙𝑖𝑏𝑟𝑖𝑢𝑚</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𝐹𝐵</m:t>
                      </m:r>
                      <m:r>
                        <a:rPr lang="en-AU" b="0" i="1" smtClean="0">
                          <a:solidFill>
                            <a:srgbClr val="FF0000"/>
                          </a:solidFill>
                          <a:latin typeface="Cambria Math" panose="02040503050406030204" pitchFamily="18" charset="0"/>
                        </a:rPr>
                        <m:t>=</m:t>
                      </m:r>
                      <m:r>
                        <a:rPr lang="en-AU" b="0" i="1" smtClean="0">
                          <a:solidFill>
                            <a:srgbClr val="FF0000"/>
                          </a:solidFill>
                          <a:latin typeface="Cambria Math" panose="02040503050406030204" pitchFamily="18" charset="0"/>
                        </a:rPr>
                        <m:t>𝑤𝑒𝑖𝑔h𝑡</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𝑖𝑐𝑒𝑏𝑒𝑟𝑔</m:t>
                      </m:r>
                    </m:oMath>
                  </m:oMathPara>
                </a14:m>
                <a:endParaRPr lang="en-AU"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755576" y="4736177"/>
                <a:ext cx="4116576" cy="276999"/>
              </a:xfrm>
              <a:prstGeom prst="rect">
                <a:avLst/>
              </a:prstGeom>
              <a:blipFill rotWithShape="0">
                <a:blip r:embed="rId8"/>
                <a:stretch>
                  <a:fillRect l="-296" t="-2222" r="-1037" b="-35556"/>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187624" y="5157192"/>
                <a:ext cx="3219792"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𝐹</m:t>
                      </m:r>
                      <m:r>
                        <a:rPr lang="en-AU" sz="2400" b="0" i="1" baseline="-25000" smtClean="0">
                          <a:latin typeface="Cambria Math" panose="02040503050406030204" pitchFamily="18" charset="0"/>
                        </a:rPr>
                        <m:t>𝐵</m:t>
                      </m:r>
                      <m:r>
                        <a:rPr lang="en-AU" sz="2400" b="0" i="1" smtClean="0">
                          <a:latin typeface="Cambria Math" panose="02040503050406030204" pitchFamily="18" charset="0"/>
                        </a:rPr>
                        <m:t>=</m:t>
                      </m:r>
                      <m:r>
                        <a:rPr lang="en-AU" sz="2400" b="0" i="1" smtClean="0">
                          <a:latin typeface="Cambria Math" panose="02040503050406030204" pitchFamily="18" charset="0"/>
                        </a:rPr>
                        <m:t>𝑚𝑖</m:t>
                      </m:r>
                      <m:r>
                        <a:rPr lang="en-AU" sz="2400" b="0" i="1" baseline="-25000" smtClean="0">
                          <a:latin typeface="Cambria Math" panose="02040503050406030204" pitchFamily="18" charset="0"/>
                        </a:rPr>
                        <m:t>𝑐𝑒</m:t>
                      </m:r>
                      <m:r>
                        <a:rPr lang="en-AU" sz="2400" b="0" i="1" smtClean="0">
                          <a:latin typeface="Cambria Math" panose="02040503050406030204" pitchFamily="18" charset="0"/>
                        </a:rPr>
                        <m:t> </m:t>
                      </m:r>
                      <m:r>
                        <a:rPr lang="en-AU" sz="2400" b="0" i="1" smtClean="0">
                          <a:latin typeface="Cambria Math" panose="02040503050406030204" pitchFamily="18" charset="0"/>
                        </a:rPr>
                        <m:t>𝑔</m:t>
                      </m:r>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𝑖𝑐𝑒</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𝑉𝑖</m:t>
                      </m:r>
                      <m:r>
                        <a:rPr lang="en-AU" sz="2400" b="0" i="1" baseline="-25000" smtClean="0">
                          <a:latin typeface="Cambria Math" panose="02040503050406030204" pitchFamily="18" charset="0"/>
                          <a:ea typeface="Cambria Math" panose="02040503050406030204" pitchFamily="18" charset="0"/>
                        </a:rPr>
                        <m:t>𝑐𝑒</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𝑔</m:t>
                      </m:r>
                    </m:oMath>
                  </m:oMathPara>
                </a14:m>
                <a:endParaRPr lang="en-AU" sz="2400" dirty="0"/>
              </a:p>
            </p:txBody>
          </p:sp>
        </mc:Choice>
        <mc:Fallback>
          <p:sp>
            <p:nvSpPr>
              <p:cNvPr id="10" name="TextBox 9"/>
              <p:cNvSpPr txBox="1">
                <a:spLocks noRot="1" noChangeAspect="1" noMove="1" noResize="1" noEditPoints="1" noAdjustHandles="1" noChangeArrowheads="1" noChangeShapeType="1" noTextEdit="1"/>
              </p:cNvSpPr>
              <p:nvPr/>
            </p:nvSpPr>
            <p:spPr>
              <a:xfrm>
                <a:off x="1187624" y="5157192"/>
                <a:ext cx="3219792" cy="369332"/>
              </a:xfrm>
              <a:prstGeom prst="rect">
                <a:avLst/>
              </a:prstGeom>
              <a:blipFill rotWithShape="0">
                <a:blip r:embed="rId9"/>
                <a:stretch>
                  <a:fillRect l="-3409" r="-379" b="-2459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547664" y="5805264"/>
                <a:ext cx="6228500" cy="75398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𝑤𝑎𝑡𝑒𝑟</m:t>
                      </m:r>
                      <m:r>
                        <a:rPr lang="en-AU" sz="2400" b="0" i="1" smtClean="0">
                          <a:latin typeface="Cambria Math" panose="02040503050406030204" pitchFamily="18" charset="0"/>
                          <a:ea typeface="Cambria Math" panose="02040503050406030204" pitchFamily="18" charset="0"/>
                        </a:rPr>
                        <m:t>𝑉</m:t>
                      </m:r>
                      <m:r>
                        <a:rPr lang="en-AU" sz="2400" b="0" i="1" baseline="-25000" smtClean="0">
                          <a:latin typeface="Cambria Math" panose="02040503050406030204" pitchFamily="18" charset="0"/>
                          <a:ea typeface="Cambria Math" panose="02040503050406030204" pitchFamily="18" charset="0"/>
                        </a:rPr>
                        <m:t>𝑠𝑢𝑏</m:t>
                      </m:r>
                      <m:r>
                        <a:rPr lang="en-AU" sz="2400" b="0" i="1" baseline="-25000"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𝑔</m:t>
                      </m:r>
                      <m:r>
                        <a:rPr lang="en-AU" sz="2400" b="0" i="1"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𝑖𝑐𝑒</m:t>
                      </m:r>
                      <m:r>
                        <a:rPr lang="en-AU" sz="2400" b="0" i="1" smtClean="0">
                          <a:latin typeface="Cambria Math" panose="02040503050406030204" pitchFamily="18" charset="0"/>
                          <a:ea typeface="Cambria Math" panose="02040503050406030204" pitchFamily="18" charset="0"/>
                        </a:rPr>
                        <m:t>𝑉</m:t>
                      </m:r>
                      <m:r>
                        <a:rPr lang="en-AU" sz="2400" b="0" i="1" baseline="-25000" smtClean="0">
                          <a:latin typeface="Cambria Math" panose="02040503050406030204" pitchFamily="18" charset="0"/>
                          <a:ea typeface="Cambria Math" panose="02040503050406030204" pitchFamily="18" charset="0"/>
                        </a:rPr>
                        <m:t>𝑖𝑐𝑒</m:t>
                      </m:r>
                      <m:r>
                        <a:rPr lang="en-AU" sz="2400" b="0" i="1" baseline="-25000" smtClean="0">
                          <a:latin typeface="Cambria Math" panose="02040503050406030204" pitchFamily="18" charset="0"/>
                          <a:ea typeface="Cambria Math" panose="02040503050406030204" pitchFamily="18" charset="0"/>
                        </a:rPr>
                        <m:t> </m:t>
                      </m:r>
                      <m:r>
                        <a:rPr lang="en-AU" sz="2400" b="0" i="1" smtClean="0">
                          <a:latin typeface="Cambria Math" panose="02040503050406030204" pitchFamily="18" charset="0"/>
                          <a:ea typeface="Cambria Math" panose="02040503050406030204" pitchFamily="18" charset="0"/>
                        </a:rPr>
                        <m:t>𝑔</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𝑉</m:t>
                          </m:r>
                          <m:r>
                            <a:rPr lang="en-AU" sz="2400" b="0" i="1" baseline="-25000" smtClean="0">
                              <a:latin typeface="Cambria Math" panose="02040503050406030204" pitchFamily="18" charset="0"/>
                            </a:rPr>
                            <m:t>𝑠𝑢𝑏</m:t>
                          </m:r>
                        </m:num>
                        <m:den>
                          <m:r>
                            <a:rPr lang="en-AU" sz="2400" b="0" i="1" smtClean="0">
                              <a:latin typeface="Cambria Math" panose="02040503050406030204" pitchFamily="18" charset="0"/>
                            </a:rPr>
                            <m:t>𝑉</m:t>
                          </m:r>
                          <m:r>
                            <a:rPr lang="en-AU" sz="2400" b="0" i="1" baseline="-25000" smtClean="0">
                              <a:latin typeface="Cambria Math" panose="02040503050406030204" pitchFamily="18" charset="0"/>
                            </a:rPr>
                            <m:t>𝑖𝑐𝑒</m:t>
                          </m:r>
                        </m:den>
                      </m:f>
                      <m:r>
                        <a:rPr lang="en-AU" sz="2400" b="0" i="1" smtClean="0">
                          <a:latin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𝑤𝑎𝑡𝑒𝑟</m:t>
                          </m:r>
                        </m:num>
                        <m:den>
                          <m:r>
                            <a:rPr lang="en-AU" sz="2400" b="0" i="1" smtClean="0">
                              <a:latin typeface="Cambria Math" panose="02040503050406030204" pitchFamily="18" charset="0"/>
                              <a:ea typeface="Cambria Math" panose="02040503050406030204" pitchFamily="18" charset="0"/>
                            </a:rPr>
                            <m:t>𝜌</m:t>
                          </m:r>
                          <m:r>
                            <a:rPr lang="en-AU" sz="2400" b="0" i="1" baseline="-25000" smtClean="0">
                              <a:latin typeface="Cambria Math" panose="02040503050406030204" pitchFamily="18" charset="0"/>
                              <a:ea typeface="Cambria Math" panose="02040503050406030204" pitchFamily="18" charset="0"/>
                            </a:rPr>
                            <m:t>𝑖𝑐𝑒</m:t>
                          </m:r>
                        </m:den>
                      </m:f>
                      <m:r>
                        <a:rPr lang="en-AU" sz="2400" b="0" i="1" smtClean="0">
                          <a:latin typeface="Cambria Math" panose="02040503050406030204" pitchFamily="18" charset="0"/>
                          <a:ea typeface="Cambria Math" panose="02040503050406030204" pitchFamily="18" charset="0"/>
                        </a:rPr>
                        <m:t>=0.86</m:t>
                      </m:r>
                    </m:oMath>
                  </m:oMathPara>
                </a14:m>
                <a:endParaRPr lang="en-AU" sz="2400" dirty="0"/>
              </a:p>
            </p:txBody>
          </p:sp>
        </mc:Choice>
        <mc:Fallback>
          <p:sp>
            <p:nvSpPr>
              <p:cNvPr id="11" name="TextBox 10"/>
              <p:cNvSpPr txBox="1">
                <a:spLocks noRot="1" noChangeAspect="1" noMove="1" noResize="1" noEditPoints="1" noAdjustHandles="1" noChangeArrowheads="1" noChangeShapeType="1" noTextEdit="1"/>
              </p:cNvSpPr>
              <p:nvPr/>
            </p:nvSpPr>
            <p:spPr>
              <a:xfrm>
                <a:off x="1547664" y="5805264"/>
                <a:ext cx="6228500" cy="753989"/>
              </a:xfrm>
              <a:prstGeom prst="rect">
                <a:avLst/>
              </a:prstGeom>
              <a:blipFill rotWithShape="0">
                <a:blip r:embed="rId10"/>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9313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qwm.com.au/images/spring-balance-range.jpg"/>
          <p:cNvPicPr>
            <a:picLocks noChangeAspect="1" noChangeArrowheads="1"/>
          </p:cNvPicPr>
          <p:nvPr/>
        </p:nvPicPr>
        <p:blipFill rotWithShape="1">
          <a:blip r:embed="rId7">
            <a:extLst>
              <a:ext uri="{28A0092B-C50C-407E-A947-70E740481C1C}">
                <a14:useLocalDpi xmlns:a14="http://schemas.microsoft.com/office/drawing/2010/main" val="0"/>
              </a:ext>
            </a:extLst>
          </a:blip>
          <a:srcRect l="76964" t="-1084" b="14901"/>
          <a:stretch/>
        </p:blipFill>
        <p:spPr bwMode="auto">
          <a:xfrm>
            <a:off x="7384881" y="81016"/>
            <a:ext cx="710941" cy="1691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205298521"/>
              </p:ext>
            </p:extLst>
          </p:nvPr>
        </p:nvGraphicFramePr>
        <p:xfrm>
          <a:off x="2187575" y="965200"/>
          <a:ext cx="5130800" cy="4578350"/>
        </p:xfrm>
        <a:graphic>
          <a:graphicData uri="http://schemas.openxmlformats.org/presentationml/2006/ole">
            <mc:AlternateContent xmlns:mc="http://schemas.openxmlformats.org/markup-compatibility/2006">
              <mc:Choice xmlns:v="urn:schemas-microsoft-com:vml" Requires="v">
                <p:oleObj spid="_x0000_s37946" name="Chart" r:id="rId8" imgW="5762863" imgH="5143500" progId="MSGraph.Chart.8">
                  <p:embed followColorScheme="full"/>
                </p:oleObj>
              </mc:Choice>
              <mc:Fallback>
                <p:oleObj name="Chart" r:id="rId8" imgW="5762863" imgH="5143500" progId="MSGraph.Chart.8">
                  <p:embed followColorScheme="full"/>
                  <p:pic>
                    <p:nvPicPr>
                      <p:cNvPr id="0" name="Picture 18"/>
                      <p:cNvPicPr>
                        <a:picLocks noChangeAspect="1" noChangeArrowheads="1"/>
                      </p:cNvPicPr>
                      <p:nvPr/>
                    </p:nvPicPr>
                    <p:blipFill>
                      <a:blip r:embed="rId9"/>
                      <a:srcRect/>
                      <a:stretch>
                        <a:fillRect/>
                      </a:stretch>
                    </p:blipFill>
                    <p:spPr bwMode="auto">
                      <a:xfrm>
                        <a:off x="2187575" y="965200"/>
                        <a:ext cx="5130800" cy="457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1"/>
            <a:ext cx="9144000" cy="27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 name="TPQuestion"/>
              <p:cNvSpPr>
                <a:spLocks noGrp="1"/>
              </p:cNvSpPr>
              <p:nvPr>
                <p:ph type="ctrTitle"/>
              </p:nvPr>
            </p:nvSpPr>
            <p:spPr>
              <a:xfrm>
                <a:off x="-19717" y="764704"/>
                <a:ext cx="6391917" cy="864096"/>
              </a:xfrm>
            </p:spPr>
            <p:txBody>
              <a:bodyPr>
                <a:noAutofit/>
              </a:bodyPr>
              <a:lstStyle/>
              <a:p>
                <a:pPr algn="just"/>
                <a:r>
                  <a:rPr lang="en-AU" sz="2800" dirty="0" smtClean="0"/>
                  <a:t>A beaker of water weighs </a:t>
                </a:r>
                <a14:m>
                  <m:oMath xmlns:m="http://schemas.openxmlformats.org/officeDocument/2006/math">
                    <m:sSub>
                      <m:sSubPr>
                        <m:ctrlPr>
                          <a:rPr lang="en-AU" sz="2800" i="1" smtClean="0">
                            <a:latin typeface="Cambria Math" panose="02040503050406030204" pitchFamily="18" charset="0"/>
                          </a:rPr>
                        </m:ctrlPr>
                      </m:sSubPr>
                      <m:e>
                        <m:r>
                          <a:rPr lang="en-AU" sz="2800" b="0" i="1" smtClean="0">
                            <a:latin typeface="Cambria Math"/>
                          </a:rPr>
                          <m:t>𝑤</m:t>
                        </m:r>
                      </m:e>
                      <m:sub>
                        <m:r>
                          <a:rPr lang="en-AU" sz="2800" b="0" i="1" smtClean="0">
                            <a:latin typeface="Cambria Math"/>
                          </a:rPr>
                          <m:t>1</m:t>
                        </m:r>
                      </m:sub>
                    </m:sSub>
                  </m:oMath>
                </a14:m>
                <a:r>
                  <a:rPr lang="en-AU" sz="2800" dirty="0" smtClean="0"/>
                  <a:t>.  A block weighting </a:t>
                </a:r>
                <a14:m>
                  <m:oMath xmlns:m="http://schemas.openxmlformats.org/officeDocument/2006/math">
                    <m:sSub>
                      <m:sSubPr>
                        <m:ctrlPr>
                          <a:rPr lang="en-AU" sz="2800" i="1" smtClean="0">
                            <a:latin typeface="Cambria Math" panose="02040503050406030204" pitchFamily="18" charset="0"/>
                          </a:rPr>
                        </m:ctrlPr>
                      </m:sSubPr>
                      <m:e>
                        <m:r>
                          <a:rPr lang="en-AU" sz="2800" b="0" i="1" smtClean="0">
                            <a:latin typeface="Cambria Math"/>
                          </a:rPr>
                          <m:t>𝑤</m:t>
                        </m:r>
                      </m:e>
                      <m:sub>
                        <m:r>
                          <a:rPr lang="en-AU" sz="2800" b="0" i="1" smtClean="0">
                            <a:latin typeface="Cambria Math"/>
                          </a:rPr>
                          <m:t>2</m:t>
                        </m:r>
                      </m:sub>
                    </m:sSub>
                  </m:oMath>
                </a14:m>
                <a:r>
                  <a:rPr lang="en-AU" sz="2800" dirty="0" smtClean="0"/>
                  <a:t> is suspended in the water by a spring balance reading </a:t>
                </a:r>
                <a14:m>
                  <m:oMath xmlns:m="http://schemas.openxmlformats.org/officeDocument/2006/math">
                    <m:sSub>
                      <m:sSubPr>
                        <m:ctrlPr>
                          <a:rPr lang="en-AU" sz="2800" i="1" smtClean="0">
                            <a:latin typeface="Cambria Math" panose="02040503050406030204" pitchFamily="18" charset="0"/>
                          </a:rPr>
                        </m:ctrlPr>
                      </m:sSubPr>
                      <m:e>
                        <m:r>
                          <a:rPr lang="en-AU" sz="2800" b="0" i="1" smtClean="0">
                            <a:latin typeface="Cambria Math"/>
                          </a:rPr>
                          <m:t>𝑤</m:t>
                        </m:r>
                      </m:e>
                      <m:sub>
                        <m:r>
                          <a:rPr lang="en-AU" sz="2800" b="0" i="1" smtClean="0">
                            <a:latin typeface="Cambria Math"/>
                          </a:rPr>
                          <m:t>3</m:t>
                        </m:r>
                      </m:sub>
                    </m:sSub>
                  </m:oMath>
                </a14:m>
                <a:r>
                  <a:rPr lang="en-AU" sz="2800" dirty="0" smtClean="0"/>
                  <a:t>.  Does the scale read </a:t>
                </a:r>
                <a:endParaRPr lang="en-AU" sz="2800" dirty="0"/>
              </a:p>
            </p:txBody>
          </p:sp>
        </mc:Choice>
        <mc:Fallback xmlns="">
          <p:sp>
            <p:nvSpPr>
              <p:cNvPr id="2" name="TPQuestion"/>
              <p:cNvSpPr>
                <a:spLocks noGrp="1" noRot="1" noChangeAspect="1" noMove="1" noResize="1" noEditPoints="1" noAdjustHandles="1" noChangeArrowheads="1" noChangeShapeType="1" noTextEdit="1"/>
              </p:cNvSpPr>
              <p:nvPr>
                <p:ph type="ctrTitle"/>
              </p:nvPr>
            </p:nvSpPr>
            <p:spPr>
              <a:xfrm>
                <a:off x="-19717" y="764704"/>
                <a:ext cx="6391917" cy="864096"/>
              </a:xfrm>
              <a:blipFill rotWithShape="1">
                <a:blip r:embed="rId10"/>
                <a:stretch>
                  <a:fillRect l="-2004" t="-59859" r="-2004" b="-74648"/>
                </a:stretch>
              </a:blipFill>
            </p:spPr>
            <p:txBody>
              <a:bodyPr/>
              <a:lstStyle/>
              <a:p>
                <a:r>
                  <a:rPr lang="en-AU">
                    <a:noFill/>
                  </a:rPr>
                  <a:t> </a:t>
                </a:r>
              </a:p>
            </p:txBody>
          </p:sp>
        </mc:Fallback>
      </mc:AlternateContent>
      <p:sp>
        <p:nvSpPr>
          <p:cNvPr id="14" name="Rectangle 13"/>
          <p:cNvSpPr/>
          <p:nvPr/>
        </p:nvSpPr>
        <p:spPr>
          <a:xfrm>
            <a:off x="6794073" y="1987092"/>
            <a:ext cx="1825290" cy="1514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p:cNvSpPr/>
          <p:nvPr/>
        </p:nvSpPr>
        <p:spPr>
          <a:xfrm>
            <a:off x="6499421" y="1339020"/>
            <a:ext cx="2393059" cy="2168438"/>
          </a:xfrm>
          <a:custGeom>
            <a:avLst/>
            <a:gdLst>
              <a:gd name="connsiteX0" fmla="*/ 0 w 1155940"/>
              <a:gd name="connsiteY0" fmla="*/ 17253 h 1026543"/>
              <a:gd name="connsiteX1" fmla="*/ 155276 w 1155940"/>
              <a:gd name="connsiteY1" fmla="*/ 0 h 1026543"/>
              <a:gd name="connsiteX2" fmla="*/ 155276 w 1155940"/>
              <a:gd name="connsiteY2" fmla="*/ 1017917 h 1026543"/>
              <a:gd name="connsiteX3" fmla="*/ 1026544 w 1155940"/>
              <a:gd name="connsiteY3" fmla="*/ 1026543 h 1026543"/>
              <a:gd name="connsiteX4" fmla="*/ 1026544 w 1155940"/>
              <a:gd name="connsiteY4" fmla="*/ 8626 h 1026543"/>
              <a:gd name="connsiteX5" fmla="*/ 1155940 w 1155940"/>
              <a:gd name="connsiteY5" fmla="*/ 8626 h 1026543"/>
              <a:gd name="connsiteX6" fmla="*/ 1155940 w 1155940"/>
              <a:gd name="connsiteY6" fmla="*/ 8626 h 1026543"/>
              <a:gd name="connsiteX0" fmla="*/ 0 w 1164566"/>
              <a:gd name="connsiteY0" fmla="*/ 0 h 1035169"/>
              <a:gd name="connsiteX1" fmla="*/ 163902 w 1164566"/>
              <a:gd name="connsiteY1" fmla="*/ 8626 h 1035169"/>
              <a:gd name="connsiteX2" fmla="*/ 163902 w 1164566"/>
              <a:gd name="connsiteY2" fmla="*/ 1026543 h 1035169"/>
              <a:gd name="connsiteX3" fmla="*/ 1035170 w 1164566"/>
              <a:gd name="connsiteY3" fmla="*/ 1035169 h 1035169"/>
              <a:gd name="connsiteX4" fmla="*/ 1035170 w 1164566"/>
              <a:gd name="connsiteY4" fmla="*/ 17252 h 1035169"/>
              <a:gd name="connsiteX5" fmla="*/ 1164566 w 1164566"/>
              <a:gd name="connsiteY5" fmla="*/ 17252 h 1035169"/>
              <a:gd name="connsiteX6" fmla="*/ 1164566 w 1164566"/>
              <a:gd name="connsiteY6" fmla="*/ 17252 h 1035169"/>
              <a:gd name="connsiteX0" fmla="*/ 0 w 1132879"/>
              <a:gd name="connsiteY0" fmla="*/ 427 h 1026543"/>
              <a:gd name="connsiteX1" fmla="*/ 132215 w 1132879"/>
              <a:gd name="connsiteY1" fmla="*/ 0 h 1026543"/>
              <a:gd name="connsiteX2" fmla="*/ 132215 w 1132879"/>
              <a:gd name="connsiteY2" fmla="*/ 1017917 h 1026543"/>
              <a:gd name="connsiteX3" fmla="*/ 1003483 w 1132879"/>
              <a:gd name="connsiteY3" fmla="*/ 1026543 h 1026543"/>
              <a:gd name="connsiteX4" fmla="*/ 1003483 w 1132879"/>
              <a:gd name="connsiteY4" fmla="*/ 8626 h 1026543"/>
              <a:gd name="connsiteX5" fmla="*/ 1132879 w 1132879"/>
              <a:gd name="connsiteY5" fmla="*/ 8626 h 1026543"/>
              <a:gd name="connsiteX6" fmla="*/ 1132879 w 1132879"/>
              <a:gd name="connsiteY6" fmla="*/ 8626 h 102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879" h="1026543">
                <a:moveTo>
                  <a:pt x="0" y="427"/>
                </a:moveTo>
                <a:lnTo>
                  <a:pt x="132215" y="0"/>
                </a:lnTo>
                <a:lnTo>
                  <a:pt x="132215" y="1017917"/>
                </a:lnTo>
                <a:lnTo>
                  <a:pt x="1003483" y="1026543"/>
                </a:lnTo>
                <a:lnTo>
                  <a:pt x="1003483" y="8626"/>
                </a:lnTo>
                <a:lnTo>
                  <a:pt x="1132879" y="8626"/>
                </a:lnTo>
                <a:lnTo>
                  <a:pt x="1132879" y="8626"/>
                </a:lnTo>
              </a:path>
            </a:pathLst>
          </a:custGeom>
          <a:ln w="381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 name="Rectangle 3"/>
          <p:cNvSpPr/>
          <p:nvPr/>
        </p:nvSpPr>
        <p:spPr>
          <a:xfrm>
            <a:off x="6499421" y="3515628"/>
            <a:ext cx="2393059" cy="5052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516216" y="3526556"/>
            <a:ext cx="906274" cy="523220"/>
          </a:xfrm>
          <a:prstGeom prst="rect">
            <a:avLst/>
          </a:prstGeom>
          <a:noFill/>
        </p:spPr>
        <p:txBody>
          <a:bodyPr wrap="none" rtlCol="0">
            <a:spAutoFit/>
          </a:bodyPr>
          <a:lstStyle/>
          <a:p>
            <a:r>
              <a:rPr lang="en-AU" sz="2800" dirty="0" smtClean="0"/>
              <a:t>scale</a:t>
            </a:r>
            <a:endParaRPr lang="en-AU" sz="2800" dirty="0"/>
          </a:p>
        </p:txBody>
      </p:sp>
      <p:grpSp>
        <p:nvGrpSpPr>
          <p:cNvPr id="11" name="Group 10"/>
          <p:cNvGrpSpPr/>
          <p:nvPr/>
        </p:nvGrpSpPr>
        <p:grpSpPr>
          <a:xfrm>
            <a:off x="7740352" y="3687988"/>
            <a:ext cx="936104" cy="181761"/>
            <a:chOff x="7524328" y="2771352"/>
            <a:chExt cx="936104" cy="320063"/>
          </a:xfrm>
        </p:grpSpPr>
        <p:cxnSp>
          <p:nvCxnSpPr>
            <p:cNvPr id="9" name="Straight Connector 8"/>
            <p:cNvCxnSpPr/>
            <p:nvPr/>
          </p:nvCxnSpPr>
          <p:spPr>
            <a:xfrm>
              <a:off x="7524328"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96336"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68344"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40352"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12360"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884368"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56376"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28384"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100392"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172400"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244408"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16416"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88424"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460432" y="2771352"/>
              <a:ext cx="0" cy="32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8289120" y="3561388"/>
            <a:ext cx="0" cy="3426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433330" y="2172571"/>
            <a:ext cx="576064" cy="5719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9" name="Straight Connector 48"/>
          <p:cNvCxnSpPr>
            <a:stCxn id="24" idx="0"/>
          </p:cNvCxnSpPr>
          <p:nvPr/>
        </p:nvCxnSpPr>
        <p:spPr>
          <a:xfrm flipV="1">
            <a:off x="7721362" y="1628800"/>
            <a:ext cx="0" cy="543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PAnswers"/>
              <p:cNvSpPr>
                <a:spLocks noGrp="1"/>
              </p:cNvSpPr>
              <p:nvPr>
                <p:ph type="subTitle" idx="1"/>
                <p:custDataLst>
                  <p:tags r:id="rId4"/>
                </p:custDataLst>
              </p:nvPr>
            </p:nvSpPr>
            <p:spPr>
              <a:xfrm>
                <a:off x="0" y="1988840"/>
                <a:ext cx="5364088" cy="2592288"/>
              </a:xfrm>
            </p:spPr>
            <p:txBody>
              <a:bodyPr>
                <a:noAutofit/>
              </a:bodyPr>
              <a:lstStyle/>
              <a:p>
                <a:pPr marL="514350" indent="-514350" algn="just">
                  <a:buFont typeface="Arial" pitchFamily="34" charset="0"/>
                  <a:buAutoNum type="arabicPeriod"/>
                </a:pPr>
                <a14:m>
                  <m:oMath xmlns:m="http://schemas.openxmlformats.org/officeDocument/2006/math">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𝟏</m:t>
                        </m:r>
                      </m:sub>
                    </m:sSub>
                  </m:oMath>
                </a14:m>
                <a:endParaRPr lang="en-AU" b="1" i="1" dirty="0" smtClean="0">
                  <a:solidFill>
                    <a:srgbClr val="0070C0"/>
                  </a:solidFill>
                  <a:latin typeface="Cambria Math"/>
                </a:endParaRPr>
              </a:p>
              <a:p>
                <a:pPr marL="514350" indent="-514350" algn="just">
                  <a:buFont typeface="Arial" pitchFamily="34" charset="0"/>
                  <a:buAutoNum type="arabicPeriod"/>
                </a:pPr>
                <a14:m>
                  <m:oMath xmlns:m="http://schemas.openxmlformats.org/officeDocument/2006/math">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𝟏</m:t>
                        </m:r>
                      </m:sub>
                    </m:sSub>
                    <m:r>
                      <a:rPr lang="en-AU" b="1" i="1" smtClean="0">
                        <a:solidFill>
                          <a:srgbClr val="0070C0"/>
                        </a:solidFill>
                        <a:latin typeface="Cambria Math"/>
                      </a:rPr>
                      <m:t>+</m:t>
                    </m:r>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𝟐</m:t>
                        </m:r>
                      </m:sub>
                    </m:sSub>
                  </m:oMath>
                </a14:m>
                <a:endParaRPr lang="en-AU" b="1" i="1" dirty="0" smtClean="0">
                  <a:solidFill>
                    <a:srgbClr val="0070C0"/>
                  </a:solidFill>
                  <a:latin typeface="Cambria Math"/>
                </a:endParaRPr>
              </a:p>
              <a:p>
                <a:pPr marL="514350" indent="-514350" algn="just">
                  <a:buFont typeface="Arial" pitchFamily="34" charset="0"/>
                  <a:buAutoNum type="arabicPeriod"/>
                </a:pPr>
                <a14:m>
                  <m:oMath xmlns:m="http://schemas.openxmlformats.org/officeDocument/2006/math">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𝟏</m:t>
                        </m:r>
                      </m:sub>
                    </m:sSub>
                    <m:r>
                      <a:rPr lang="en-AU" b="1" i="1" smtClean="0">
                        <a:solidFill>
                          <a:srgbClr val="0070C0"/>
                        </a:solidFill>
                        <a:latin typeface="Cambria Math"/>
                      </a:rPr>
                      <m:t>+</m:t>
                    </m:r>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𝟑</m:t>
                        </m:r>
                      </m:sub>
                    </m:sSub>
                    <m:r>
                      <a:rPr lang="en-AU" b="1" i="1" smtClean="0">
                        <a:solidFill>
                          <a:srgbClr val="0070C0"/>
                        </a:solidFill>
                        <a:latin typeface="Cambria Math"/>
                      </a:rPr>
                      <m:t> </m:t>
                    </m:r>
                  </m:oMath>
                </a14:m>
                <a:endParaRPr lang="en-AU" b="1" dirty="0" smtClean="0">
                  <a:solidFill>
                    <a:srgbClr val="0070C0"/>
                  </a:solidFill>
                </a:endParaRPr>
              </a:p>
              <a:p>
                <a:pPr marL="514350" indent="-514350" algn="just">
                  <a:buFont typeface="Arial" pitchFamily="34" charset="0"/>
                  <a:buAutoNum type="arabicPeriod"/>
                </a:pPr>
                <a14:m>
                  <m:oMath xmlns:m="http://schemas.openxmlformats.org/officeDocument/2006/math">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𝟏</m:t>
                        </m:r>
                      </m:sub>
                    </m:sSub>
                    <m:r>
                      <a:rPr lang="en-AU" b="1" i="1" smtClean="0">
                        <a:solidFill>
                          <a:srgbClr val="0070C0"/>
                        </a:solidFill>
                        <a:latin typeface="Cambria Math"/>
                      </a:rPr>
                      <m:t>+</m:t>
                    </m:r>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𝟐</m:t>
                        </m:r>
                      </m:sub>
                    </m:sSub>
                    <m:r>
                      <a:rPr lang="en-AU" b="1" i="1" smtClean="0">
                        <a:solidFill>
                          <a:srgbClr val="0070C0"/>
                        </a:solidFill>
                        <a:latin typeface="Cambria Math"/>
                      </a:rPr>
                      <m:t>−</m:t>
                    </m:r>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𝟑</m:t>
                        </m:r>
                      </m:sub>
                    </m:sSub>
                  </m:oMath>
                </a14:m>
                <a:endParaRPr lang="en-AU" b="1" dirty="0" smtClean="0">
                  <a:solidFill>
                    <a:srgbClr val="0070C0"/>
                  </a:solidFill>
                </a:endParaRPr>
              </a:p>
              <a:p>
                <a:pPr marL="514350" indent="-514350" algn="just">
                  <a:buFont typeface="Arial" pitchFamily="34" charset="0"/>
                  <a:buAutoNum type="arabicPeriod"/>
                </a:pPr>
                <a14:m>
                  <m:oMath xmlns:m="http://schemas.openxmlformats.org/officeDocument/2006/math">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𝟏</m:t>
                        </m:r>
                      </m:sub>
                    </m:sSub>
                    <m:r>
                      <a:rPr lang="en-AU" b="1" i="1" smtClean="0">
                        <a:solidFill>
                          <a:srgbClr val="0070C0"/>
                        </a:solidFill>
                        <a:latin typeface="Cambria Math"/>
                      </a:rPr>
                      <m:t>+</m:t>
                    </m:r>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𝟑</m:t>
                        </m:r>
                      </m:sub>
                    </m:sSub>
                    <m:r>
                      <a:rPr lang="en-AU" b="1" i="1" smtClean="0">
                        <a:solidFill>
                          <a:srgbClr val="0070C0"/>
                        </a:solidFill>
                        <a:latin typeface="Cambria Math"/>
                      </a:rPr>
                      <m:t>−</m:t>
                    </m:r>
                    <m:sSub>
                      <m:sSubPr>
                        <m:ctrlPr>
                          <a:rPr lang="en-AU" b="1" i="1" smtClean="0">
                            <a:solidFill>
                              <a:srgbClr val="0070C0"/>
                            </a:solidFill>
                            <a:latin typeface="Cambria Math" panose="02040503050406030204" pitchFamily="18" charset="0"/>
                          </a:rPr>
                        </m:ctrlPr>
                      </m:sSubPr>
                      <m:e>
                        <m:r>
                          <a:rPr lang="en-AU" b="1" i="1" smtClean="0">
                            <a:solidFill>
                              <a:srgbClr val="0070C0"/>
                            </a:solidFill>
                            <a:latin typeface="Cambria Math"/>
                          </a:rPr>
                          <m:t>𝒘</m:t>
                        </m:r>
                      </m:e>
                      <m:sub>
                        <m:r>
                          <a:rPr lang="en-AU" b="1" i="1" smtClean="0">
                            <a:solidFill>
                              <a:srgbClr val="0070C0"/>
                            </a:solidFill>
                            <a:latin typeface="Cambria Math"/>
                          </a:rPr>
                          <m:t>𝟐</m:t>
                        </m:r>
                      </m:sub>
                    </m:sSub>
                  </m:oMath>
                </a14:m>
                <a:endParaRPr lang="en-AU" b="1" dirty="0" smtClean="0">
                  <a:solidFill>
                    <a:srgbClr val="0070C0"/>
                  </a:solidFill>
                </a:endParaRPr>
              </a:p>
            </p:txBody>
          </p:sp>
        </mc:Choice>
        <mc:Fallback xmlns="">
          <p:sp>
            <p:nvSpPr>
              <p:cNvPr id="3" name="TPAnswers"/>
              <p:cNvSpPr>
                <a:spLocks noGrp="1" noRot="1" noChangeAspect="1" noMove="1" noResize="1" noEditPoints="1" noAdjustHandles="1" noChangeArrowheads="1" noChangeShapeType="1" noTextEdit="1"/>
              </p:cNvSpPr>
              <p:nvPr>
                <p:ph type="subTitle" idx="1"/>
                <p:custDataLst>
                  <p:tags r:id="rId11"/>
                </p:custDataLst>
              </p:nvPr>
            </p:nvSpPr>
            <p:spPr>
              <a:xfrm>
                <a:off x="0" y="1988840"/>
                <a:ext cx="5364088" cy="2592288"/>
              </a:xfrm>
              <a:blipFill rotWithShape="0">
                <a:blip r:embed="rId12"/>
                <a:stretch>
                  <a:fillRect b="-10588"/>
                </a:stretch>
              </a:blipFill>
            </p:spPr>
            <p:txBody>
              <a:bodyPr/>
              <a:lstStyle/>
              <a:p>
                <a:r>
                  <a:rPr lang="en-AU">
                    <a:noFill/>
                  </a:rPr>
                  <a:t> </a:t>
                </a:r>
              </a:p>
            </p:txBody>
          </p:sp>
        </mc:Fallback>
      </mc:AlternateContent>
    </p:spTree>
    <p:custDataLst>
      <p:tags r:id="rId2"/>
    </p:custDataLst>
    <p:extLst>
      <p:ext uri="{BB962C8B-B14F-4D97-AF65-F5344CB8AC3E}">
        <p14:creationId xmlns:p14="http://schemas.microsoft.com/office/powerpoint/2010/main" val="16564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Centre of Buoyancy</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718320"/>
            <a:ext cx="8446898" cy="995338"/>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63645" y="5725705"/>
            <a:ext cx="8140803" cy="1015663"/>
          </a:xfrm>
          <a:prstGeom prst="rect">
            <a:avLst/>
          </a:prstGeom>
          <a:noFill/>
          <a:ln>
            <a:noFill/>
          </a:ln>
        </p:spPr>
        <p:txBody>
          <a:bodyPr wrap="square" rtlCol="0">
            <a:spAutoFit/>
          </a:bodyPr>
          <a:lstStyle/>
          <a:p>
            <a:pPr algn="just"/>
            <a:r>
              <a:rPr lang="en-AU" sz="2000" dirty="0" smtClean="0">
                <a:latin typeface="Cambria Math" pitchFamily="18" charset="0"/>
                <a:ea typeface="Cambria Math" pitchFamily="18" charset="0"/>
              </a:rPr>
              <a:t> The </a:t>
            </a:r>
            <a:r>
              <a:rPr lang="en-AU" sz="2000" b="1" dirty="0" smtClean="0">
                <a:latin typeface="Cambria Math" pitchFamily="18" charset="0"/>
                <a:ea typeface="Cambria Math" pitchFamily="18" charset="0"/>
              </a:rPr>
              <a:t>Centre of Buoyancy </a:t>
            </a:r>
            <a:r>
              <a:rPr lang="en-AU" sz="2000" dirty="0" smtClean="0">
                <a:latin typeface="Cambria Math" pitchFamily="18" charset="0"/>
                <a:ea typeface="Cambria Math" pitchFamily="18" charset="0"/>
              </a:rPr>
              <a:t>is given by the Centre of Mass of the </a:t>
            </a:r>
            <a:r>
              <a:rPr lang="en-AU" sz="2000" b="1" dirty="0" smtClean="0">
                <a:latin typeface="Cambria Math" pitchFamily="18" charset="0"/>
                <a:ea typeface="Cambria Math" pitchFamily="18" charset="0"/>
              </a:rPr>
              <a:t>displaced</a:t>
            </a:r>
            <a:r>
              <a:rPr lang="en-AU" sz="2000" dirty="0" smtClean="0">
                <a:latin typeface="Cambria Math" pitchFamily="18" charset="0"/>
                <a:ea typeface="Cambria Math" pitchFamily="18" charset="0"/>
              </a:rPr>
              <a:t> fluid.  For objects to float with stability the Centre of Buoyancy must be </a:t>
            </a:r>
            <a:r>
              <a:rPr lang="en-AU" sz="2000" b="1" dirty="0" smtClean="0">
                <a:latin typeface="Cambria Math" pitchFamily="18" charset="0"/>
                <a:ea typeface="Cambria Math" pitchFamily="18" charset="0"/>
              </a:rPr>
              <a:t>above</a:t>
            </a:r>
            <a:r>
              <a:rPr lang="en-AU" sz="2000" dirty="0" smtClean="0">
                <a:latin typeface="Cambria Math" pitchFamily="18" charset="0"/>
                <a:ea typeface="Cambria Math" pitchFamily="18" charset="0"/>
              </a:rPr>
              <a:t> the Centre of Mass of the object. Otherwise Torque yield Tip !</a:t>
            </a:r>
          </a:p>
        </p:txBody>
      </p:sp>
      <p:pic>
        <p:nvPicPr>
          <p:cNvPr id="317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7091"/>
          <a:stretch/>
        </p:blipFill>
        <p:spPr bwMode="auto">
          <a:xfrm>
            <a:off x="465192" y="1124744"/>
            <a:ext cx="4754880" cy="38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244" r="19282" b="13202"/>
          <a:stretch/>
        </p:blipFill>
        <p:spPr bwMode="auto">
          <a:xfrm>
            <a:off x="4982428" y="1173656"/>
            <a:ext cx="3838044" cy="384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69379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Fluid Dynamics</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Box 28"/>
          <p:cNvSpPr txBox="1">
            <a:spLocks noChangeArrowheads="1"/>
          </p:cNvSpPr>
          <p:nvPr/>
        </p:nvSpPr>
        <p:spPr bwMode="auto">
          <a:xfrm>
            <a:off x="68262" y="1045185"/>
            <a:ext cx="54340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75" indent="-179387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r>
              <a:rPr lang="en-AU" sz="2000" b="1" dirty="0">
                <a:latin typeface="Cambria Math" pitchFamily="18" charset="0"/>
                <a:ea typeface="Cambria Math" pitchFamily="18" charset="0"/>
              </a:rPr>
              <a:t>Laminar </a:t>
            </a:r>
            <a:r>
              <a:rPr lang="en-AU" sz="2000" b="1" dirty="0" smtClean="0">
                <a:latin typeface="Cambria Math" pitchFamily="18" charset="0"/>
                <a:ea typeface="Cambria Math" pitchFamily="18" charset="0"/>
              </a:rPr>
              <a:t>(steady) flow</a:t>
            </a:r>
            <a:r>
              <a:rPr lang="en-AU" sz="2000" dirty="0" smtClean="0">
                <a:latin typeface="Cambria Math" pitchFamily="18" charset="0"/>
                <a:ea typeface="Cambria Math" pitchFamily="18" charset="0"/>
              </a:rPr>
              <a:t> is where </a:t>
            </a:r>
            <a:r>
              <a:rPr lang="en-AU" sz="2000" dirty="0">
                <a:latin typeface="Cambria Math" pitchFamily="18" charset="0"/>
                <a:ea typeface="Cambria Math" pitchFamily="18" charset="0"/>
              </a:rPr>
              <a:t>each particle in the </a:t>
            </a:r>
            <a:r>
              <a:rPr lang="en-AU" sz="2000" dirty="0" smtClean="0">
                <a:latin typeface="Cambria Math" pitchFamily="18" charset="0"/>
                <a:ea typeface="Cambria Math" pitchFamily="18" charset="0"/>
              </a:rPr>
              <a:t>fluid moves </a:t>
            </a:r>
            <a:r>
              <a:rPr lang="en-AU" sz="2000" dirty="0">
                <a:latin typeface="Cambria Math" pitchFamily="18" charset="0"/>
                <a:ea typeface="Cambria Math" pitchFamily="18" charset="0"/>
              </a:rPr>
              <a:t>along a smooth path, and the paths </a:t>
            </a:r>
            <a:r>
              <a:rPr lang="en-AU" sz="2000" u="sng" dirty="0">
                <a:latin typeface="Cambria Math" pitchFamily="18" charset="0"/>
                <a:ea typeface="Cambria Math" pitchFamily="18" charset="0"/>
              </a:rPr>
              <a:t>do not</a:t>
            </a:r>
            <a:r>
              <a:rPr lang="en-AU" sz="2000" dirty="0">
                <a:latin typeface="Cambria Math" pitchFamily="18" charset="0"/>
                <a:ea typeface="Cambria Math" pitchFamily="18" charset="0"/>
              </a:rPr>
              <a:t> cross.</a:t>
            </a:r>
          </a:p>
        </p:txBody>
      </p:sp>
      <p:sp>
        <p:nvSpPr>
          <p:cNvPr id="10" name="Text Box 30"/>
          <p:cNvSpPr txBox="1">
            <a:spLocks noChangeArrowheads="1"/>
          </p:cNvSpPr>
          <p:nvPr/>
        </p:nvSpPr>
        <p:spPr bwMode="auto">
          <a:xfrm>
            <a:off x="68263" y="4861609"/>
            <a:ext cx="54340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85950" indent="-18859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r>
              <a:rPr lang="en-AU" sz="2000" b="1" dirty="0">
                <a:latin typeface="Cambria Math" pitchFamily="18" charset="0"/>
                <a:ea typeface="Cambria Math" pitchFamily="18" charset="0"/>
              </a:rPr>
              <a:t>Turbulent </a:t>
            </a:r>
            <a:r>
              <a:rPr lang="en-AU" sz="2000" b="1" dirty="0" smtClean="0">
                <a:latin typeface="Cambria Math" pitchFamily="18" charset="0"/>
                <a:ea typeface="Cambria Math" pitchFamily="18" charset="0"/>
              </a:rPr>
              <a:t>flow</a:t>
            </a:r>
            <a:r>
              <a:rPr lang="en-AU" sz="2000" dirty="0" smtClean="0">
                <a:latin typeface="Cambria Math" pitchFamily="18" charset="0"/>
                <a:ea typeface="Cambria Math" pitchFamily="18" charset="0"/>
              </a:rPr>
              <a:t> above </a:t>
            </a:r>
            <a:r>
              <a:rPr lang="en-AU" sz="2000" dirty="0">
                <a:latin typeface="Cambria Math" pitchFamily="18" charset="0"/>
                <a:ea typeface="Cambria Math" pitchFamily="18" charset="0"/>
              </a:rPr>
              <a:t>a critical speed, the paths become irregular, with whirlpools and paths </a:t>
            </a:r>
            <a:r>
              <a:rPr lang="en-AU" sz="2000" dirty="0" smtClean="0">
                <a:latin typeface="Cambria Math" pitchFamily="18" charset="0"/>
                <a:ea typeface="Cambria Math" pitchFamily="18" charset="0"/>
              </a:rPr>
              <a:t>crossing. </a:t>
            </a:r>
            <a:r>
              <a:rPr lang="en-AU" sz="2000" dirty="0" smtClean="0">
                <a:latin typeface="Cambria Math" pitchFamily="18" charset="0"/>
                <a:ea typeface="Cambria Math" pitchFamily="18" charset="0"/>
              </a:rPr>
              <a:t>Chaotic and </a:t>
            </a:r>
            <a:r>
              <a:rPr lang="en-AU" sz="2000" b="1" dirty="0">
                <a:latin typeface="Cambria Math" pitchFamily="18" charset="0"/>
                <a:ea typeface="Cambria Math" pitchFamily="18" charset="0"/>
              </a:rPr>
              <a:t>not</a:t>
            </a:r>
            <a:r>
              <a:rPr lang="en-AU" sz="2000" dirty="0">
                <a:latin typeface="Cambria Math" pitchFamily="18" charset="0"/>
                <a:ea typeface="Cambria Math" pitchFamily="18" charset="0"/>
              </a:rPr>
              <a:t> </a:t>
            </a:r>
            <a:r>
              <a:rPr lang="en-AU" sz="2000" b="1" dirty="0" smtClean="0">
                <a:latin typeface="Cambria Math" pitchFamily="18" charset="0"/>
                <a:ea typeface="Cambria Math" pitchFamily="18" charset="0"/>
              </a:rPr>
              <a:t>considered </a:t>
            </a:r>
            <a:r>
              <a:rPr lang="en-AU" sz="2000" b="1" dirty="0">
                <a:latin typeface="Cambria Math" pitchFamily="18" charset="0"/>
                <a:ea typeface="Cambria Math" pitchFamily="18" charset="0"/>
              </a:rPr>
              <a:t>here.</a:t>
            </a:r>
          </a:p>
        </p:txBody>
      </p:sp>
      <p:pic>
        <p:nvPicPr>
          <p:cNvPr id="11"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583" y="1162727"/>
            <a:ext cx="3290961" cy="233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9583" y="3791308"/>
            <a:ext cx="3297442" cy="23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8262" y="2321585"/>
            <a:ext cx="8902039" cy="1323439"/>
            <a:chOff x="68262" y="2321585"/>
            <a:chExt cx="8902039" cy="1323439"/>
          </a:xfrm>
        </p:grpSpPr>
        <p:sp>
          <p:nvSpPr>
            <p:cNvPr id="13" name="Text Box 28"/>
            <p:cNvSpPr txBox="1">
              <a:spLocks noChangeArrowheads="1"/>
            </p:cNvSpPr>
            <p:nvPr/>
          </p:nvSpPr>
          <p:spPr bwMode="auto">
            <a:xfrm>
              <a:off x="68262" y="2321585"/>
              <a:ext cx="54443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75" indent="-179387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r>
                <a:rPr lang="en-AU" sz="2000" b="1" dirty="0" smtClean="0">
                  <a:latin typeface="Cambria Math" pitchFamily="18" charset="0"/>
                  <a:ea typeface="Cambria Math" pitchFamily="18" charset="0"/>
                </a:rPr>
                <a:t>Streamlines </a:t>
              </a:r>
              <a:r>
                <a:rPr lang="en-AU" sz="2000" dirty="0" smtClean="0">
                  <a:latin typeface="Cambria Math" pitchFamily="18" charset="0"/>
                  <a:ea typeface="Cambria Math" pitchFamily="18" charset="0"/>
                </a:rPr>
                <a:t>spacing </a:t>
              </a:r>
              <a:r>
                <a:rPr lang="en-AU" sz="2000" dirty="0">
                  <a:latin typeface="Cambria Math" pitchFamily="18" charset="0"/>
                  <a:ea typeface="Cambria Math" pitchFamily="18" charset="0"/>
                </a:rPr>
                <a:t>measures velocity and the flow is always tangential, for steady flow don’t cross. </a:t>
              </a:r>
              <a:r>
                <a:rPr lang="en-AU" sz="2000" dirty="0" smtClean="0">
                  <a:latin typeface="Cambria Math" pitchFamily="18" charset="0"/>
                  <a:ea typeface="Cambria Math" pitchFamily="18" charset="0"/>
                </a:rPr>
                <a:t>A set of streamlines act as a pipe for an </a:t>
              </a:r>
              <a:r>
                <a:rPr lang="en-AU" sz="2000" b="1" dirty="0" smtClean="0">
                  <a:latin typeface="Cambria Math" pitchFamily="18" charset="0"/>
                  <a:ea typeface="Cambria Math" pitchFamily="18" charset="0"/>
                </a:rPr>
                <a:t>incompressible</a:t>
              </a:r>
              <a:r>
                <a:rPr lang="en-AU" sz="2000" dirty="0" smtClean="0">
                  <a:latin typeface="Cambria Math" pitchFamily="18" charset="0"/>
                  <a:ea typeface="Cambria Math" pitchFamily="18" charset="0"/>
                </a:rPr>
                <a:t>  fluid</a:t>
              </a:r>
            </a:p>
          </p:txBody>
        </p:sp>
        <p:grpSp>
          <p:nvGrpSpPr>
            <p:cNvPr id="14" name="Group 29"/>
            <p:cNvGrpSpPr>
              <a:grpSpLocks/>
            </p:cNvGrpSpPr>
            <p:nvPr/>
          </p:nvGrpSpPr>
          <p:grpSpPr bwMode="auto">
            <a:xfrm>
              <a:off x="5652120" y="2621685"/>
              <a:ext cx="3318181" cy="567720"/>
              <a:chOff x="5080000" y="3057525"/>
              <a:chExt cx="4064000" cy="695325"/>
            </a:xfrm>
          </p:grpSpPr>
          <p:sp>
            <p:nvSpPr>
              <p:cNvPr id="15" name="Freeform 24"/>
              <p:cNvSpPr>
                <a:spLocks/>
              </p:cNvSpPr>
              <p:nvPr/>
            </p:nvSpPr>
            <p:spPr bwMode="auto">
              <a:xfrm>
                <a:off x="5080000" y="3067050"/>
                <a:ext cx="4044950" cy="82550"/>
              </a:xfrm>
              <a:custGeom>
                <a:avLst/>
                <a:gdLst>
                  <a:gd name="T0" fmla="*/ 0 w 4044950"/>
                  <a:gd name="T1" fmla="*/ 44450 h 82550"/>
                  <a:gd name="T2" fmla="*/ 1619250 w 4044950"/>
                  <a:gd name="T3" fmla="*/ 6350 h 82550"/>
                  <a:gd name="T4" fmla="*/ 4044950 w 4044950"/>
                  <a:gd name="T5" fmla="*/ 82550 h 82550"/>
                  <a:gd name="T6" fmla="*/ 4044950 w 4044950"/>
                  <a:gd name="T7" fmla="*/ 82550 h 82550"/>
                  <a:gd name="T8" fmla="*/ 0 60000 65536"/>
                  <a:gd name="T9" fmla="*/ 0 60000 65536"/>
                  <a:gd name="T10" fmla="*/ 0 60000 65536"/>
                  <a:gd name="T11" fmla="*/ 0 60000 65536"/>
                  <a:gd name="T12" fmla="*/ 0 w 4044950"/>
                  <a:gd name="T13" fmla="*/ 0 h 82550"/>
                  <a:gd name="T14" fmla="*/ 4044950 w 4044950"/>
                  <a:gd name="T15" fmla="*/ 82550 h 82550"/>
                </a:gdLst>
                <a:ahLst/>
                <a:cxnLst>
                  <a:cxn ang="T8">
                    <a:pos x="T0" y="T1"/>
                  </a:cxn>
                  <a:cxn ang="T9">
                    <a:pos x="T2" y="T3"/>
                  </a:cxn>
                  <a:cxn ang="T10">
                    <a:pos x="T4" y="T5"/>
                  </a:cxn>
                  <a:cxn ang="T11">
                    <a:pos x="T6" y="T7"/>
                  </a:cxn>
                </a:cxnLst>
                <a:rect l="T12" t="T13" r="T14" b="T15"/>
                <a:pathLst>
                  <a:path w="4044950" h="82550">
                    <a:moveTo>
                      <a:pt x="0" y="44450"/>
                    </a:moveTo>
                    <a:cubicBezTo>
                      <a:pt x="472546" y="22225"/>
                      <a:pt x="945092" y="0"/>
                      <a:pt x="1619250" y="6350"/>
                    </a:cubicBezTo>
                    <a:cubicBezTo>
                      <a:pt x="2293408" y="12700"/>
                      <a:pt x="4044950" y="82550"/>
                      <a:pt x="4044950" y="82550"/>
                    </a:cubicBezTo>
                  </a:path>
                </a:pathLst>
              </a:custGeom>
              <a:noFill/>
              <a:ln w="38100" cap="flat" cmpd="sng" algn="ctr">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6" name="Freeform 25"/>
              <p:cNvSpPr>
                <a:spLocks/>
              </p:cNvSpPr>
              <p:nvPr/>
            </p:nvSpPr>
            <p:spPr bwMode="auto">
              <a:xfrm>
                <a:off x="5092700" y="3688820"/>
                <a:ext cx="4051300" cy="41804"/>
              </a:xfrm>
              <a:custGeom>
                <a:avLst/>
                <a:gdLst>
                  <a:gd name="T0" fmla="*/ 0 w 4051300"/>
                  <a:gd name="T1" fmla="*/ 38629 h 41804"/>
                  <a:gd name="T2" fmla="*/ 1619250 w 4051300"/>
                  <a:gd name="T3" fmla="*/ 529 h 41804"/>
                  <a:gd name="T4" fmla="*/ 4051300 w 4051300"/>
                  <a:gd name="T5" fmla="*/ 41804 h 41804"/>
                  <a:gd name="T6" fmla="*/ 0 60000 65536"/>
                  <a:gd name="T7" fmla="*/ 0 60000 65536"/>
                  <a:gd name="T8" fmla="*/ 0 60000 65536"/>
                  <a:gd name="T9" fmla="*/ 0 w 4051300"/>
                  <a:gd name="T10" fmla="*/ 0 h 41804"/>
                  <a:gd name="T11" fmla="*/ 4051300 w 4051300"/>
                  <a:gd name="T12" fmla="*/ 41804 h 41804"/>
                </a:gdLst>
                <a:ahLst/>
                <a:cxnLst>
                  <a:cxn ang="T6">
                    <a:pos x="T0" y="T1"/>
                  </a:cxn>
                  <a:cxn ang="T7">
                    <a:pos x="T2" y="T3"/>
                  </a:cxn>
                  <a:cxn ang="T8">
                    <a:pos x="T4" y="T5"/>
                  </a:cxn>
                </a:cxnLst>
                <a:rect l="T9" t="T10" r="T11" b="T12"/>
                <a:pathLst>
                  <a:path w="4051300" h="41804">
                    <a:moveTo>
                      <a:pt x="0" y="38629"/>
                    </a:moveTo>
                    <a:cubicBezTo>
                      <a:pt x="472546" y="16404"/>
                      <a:pt x="944033" y="0"/>
                      <a:pt x="1619250" y="529"/>
                    </a:cubicBezTo>
                    <a:cubicBezTo>
                      <a:pt x="2294467" y="1058"/>
                      <a:pt x="3645958" y="36512"/>
                      <a:pt x="4051300" y="41804"/>
                    </a:cubicBezTo>
                  </a:path>
                </a:pathLst>
              </a:custGeom>
              <a:noFill/>
              <a:ln w="38100" cap="flat" cmpd="sng" algn="ctr">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7" name="Oval 26"/>
              <p:cNvSpPr>
                <a:spLocks noChangeArrowheads="1"/>
              </p:cNvSpPr>
              <p:nvPr/>
            </p:nvSpPr>
            <p:spPr bwMode="auto">
              <a:xfrm>
                <a:off x="5105400" y="3095625"/>
                <a:ext cx="342900" cy="628650"/>
              </a:xfrm>
              <a:prstGeom prst="ellipse">
                <a:avLst/>
              </a:prstGeom>
              <a:noFill/>
              <a:ln w="38100" algn="ctr">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 name="Oval 27"/>
              <p:cNvSpPr>
                <a:spLocks noChangeArrowheads="1"/>
              </p:cNvSpPr>
              <p:nvPr/>
            </p:nvSpPr>
            <p:spPr bwMode="auto">
              <a:xfrm>
                <a:off x="8610600" y="3124200"/>
                <a:ext cx="342900" cy="628650"/>
              </a:xfrm>
              <a:prstGeom prst="ellipse">
                <a:avLst/>
              </a:prstGeom>
              <a:noFill/>
              <a:ln w="38100" algn="ctr">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9" name="Oval 28"/>
              <p:cNvSpPr>
                <a:spLocks noChangeArrowheads="1"/>
              </p:cNvSpPr>
              <p:nvPr/>
            </p:nvSpPr>
            <p:spPr bwMode="auto">
              <a:xfrm>
                <a:off x="6934200" y="3057525"/>
                <a:ext cx="342900" cy="628650"/>
              </a:xfrm>
              <a:prstGeom prst="ellipse">
                <a:avLst/>
              </a:prstGeom>
              <a:noFill/>
              <a:ln w="38100" algn="ctr">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grpSp>
      <p:sp>
        <p:nvSpPr>
          <p:cNvPr id="20" name="Text Box 28"/>
          <p:cNvSpPr txBox="1">
            <a:spLocks noChangeArrowheads="1"/>
          </p:cNvSpPr>
          <p:nvPr/>
        </p:nvSpPr>
        <p:spPr bwMode="auto">
          <a:xfrm>
            <a:off x="35496" y="3873242"/>
            <a:ext cx="5434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75" indent="-179387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r>
              <a:rPr lang="en-AU" sz="2000" b="1" dirty="0" smtClean="0">
                <a:latin typeface="Cambria Math" pitchFamily="18" charset="0"/>
                <a:ea typeface="Cambria Math" pitchFamily="18" charset="0"/>
              </a:rPr>
              <a:t>Non-viscous flow – </a:t>
            </a:r>
            <a:r>
              <a:rPr lang="en-AU" sz="2000" dirty="0" smtClean="0">
                <a:latin typeface="Cambria Math" pitchFamily="18" charset="0"/>
                <a:ea typeface="Cambria Math" pitchFamily="18" charset="0"/>
              </a:rPr>
              <a:t>no internal friction (water OK, honey not)</a:t>
            </a:r>
            <a:endParaRPr lang="en-AU" sz="2000" dirty="0">
              <a:latin typeface="Cambria Math" pitchFamily="18" charset="0"/>
              <a:ea typeface="Cambria Math" pitchFamily="18" charset="0"/>
            </a:endParaRPr>
          </a:p>
        </p:txBody>
      </p:sp>
    </p:spTree>
    <p:custDataLst>
      <p:tags r:id="rId1"/>
    </p:custDataLst>
    <p:extLst>
      <p:ext uri="{BB962C8B-B14F-4D97-AF65-F5344CB8AC3E}">
        <p14:creationId xmlns:p14="http://schemas.microsoft.com/office/powerpoint/2010/main" val="23856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Conservation of Mass: The Continuity Eqn.</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772816"/>
            <a:ext cx="4032448" cy="302433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436" y="2391916"/>
            <a:ext cx="4337795" cy="2045196"/>
          </a:xfrm>
          <a:prstGeom prst="rect">
            <a:avLst/>
          </a:prstGeom>
        </p:spPr>
      </p:pic>
      <p:sp>
        <p:nvSpPr>
          <p:cNvPr id="50" name="Rounded Rectangle 49"/>
          <p:cNvSpPr/>
          <p:nvPr/>
        </p:nvSpPr>
        <p:spPr>
          <a:xfrm>
            <a:off x="251520" y="6002196"/>
            <a:ext cx="8446898" cy="711462"/>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251520" y="5993992"/>
            <a:ext cx="8446897" cy="707886"/>
          </a:xfrm>
          <a:prstGeom prst="rect">
            <a:avLst/>
          </a:prstGeom>
          <a:noFill/>
          <a:ln>
            <a:noFill/>
          </a:ln>
        </p:spPr>
        <p:txBody>
          <a:bodyPr wrap="square" rtlCol="0">
            <a:spAutoFit/>
          </a:bodyPr>
          <a:lstStyle/>
          <a:p>
            <a:pPr algn="ctr"/>
            <a:r>
              <a:rPr lang="en-AU" sz="2000" dirty="0" smtClean="0">
                <a:latin typeface="Cambria Math" pitchFamily="18" charset="0"/>
                <a:ea typeface="Cambria Math" pitchFamily="18" charset="0"/>
              </a:rPr>
              <a:t>The rate a fluid enters a </a:t>
            </a:r>
            <a:r>
              <a:rPr lang="en-AU" sz="2000" dirty="0" smtClean="0">
                <a:latin typeface="Cambria Math" pitchFamily="18" charset="0"/>
                <a:ea typeface="Cambria Math" pitchFamily="18" charset="0"/>
              </a:rPr>
              <a:t>pipe </a:t>
            </a:r>
            <a:r>
              <a:rPr lang="en-AU" sz="2000" dirty="0" smtClean="0">
                <a:latin typeface="Cambria Math" pitchFamily="18" charset="0"/>
                <a:ea typeface="Cambria Math" pitchFamily="18" charset="0"/>
              </a:rPr>
              <a:t>must equal the rate the fluid leaves the </a:t>
            </a:r>
            <a:r>
              <a:rPr lang="en-AU" sz="2000" dirty="0" smtClean="0">
                <a:latin typeface="Cambria Math" pitchFamily="18" charset="0"/>
                <a:ea typeface="Cambria Math" pitchFamily="18" charset="0"/>
              </a:rPr>
              <a:t>pipe.  </a:t>
            </a:r>
            <a:r>
              <a:rPr lang="en-AU" sz="2000" dirty="0" smtClean="0">
                <a:latin typeface="Cambria Math" pitchFamily="18" charset="0"/>
                <a:ea typeface="Cambria Math" pitchFamily="18" charset="0"/>
              </a:rPr>
              <a:t>i.e. There can be </a:t>
            </a:r>
            <a:r>
              <a:rPr lang="en-AU" sz="2000" b="1" dirty="0" smtClean="0">
                <a:latin typeface="Cambria Math" pitchFamily="18" charset="0"/>
                <a:ea typeface="Cambria Math" pitchFamily="18" charset="0"/>
              </a:rPr>
              <a:t>no sources</a:t>
            </a:r>
            <a:r>
              <a:rPr lang="en-AU" sz="2000" dirty="0" smtClean="0">
                <a:latin typeface="Cambria Math" pitchFamily="18" charset="0"/>
                <a:ea typeface="Cambria Math" pitchFamily="18" charset="0"/>
              </a:rPr>
              <a:t> </a:t>
            </a:r>
            <a:r>
              <a:rPr lang="en-AU" sz="2000" b="1" dirty="0" smtClean="0">
                <a:latin typeface="Cambria Math" pitchFamily="18" charset="0"/>
                <a:ea typeface="Cambria Math" pitchFamily="18" charset="0"/>
              </a:rPr>
              <a:t>or sinks </a:t>
            </a:r>
            <a:r>
              <a:rPr lang="en-AU" sz="2000" dirty="0" smtClean="0">
                <a:latin typeface="Cambria Math" pitchFamily="18" charset="0"/>
                <a:ea typeface="Cambria Math" pitchFamily="18" charset="0"/>
              </a:rPr>
              <a:t>of fluid.</a:t>
            </a:r>
          </a:p>
        </p:txBody>
      </p:sp>
      <p:sp>
        <p:nvSpPr>
          <p:cNvPr id="6" name="TextBox 5"/>
          <p:cNvSpPr txBox="1"/>
          <p:nvPr/>
        </p:nvSpPr>
        <p:spPr>
          <a:xfrm>
            <a:off x="1619672" y="5157192"/>
            <a:ext cx="5674067" cy="523220"/>
          </a:xfrm>
          <a:prstGeom prst="rect">
            <a:avLst/>
          </a:prstGeom>
          <a:noFill/>
        </p:spPr>
        <p:txBody>
          <a:bodyPr wrap="square" rtlCol="0">
            <a:spAutoFit/>
          </a:bodyPr>
          <a:lstStyle/>
          <a:p>
            <a:r>
              <a:rPr lang="en-AU" sz="2800" dirty="0" smtClean="0"/>
              <a:t>“The water all has to go somewhere”</a:t>
            </a:r>
            <a:endParaRPr lang="en-AU" sz="2800" dirty="0"/>
          </a:p>
        </p:txBody>
      </p:sp>
    </p:spTree>
    <p:custDataLst>
      <p:tags r:id="rId1"/>
    </p:custDataLst>
    <p:extLst>
      <p:ext uri="{BB962C8B-B14F-4D97-AF65-F5344CB8AC3E}">
        <p14:creationId xmlns:p14="http://schemas.microsoft.com/office/powerpoint/2010/main" val="42063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Conservation of Mass: The Continuity Eqn.</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832974"/>
            <a:ext cx="8446898" cy="908394"/>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 Box 28"/>
          <p:cNvSpPr txBox="1">
            <a:spLocks noChangeArrowheads="1"/>
          </p:cNvSpPr>
          <p:nvPr/>
        </p:nvSpPr>
        <p:spPr bwMode="auto">
          <a:xfrm>
            <a:off x="2335213" y="2336899"/>
            <a:ext cx="40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v</a:t>
            </a:r>
            <a:r>
              <a:rPr lang="en-AU" baseline="-25000">
                <a:latin typeface="Arial Narrow" pitchFamily="34" charset="0"/>
              </a:rPr>
              <a:t>1</a:t>
            </a:r>
            <a:endParaRPr lang="en-AU">
              <a:latin typeface="Arial Narrow" pitchFamily="34" charset="0"/>
            </a:endParaRPr>
          </a:p>
        </p:txBody>
      </p:sp>
      <p:sp>
        <p:nvSpPr>
          <p:cNvPr id="50" name="Text Box 29"/>
          <p:cNvSpPr txBox="1">
            <a:spLocks noChangeArrowheads="1"/>
          </p:cNvSpPr>
          <p:nvPr/>
        </p:nvSpPr>
        <p:spPr bwMode="auto">
          <a:xfrm>
            <a:off x="6896100" y="2420888"/>
            <a:ext cx="403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v</a:t>
            </a:r>
            <a:r>
              <a:rPr lang="en-AU" baseline="-25000">
                <a:latin typeface="Arial Narrow" pitchFamily="34" charset="0"/>
              </a:rPr>
              <a:t>2</a:t>
            </a:r>
            <a:endParaRPr lang="en-AU">
              <a:latin typeface="Arial Narrow" pitchFamily="34" charset="0"/>
            </a:endParaRPr>
          </a:p>
        </p:txBody>
      </p:sp>
      <p:sp>
        <p:nvSpPr>
          <p:cNvPr id="51" name="Text Box 30"/>
          <p:cNvSpPr txBox="1">
            <a:spLocks noChangeArrowheads="1"/>
          </p:cNvSpPr>
          <p:nvPr/>
        </p:nvSpPr>
        <p:spPr bwMode="auto">
          <a:xfrm>
            <a:off x="1774825" y="901799"/>
            <a:ext cx="446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A</a:t>
            </a:r>
            <a:r>
              <a:rPr lang="en-AU" baseline="-25000">
                <a:latin typeface="Arial Narrow" pitchFamily="34" charset="0"/>
              </a:rPr>
              <a:t>1</a:t>
            </a:r>
            <a:endParaRPr lang="en-AU">
              <a:latin typeface="Arial Narrow" pitchFamily="34" charset="0"/>
            </a:endParaRPr>
          </a:p>
        </p:txBody>
      </p:sp>
      <p:sp>
        <p:nvSpPr>
          <p:cNvPr id="52" name="Line 31"/>
          <p:cNvSpPr>
            <a:spLocks noChangeShapeType="1"/>
          </p:cNvSpPr>
          <p:nvPr/>
        </p:nvSpPr>
        <p:spPr bwMode="auto">
          <a:xfrm>
            <a:off x="2257425" y="1270099"/>
            <a:ext cx="219075" cy="2508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53" name="Text Box 32"/>
          <p:cNvSpPr txBox="1">
            <a:spLocks noChangeArrowheads="1"/>
          </p:cNvSpPr>
          <p:nvPr/>
        </p:nvSpPr>
        <p:spPr bwMode="auto">
          <a:xfrm>
            <a:off x="7772400" y="836712"/>
            <a:ext cx="44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A</a:t>
            </a:r>
            <a:r>
              <a:rPr lang="en-AU" baseline="-25000">
                <a:latin typeface="Arial Narrow" pitchFamily="34" charset="0"/>
              </a:rPr>
              <a:t>2</a:t>
            </a:r>
            <a:endParaRPr lang="en-AU">
              <a:latin typeface="Arial Narrow" pitchFamily="34" charset="0"/>
            </a:endParaRPr>
          </a:p>
        </p:txBody>
      </p:sp>
      <p:sp>
        <p:nvSpPr>
          <p:cNvPr id="54" name="Line 33"/>
          <p:cNvSpPr>
            <a:spLocks noChangeShapeType="1"/>
          </p:cNvSpPr>
          <p:nvPr/>
        </p:nvSpPr>
        <p:spPr bwMode="auto">
          <a:xfrm flipH="1">
            <a:off x="7304088" y="1117699"/>
            <a:ext cx="481012" cy="514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mc:AlternateContent xmlns:mc="http://schemas.openxmlformats.org/markup-compatibility/2006" xmlns:a14="http://schemas.microsoft.com/office/drawing/2010/main">
        <mc:Choice Requires="a14">
          <p:sp>
            <p:nvSpPr>
              <p:cNvPr id="55" name="Text Box 35"/>
              <p:cNvSpPr txBox="1">
                <a:spLocks noChangeArrowheads="1"/>
              </p:cNvSpPr>
              <p:nvPr/>
            </p:nvSpPr>
            <p:spPr bwMode="auto">
              <a:xfrm>
                <a:off x="0" y="2895029"/>
                <a:ext cx="642461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dirty="0" smtClean="0">
                    <a:solidFill>
                      <a:srgbClr val="FF0000"/>
                    </a:solidFill>
                    <a:latin typeface="Cambria Math" pitchFamily="18" charset="0"/>
                    <a:ea typeface="Cambria Math" pitchFamily="18" charset="0"/>
                  </a:rPr>
                  <a:t>Q. </a:t>
                </a:r>
                <a:r>
                  <a:rPr lang="en-AU" sz="2000" dirty="0">
                    <a:latin typeface="Cambria Math" pitchFamily="18" charset="0"/>
                    <a:ea typeface="Cambria Math" pitchFamily="18" charset="0"/>
                  </a:rPr>
                  <a:t>How much fluid flows across each area in a time </a:t>
                </a:r>
                <a14:m>
                  <m:oMath xmlns:m="http://schemas.openxmlformats.org/officeDocument/2006/math">
                    <m:r>
                      <a:rPr lang="en-AU" sz="2000" i="1" smtClean="0">
                        <a:latin typeface="Cambria Math"/>
                        <a:ea typeface="Cambria Math"/>
                      </a:rPr>
                      <m:t>∆</m:t>
                    </m:r>
                    <m:r>
                      <a:rPr lang="en-AU" sz="2000" b="0" i="1" smtClean="0">
                        <a:latin typeface="Cambria Math"/>
                        <a:ea typeface="Cambria Math"/>
                      </a:rPr>
                      <m:t>𝑡</m:t>
                    </m:r>
                  </m:oMath>
                </a14:m>
                <a:r>
                  <a:rPr lang="en-AU" sz="2000" dirty="0" smtClean="0">
                    <a:latin typeface="Cambria Math" pitchFamily="18" charset="0"/>
                    <a:ea typeface="Cambria Math" pitchFamily="18" charset="0"/>
                  </a:rPr>
                  <a:t>:</a:t>
                </a:r>
                <a:endParaRPr lang="en-AU" sz="2000" dirty="0">
                  <a:latin typeface="Cambria Math" pitchFamily="18" charset="0"/>
                  <a:ea typeface="Cambria Math" pitchFamily="18" charset="0"/>
                </a:endParaRPr>
              </a:p>
            </p:txBody>
          </p:sp>
        </mc:Choice>
        <mc:Fallback xmlns="">
          <p:sp>
            <p:nvSpPr>
              <p:cNvPr id="55" name="Text Box 35"/>
              <p:cNvSpPr txBox="1">
                <a:spLocks noRot="1" noChangeAspect="1" noMove="1" noResize="1" noEditPoints="1" noAdjustHandles="1" noChangeArrowheads="1" noChangeShapeType="1" noTextEdit="1"/>
              </p:cNvSpPr>
              <p:nvPr/>
            </p:nvSpPr>
            <p:spPr bwMode="auto">
              <a:xfrm>
                <a:off x="0" y="2895029"/>
                <a:ext cx="6424613" cy="400110"/>
              </a:xfrm>
              <a:prstGeom prst="rect">
                <a:avLst/>
              </a:prstGeom>
              <a:blipFill rotWithShape="1">
                <a:blip r:embed="rId5"/>
                <a:stretch>
                  <a:fillRect l="-949" t="-7576" b="-2575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a:noFill/>
                  </a:rPr>
                  <a:t> </a:t>
                </a:r>
              </a:p>
            </p:txBody>
          </p:sp>
        </mc:Fallback>
      </mc:AlternateContent>
      <p:graphicFrame>
        <p:nvGraphicFramePr>
          <p:cNvPr id="56" name="Object 0"/>
          <p:cNvGraphicFramePr>
            <a:graphicFrameLocks noChangeAspect="1"/>
          </p:cNvGraphicFramePr>
          <p:nvPr>
            <p:extLst>
              <p:ext uri="{D42A27DB-BD31-4B8C-83A1-F6EECF244321}">
                <p14:modId xmlns:p14="http://schemas.microsoft.com/office/powerpoint/2010/main" val="843379444"/>
              </p:ext>
            </p:extLst>
          </p:nvPr>
        </p:nvGraphicFramePr>
        <p:xfrm>
          <a:off x="944563" y="5909670"/>
          <a:ext cx="2794000" cy="787400"/>
        </p:xfrm>
        <a:graphic>
          <a:graphicData uri="http://schemas.openxmlformats.org/presentationml/2006/ole">
            <mc:AlternateContent xmlns:mc="http://schemas.openxmlformats.org/markup-compatibility/2006">
              <mc:Choice xmlns:v="urn:schemas-microsoft-com:vml" Requires="v">
                <p:oleObj spid="_x0000_s33998" name="Equation" r:id="rId6" imgW="1396394" imgH="393529" progId="Equation.3">
                  <p:embed/>
                </p:oleObj>
              </mc:Choice>
              <mc:Fallback>
                <p:oleObj name="Equation" r:id="rId6" imgW="1396394" imgH="393529" progId="Equation.3">
                  <p:embed/>
                  <p:pic>
                    <p:nvPicPr>
                      <p:cNvPr id="0" name="Picture 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563" y="5909670"/>
                        <a:ext cx="27940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Freeform 11"/>
          <p:cNvSpPr>
            <a:spLocks/>
          </p:cNvSpPr>
          <p:nvPr/>
        </p:nvSpPr>
        <p:spPr bwMode="auto">
          <a:xfrm>
            <a:off x="1957388" y="1816199"/>
            <a:ext cx="5562600" cy="177800"/>
          </a:xfrm>
          <a:custGeom>
            <a:avLst/>
            <a:gdLst>
              <a:gd name="T0" fmla="*/ 0 w 3504"/>
              <a:gd name="T1" fmla="*/ 2147483647 h 112"/>
              <a:gd name="T2" fmla="*/ 2147483647 w 3504"/>
              <a:gd name="T3" fmla="*/ 2147483647 h 112"/>
              <a:gd name="T4" fmla="*/ 2147483647 w 3504"/>
              <a:gd name="T5" fmla="*/ 2147483647 h 112"/>
              <a:gd name="T6" fmla="*/ 2147483647 w 3504"/>
              <a:gd name="T7" fmla="*/ 2147483647 h 112"/>
              <a:gd name="T8" fmla="*/ 2147483647 w 3504"/>
              <a:gd name="T9" fmla="*/ 2147483647 h 112"/>
              <a:gd name="T10" fmla="*/ 2147483647 w 3504"/>
              <a:gd name="T11" fmla="*/ 2147483647 h 112"/>
              <a:gd name="T12" fmla="*/ 0 60000 65536"/>
              <a:gd name="T13" fmla="*/ 0 60000 65536"/>
              <a:gd name="T14" fmla="*/ 0 60000 65536"/>
              <a:gd name="T15" fmla="*/ 0 60000 65536"/>
              <a:gd name="T16" fmla="*/ 0 60000 65536"/>
              <a:gd name="T17" fmla="*/ 0 60000 65536"/>
              <a:gd name="T18" fmla="*/ 0 w 3504"/>
              <a:gd name="T19" fmla="*/ 0 h 112"/>
              <a:gd name="T20" fmla="*/ 3504 w 350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3504" h="112">
                <a:moveTo>
                  <a:pt x="0" y="104"/>
                </a:moveTo>
                <a:cubicBezTo>
                  <a:pt x="296" y="108"/>
                  <a:pt x="592" y="112"/>
                  <a:pt x="864" y="104"/>
                </a:cubicBezTo>
                <a:cubicBezTo>
                  <a:pt x="1136" y="96"/>
                  <a:pt x="1344" y="72"/>
                  <a:pt x="1632" y="56"/>
                </a:cubicBezTo>
                <a:cubicBezTo>
                  <a:pt x="1920" y="40"/>
                  <a:pt x="2304" y="16"/>
                  <a:pt x="2592" y="8"/>
                </a:cubicBezTo>
                <a:cubicBezTo>
                  <a:pt x="2880" y="0"/>
                  <a:pt x="3216" y="8"/>
                  <a:pt x="3360" y="8"/>
                </a:cubicBezTo>
                <a:cubicBezTo>
                  <a:pt x="3504" y="8"/>
                  <a:pt x="3480" y="8"/>
                  <a:pt x="3456" y="8"/>
                </a:cubicBezTo>
              </a:path>
            </a:pathLst>
          </a:custGeom>
          <a:noFill/>
          <a:ln w="190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58" name="Freeform 9"/>
          <p:cNvSpPr>
            <a:spLocks/>
          </p:cNvSpPr>
          <p:nvPr/>
        </p:nvSpPr>
        <p:spPr bwMode="auto">
          <a:xfrm>
            <a:off x="2109788" y="1130399"/>
            <a:ext cx="5270500" cy="404813"/>
          </a:xfrm>
          <a:custGeom>
            <a:avLst/>
            <a:gdLst>
              <a:gd name="T0" fmla="*/ 0 w 3320"/>
              <a:gd name="T1" fmla="*/ 2147483647 h 255"/>
              <a:gd name="T2" fmla="*/ 2147483647 w 3320"/>
              <a:gd name="T3" fmla="*/ 2147483647 h 255"/>
              <a:gd name="T4" fmla="*/ 2147483647 w 3320"/>
              <a:gd name="T5" fmla="*/ 2147483647 h 255"/>
              <a:gd name="T6" fmla="*/ 2147483647 w 3320"/>
              <a:gd name="T7" fmla="*/ 2147483647 h 255"/>
              <a:gd name="T8" fmla="*/ 2147483647 w 3320"/>
              <a:gd name="T9" fmla="*/ 2147483647 h 255"/>
              <a:gd name="T10" fmla="*/ 2147483647 w 3320"/>
              <a:gd name="T11" fmla="*/ 2147483647 h 255"/>
              <a:gd name="T12" fmla="*/ 2147483647 w 3320"/>
              <a:gd name="T13" fmla="*/ 2147483647 h 255"/>
              <a:gd name="T14" fmla="*/ 0 60000 65536"/>
              <a:gd name="T15" fmla="*/ 0 60000 65536"/>
              <a:gd name="T16" fmla="*/ 0 60000 65536"/>
              <a:gd name="T17" fmla="*/ 0 60000 65536"/>
              <a:gd name="T18" fmla="*/ 0 60000 65536"/>
              <a:gd name="T19" fmla="*/ 0 60000 65536"/>
              <a:gd name="T20" fmla="*/ 0 60000 65536"/>
              <a:gd name="T21" fmla="*/ 0 w 3320"/>
              <a:gd name="T22" fmla="*/ 0 h 255"/>
              <a:gd name="T23" fmla="*/ 3320 w 3320"/>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0" h="255">
                <a:moveTo>
                  <a:pt x="0" y="248"/>
                </a:moveTo>
                <a:cubicBezTo>
                  <a:pt x="132" y="251"/>
                  <a:pt x="264" y="255"/>
                  <a:pt x="432" y="248"/>
                </a:cubicBezTo>
                <a:cubicBezTo>
                  <a:pt x="599" y="240"/>
                  <a:pt x="752" y="232"/>
                  <a:pt x="1008" y="200"/>
                </a:cubicBezTo>
                <a:cubicBezTo>
                  <a:pt x="1264" y="168"/>
                  <a:pt x="1688" y="87"/>
                  <a:pt x="1968" y="56"/>
                </a:cubicBezTo>
                <a:cubicBezTo>
                  <a:pt x="2247" y="24"/>
                  <a:pt x="2480" y="15"/>
                  <a:pt x="2688" y="8"/>
                </a:cubicBezTo>
                <a:cubicBezTo>
                  <a:pt x="2895" y="0"/>
                  <a:pt x="3112" y="8"/>
                  <a:pt x="3216" y="8"/>
                </a:cubicBezTo>
                <a:cubicBezTo>
                  <a:pt x="3320" y="8"/>
                  <a:pt x="3316" y="8"/>
                  <a:pt x="3312" y="8"/>
                </a:cubicBez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59" name="Freeform 10"/>
          <p:cNvSpPr>
            <a:spLocks/>
          </p:cNvSpPr>
          <p:nvPr/>
        </p:nvSpPr>
        <p:spPr bwMode="auto">
          <a:xfrm>
            <a:off x="1970088" y="1422499"/>
            <a:ext cx="5397500" cy="341313"/>
          </a:xfrm>
          <a:custGeom>
            <a:avLst/>
            <a:gdLst>
              <a:gd name="T0" fmla="*/ 2147483647 w 3400"/>
              <a:gd name="T1" fmla="*/ 2147483647 h 215"/>
              <a:gd name="T2" fmla="*/ 2147483647 w 3400"/>
              <a:gd name="T3" fmla="*/ 2147483647 h 215"/>
              <a:gd name="T4" fmla="*/ 2147483647 w 3400"/>
              <a:gd name="T5" fmla="*/ 2147483647 h 215"/>
              <a:gd name="T6" fmla="*/ 2147483647 w 3400"/>
              <a:gd name="T7" fmla="*/ 2147483647 h 215"/>
              <a:gd name="T8" fmla="*/ 2147483647 w 3400"/>
              <a:gd name="T9" fmla="*/ 2147483647 h 215"/>
              <a:gd name="T10" fmla="*/ 2147483647 w 3400"/>
              <a:gd name="T11" fmla="*/ 2147483647 h 215"/>
              <a:gd name="T12" fmla="*/ 2147483647 w 3400"/>
              <a:gd name="T13" fmla="*/ 2147483647 h 215"/>
              <a:gd name="T14" fmla="*/ 2147483647 w 3400"/>
              <a:gd name="T15" fmla="*/ 2147483647 h 215"/>
              <a:gd name="T16" fmla="*/ 0 60000 65536"/>
              <a:gd name="T17" fmla="*/ 0 60000 65536"/>
              <a:gd name="T18" fmla="*/ 0 60000 65536"/>
              <a:gd name="T19" fmla="*/ 0 60000 65536"/>
              <a:gd name="T20" fmla="*/ 0 60000 65536"/>
              <a:gd name="T21" fmla="*/ 0 60000 65536"/>
              <a:gd name="T22" fmla="*/ 0 60000 65536"/>
              <a:gd name="T23" fmla="*/ 0 60000 65536"/>
              <a:gd name="T24" fmla="*/ 0 w 3400"/>
              <a:gd name="T25" fmla="*/ 0 h 215"/>
              <a:gd name="T26" fmla="*/ 3400 w 3400"/>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0" h="215">
                <a:moveTo>
                  <a:pt x="40" y="208"/>
                </a:moveTo>
                <a:cubicBezTo>
                  <a:pt x="20" y="208"/>
                  <a:pt x="0" y="208"/>
                  <a:pt x="88" y="208"/>
                </a:cubicBezTo>
                <a:cubicBezTo>
                  <a:pt x="176" y="208"/>
                  <a:pt x="416" y="215"/>
                  <a:pt x="568" y="208"/>
                </a:cubicBezTo>
                <a:cubicBezTo>
                  <a:pt x="719" y="200"/>
                  <a:pt x="856" y="175"/>
                  <a:pt x="1000" y="160"/>
                </a:cubicBezTo>
                <a:cubicBezTo>
                  <a:pt x="1143" y="144"/>
                  <a:pt x="1232" y="136"/>
                  <a:pt x="1432" y="112"/>
                </a:cubicBezTo>
                <a:cubicBezTo>
                  <a:pt x="1632" y="88"/>
                  <a:pt x="1976" y="31"/>
                  <a:pt x="2200" y="16"/>
                </a:cubicBezTo>
                <a:cubicBezTo>
                  <a:pt x="2423" y="0"/>
                  <a:pt x="2576" y="16"/>
                  <a:pt x="2776" y="16"/>
                </a:cubicBezTo>
                <a:cubicBezTo>
                  <a:pt x="2976" y="16"/>
                  <a:pt x="3188" y="16"/>
                  <a:pt x="3400" y="16"/>
                </a:cubicBezTo>
              </a:path>
            </a:pathLst>
          </a:custGeom>
          <a:noFill/>
          <a:ln w="190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60" name="Freeform 12"/>
          <p:cNvSpPr>
            <a:spLocks/>
          </p:cNvSpPr>
          <p:nvPr/>
        </p:nvSpPr>
        <p:spPr bwMode="auto">
          <a:xfrm>
            <a:off x="1957388" y="2133699"/>
            <a:ext cx="5486400" cy="165100"/>
          </a:xfrm>
          <a:custGeom>
            <a:avLst/>
            <a:gdLst>
              <a:gd name="T0" fmla="*/ 0 w 3456"/>
              <a:gd name="T1" fmla="*/ 2147483647 h 104"/>
              <a:gd name="T2" fmla="*/ 2147483647 w 3456"/>
              <a:gd name="T3" fmla="*/ 2147483647 h 104"/>
              <a:gd name="T4" fmla="*/ 2147483647 w 3456"/>
              <a:gd name="T5" fmla="*/ 2147483647 h 104"/>
              <a:gd name="T6" fmla="*/ 2147483647 w 3456"/>
              <a:gd name="T7" fmla="*/ 2147483647 h 104"/>
              <a:gd name="T8" fmla="*/ 2147483647 w 3456"/>
              <a:gd name="T9" fmla="*/ 2147483647 h 104"/>
              <a:gd name="T10" fmla="*/ 0 60000 65536"/>
              <a:gd name="T11" fmla="*/ 0 60000 65536"/>
              <a:gd name="T12" fmla="*/ 0 60000 65536"/>
              <a:gd name="T13" fmla="*/ 0 60000 65536"/>
              <a:gd name="T14" fmla="*/ 0 60000 65536"/>
              <a:gd name="T15" fmla="*/ 0 w 3456"/>
              <a:gd name="T16" fmla="*/ 0 h 104"/>
              <a:gd name="T17" fmla="*/ 3456 w 3456"/>
              <a:gd name="T18" fmla="*/ 104 h 104"/>
            </a:gdLst>
            <a:ahLst/>
            <a:cxnLst>
              <a:cxn ang="T10">
                <a:pos x="T0" y="T1"/>
              </a:cxn>
              <a:cxn ang="T11">
                <a:pos x="T2" y="T3"/>
              </a:cxn>
              <a:cxn ang="T12">
                <a:pos x="T4" y="T5"/>
              </a:cxn>
              <a:cxn ang="T13">
                <a:pos x="T6" y="T7"/>
              </a:cxn>
              <a:cxn ang="T14">
                <a:pos x="T8" y="T9"/>
              </a:cxn>
            </a:cxnLst>
            <a:rect l="T15" t="T16" r="T17" b="T18"/>
            <a:pathLst>
              <a:path w="3456" h="104">
                <a:moveTo>
                  <a:pt x="0" y="8"/>
                </a:moveTo>
                <a:cubicBezTo>
                  <a:pt x="24" y="4"/>
                  <a:pt x="48" y="0"/>
                  <a:pt x="240" y="8"/>
                </a:cubicBezTo>
                <a:cubicBezTo>
                  <a:pt x="431" y="15"/>
                  <a:pt x="776" y="40"/>
                  <a:pt x="1152" y="56"/>
                </a:cubicBezTo>
                <a:cubicBezTo>
                  <a:pt x="1528" y="72"/>
                  <a:pt x="2112" y="104"/>
                  <a:pt x="2496" y="104"/>
                </a:cubicBezTo>
                <a:cubicBezTo>
                  <a:pt x="2880" y="104"/>
                  <a:pt x="3168" y="80"/>
                  <a:pt x="3456" y="56"/>
                </a:cubicBezTo>
              </a:path>
            </a:pathLst>
          </a:custGeom>
          <a:noFill/>
          <a:ln w="190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61" name="Freeform 14"/>
          <p:cNvSpPr>
            <a:spLocks/>
          </p:cNvSpPr>
          <p:nvPr/>
        </p:nvSpPr>
        <p:spPr bwMode="auto">
          <a:xfrm>
            <a:off x="1957388" y="2362299"/>
            <a:ext cx="5486400" cy="152400"/>
          </a:xfrm>
          <a:custGeom>
            <a:avLst/>
            <a:gdLst>
              <a:gd name="T0" fmla="*/ 0 w 3456"/>
              <a:gd name="T1" fmla="*/ 0 h 96"/>
              <a:gd name="T2" fmla="*/ 2147483647 w 3456"/>
              <a:gd name="T3" fmla="*/ 2147483647 h 96"/>
              <a:gd name="T4" fmla="*/ 2147483647 w 3456"/>
              <a:gd name="T5" fmla="*/ 2147483647 h 96"/>
              <a:gd name="T6" fmla="*/ 2147483647 w 3456"/>
              <a:gd name="T7" fmla="*/ 2147483647 h 96"/>
              <a:gd name="T8" fmla="*/ 0 60000 65536"/>
              <a:gd name="T9" fmla="*/ 0 60000 65536"/>
              <a:gd name="T10" fmla="*/ 0 60000 65536"/>
              <a:gd name="T11" fmla="*/ 0 60000 65536"/>
              <a:gd name="T12" fmla="*/ 0 w 3456"/>
              <a:gd name="T13" fmla="*/ 0 h 96"/>
              <a:gd name="T14" fmla="*/ 3456 w 3456"/>
              <a:gd name="T15" fmla="*/ 96 h 96"/>
            </a:gdLst>
            <a:ahLst/>
            <a:cxnLst>
              <a:cxn ang="T8">
                <a:pos x="T0" y="T1"/>
              </a:cxn>
              <a:cxn ang="T9">
                <a:pos x="T2" y="T3"/>
              </a:cxn>
              <a:cxn ang="T10">
                <a:pos x="T4" y="T5"/>
              </a:cxn>
              <a:cxn ang="T11">
                <a:pos x="T6" y="T7"/>
              </a:cxn>
            </a:cxnLst>
            <a:rect l="T12" t="T13" r="T14" b="T15"/>
            <a:pathLst>
              <a:path w="3456" h="96">
                <a:moveTo>
                  <a:pt x="0" y="0"/>
                </a:moveTo>
                <a:cubicBezTo>
                  <a:pt x="332" y="16"/>
                  <a:pt x="664" y="32"/>
                  <a:pt x="1008" y="48"/>
                </a:cubicBezTo>
                <a:cubicBezTo>
                  <a:pt x="1352" y="64"/>
                  <a:pt x="1656" y="96"/>
                  <a:pt x="2064" y="96"/>
                </a:cubicBezTo>
                <a:cubicBezTo>
                  <a:pt x="2472" y="96"/>
                  <a:pt x="2964" y="72"/>
                  <a:pt x="3456" y="48"/>
                </a:cubicBez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62" name="Line 15"/>
          <p:cNvSpPr>
            <a:spLocks noChangeShapeType="1"/>
          </p:cNvSpPr>
          <p:nvPr/>
        </p:nvSpPr>
        <p:spPr bwMode="auto">
          <a:xfrm>
            <a:off x="2109788" y="1519337"/>
            <a:ext cx="304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63" name="Line 16"/>
          <p:cNvSpPr>
            <a:spLocks noChangeShapeType="1"/>
          </p:cNvSpPr>
          <p:nvPr/>
        </p:nvSpPr>
        <p:spPr bwMode="auto">
          <a:xfrm>
            <a:off x="2036763" y="1747937"/>
            <a:ext cx="304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64" name="Line 17"/>
          <p:cNvSpPr>
            <a:spLocks noChangeShapeType="1"/>
          </p:cNvSpPr>
          <p:nvPr/>
        </p:nvSpPr>
        <p:spPr bwMode="auto">
          <a:xfrm>
            <a:off x="1957388" y="1968599"/>
            <a:ext cx="304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65" name="Line 18"/>
          <p:cNvSpPr>
            <a:spLocks noChangeShapeType="1"/>
          </p:cNvSpPr>
          <p:nvPr/>
        </p:nvSpPr>
        <p:spPr bwMode="auto">
          <a:xfrm>
            <a:off x="1970088" y="2136874"/>
            <a:ext cx="304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66" name="Line 19"/>
          <p:cNvSpPr>
            <a:spLocks noChangeShapeType="1"/>
          </p:cNvSpPr>
          <p:nvPr/>
        </p:nvSpPr>
        <p:spPr bwMode="auto">
          <a:xfrm>
            <a:off x="1985963" y="2365474"/>
            <a:ext cx="304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67" name="Text Box 22"/>
          <p:cNvSpPr txBox="1">
            <a:spLocks noChangeArrowheads="1"/>
          </p:cNvSpPr>
          <p:nvPr/>
        </p:nvSpPr>
        <p:spPr bwMode="auto">
          <a:xfrm>
            <a:off x="571500" y="1670149"/>
            <a:ext cx="1263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Cambria Math" pitchFamily="18" charset="0"/>
                <a:ea typeface="Cambria Math" pitchFamily="18" charset="0"/>
              </a:rPr>
              <a:t>fluid in </a:t>
            </a:r>
            <a:r>
              <a:rPr lang="en-AU" sz="2000">
                <a:latin typeface="Cambria Math" pitchFamily="18" charset="0"/>
                <a:ea typeface="Cambria Math" pitchFamily="18" charset="0"/>
                <a:sym typeface="Symbol" pitchFamily="18" charset="2"/>
              </a:rPr>
              <a:t></a:t>
            </a:r>
            <a:endParaRPr lang="en-AU" sz="2000">
              <a:latin typeface="Cambria Math" pitchFamily="18" charset="0"/>
              <a:ea typeface="Cambria Math" pitchFamily="18" charset="0"/>
            </a:endParaRPr>
          </a:p>
        </p:txBody>
      </p:sp>
      <p:sp>
        <p:nvSpPr>
          <p:cNvPr id="68" name="Text Box 23"/>
          <p:cNvSpPr txBox="1">
            <a:spLocks noChangeArrowheads="1"/>
          </p:cNvSpPr>
          <p:nvPr/>
        </p:nvSpPr>
        <p:spPr bwMode="auto">
          <a:xfrm>
            <a:off x="7670800" y="1587599"/>
            <a:ext cx="1414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2000">
                <a:latin typeface="Cambria Math" pitchFamily="18" charset="0"/>
                <a:ea typeface="Cambria Math" pitchFamily="18" charset="0"/>
              </a:rPr>
              <a:t>fluid out </a:t>
            </a:r>
            <a:r>
              <a:rPr lang="en-AU" sz="2000">
                <a:latin typeface="Cambria Math" pitchFamily="18" charset="0"/>
                <a:ea typeface="Cambria Math" pitchFamily="18" charset="0"/>
                <a:sym typeface="Symbol" pitchFamily="18" charset="2"/>
              </a:rPr>
              <a:t></a:t>
            </a:r>
            <a:endParaRPr lang="en-AU" sz="2000">
              <a:latin typeface="Cambria Math" pitchFamily="18" charset="0"/>
              <a:ea typeface="Cambria Math" pitchFamily="18" charset="0"/>
            </a:endParaRPr>
          </a:p>
        </p:txBody>
      </p:sp>
      <p:sp>
        <p:nvSpPr>
          <p:cNvPr id="69" name="Oval 24"/>
          <p:cNvSpPr>
            <a:spLocks noChangeArrowheads="1"/>
          </p:cNvSpPr>
          <p:nvPr/>
        </p:nvSpPr>
        <p:spPr bwMode="auto">
          <a:xfrm>
            <a:off x="2373313" y="1539974"/>
            <a:ext cx="333375" cy="820738"/>
          </a:xfrm>
          <a:prstGeom prst="ellipse">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70" name="Oval 24"/>
          <p:cNvSpPr>
            <a:spLocks noChangeArrowheads="1"/>
          </p:cNvSpPr>
          <p:nvPr/>
        </p:nvSpPr>
        <p:spPr bwMode="auto">
          <a:xfrm>
            <a:off x="6865938" y="1136749"/>
            <a:ext cx="273050" cy="1304925"/>
          </a:xfrm>
          <a:prstGeom prst="ellipse">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graphicFrame>
        <p:nvGraphicFramePr>
          <p:cNvPr id="71" name="Object 44"/>
          <p:cNvGraphicFramePr>
            <a:graphicFrameLocks noChangeAspect="1"/>
          </p:cNvGraphicFramePr>
          <p:nvPr>
            <p:extLst>
              <p:ext uri="{D42A27DB-BD31-4B8C-83A1-F6EECF244321}">
                <p14:modId xmlns:p14="http://schemas.microsoft.com/office/powerpoint/2010/main" val="3487166537"/>
              </p:ext>
            </p:extLst>
          </p:nvPr>
        </p:nvGraphicFramePr>
        <p:xfrm>
          <a:off x="1293813" y="5013424"/>
          <a:ext cx="2644775" cy="431800"/>
        </p:xfrm>
        <a:graphic>
          <a:graphicData uri="http://schemas.openxmlformats.org/presentationml/2006/ole">
            <mc:AlternateContent xmlns:mc="http://schemas.openxmlformats.org/markup-compatibility/2006">
              <mc:Choice xmlns:v="urn:schemas-microsoft-com:vml" Requires="v">
                <p:oleObj spid="_x0000_s33999" name="Equation" r:id="rId8" imgW="1320227" imgH="215806" progId="Equation.3">
                  <p:embed/>
                </p:oleObj>
              </mc:Choice>
              <mc:Fallback>
                <p:oleObj name="Equation" r:id="rId8" imgW="1320227" imgH="215806" progId="Equation.3">
                  <p:embed/>
                  <p:pic>
                    <p:nvPicPr>
                      <p:cNvPr id="0" name="Picture 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3813" y="5013424"/>
                        <a:ext cx="26447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2" name="Group 70"/>
          <p:cNvGrpSpPr>
            <a:grpSpLocks/>
          </p:cNvGrpSpPr>
          <p:nvPr/>
        </p:nvGrpSpPr>
        <p:grpSpPr bwMode="auto">
          <a:xfrm>
            <a:off x="1962150" y="3381673"/>
            <a:ext cx="1076325" cy="1406525"/>
            <a:chOff x="1962618" y="3469462"/>
            <a:chExt cx="1075465" cy="1406248"/>
          </a:xfrm>
        </p:grpSpPr>
        <p:sp>
          <p:nvSpPr>
            <p:cNvPr id="73" name="AutoShape 36"/>
            <p:cNvSpPr>
              <a:spLocks noChangeArrowheads="1"/>
            </p:cNvSpPr>
            <p:nvPr/>
          </p:nvSpPr>
          <p:spPr bwMode="auto">
            <a:xfrm rot="-5400000">
              <a:off x="2295413" y="4139994"/>
              <a:ext cx="814086" cy="657346"/>
            </a:xfrm>
            <a:prstGeom prst="can">
              <a:avLst>
                <a:gd name="adj" fmla="val 50000"/>
              </a:avLst>
            </a:prstGeom>
            <a:solidFill>
              <a:srgbClr val="3399FF"/>
            </a:solidFill>
            <a:ln w="9525">
              <a:solidFill>
                <a:schemeClr val="tx1"/>
              </a:solidFill>
              <a:round/>
              <a:headEnd/>
              <a:tailEnd/>
            </a:ln>
          </p:spPr>
          <p:txBody>
            <a:bodyPr wrap="none" anchor="ctr"/>
            <a:lstStyle/>
            <a:p>
              <a:endParaRPr lang="en-AU"/>
            </a:p>
          </p:txBody>
        </p:sp>
        <p:sp>
          <p:nvSpPr>
            <p:cNvPr id="74" name="Line 38"/>
            <p:cNvSpPr>
              <a:spLocks noChangeShapeType="1"/>
            </p:cNvSpPr>
            <p:nvPr/>
          </p:nvSpPr>
          <p:spPr bwMode="auto">
            <a:xfrm>
              <a:off x="2499655" y="3960436"/>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75" name="Text Box 40"/>
            <p:cNvSpPr txBox="1">
              <a:spLocks noChangeArrowheads="1"/>
            </p:cNvSpPr>
            <p:nvPr/>
          </p:nvSpPr>
          <p:spPr bwMode="auto">
            <a:xfrm>
              <a:off x="2380531" y="3469462"/>
              <a:ext cx="657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v</a:t>
              </a:r>
              <a:r>
                <a:rPr lang="en-AU" baseline="-25000">
                  <a:latin typeface="Arial Narrow" pitchFamily="34" charset="0"/>
                </a:rPr>
                <a:t>1</a:t>
              </a:r>
              <a:r>
                <a:rPr lang="en-AU">
                  <a:latin typeface="Symbol" pitchFamily="18" charset="2"/>
                </a:rPr>
                <a:t>D</a:t>
              </a:r>
              <a:r>
                <a:rPr lang="en-AU">
                  <a:latin typeface="Arial Narrow" pitchFamily="34" charset="0"/>
                </a:rPr>
                <a:t>t</a:t>
              </a:r>
            </a:p>
          </p:txBody>
        </p:sp>
        <p:sp>
          <p:nvSpPr>
            <p:cNvPr id="76" name="Text Box 30"/>
            <p:cNvSpPr txBox="1">
              <a:spLocks noChangeArrowheads="1"/>
            </p:cNvSpPr>
            <p:nvPr/>
          </p:nvSpPr>
          <p:spPr bwMode="auto">
            <a:xfrm>
              <a:off x="1962618" y="4214125"/>
              <a:ext cx="445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A</a:t>
              </a:r>
              <a:r>
                <a:rPr lang="en-AU" baseline="-25000">
                  <a:latin typeface="Arial Narrow" pitchFamily="34" charset="0"/>
                </a:rPr>
                <a:t>1</a:t>
              </a:r>
              <a:endParaRPr lang="en-AU">
                <a:latin typeface="Arial Narrow" pitchFamily="34" charset="0"/>
              </a:endParaRPr>
            </a:p>
          </p:txBody>
        </p:sp>
      </p:grpSp>
      <p:grpSp>
        <p:nvGrpSpPr>
          <p:cNvPr id="77" name="Group 71"/>
          <p:cNvGrpSpPr>
            <a:grpSpLocks/>
          </p:cNvGrpSpPr>
          <p:nvPr/>
        </p:nvGrpSpPr>
        <p:grpSpPr bwMode="auto">
          <a:xfrm>
            <a:off x="6386513" y="2941935"/>
            <a:ext cx="1062037" cy="1927225"/>
            <a:chOff x="6386092" y="3029662"/>
            <a:chExt cx="1062896" cy="1925889"/>
          </a:xfrm>
        </p:grpSpPr>
        <p:sp>
          <p:nvSpPr>
            <p:cNvPr id="78" name="AutoShape 37"/>
            <p:cNvSpPr>
              <a:spLocks noChangeArrowheads="1"/>
            </p:cNvSpPr>
            <p:nvPr/>
          </p:nvSpPr>
          <p:spPr bwMode="auto">
            <a:xfrm rot="-5400000">
              <a:off x="6466737" y="4047759"/>
              <a:ext cx="1306010" cy="509573"/>
            </a:xfrm>
            <a:prstGeom prst="can">
              <a:avLst>
                <a:gd name="adj" fmla="val 50000"/>
              </a:avLst>
            </a:prstGeom>
            <a:solidFill>
              <a:srgbClr val="3399FF"/>
            </a:solidFill>
            <a:ln w="9525">
              <a:solidFill>
                <a:schemeClr val="tx1"/>
              </a:solidFill>
              <a:round/>
              <a:headEnd/>
              <a:tailEnd/>
            </a:ln>
          </p:spPr>
          <p:txBody>
            <a:bodyPr wrap="none" anchor="ctr"/>
            <a:lstStyle/>
            <a:p>
              <a:endParaRPr lang="en-AU"/>
            </a:p>
          </p:txBody>
        </p:sp>
        <p:sp>
          <p:nvSpPr>
            <p:cNvPr id="79" name="Line 39"/>
            <p:cNvSpPr>
              <a:spLocks noChangeShapeType="1"/>
            </p:cNvSpPr>
            <p:nvPr/>
          </p:nvSpPr>
          <p:spPr bwMode="auto">
            <a:xfrm>
              <a:off x="6967000" y="35553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80" name="Text Box 41"/>
            <p:cNvSpPr txBox="1">
              <a:spLocks noChangeArrowheads="1"/>
            </p:cNvSpPr>
            <p:nvPr/>
          </p:nvSpPr>
          <p:spPr bwMode="auto">
            <a:xfrm>
              <a:off x="6791436" y="3029662"/>
              <a:ext cx="657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v</a:t>
              </a:r>
              <a:r>
                <a:rPr lang="en-AU" baseline="-25000">
                  <a:latin typeface="Arial Narrow" pitchFamily="34" charset="0"/>
                </a:rPr>
                <a:t>2</a:t>
              </a:r>
              <a:r>
                <a:rPr lang="en-AU">
                  <a:latin typeface="Symbol" pitchFamily="18" charset="2"/>
                </a:rPr>
                <a:t>D</a:t>
              </a:r>
              <a:r>
                <a:rPr lang="en-AU">
                  <a:latin typeface="Arial Narrow" pitchFamily="34" charset="0"/>
                </a:rPr>
                <a:t>t</a:t>
              </a:r>
            </a:p>
          </p:txBody>
        </p:sp>
        <p:sp>
          <p:nvSpPr>
            <p:cNvPr id="81" name="Text Box 32"/>
            <p:cNvSpPr txBox="1">
              <a:spLocks noChangeArrowheads="1"/>
            </p:cNvSpPr>
            <p:nvPr/>
          </p:nvSpPr>
          <p:spPr bwMode="auto">
            <a:xfrm>
              <a:off x="6386092" y="4091637"/>
              <a:ext cx="445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A</a:t>
              </a:r>
              <a:r>
                <a:rPr lang="en-AU" baseline="-25000">
                  <a:latin typeface="Arial Narrow" pitchFamily="34" charset="0"/>
                </a:rPr>
                <a:t>2</a:t>
              </a:r>
              <a:endParaRPr lang="en-AU">
                <a:latin typeface="Arial Narrow" pitchFamily="34" charset="0"/>
              </a:endParaRPr>
            </a:p>
          </p:txBody>
        </p:sp>
      </p:grpSp>
      <p:graphicFrame>
        <p:nvGraphicFramePr>
          <p:cNvPr id="82" name="Object 4"/>
          <p:cNvGraphicFramePr>
            <a:graphicFrameLocks noChangeAspect="1"/>
          </p:cNvGraphicFramePr>
          <p:nvPr>
            <p:extLst>
              <p:ext uri="{D42A27DB-BD31-4B8C-83A1-F6EECF244321}">
                <p14:modId xmlns:p14="http://schemas.microsoft.com/office/powerpoint/2010/main" val="3909849711"/>
              </p:ext>
            </p:extLst>
          </p:nvPr>
        </p:nvGraphicFramePr>
        <p:xfrm>
          <a:off x="5703888" y="5013424"/>
          <a:ext cx="2695575" cy="431800"/>
        </p:xfrm>
        <a:graphic>
          <a:graphicData uri="http://schemas.openxmlformats.org/presentationml/2006/ole">
            <mc:AlternateContent xmlns:mc="http://schemas.openxmlformats.org/markup-compatibility/2006">
              <mc:Choice xmlns:v="urn:schemas-microsoft-com:vml" Requires="v">
                <p:oleObj spid="_x0000_s34000" name="Equation" r:id="rId10" imgW="1345616" imgH="215806" progId="Equation.3">
                  <p:embed/>
                </p:oleObj>
              </mc:Choice>
              <mc:Fallback>
                <p:oleObj name="Equation" r:id="rId10" imgW="1345616" imgH="215806" progId="Equation.3">
                  <p:embed/>
                  <p:pic>
                    <p:nvPicPr>
                      <p:cNvPr id="0" name="Picture 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3888" y="5013424"/>
                        <a:ext cx="26955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 name="Object 46"/>
          <p:cNvGraphicFramePr>
            <a:graphicFrameLocks noChangeAspect="1"/>
          </p:cNvGraphicFramePr>
          <p:nvPr>
            <p:extLst>
              <p:ext uri="{D42A27DB-BD31-4B8C-83A1-F6EECF244321}">
                <p14:modId xmlns:p14="http://schemas.microsoft.com/office/powerpoint/2010/main" val="2944587778"/>
              </p:ext>
            </p:extLst>
          </p:nvPr>
        </p:nvGraphicFramePr>
        <p:xfrm>
          <a:off x="4498975" y="6087470"/>
          <a:ext cx="3606800" cy="431800"/>
        </p:xfrm>
        <a:graphic>
          <a:graphicData uri="http://schemas.openxmlformats.org/presentationml/2006/ole">
            <mc:AlternateContent xmlns:mc="http://schemas.openxmlformats.org/markup-compatibility/2006">
              <mc:Choice xmlns:v="urn:schemas-microsoft-com:vml" Requires="v">
                <p:oleObj spid="_x0000_s34001" name="Equation" r:id="rId12" imgW="1803400" imgH="215900" progId="Equation.3">
                  <p:embed/>
                </p:oleObj>
              </mc:Choice>
              <mc:Fallback>
                <p:oleObj name="Equation" r:id="rId12" imgW="1803400" imgH="215900" progId="Equation.3">
                  <p:embed/>
                  <p:pic>
                    <p:nvPicPr>
                      <p:cNvPr id="0" name="Picture 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8975" y="6087470"/>
                        <a:ext cx="3606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59016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Conservation of Mass: The Continuity Eqn.</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Text Box 34"/>
          <p:cNvSpPr txBox="1">
            <a:spLocks noChangeArrowheads="1"/>
          </p:cNvSpPr>
          <p:nvPr/>
        </p:nvSpPr>
        <p:spPr bwMode="auto">
          <a:xfrm>
            <a:off x="179512" y="1148551"/>
            <a:ext cx="8784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a:solidFill>
                  <a:srgbClr val="FF0000"/>
                </a:solidFill>
                <a:latin typeface="Cambria Math" pitchFamily="18" charset="0"/>
                <a:ea typeface="Cambria Math" pitchFamily="18" charset="0"/>
              </a:rPr>
              <a:t>Q. </a:t>
            </a:r>
            <a:r>
              <a:rPr lang="en-AU" dirty="0" smtClean="0">
                <a:latin typeface="Cambria Math" pitchFamily="18" charset="0"/>
                <a:ea typeface="Cambria Math" pitchFamily="18" charset="0"/>
              </a:rPr>
              <a:t>A river is 40m wide, 2.2m deep and flows at 4.5 m/s.  It passes through a 3.7-m wide gorge, where the flow rate increases to 6.0 m/s.  How deep is the gorge?</a:t>
            </a:r>
            <a:endParaRPr lang="en-AU" dirty="0">
              <a:latin typeface="Cambria Math" pitchFamily="18" charset="0"/>
              <a:ea typeface="Cambria Math"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492896"/>
            <a:ext cx="6408712" cy="2169532"/>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1103586" y="4653136"/>
                <a:ext cx="1401256" cy="36080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𝐴</m:t>
                      </m:r>
                      <m:r>
                        <a:rPr lang="en-AU" sz="2400" b="0" i="1" baseline="-25000" smtClean="0">
                          <a:latin typeface="Cambria Math" panose="02040503050406030204" pitchFamily="18" charset="0"/>
                        </a:rPr>
                        <m:t>1</m:t>
                      </m:r>
                      <m:r>
                        <a:rPr lang="en-AU" sz="2400" b="0" i="1" smtClean="0">
                          <a:latin typeface="Cambria Math" panose="02040503050406030204" pitchFamily="18" charset="0"/>
                        </a:rPr>
                        <m:t>=</m:t>
                      </m:r>
                      <m:r>
                        <a:rPr lang="en-AU" sz="2400" b="0" i="1" smtClean="0">
                          <a:latin typeface="Cambria Math" panose="02040503050406030204" pitchFamily="18" charset="0"/>
                        </a:rPr>
                        <m:t>𝑤</m:t>
                      </m:r>
                      <m:r>
                        <a:rPr lang="en-AU" sz="2400" b="0" i="1" baseline="-25000" smtClean="0">
                          <a:latin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𝑑</m:t>
                      </m:r>
                      <m:r>
                        <a:rPr lang="en-AU" sz="2400" b="0" i="1" baseline="-25000" smtClean="0">
                          <a:latin typeface="Cambria Math" panose="02040503050406030204" pitchFamily="18" charset="0"/>
                          <a:ea typeface="Cambria Math" panose="02040503050406030204" pitchFamily="18" charset="0"/>
                        </a:rPr>
                        <m:t>1</m:t>
                      </m:r>
                    </m:oMath>
                  </m:oMathPara>
                </a14:m>
                <a:endParaRPr lang="en-AU" sz="2400" baseline="-25000" dirty="0"/>
              </a:p>
            </p:txBody>
          </p:sp>
        </mc:Choice>
        <mc:Fallback>
          <p:sp>
            <p:nvSpPr>
              <p:cNvPr id="3" name="TextBox 2"/>
              <p:cNvSpPr txBox="1">
                <a:spLocks noRot="1" noChangeAspect="1" noMove="1" noResize="1" noEditPoints="1" noAdjustHandles="1" noChangeArrowheads="1" noChangeShapeType="1" noTextEdit="1"/>
              </p:cNvSpPr>
              <p:nvPr/>
            </p:nvSpPr>
            <p:spPr>
              <a:xfrm>
                <a:off x="1103586" y="4653136"/>
                <a:ext cx="1401256" cy="360804"/>
              </a:xfrm>
              <a:prstGeom prst="rect">
                <a:avLst/>
              </a:prstGeom>
              <a:blipFill rotWithShape="0">
                <a:blip r:embed="rId5"/>
                <a:stretch>
                  <a:fillRect l="-4783" r="-2174" b="-22034"/>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7092280" y="4077072"/>
                <a:ext cx="1389226" cy="36080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𝐴</m:t>
                      </m:r>
                      <m:r>
                        <a:rPr lang="en-AU" sz="2400" b="0" i="1" baseline="-25000" smtClean="0">
                          <a:latin typeface="Cambria Math" panose="02040503050406030204" pitchFamily="18" charset="0"/>
                        </a:rPr>
                        <m:t>2</m:t>
                      </m:r>
                      <m:r>
                        <a:rPr lang="en-AU" sz="2400" b="0" i="1" smtClean="0">
                          <a:latin typeface="Cambria Math" panose="02040503050406030204" pitchFamily="18" charset="0"/>
                        </a:rPr>
                        <m:t>=</m:t>
                      </m:r>
                      <m:r>
                        <a:rPr lang="en-AU" sz="2400" b="0" i="1" smtClean="0">
                          <a:latin typeface="Cambria Math" panose="02040503050406030204" pitchFamily="18" charset="0"/>
                        </a:rPr>
                        <m:t>𝑤</m:t>
                      </m:r>
                      <m:r>
                        <a:rPr lang="en-AU" sz="2400" b="0" i="1" baseline="-25000" smtClean="0">
                          <a:latin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𝑑</m:t>
                      </m:r>
                      <m:r>
                        <a:rPr lang="en-AU" sz="2400" b="0" i="1" baseline="-25000" smtClean="0">
                          <a:latin typeface="Cambria Math" panose="02040503050406030204" pitchFamily="18" charset="0"/>
                          <a:ea typeface="Cambria Math" panose="02040503050406030204" pitchFamily="18" charset="0"/>
                        </a:rPr>
                        <m:t>2</m:t>
                      </m:r>
                    </m:oMath>
                  </m:oMathPara>
                </a14:m>
                <a:endParaRPr lang="en-AU" sz="2400" baseline="-25000" dirty="0"/>
              </a:p>
            </p:txBody>
          </p:sp>
        </mc:Choice>
        <mc:Fallback>
          <p:sp>
            <p:nvSpPr>
              <p:cNvPr id="44" name="TextBox 43"/>
              <p:cNvSpPr txBox="1">
                <a:spLocks noRot="1" noChangeAspect="1" noMove="1" noResize="1" noEditPoints="1" noAdjustHandles="1" noChangeArrowheads="1" noChangeShapeType="1" noTextEdit="1"/>
              </p:cNvSpPr>
              <p:nvPr/>
            </p:nvSpPr>
            <p:spPr>
              <a:xfrm>
                <a:off x="7092280" y="4077072"/>
                <a:ext cx="1389226" cy="360804"/>
              </a:xfrm>
              <a:prstGeom prst="rect">
                <a:avLst/>
              </a:prstGeom>
              <a:blipFill rotWithShape="0">
                <a:blip r:embed="rId6"/>
                <a:stretch>
                  <a:fillRect l="-5263" r="-2632" b="-20339"/>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945932" y="5291916"/>
                <a:ext cx="735934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𝐶𝑜𝑛𝑡𝑖𝑛𝑢𝑖𝑡𝑦</m:t>
                      </m:r>
                      <m:r>
                        <a:rPr lang="en-AU" sz="2400" b="0" i="1" smtClean="0">
                          <a:latin typeface="Cambria Math" panose="02040503050406030204" pitchFamily="18" charset="0"/>
                        </a:rPr>
                        <m:t> </m:t>
                      </m:r>
                      <m:r>
                        <a:rPr lang="en-AU" sz="2400" b="0" i="1" smtClean="0">
                          <a:latin typeface="Cambria Math" panose="02040503050406030204" pitchFamily="18" charset="0"/>
                        </a:rPr>
                        <m:t>𝑒𝑞𝑢𝑎𝑡𝑖𝑜𝑛</m:t>
                      </m:r>
                      <m:r>
                        <a:rPr lang="en-AU" sz="2400" b="0" i="1" smtClean="0">
                          <a:latin typeface="Cambria Math" panose="02040503050406030204" pitchFamily="18" charset="0"/>
                        </a:rPr>
                        <m:t> :</m:t>
                      </m:r>
                      <m:r>
                        <a:rPr lang="en-AU" sz="2400" b="0" i="1" smtClean="0">
                          <a:latin typeface="Cambria Math" panose="02040503050406030204" pitchFamily="18" charset="0"/>
                        </a:rPr>
                        <m:t>𝐴</m:t>
                      </m:r>
                      <m:r>
                        <a:rPr lang="en-AU" sz="2400" b="0" i="1" baseline="-25000" smtClean="0">
                          <a:latin typeface="Cambria Math" panose="02040503050406030204" pitchFamily="18" charset="0"/>
                        </a:rPr>
                        <m:t>1</m:t>
                      </m:r>
                      <m:r>
                        <a:rPr lang="en-AU" sz="2400" b="0" i="1" smtClean="0">
                          <a:latin typeface="Cambria Math" panose="02040503050406030204" pitchFamily="18" charset="0"/>
                        </a:rPr>
                        <m:t>𝑣</m:t>
                      </m:r>
                      <m:r>
                        <a:rPr lang="en-AU" sz="2400" b="0" i="1" baseline="-25000" smtClean="0">
                          <a:latin typeface="Cambria Math" panose="02040503050406030204" pitchFamily="18" charset="0"/>
                        </a:rPr>
                        <m:t>1</m:t>
                      </m:r>
                      <m:r>
                        <a:rPr lang="en-AU" sz="2400" b="0" i="1" smtClean="0">
                          <a:latin typeface="Cambria Math" panose="02040503050406030204" pitchFamily="18" charset="0"/>
                        </a:rPr>
                        <m:t>=</m:t>
                      </m:r>
                      <m:r>
                        <a:rPr lang="en-AU" sz="2400" b="0" i="1" smtClean="0">
                          <a:latin typeface="Cambria Math" panose="02040503050406030204" pitchFamily="18" charset="0"/>
                        </a:rPr>
                        <m:t>𝐴</m:t>
                      </m:r>
                      <m:r>
                        <a:rPr lang="en-AU" sz="2400" b="0" i="1" baseline="-25000" smtClean="0">
                          <a:latin typeface="Cambria Math" panose="02040503050406030204" pitchFamily="18" charset="0"/>
                        </a:rPr>
                        <m:t>2</m:t>
                      </m:r>
                      <m:r>
                        <a:rPr lang="en-AU" sz="2400" b="0" i="1" smtClean="0">
                          <a:latin typeface="Cambria Math" panose="02040503050406030204" pitchFamily="18" charset="0"/>
                        </a:rPr>
                        <m:t>𝑣</m:t>
                      </m:r>
                      <m:r>
                        <a:rPr lang="en-AU" sz="2400" b="0" i="1" baseline="-25000" smtClean="0">
                          <a:latin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𝑤</m:t>
                      </m:r>
                      <m:r>
                        <a:rPr lang="en-AU" sz="2400" b="0" i="1" baseline="-25000" smtClean="0">
                          <a:latin typeface="Cambria Math" panose="02040503050406030204" pitchFamily="18" charset="0"/>
                          <a:ea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𝑑</m:t>
                      </m:r>
                      <m:r>
                        <a:rPr lang="en-AU" sz="2400" b="0" i="1" baseline="-25000" smtClean="0">
                          <a:latin typeface="Cambria Math" panose="02040503050406030204" pitchFamily="18" charset="0"/>
                          <a:ea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𝑣</m:t>
                      </m:r>
                      <m:r>
                        <a:rPr lang="en-AU" sz="2400" b="0" i="1" baseline="-25000" smtClean="0">
                          <a:latin typeface="Cambria Math" panose="02040503050406030204" pitchFamily="18" charset="0"/>
                          <a:ea typeface="Cambria Math" panose="02040503050406030204" pitchFamily="18" charset="0"/>
                        </a:rPr>
                        <m:t>1</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𝑤</m:t>
                      </m:r>
                      <m:r>
                        <a:rPr lang="en-AU" sz="2400" b="0" i="1" baseline="-25000"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𝑑</m:t>
                      </m:r>
                      <m:r>
                        <a:rPr lang="en-AU" sz="2400" b="0" i="1" baseline="-25000"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𝑣</m:t>
                      </m:r>
                      <m:r>
                        <a:rPr lang="en-AU" sz="2400" b="0" i="1" baseline="-25000" smtClean="0">
                          <a:latin typeface="Cambria Math" panose="02040503050406030204" pitchFamily="18" charset="0"/>
                          <a:ea typeface="Cambria Math" panose="02040503050406030204" pitchFamily="18" charset="0"/>
                        </a:rPr>
                        <m:t>2</m:t>
                      </m:r>
                    </m:oMath>
                  </m:oMathPara>
                </a14:m>
                <a:endParaRPr lang="en-AU" sz="2400" baseline="-25000" dirty="0"/>
              </a:p>
            </p:txBody>
          </p:sp>
        </mc:Choice>
        <mc:Fallback>
          <p:sp>
            <p:nvSpPr>
              <p:cNvPr id="6" name="TextBox 5"/>
              <p:cNvSpPr txBox="1">
                <a:spLocks noRot="1" noChangeAspect="1" noMove="1" noResize="1" noEditPoints="1" noAdjustHandles="1" noChangeArrowheads="1" noChangeShapeType="1" noTextEdit="1"/>
              </p:cNvSpPr>
              <p:nvPr/>
            </p:nvSpPr>
            <p:spPr>
              <a:xfrm>
                <a:off x="945932" y="5291916"/>
                <a:ext cx="7359344" cy="369332"/>
              </a:xfrm>
              <a:prstGeom prst="rect">
                <a:avLst/>
              </a:prstGeom>
              <a:blipFill rotWithShape="0">
                <a:blip r:embed="rId7"/>
                <a:stretch>
                  <a:fillRect l="-994" b="-34426"/>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195736" y="5877272"/>
                <a:ext cx="5137497" cy="70153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𝑑</m:t>
                      </m:r>
                      <m:r>
                        <a:rPr lang="en-AU" sz="2400" b="0" i="1" baseline="-25000" smtClean="0">
                          <a:latin typeface="Cambria Math" panose="02040503050406030204" pitchFamily="18" charset="0"/>
                        </a:rPr>
                        <m:t>2</m:t>
                      </m:r>
                      <m:r>
                        <a:rPr lang="en-AU" sz="2400" b="0" i="1" smtClean="0">
                          <a:latin typeface="Cambria Math" panose="02040503050406030204" pitchFamily="18" charset="0"/>
                        </a:rPr>
                        <m:t>=</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𝑤</m:t>
                          </m:r>
                          <m:r>
                            <a:rPr lang="en-AU" sz="2400" b="0" i="1" baseline="-25000" smtClean="0">
                              <a:latin typeface="Cambria Math" panose="02040503050406030204" pitchFamily="18" charset="0"/>
                            </a:rPr>
                            <m:t>1</m:t>
                          </m:r>
                          <m:r>
                            <a:rPr lang="en-AU" sz="2400" b="0" i="1" smtClean="0">
                              <a:latin typeface="Cambria Math" panose="02040503050406030204" pitchFamily="18" charset="0"/>
                            </a:rPr>
                            <m:t>𝑑</m:t>
                          </m:r>
                          <m:r>
                            <a:rPr lang="en-AU" sz="2400" b="0" i="1" baseline="-25000" smtClean="0">
                              <a:latin typeface="Cambria Math" panose="02040503050406030204" pitchFamily="18" charset="0"/>
                            </a:rPr>
                            <m:t>1</m:t>
                          </m:r>
                          <m:r>
                            <a:rPr lang="en-AU" sz="2400" b="0" i="1" smtClean="0">
                              <a:latin typeface="Cambria Math" panose="02040503050406030204" pitchFamily="18" charset="0"/>
                            </a:rPr>
                            <m:t>𝑣</m:t>
                          </m:r>
                          <m:r>
                            <a:rPr lang="en-AU" sz="2400" b="0" i="1" baseline="-25000" smtClean="0">
                              <a:latin typeface="Cambria Math" panose="02040503050406030204" pitchFamily="18" charset="0"/>
                            </a:rPr>
                            <m:t>1</m:t>
                          </m:r>
                        </m:num>
                        <m:den>
                          <m:r>
                            <a:rPr lang="en-AU" sz="2400" b="0" i="1" smtClean="0">
                              <a:latin typeface="Cambria Math" panose="02040503050406030204" pitchFamily="18" charset="0"/>
                            </a:rPr>
                            <m:t>𝑤</m:t>
                          </m:r>
                          <m:r>
                            <a:rPr lang="en-AU" sz="2400" b="0" i="1" baseline="-25000" smtClean="0">
                              <a:latin typeface="Cambria Math" panose="02040503050406030204" pitchFamily="18" charset="0"/>
                            </a:rPr>
                            <m:t>2</m:t>
                          </m:r>
                          <m:r>
                            <a:rPr lang="en-AU" sz="2400" b="0" i="1" smtClean="0">
                              <a:latin typeface="Cambria Math" panose="02040503050406030204" pitchFamily="18" charset="0"/>
                            </a:rPr>
                            <m:t>𝑣</m:t>
                          </m:r>
                          <m:r>
                            <a:rPr lang="en-AU" sz="2400" b="0" i="1" baseline="-25000" smtClean="0">
                              <a:solidFill>
                                <a:schemeClr val="tx1"/>
                              </a:solidFill>
                              <a:latin typeface="Cambria Math" panose="02040503050406030204" pitchFamily="18" charset="0"/>
                            </a:rPr>
                            <m:t>2</m:t>
                          </m:r>
                        </m:den>
                      </m:f>
                      <m:r>
                        <a:rPr lang="en-AU" sz="2400" b="0" i="1" smtClean="0">
                          <a:latin typeface="Cambria Math" panose="02040503050406030204" pitchFamily="18" charset="0"/>
                        </a:rPr>
                        <m:t> =</m:t>
                      </m: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40</m:t>
                          </m:r>
                          <m:r>
                            <a:rPr lang="en-AU" sz="2400" b="0" i="1" smtClean="0">
                              <a:latin typeface="Cambria Math" panose="02040503050406030204" pitchFamily="18" charset="0"/>
                              <a:ea typeface="Cambria Math" panose="02040503050406030204" pitchFamily="18" charset="0"/>
                            </a:rPr>
                            <m:t>×2.2×4.5</m:t>
                          </m:r>
                        </m:num>
                        <m:den>
                          <m:r>
                            <a:rPr lang="en-AU" sz="2400" b="0" i="1" smtClean="0">
                              <a:latin typeface="Cambria Math" panose="02040503050406030204" pitchFamily="18" charset="0"/>
                            </a:rPr>
                            <m:t>3.7</m:t>
                          </m:r>
                          <m:r>
                            <a:rPr lang="en-AU" sz="2400" b="0" i="1" smtClean="0">
                              <a:latin typeface="Cambria Math" panose="02040503050406030204" pitchFamily="18" charset="0"/>
                              <a:ea typeface="Cambria Math" panose="02040503050406030204" pitchFamily="18" charset="0"/>
                            </a:rPr>
                            <m:t>×6.0</m:t>
                          </m:r>
                        </m:den>
                      </m:f>
                      <m:r>
                        <a:rPr lang="en-AU" sz="2400" b="0" i="1" smtClean="0">
                          <a:latin typeface="Cambria Math" panose="02040503050406030204" pitchFamily="18" charset="0"/>
                        </a:rPr>
                        <m:t> =18 </m:t>
                      </m:r>
                      <m:r>
                        <a:rPr lang="en-AU" sz="2400" b="0" i="1" smtClean="0">
                          <a:latin typeface="Cambria Math" panose="02040503050406030204" pitchFamily="18" charset="0"/>
                        </a:rPr>
                        <m:t>𝑚</m:t>
                      </m:r>
                    </m:oMath>
                  </m:oMathPara>
                </a14:m>
                <a:endParaRPr lang="en-AU" sz="2400" dirty="0"/>
              </a:p>
            </p:txBody>
          </p:sp>
        </mc:Choice>
        <mc:Fallback>
          <p:sp>
            <p:nvSpPr>
              <p:cNvPr id="8" name="TextBox 7"/>
              <p:cNvSpPr txBox="1">
                <a:spLocks noRot="1" noChangeAspect="1" noMove="1" noResize="1" noEditPoints="1" noAdjustHandles="1" noChangeArrowheads="1" noChangeShapeType="1" noTextEdit="1"/>
              </p:cNvSpPr>
              <p:nvPr/>
            </p:nvSpPr>
            <p:spPr>
              <a:xfrm>
                <a:off x="2195736" y="5877272"/>
                <a:ext cx="5137497" cy="701539"/>
              </a:xfrm>
              <a:prstGeom prst="rect">
                <a:avLst/>
              </a:prstGeom>
              <a:blipFill rotWithShape="0">
                <a:blip r:embed="rId8"/>
                <a:stretch>
                  <a:fillRect b="-9565"/>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63196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2774"/>
            <a:ext cx="91440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A microscopic view</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0" name="Group 208"/>
          <p:cNvGrpSpPr>
            <a:grpSpLocks/>
          </p:cNvGrpSpPr>
          <p:nvPr/>
        </p:nvGrpSpPr>
        <p:grpSpPr bwMode="auto">
          <a:xfrm>
            <a:off x="572145" y="4797152"/>
            <a:ext cx="7888287" cy="1943100"/>
            <a:chOff x="238004" y="4901875"/>
            <a:chExt cx="7887407" cy="1943375"/>
          </a:xfrm>
        </p:grpSpPr>
        <p:sp>
          <p:nvSpPr>
            <p:cNvPr id="63" name="Text Box 6"/>
            <p:cNvSpPr txBox="1">
              <a:spLocks noChangeArrowheads="1"/>
            </p:cNvSpPr>
            <p:nvPr/>
          </p:nvSpPr>
          <p:spPr bwMode="auto">
            <a:xfrm>
              <a:off x="3773588" y="5051384"/>
              <a:ext cx="663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b="1" dirty="0">
                  <a:solidFill>
                    <a:schemeClr val="tx2"/>
                  </a:solidFill>
                  <a:latin typeface="Cambria Math" pitchFamily="18" charset="0"/>
                  <a:ea typeface="Cambria Math" pitchFamily="18" charset="0"/>
                </a:rPr>
                <a:t>Gas</a:t>
              </a:r>
            </a:p>
          </p:txBody>
        </p:sp>
        <p:pic>
          <p:nvPicPr>
            <p:cNvPr id="66" name="Picture 2"/>
            <p:cNvPicPr>
              <a:picLocks noChangeArrowheads="1"/>
            </p:cNvPicPr>
            <p:nvPr/>
          </p:nvPicPr>
          <p:blipFill>
            <a:blip r:embed="rId4">
              <a:extLst>
                <a:ext uri="{28A0092B-C50C-407E-A947-70E740481C1C}">
                  <a14:useLocalDpi xmlns:a14="http://schemas.microsoft.com/office/drawing/2010/main" val="0"/>
                </a:ext>
              </a:extLst>
            </a:blip>
            <a:srcRect t="15994" b="5569"/>
            <a:stretch>
              <a:fillRect/>
            </a:stretch>
          </p:blipFill>
          <p:spPr bwMode="auto">
            <a:xfrm>
              <a:off x="238004" y="5045250"/>
              <a:ext cx="216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8"/>
            <p:cNvSpPr txBox="1">
              <a:spLocks noChangeArrowheads="1"/>
            </p:cNvSpPr>
            <p:nvPr/>
          </p:nvSpPr>
          <p:spPr bwMode="auto">
            <a:xfrm>
              <a:off x="3165271" y="5540596"/>
              <a:ext cx="1938456" cy="8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AU">
                  <a:latin typeface="Cambria Math" pitchFamily="18" charset="0"/>
                  <a:ea typeface="Cambria Math" pitchFamily="18" charset="0"/>
                </a:rPr>
                <a:t>Fluid</a:t>
              </a:r>
            </a:p>
            <a:p>
              <a:pPr algn="ctr"/>
              <a:r>
                <a:rPr lang="en-AU">
                  <a:latin typeface="Cambria Math" pitchFamily="18" charset="0"/>
                  <a:ea typeface="Cambria Math" pitchFamily="18" charset="0"/>
                </a:rPr>
                <a:t>compressible</a:t>
              </a:r>
            </a:p>
          </p:txBody>
        </p:sp>
        <p:pic>
          <p:nvPicPr>
            <p:cNvPr id="68" name="Picture 3"/>
            <p:cNvPicPr>
              <a:picLocks noChangeAspect="1" noChangeArrowheads="1"/>
            </p:cNvPicPr>
            <p:nvPr/>
          </p:nvPicPr>
          <p:blipFill>
            <a:blip r:embed="rId5">
              <a:extLst>
                <a:ext uri="{28A0092B-C50C-407E-A947-70E740481C1C}">
                  <a14:useLocalDpi xmlns:a14="http://schemas.microsoft.com/office/drawing/2010/main" val="0"/>
                </a:ext>
              </a:extLst>
            </a:blip>
            <a:srcRect l="67670" t="14203" r="1109" b="13496"/>
            <a:stretch>
              <a:fillRect/>
            </a:stretch>
          </p:blipFill>
          <p:spPr bwMode="auto">
            <a:xfrm rot="5400000">
              <a:off x="5926219" y="4635659"/>
              <a:ext cx="1932975" cy="246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207"/>
          <p:cNvGrpSpPr>
            <a:grpSpLocks/>
          </p:cNvGrpSpPr>
          <p:nvPr/>
        </p:nvGrpSpPr>
        <p:grpSpPr bwMode="auto">
          <a:xfrm>
            <a:off x="553094" y="2924944"/>
            <a:ext cx="7907338" cy="1957388"/>
            <a:chOff x="220875" y="2997847"/>
            <a:chExt cx="7906466" cy="1956121"/>
          </a:xfrm>
        </p:grpSpPr>
        <p:sp>
          <p:nvSpPr>
            <p:cNvPr id="72" name="Text Box 5"/>
            <p:cNvSpPr txBox="1">
              <a:spLocks noChangeArrowheads="1"/>
            </p:cNvSpPr>
            <p:nvPr/>
          </p:nvSpPr>
          <p:spPr bwMode="auto">
            <a:xfrm>
              <a:off x="3621188" y="3073079"/>
              <a:ext cx="1013307" cy="46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b="1" dirty="0">
                  <a:solidFill>
                    <a:schemeClr val="tx2"/>
                  </a:solidFill>
                  <a:latin typeface="Cambria Math" pitchFamily="18" charset="0"/>
                  <a:ea typeface="Cambria Math" pitchFamily="18" charset="0"/>
                </a:rPr>
                <a:t>Liquid</a:t>
              </a:r>
            </a:p>
          </p:txBody>
        </p:sp>
        <p:pic>
          <p:nvPicPr>
            <p:cNvPr id="7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75" y="3106825"/>
              <a:ext cx="216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8"/>
            <p:cNvSpPr txBox="1">
              <a:spLocks noChangeArrowheads="1"/>
            </p:cNvSpPr>
            <p:nvPr/>
          </p:nvSpPr>
          <p:spPr bwMode="auto">
            <a:xfrm>
              <a:off x="2970028" y="3663568"/>
              <a:ext cx="2209335" cy="83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AU" dirty="0">
                  <a:latin typeface="Cambria Math" pitchFamily="18" charset="0"/>
                  <a:ea typeface="Cambria Math" pitchFamily="18" charset="0"/>
                </a:rPr>
                <a:t>Fluid</a:t>
              </a:r>
            </a:p>
            <a:p>
              <a:pPr algn="ctr"/>
              <a:r>
                <a:rPr lang="en-AU" dirty="0" smtClean="0">
                  <a:latin typeface="Cambria Math" pitchFamily="18" charset="0"/>
                  <a:ea typeface="Cambria Math" pitchFamily="18" charset="0"/>
                </a:rPr>
                <a:t>Incompressible</a:t>
              </a:r>
              <a:endParaRPr lang="en-AU" b="1" dirty="0">
                <a:latin typeface="Cambria Math" pitchFamily="18" charset="0"/>
                <a:ea typeface="Cambria Math" pitchFamily="18" charset="0"/>
              </a:endParaRPr>
            </a:p>
          </p:txBody>
        </p:sp>
        <p:pic>
          <p:nvPicPr>
            <p:cNvPr id="75" name="Picture 3"/>
            <p:cNvPicPr>
              <a:picLocks noChangeAspect="1" noChangeArrowheads="1"/>
            </p:cNvPicPr>
            <p:nvPr/>
          </p:nvPicPr>
          <p:blipFill>
            <a:blip r:embed="rId5">
              <a:extLst>
                <a:ext uri="{28A0092B-C50C-407E-A947-70E740481C1C}">
                  <a14:useLocalDpi xmlns:a14="http://schemas.microsoft.com/office/drawing/2010/main" val="0"/>
                </a:ext>
              </a:extLst>
            </a:blip>
            <a:srcRect l="34734" t="14203" r="33672" b="13496"/>
            <a:stretch>
              <a:fillRect/>
            </a:stretch>
          </p:blipFill>
          <p:spPr bwMode="auto">
            <a:xfrm rot="5400000">
              <a:off x="5916576" y="2743204"/>
              <a:ext cx="1956121" cy="246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 name="Group 206"/>
          <p:cNvGrpSpPr>
            <a:grpSpLocks/>
          </p:cNvGrpSpPr>
          <p:nvPr/>
        </p:nvGrpSpPr>
        <p:grpSpPr bwMode="auto">
          <a:xfrm>
            <a:off x="561032" y="1052736"/>
            <a:ext cx="7899400" cy="1920875"/>
            <a:chOff x="240175" y="1099598"/>
            <a:chExt cx="7900673" cy="1921397"/>
          </a:xfrm>
        </p:grpSpPr>
        <p:sp>
          <p:nvSpPr>
            <p:cNvPr id="77" name="Text Box 4"/>
            <p:cNvSpPr txBox="1">
              <a:spLocks noChangeArrowheads="1"/>
            </p:cNvSpPr>
            <p:nvPr/>
          </p:nvSpPr>
          <p:spPr bwMode="auto">
            <a:xfrm>
              <a:off x="3702211" y="1384140"/>
              <a:ext cx="827604" cy="46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b="1" dirty="0">
                  <a:solidFill>
                    <a:schemeClr val="tx2"/>
                  </a:solidFill>
                  <a:latin typeface="Cambria Math" pitchFamily="18" charset="0"/>
                  <a:ea typeface="Cambria Math" pitchFamily="18" charset="0"/>
                </a:rPr>
                <a:t>Solid</a:t>
              </a:r>
            </a:p>
          </p:txBody>
        </p:sp>
        <p:sp>
          <p:nvSpPr>
            <p:cNvPr id="78" name="Text Box 8"/>
            <p:cNvSpPr txBox="1">
              <a:spLocks noChangeArrowheads="1"/>
            </p:cNvSpPr>
            <p:nvPr/>
          </p:nvSpPr>
          <p:spPr bwMode="auto">
            <a:xfrm>
              <a:off x="3354037" y="1832839"/>
              <a:ext cx="1525279" cy="46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a:latin typeface="Cambria Math" pitchFamily="18" charset="0"/>
                  <a:ea typeface="Cambria Math" pitchFamily="18" charset="0"/>
                </a:rPr>
                <a:t>rigid body</a:t>
              </a:r>
            </a:p>
          </p:txBody>
        </p:sp>
        <p:pic>
          <p:nvPicPr>
            <p:cNvPr id="79" name="Picture 1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175" y="1181550"/>
              <a:ext cx="216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3"/>
            <p:cNvPicPr>
              <a:picLocks noChangeAspect="1" noChangeArrowheads="1"/>
            </p:cNvPicPr>
            <p:nvPr/>
          </p:nvPicPr>
          <p:blipFill>
            <a:blip r:embed="rId5">
              <a:extLst>
                <a:ext uri="{28A0092B-C50C-407E-A947-70E740481C1C}">
                  <a14:useLocalDpi xmlns:a14="http://schemas.microsoft.com/office/drawing/2010/main" val="0"/>
                </a:ext>
              </a:extLst>
            </a:blip>
            <a:srcRect l="1427" t="14203" r="67540" b="13496"/>
            <a:stretch>
              <a:fillRect/>
            </a:stretch>
          </p:blipFill>
          <p:spPr bwMode="auto">
            <a:xfrm rot="5400000">
              <a:off x="5947445" y="827593"/>
              <a:ext cx="1921397" cy="246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0947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Conservation of Energy: Bernoulli’s Eqn.</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6"/>
          <p:cNvSpPr/>
          <p:nvPr/>
        </p:nvSpPr>
        <p:spPr>
          <a:xfrm>
            <a:off x="251520" y="5832974"/>
            <a:ext cx="8446898" cy="908394"/>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76"/>
          <p:cNvSpPr>
            <a:spLocks/>
          </p:cNvSpPr>
          <p:nvPr/>
        </p:nvSpPr>
        <p:spPr bwMode="auto">
          <a:xfrm>
            <a:off x="2022475" y="1662113"/>
            <a:ext cx="4321175" cy="1909762"/>
          </a:xfrm>
          <a:custGeom>
            <a:avLst/>
            <a:gdLst>
              <a:gd name="T0" fmla="*/ 164892 w 4321585"/>
              <a:gd name="T1" fmla="*/ 1025089 h 1910000"/>
              <a:gd name="T2" fmla="*/ 819592 w 4321585"/>
              <a:gd name="T3" fmla="*/ 1025089 h 1910000"/>
              <a:gd name="T4" fmla="*/ 1603712 w 4321585"/>
              <a:gd name="T5" fmla="*/ 1017479 h 1910000"/>
              <a:gd name="T6" fmla="*/ 2364992 w 4321585"/>
              <a:gd name="T7" fmla="*/ 971819 h 1910000"/>
              <a:gd name="T8" fmla="*/ 2760852 w 4321585"/>
              <a:gd name="T9" fmla="*/ 903319 h 1910000"/>
              <a:gd name="T10" fmla="*/ 3032886 w 4321585"/>
              <a:gd name="T11" fmla="*/ 483785 h 1910000"/>
              <a:gd name="T12" fmla="*/ 3308972 w 4321585"/>
              <a:gd name="T13" fmla="*/ 73779 h 1910000"/>
              <a:gd name="T14" fmla="*/ 3689322 w 4321585"/>
              <a:gd name="T15" fmla="*/ 41120 h 1910000"/>
              <a:gd name="T16" fmla="*/ 4232415 w 4321585"/>
              <a:gd name="T17" fmla="*/ 34379 h 1910000"/>
              <a:gd name="T18" fmla="*/ 4199659 w 4321585"/>
              <a:gd name="T19" fmla="*/ 149879 h 1910000"/>
              <a:gd name="T20" fmla="*/ 4141265 w 4321585"/>
              <a:gd name="T21" fmla="*/ 384266 h 1910000"/>
              <a:gd name="T22" fmla="*/ 4153992 w 4321585"/>
              <a:gd name="T23" fmla="*/ 1047924 h 1910000"/>
              <a:gd name="T24" fmla="*/ 4281471 w 4321585"/>
              <a:gd name="T25" fmla="*/ 1348395 h 1910000"/>
              <a:gd name="T26" fmla="*/ 3861522 w 4321585"/>
              <a:gd name="T27" fmla="*/ 1394825 h 1910000"/>
              <a:gd name="T28" fmla="*/ 3507475 w 4321585"/>
              <a:gd name="T29" fmla="*/ 1437795 h 1910000"/>
              <a:gd name="T30" fmla="*/ 3248360 w 4321585"/>
              <a:gd name="T31" fmla="*/ 1595783 h 1910000"/>
              <a:gd name="T32" fmla="*/ 2868684 w 4321585"/>
              <a:gd name="T33" fmla="*/ 1818508 h 1910000"/>
              <a:gd name="T34" fmla="*/ 1782468 w 4321585"/>
              <a:gd name="T35" fmla="*/ 1880263 h 1910000"/>
              <a:gd name="T36" fmla="*/ 1017233 w 4321585"/>
              <a:gd name="T37" fmla="*/ 1907620 h 1910000"/>
              <a:gd name="T38" fmla="*/ 134442 w 4321585"/>
              <a:gd name="T39" fmla="*/ 1877469 h 1910000"/>
              <a:gd name="T40" fmla="*/ 210572 w 4321585"/>
              <a:gd name="T41" fmla="*/ 1816584 h 1910000"/>
              <a:gd name="T42" fmla="*/ 309542 w 4321585"/>
              <a:gd name="T43" fmla="*/ 1664375 h 1910000"/>
              <a:gd name="T44" fmla="*/ 324762 w 4321585"/>
              <a:gd name="T45" fmla="*/ 1420839 h 1910000"/>
              <a:gd name="T46" fmla="*/ 301922 w 4321585"/>
              <a:gd name="T47" fmla="*/ 1207745 h 1910000"/>
              <a:gd name="T48" fmla="*/ 164892 w 4321585"/>
              <a:gd name="T49" fmla="*/ 1025089 h 191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21585"/>
              <a:gd name="T76" fmla="*/ 0 h 1910000"/>
              <a:gd name="T77" fmla="*/ 4321585 w 4321585"/>
              <a:gd name="T78" fmla="*/ 1910000 h 191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21585" h="1910000">
                <a:moveTo>
                  <a:pt x="165052" y="1026369"/>
                </a:moveTo>
                <a:lnTo>
                  <a:pt x="820372" y="1026369"/>
                </a:lnTo>
                <a:lnTo>
                  <a:pt x="1605232" y="1018749"/>
                </a:lnTo>
                <a:cubicBezTo>
                  <a:pt x="1863042" y="1009859"/>
                  <a:pt x="2128810" y="1062090"/>
                  <a:pt x="2367232" y="973029"/>
                </a:cubicBezTo>
                <a:cubicBezTo>
                  <a:pt x="2556462" y="922229"/>
                  <a:pt x="2652050" y="985890"/>
                  <a:pt x="2763472" y="904449"/>
                </a:cubicBezTo>
                <a:cubicBezTo>
                  <a:pt x="2874894" y="823008"/>
                  <a:pt x="2944326" y="622815"/>
                  <a:pt x="3035766" y="484385"/>
                </a:cubicBezTo>
                <a:cubicBezTo>
                  <a:pt x="3127206" y="345955"/>
                  <a:pt x="3202603" y="147738"/>
                  <a:pt x="3312112" y="73869"/>
                </a:cubicBezTo>
                <a:cubicBezTo>
                  <a:pt x="3421621" y="0"/>
                  <a:pt x="3538767" y="47745"/>
                  <a:pt x="3692823" y="41170"/>
                </a:cubicBezTo>
                <a:cubicBezTo>
                  <a:pt x="3846879" y="34595"/>
                  <a:pt x="4151309" y="16269"/>
                  <a:pt x="4236447" y="34419"/>
                </a:cubicBezTo>
                <a:cubicBezTo>
                  <a:pt x="4321585" y="52569"/>
                  <a:pt x="4218860" y="91681"/>
                  <a:pt x="4203652" y="150069"/>
                </a:cubicBezTo>
                <a:cubicBezTo>
                  <a:pt x="4188444" y="208457"/>
                  <a:pt x="4152820" y="234886"/>
                  <a:pt x="4145200" y="384746"/>
                </a:cubicBezTo>
                <a:cubicBezTo>
                  <a:pt x="4137580" y="534606"/>
                  <a:pt x="4134542" y="888341"/>
                  <a:pt x="4157932" y="1049229"/>
                </a:cubicBezTo>
                <a:cubicBezTo>
                  <a:pt x="4181323" y="1210117"/>
                  <a:pt x="4174313" y="1223606"/>
                  <a:pt x="4285543" y="1350075"/>
                </a:cubicBezTo>
                <a:cubicBezTo>
                  <a:pt x="4236753" y="1407964"/>
                  <a:pt x="3994311" y="1381647"/>
                  <a:pt x="3865189" y="1396565"/>
                </a:cubicBezTo>
                <a:cubicBezTo>
                  <a:pt x="3736067" y="1411483"/>
                  <a:pt x="3613102" y="1406050"/>
                  <a:pt x="3510811" y="1439585"/>
                </a:cubicBezTo>
                <a:cubicBezTo>
                  <a:pt x="3408520" y="1473120"/>
                  <a:pt x="3358009" y="1534241"/>
                  <a:pt x="3251441" y="1597773"/>
                </a:cubicBezTo>
                <a:cubicBezTo>
                  <a:pt x="3144873" y="1661305"/>
                  <a:pt x="3115952" y="1773306"/>
                  <a:pt x="2871405" y="1820778"/>
                </a:cubicBezTo>
                <a:cubicBezTo>
                  <a:pt x="2626858" y="1868250"/>
                  <a:pt x="2089167" y="1863878"/>
                  <a:pt x="1784158" y="1882606"/>
                </a:cubicBezTo>
                <a:lnTo>
                  <a:pt x="1018203" y="1910000"/>
                </a:lnTo>
                <a:cubicBezTo>
                  <a:pt x="741343" y="1896030"/>
                  <a:pt x="269144" y="1895001"/>
                  <a:pt x="134572" y="1879809"/>
                </a:cubicBezTo>
                <a:cubicBezTo>
                  <a:pt x="0" y="1864617"/>
                  <a:pt x="181562" y="1854409"/>
                  <a:pt x="210772" y="1818849"/>
                </a:cubicBezTo>
                <a:cubicBezTo>
                  <a:pt x="239982" y="1783289"/>
                  <a:pt x="290782" y="1732489"/>
                  <a:pt x="309832" y="1666449"/>
                </a:cubicBezTo>
                <a:cubicBezTo>
                  <a:pt x="328882" y="1600409"/>
                  <a:pt x="326342" y="1498809"/>
                  <a:pt x="325072" y="1422609"/>
                </a:cubicBezTo>
                <a:cubicBezTo>
                  <a:pt x="323802" y="1346409"/>
                  <a:pt x="326342" y="1275289"/>
                  <a:pt x="302212" y="1209249"/>
                </a:cubicBezTo>
                <a:cubicBezTo>
                  <a:pt x="278082" y="1143209"/>
                  <a:pt x="229187" y="1084789"/>
                  <a:pt x="165052" y="1026369"/>
                </a:cubicBezTo>
                <a:close/>
              </a:path>
            </a:pathLst>
          </a:custGeom>
          <a:solidFill>
            <a:srgbClr val="66CCFF"/>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39" name="AutoShape 36"/>
          <p:cNvSpPr>
            <a:spLocks noChangeArrowheads="1"/>
          </p:cNvSpPr>
          <p:nvPr/>
        </p:nvSpPr>
        <p:spPr bwMode="auto">
          <a:xfrm rot="16200000">
            <a:off x="1608932" y="2763044"/>
            <a:ext cx="814387" cy="657225"/>
          </a:xfrm>
          <a:prstGeom prst="can">
            <a:avLst>
              <a:gd name="adj" fmla="val 50000"/>
            </a:avLst>
          </a:prstGeom>
          <a:noFill/>
          <a:ln w="9525">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49" name="Line 39"/>
          <p:cNvSpPr>
            <a:spLocks noChangeShapeType="1"/>
          </p:cNvSpPr>
          <p:nvPr/>
        </p:nvSpPr>
        <p:spPr bwMode="auto">
          <a:xfrm>
            <a:off x="6294438" y="3140968"/>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50" name="Text Box 41"/>
          <p:cNvSpPr txBox="1">
            <a:spLocks noChangeArrowheads="1"/>
          </p:cNvSpPr>
          <p:nvPr/>
        </p:nvSpPr>
        <p:spPr bwMode="auto">
          <a:xfrm>
            <a:off x="6119813" y="3191570"/>
            <a:ext cx="65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v</a:t>
            </a:r>
            <a:r>
              <a:rPr lang="en-AU" baseline="-25000">
                <a:latin typeface="Arial Narrow" pitchFamily="34" charset="0"/>
              </a:rPr>
              <a:t>2</a:t>
            </a:r>
            <a:r>
              <a:rPr lang="en-AU">
                <a:latin typeface="Symbol" pitchFamily="18" charset="2"/>
              </a:rPr>
              <a:t>D</a:t>
            </a:r>
            <a:r>
              <a:rPr lang="en-AU">
                <a:latin typeface="Arial Narrow" pitchFamily="34" charset="0"/>
              </a:rPr>
              <a:t>t</a:t>
            </a:r>
          </a:p>
        </p:txBody>
      </p:sp>
      <p:sp>
        <p:nvSpPr>
          <p:cNvPr id="51" name="Line 38"/>
          <p:cNvSpPr>
            <a:spLocks noChangeShapeType="1"/>
          </p:cNvSpPr>
          <p:nvPr/>
        </p:nvSpPr>
        <p:spPr bwMode="auto">
          <a:xfrm>
            <a:off x="1812925" y="2593975"/>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sp>
        <p:nvSpPr>
          <p:cNvPr id="52" name="Text Box 40"/>
          <p:cNvSpPr txBox="1">
            <a:spLocks noChangeArrowheads="1"/>
          </p:cNvSpPr>
          <p:nvPr/>
        </p:nvSpPr>
        <p:spPr bwMode="auto">
          <a:xfrm>
            <a:off x="1693863" y="2101850"/>
            <a:ext cx="65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rPr>
              <a:t>v</a:t>
            </a:r>
            <a:r>
              <a:rPr lang="en-AU" baseline="-25000">
                <a:latin typeface="Arial Narrow" pitchFamily="34" charset="0"/>
              </a:rPr>
              <a:t>1</a:t>
            </a:r>
            <a:r>
              <a:rPr lang="en-AU">
                <a:latin typeface="Symbol" pitchFamily="18" charset="2"/>
              </a:rPr>
              <a:t>D</a:t>
            </a:r>
            <a:r>
              <a:rPr lang="en-AU">
                <a:latin typeface="Arial Narrow" pitchFamily="34" charset="0"/>
              </a:rPr>
              <a:t>t</a:t>
            </a:r>
          </a:p>
        </p:txBody>
      </p:sp>
      <p:sp>
        <p:nvSpPr>
          <p:cNvPr id="53" name="AutoShape 36"/>
          <p:cNvSpPr>
            <a:spLocks noChangeArrowheads="1"/>
          </p:cNvSpPr>
          <p:nvPr/>
        </p:nvSpPr>
        <p:spPr bwMode="auto">
          <a:xfrm rot="16200000">
            <a:off x="1608932" y="2772569"/>
            <a:ext cx="814387" cy="657225"/>
          </a:xfrm>
          <a:prstGeom prst="can">
            <a:avLst>
              <a:gd name="adj" fmla="val 50000"/>
            </a:avLst>
          </a:prstGeom>
          <a:solidFill>
            <a:srgbClr val="3399FF"/>
          </a:solidFill>
          <a:ln w="9525">
            <a:solidFill>
              <a:schemeClr val="tx1"/>
            </a:solidFill>
            <a:round/>
            <a:headEnd/>
            <a:tailEnd/>
          </a:ln>
        </p:spPr>
        <p:txBody>
          <a:bodyPr wrap="none" anchor="ctr"/>
          <a:lstStyle/>
          <a:p>
            <a:endParaRPr lang="en-AU"/>
          </a:p>
        </p:txBody>
      </p:sp>
      <p:sp>
        <p:nvSpPr>
          <p:cNvPr id="54" name="AutoShape 37"/>
          <p:cNvSpPr>
            <a:spLocks noChangeArrowheads="1"/>
          </p:cNvSpPr>
          <p:nvPr/>
        </p:nvSpPr>
        <p:spPr bwMode="auto">
          <a:xfrm rot="16200000">
            <a:off x="5753894" y="2078832"/>
            <a:ext cx="1304925" cy="509587"/>
          </a:xfrm>
          <a:prstGeom prst="can">
            <a:avLst>
              <a:gd name="adj" fmla="val 50000"/>
            </a:avLst>
          </a:prstGeom>
          <a:solidFill>
            <a:srgbClr val="3399FF"/>
          </a:solidFill>
          <a:ln w="9525">
            <a:solidFill>
              <a:schemeClr val="tx1"/>
            </a:solidFill>
            <a:round/>
            <a:headEnd/>
            <a:tailEnd/>
          </a:ln>
        </p:spPr>
        <p:txBody>
          <a:bodyPr wrap="none" anchor="ctr"/>
          <a:lstStyle/>
          <a:p>
            <a:endParaRPr lang="en-AU"/>
          </a:p>
        </p:txBody>
      </p:sp>
      <p:sp>
        <p:nvSpPr>
          <p:cNvPr id="55" name="Text Box 3"/>
          <p:cNvSpPr txBox="1">
            <a:spLocks noChangeArrowheads="1"/>
          </p:cNvSpPr>
          <p:nvPr/>
        </p:nvSpPr>
        <p:spPr bwMode="auto">
          <a:xfrm>
            <a:off x="107504" y="980728"/>
            <a:ext cx="8969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smtClean="0">
                <a:latin typeface="Cambria Math" pitchFamily="18" charset="0"/>
                <a:ea typeface="Cambria Math" pitchFamily="18" charset="0"/>
              </a:rPr>
              <a:t>What </a:t>
            </a:r>
            <a:r>
              <a:rPr lang="en-AU" dirty="0">
                <a:latin typeface="Cambria Math" pitchFamily="18" charset="0"/>
                <a:ea typeface="Cambria Math" pitchFamily="18" charset="0"/>
              </a:rPr>
              <a:t>happens to the energy density of the fluid if I raise the ends ?</a:t>
            </a:r>
          </a:p>
        </p:txBody>
      </p:sp>
      <p:sp>
        <p:nvSpPr>
          <p:cNvPr id="56" name="Freeform 9"/>
          <p:cNvSpPr>
            <a:spLocks/>
          </p:cNvSpPr>
          <p:nvPr/>
        </p:nvSpPr>
        <p:spPr bwMode="auto">
          <a:xfrm>
            <a:off x="1925638" y="1617663"/>
            <a:ext cx="5037137" cy="1079500"/>
          </a:xfrm>
          <a:custGeom>
            <a:avLst/>
            <a:gdLst>
              <a:gd name="T0" fmla="*/ 0 w 10000"/>
              <a:gd name="T1" fmla="*/ 2147483647 h 9964"/>
              <a:gd name="T2" fmla="*/ 2147483647 w 10000"/>
              <a:gd name="T3" fmla="*/ 2147483647 h 9964"/>
              <a:gd name="T4" fmla="*/ 2147483647 w 10000"/>
              <a:gd name="T5" fmla="*/ 2147483647 h 9964"/>
              <a:gd name="T6" fmla="*/ 2147483647 w 10000"/>
              <a:gd name="T7" fmla="*/ 2147483647 h 9964"/>
              <a:gd name="T8" fmla="*/ 2147483647 w 10000"/>
              <a:gd name="T9" fmla="*/ 2147483647 h 9964"/>
              <a:gd name="T10" fmla="*/ 2147483647 w 10000"/>
              <a:gd name="T11" fmla="*/ 2147483647 h 9964"/>
              <a:gd name="T12" fmla="*/ 2147483647 w 10000"/>
              <a:gd name="T13" fmla="*/ 2147483647 h 9964"/>
              <a:gd name="T14" fmla="*/ 0 60000 65536"/>
              <a:gd name="T15" fmla="*/ 0 60000 65536"/>
              <a:gd name="T16" fmla="*/ 0 60000 65536"/>
              <a:gd name="T17" fmla="*/ 0 60000 65536"/>
              <a:gd name="T18" fmla="*/ 0 60000 65536"/>
              <a:gd name="T19" fmla="*/ 0 60000 65536"/>
              <a:gd name="T20" fmla="*/ 0 60000 65536"/>
              <a:gd name="T21" fmla="*/ 0 w 10000"/>
              <a:gd name="T22" fmla="*/ 0 h 9964"/>
              <a:gd name="T23" fmla="*/ 10000 w 10000"/>
              <a:gd name="T24" fmla="*/ 9964 h 99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9964">
                <a:moveTo>
                  <a:pt x="0" y="9825"/>
                </a:moveTo>
                <a:cubicBezTo>
                  <a:pt x="416" y="9869"/>
                  <a:pt x="832" y="9928"/>
                  <a:pt x="1361" y="9825"/>
                </a:cubicBezTo>
                <a:cubicBezTo>
                  <a:pt x="1887" y="9708"/>
                  <a:pt x="2327" y="9964"/>
                  <a:pt x="2992" y="9869"/>
                </a:cubicBezTo>
                <a:cubicBezTo>
                  <a:pt x="3657" y="9774"/>
                  <a:pt x="4469" y="9710"/>
                  <a:pt x="5351" y="9255"/>
                </a:cubicBezTo>
                <a:cubicBezTo>
                  <a:pt x="6230" y="8786"/>
                  <a:pt x="6298" y="957"/>
                  <a:pt x="6953" y="855"/>
                </a:cubicBezTo>
                <a:cubicBezTo>
                  <a:pt x="7606" y="738"/>
                  <a:pt x="8496" y="534"/>
                  <a:pt x="8824" y="534"/>
                </a:cubicBezTo>
                <a:cubicBezTo>
                  <a:pt x="8917" y="0"/>
                  <a:pt x="9907" y="641"/>
                  <a:pt x="10000" y="107"/>
                </a:cubicBez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57" name="Freeform 14"/>
          <p:cNvSpPr>
            <a:spLocks/>
          </p:cNvSpPr>
          <p:nvPr/>
        </p:nvSpPr>
        <p:spPr bwMode="auto">
          <a:xfrm>
            <a:off x="1808163" y="2982913"/>
            <a:ext cx="5080000" cy="582612"/>
          </a:xfrm>
          <a:custGeom>
            <a:avLst/>
            <a:gdLst>
              <a:gd name="T0" fmla="*/ 0 w 10000"/>
              <a:gd name="T1" fmla="*/ 2147483647 h 8971"/>
              <a:gd name="T2" fmla="*/ 2147483647 w 10000"/>
              <a:gd name="T3" fmla="*/ 2147483647 h 8971"/>
              <a:gd name="T4" fmla="*/ 2147483647 w 10000"/>
              <a:gd name="T5" fmla="*/ 2147483647 h 8971"/>
              <a:gd name="T6" fmla="*/ 2147483647 w 10000"/>
              <a:gd name="T7" fmla="*/ 2147483647 h 8971"/>
              <a:gd name="T8" fmla="*/ 2147483647 w 10000"/>
              <a:gd name="T9" fmla="*/ 0 h 8971"/>
              <a:gd name="T10" fmla="*/ 0 60000 65536"/>
              <a:gd name="T11" fmla="*/ 0 60000 65536"/>
              <a:gd name="T12" fmla="*/ 0 60000 65536"/>
              <a:gd name="T13" fmla="*/ 0 60000 65536"/>
              <a:gd name="T14" fmla="*/ 0 60000 65536"/>
              <a:gd name="T15" fmla="*/ 0 w 10000"/>
              <a:gd name="T16" fmla="*/ 0 h 8971"/>
              <a:gd name="T17" fmla="*/ 10000 w 10000"/>
              <a:gd name="T18" fmla="*/ 8971 h 8971"/>
            </a:gdLst>
            <a:ahLst/>
            <a:cxnLst>
              <a:cxn ang="T10">
                <a:pos x="T0" y="T1"/>
              </a:cxn>
              <a:cxn ang="T11">
                <a:pos x="T2" y="T3"/>
              </a:cxn>
              <a:cxn ang="T12">
                <a:pos x="T4" y="T5"/>
              </a:cxn>
              <a:cxn ang="T13">
                <a:pos x="T6" y="T7"/>
              </a:cxn>
              <a:cxn ang="T14">
                <a:pos x="T8" y="T9"/>
              </a:cxn>
            </a:cxnLst>
            <a:rect l="T15" t="T16" r="T17" b="T18"/>
            <a:pathLst>
              <a:path w="10000" h="8971">
                <a:moveTo>
                  <a:pt x="0" y="8268"/>
                </a:moveTo>
                <a:cubicBezTo>
                  <a:pt x="1038" y="8658"/>
                  <a:pt x="2093" y="8634"/>
                  <a:pt x="3081" y="8550"/>
                </a:cubicBezTo>
                <a:cubicBezTo>
                  <a:pt x="4069" y="8465"/>
                  <a:pt x="5209" y="8971"/>
                  <a:pt x="5925" y="7763"/>
                </a:cubicBezTo>
                <a:cubicBezTo>
                  <a:pt x="6641" y="6555"/>
                  <a:pt x="6698" y="2598"/>
                  <a:pt x="7377" y="1304"/>
                </a:cubicBezTo>
                <a:cubicBezTo>
                  <a:pt x="8056" y="10"/>
                  <a:pt x="9650" y="870"/>
                  <a:pt x="10000" y="0"/>
                </a:cubicBez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grpSp>
        <p:nvGrpSpPr>
          <p:cNvPr id="58" name="Group 61"/>
          <p:cNvGrpSpPr>
            <a:grpSpLocks/>
          </p:cNvGrpSpPr>
          <p:nvPr/>
        </p:nvGrpSpPr>
        <p:grpSpPr bwMode="auto">
          <a:xfrm>
            <a:off x="2986088" y="4294188"/>
            <a:ext cx="5880100" cy="706437"/>
            <a:chOff x="2986285" y="4467788"/>
            <a:chExt cx="5879923" cy="706056"/>
          </a:xfrm>
        </p:grpSpPr>
        <p:graphicFrame>
          <p:nvGraphicFramePr>
            <p:cNvPr id="59" name="Object 2"/>
            <p:cNvGraphicFramePr>
              <a:graphicFrameLocks noChangeAspect="1"/>
            </p:cNvGraphicFramePr>
            <p:nvPr/>
          </p:nvGraphicFramePr>
          <p:xfrm>
            <a:off x="3118875" y="4579675"/>
            <a:ext cx="5568950" cy="482600"/>
          </p:xfrm>
          <a:graphic>
            <a:graphicData uri="http://schemas.openxmlformats.org/presentationml/2006/ole">
              <mc:AlternateContent xmlns:mc="http://schemas.openxmlformats.org/markup-compatibility/2006">
                <mc:Choice xmlns:v="urn:schemas-microsoft-com:vml" Requires="v">
                  <p:oleObj spid="_x0000_s36026" name="Equation" r:id="rId5" imgW="2781300" imgH="241300" progId="Equation.3">
                    <p:embed/>
                  </p:oleObj>
                </mc:Choice>
                <mc:Fallback>
                  <p:oleObj name="Equation" r:id="rId5" imgW="2781300" imgH="241300" progId="Equation.3">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875" y="4579675"/>
                          <a:ext cx="55689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Rectangle 90"/>
            <p:cNvSpPr>
              <a:spLocks noChangeArrowheads="1"/>
            </p:cNvSpPr>
            <p:nvPr/>
          </p:nvSpPr>
          <p:spPr bwMode="auto">
            <a:xfrm>
              <a:off x="2986285" y="4467788"/>
              <a:ext cx="5879923" cy="706056"/>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grpSp>
      <p:sp>
        <p:nvSpPr>
          <p:cNvPr id="61" name="Text Box 5"/>
          <p:cNvSpPr txBox="1">
            <a:spLocks noChangeArrowheads="1"/>
          </p:cNvSpPr>
          <p:nvPr/>
        </p:nvSpPr>
        <p:spPr bwMode="auto">
          <a:xfrm>
            <a:off x="69850" y="4408488"/>
            <a:ext cx="29181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Cambria Math" pitchFamily="18" charset="0"/>
                <a:ea typeface="Cambria Math" pitchFamily="18" charset="0"/>
              </a:rPr>
              <a:t>Energy per unit volume</a:t>
            </a:r>
          </a:p>
        </p:txBody>
      </p:sp>
      <p:cxnSp>
        <p:nvCxnSpPr>
          <p:cNvPr id="62" name="Straight Connector 39"/>
          <p:cNvCxnSpPr>
            <a:cxnSpLocks noChangeShapeType="1"/>
          </p:cNvCxnSpPr>
          <p:nvPr/>
        </p:nvCxnSpPr>
        <p:spPr bwMode="auto">
          <a:xfrm>
            <a:off x="1157288" y="3889375"/>
            <a:ext cx="62277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Arrow Connector 41"/>
          <p:cNvCxnSpPr>
            <a:cxnSpLocks noChangeShapeType="1"/>
          </p:cNvCxnSpPr>
          <p:nvPr/>
        </p:nvCxnSpPr>
        <p:spPr bwMode="auto">
          <a:xfrm rot="5400000">
            <a:off x="989806" y="3501232"/>
            <a:ext cx="763587" cy="127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4" name="Straight Arrow Connector 42"/>
          <p:cNvCxnSpPr>
            <a:cxnSpLocks noChangeShapeType="1"/>
          </p:cNvCxnSpPr>
          <p:nvPr/>
        </p:nvCxnSpPr>
        <p:spPr bwMode="auto">
          <a:xfrm rot="5400000">
            <a:off x="6291263" y="3098800"/>
            <a:ext cx="1541462" cy="2063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65" name="TextBox 47"/>
          <p:cNvSpPr txBox="1">
            <a:spLocks noChangeArrowheads="1"/>
          </p:cNvSpPr>
          <p:nvPr/>
        </p:nvSpPr>
        <p:spPr bwMode="auto">
          <a:xfrm>
            <a:off x="984250" y="3241675"/>
            <a:ext cx="40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cs typeface="Raavi" pitchFamily="34" charset="0"/>
              </a:rPr>
              <a:t>y</a:t>
            </a:r>
            <a:r>
              <a:rPr lang="en-AU" baseline="-25000">
                <a:latin typeface="Arial Narrow" pitchFamily="34" charset="0"/>
                <a:cs typeface="Raavi" pitchFamily="34" charset="0"/>
              </a:rPr>
              <a:t>1</a:t>
            </a:r>
          </a:p>
        </p:txBody>
      </p:sp>
      <p:sp>
        <p:nvSpPr>
          <p:cNvPr id="66" name="TextBox 48"/>
          <p:cNvSpPr txBox="1">
            <a:spLocks noChangeArrowheads="1"/>
          </p:cNvSpPr>
          <p:nvPr/>
        </p:nvSpPr>
        <p:spPr bwMode="auto">
          <a:xfrm>
            <a:off x="7085013" y="2803525"/>
            <a:ext cx="404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atin typeface="Arial Narrow" pitchFamily="34" charset="0"/>
                <a:cs typeface="Raavi" pitchFamily="34" charset="0"/>
              </a:rPr>
              <a:t>y</a:t>
            </a:r>
            <a:r>
              <a:rPr lang="en-AU" baseline="-25000">
                <a:latin typeface="Arial Narrow" pitchFamily="34" charset="0"/>
                <a:cs typeface="Raavi" pitchFamily="34" charset="0"/>
              </a:rPr>
              <a:t>2</a:t>
            </a:r>
          </a:p>
        </p:txBody>
      </p:sp>
      <p:graphicFrame>
        <p:nvGraphicFramePr>
          <p:cNvPr id="67" name="Object 9"/>
          <p:cNvGraphicFramePr>
            <a:graphicFrameLocks noChangeAspect="1"/>
          </p:cNvGraphicFramePr>
          <p:nvPr/>
        </p:nvGraphicFramePr>
        <p:xfrm>
          <a:off x="4381500" y="4433888"/>
          <a:ext cx="965200" cy="431800"/>
        </p:xfrm>
        <a:graphic>
          <a:graphicData uri="http://schemas.openxmlformats.org/presentationml/2006/ole">
            <mc:AlternateContent xmlns:mc="http://schemas.openxmlformats.org/markup-compatibility/2006">
              <mc:Choice xmlns:v="urn:schemas-microsoft-com:vml" Requires="v">
                <p:oleObj spid="_x0000_s36027" name="Equation" r:id="rId7" imgW="482181" imgH="215713" progId="Equation.3">
                  <p:embed/>
                </p:oleObj>
              </mc:Choice>
              <mc:Fallback>
                <p:oleObj name="Equation" r:id="rId7" imgW="482181" imgH="215713" progId="Equation.3">
                  <p:embed/>
                  <p:pic>
                    <p:nvPicPr>
                      <p:cNvPr id="0"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500" y="4433888"/>
                        <a:ext cx="965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12"/>
          <p:cNvGraphicFramePr>
            <a:graphicFrameLocks noChangeAspect="1"/>
          </p:cNvGraphicFramePr>
          <p:nvPr/>
        </p:nvGraphicFramePr>
        <p:xfrm>
          <a:off x="6800850" y="4424363"/>
          <a:ext cx="990600" cy="431800"/>
        </p:xfrm>
        <a:graphic>
          <a:graphicData uri="http://schemas.openxmlformats.org/presentationml/2006/ole">
            <mc:AlternateContent xmlns:mc="http://schemas.openxmlformats.org/markup-compatibility/2006">
              <mc:Choice xmlns:v="urn:schemas-microsoft-com:vml" Requires="v">
                <p:oleObj spid="_x0000_s36028" name="Equation" r:id="rId9" imgW="494870" imgH="215713" progId="Equation.3">
                  <p:embed/>
                </p:oleObj>
              </mc:Choice>
              <mc:Fallback>
                <p:oleObj name="Equation" r:id="rId9" imgW="494870" imgH="215713" progId="Equation.3">
                  <p:embed/>
                  <p:pic>
                    <p:nvPicPr>
                      <p:cNvPr id="0"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850" y="4424363"/>
                        <a:ext cx="990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Text Box 5"/>
          <p:cNvSpPr txBox="1">
            <a:spLocks noChangeArrowheads="1"/>
          </p:cNvSpPr>
          <p:nvPr/>
        </p:nvSpPr>
        <p:spPr bwMode="auto">
          <a:xfrm>
            <a:off x="395536" y="5961474"/>
            <a:ext cx="45365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AU" sz="2000" dirty="0">
                <a:latin typeface="Cambria Math" pitchFamily="18" charset="0"/>
                <a:ea typeface="Cambria Math" pitchFamily="18" charset="0"/>
              </a:rPr>
              <a:t>Total energy per unit volume is constant at </a:t>
            </a:r>
            <a:r>
              <a:rPr lang="en-AU" sz="2000" b="1" dirty="0">
                <a:solidFill>
                  <a:srgbClr val="FF0000"/>
                </a:solidFill>
                <a:latin typeface="Cambria Math" pitchFamily="18" charset="0"/>
                <a:ea typeface="Cambria Math" pitchFamily="18" charset="0"/>
              </a:rPr>
              <a:t>any</a:t>
            </a:r>
            <a:r>
              <a:rPr lang="en-AU" sz="2000" dirty="0">
                <a:latin typeface="Cambria Math" pitchFamily="18" charset="0"/>
                <a:ea typeface="Cambria Math" pitchFamily="18" charset="0"/>
              </a:rPr>
              <a:t> point in fluid.</a:t>
            </a:r>
          </a:p>
        </p:txBody>
      </p:sp>
      <p:graphicFrame>
        <p:nvGraphicFramePr>
          <p:cNvPr id="71" name="Object 13"/>
          <p:cNvGraphicFramePr>
            <a:graphicFrameLocks noChangeAspect="1"/>
          </p:cNvGraphicFramePr>
          <p:nvPr>
            <p:extLst>
              <p:ext uri="{D42A27DB-BD31-4B8C-83A1-F6EECF244321}">
                <p14:modId xmlns:p14="http://schemas.microsoft.com/office/powerpoint/2010/main" val="800598503"/>
              </p:ext>
            </p:extLst>
          </p:nvPr>
        </p:nvGraphicFramePr>
        <p:xfrm>
          <a:off x="5167775" y="6073880"/>
          <a:ext cx="3076633" cy="482528"/>
        </p:xfrm>
        <a:graphic>
          <a:graphicData uri="http://schemas.openxmlformats.org/presentationml/2006/ole">
            <mc:AlternateContent xmlns:mc="http://schemas.openxmlformats.org/markup-compatibility/2006">
              <mc:Choice xmlns:v="urn:schemas-microsoft-com:vml" Requires="v">
                <p:oleObj spid="_x0000_s36029" name="Equation" r:id="rId11" imgW="1536700" imgH="241300" progId="Equation.3">
                  <p:embed/>
                </p:oleObj>
              </mc:Choice>
              <mc:Fallback>
                <p:oleObj name="Equation" r:id="rId11" imgW="1536700" imgH="241300" progId="Equation.3">
                  <p:embed/>
                  <p:pic>
                    <p:nvPicPr>
                      <p:cNvPr id="0" name="Picture 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7775" y="6073880"/>
                        <a:ext cx="3076633" cy="482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65884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Conservation of Energy: Bernoulli’s Eqn.</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Text Box 34"/>
          <p:cNvSpPr txBox="1">
            <a:spLocks noChangeArrowheads="1"/>
          </p:cNvSpPr>
          <p:nvPr/>
        </p:nvSpPr>
        <p:spPr bwMode="auto">
          <a:xfrm>
            <a:off x="251520" y="1085835"/>
            <a:ext cx="8875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dirty="0">
                <a:solidFill>
                  <a:srgbClr val="FF0000"/>
                </a:solidFill>
                <a:latin typeface="Cambria Math" pitchFamily="18" charset="0"/>
                <a:ea typeface="Cambria Math" pitchFamily="18" charset="0"/>
              </a:rPr>
              <a:t>Q. </a:t>
            </a:r>
            <a:r>
              <a:rPr lang="en-AU" dirty="0">
                <a:latin typeface="Cambria Math" pitchFamily="18" charset="0"/>
                <a:ea typeface="Cambria Math" pitchFamily="18" charset="0"/>
              </a:rPr>
              <a:t>Find the velocity of water leaving a tank through a hole in the </a:t>
            </a:r>
            <a:r>
              <a:rPr lang="en-AU" dirty="0" smtClean="0">
                <a:latin typeface="Cambria Math" pitchFamily="18" charset="0"/>
                <a:ea typeface="Cambria Math" pitchFamily="18" charset="0"/>
              </a:rPr>
              <a:t>side 1 metre below the water </a:t>
            </a:r>
            <a:r>
              <a:rPr lang="en-AU" dirty="0">
                <a:latin typeface="Cambria Math" pitchFamily="18" charset="0"/>
                <a:ea typeface="Cambria Math" pitchFamily="18" charset="0"/>
              </a:rPr>
              <a:t>level.</a:t>
            </a:r>
          </a:p>
        </p:txBody>
      </p:sp>
      <p:sp>
        <p:nvSpPr>
          <p:cNvPr id="2" name="Can 1"/>
          <p:cNvSpPr/>
          <p:nvPr/>
        </p:nvSpPr>
        <p:spPr>
          <a:xfrm>
            <a:off x="611560" y="3042845"/>
            <a:ext cx="2232248" cy="24023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Can 88"/>
          <p:cNvSpPr/>
          <p:nvPr/>
        </p:nvSpPr>
        <p:spPr>
          <a:xfrm>
            <a:off x="611560" y="2516358"/>
            <a:ext cx="2232248" cy="1128666"/>
          </a:xfrm>
          <a:prstGeom prst="can">
            <a:avLst>
              <a:gd name="adj" fmla="val 50000"/>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p:cNvSpPr/>
          <p:nvPr/>
        </p:nvSpPr>
        <p:spPr>
          <a:xfrm>
            <a:off x="2663788" y="4653136"/>
            <a:ext cx="45719" cy="144016"/>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p:cNvSpPr/>
          <p:nvPr/>
        </p:nvSpPr>
        <p:spPr>
          <a:xfrm>
            <a:off x="2674961" y="4725144"/>
            <a:ext cx="518615" cy="750626"/>
          </a:xfrm>
          <a:custGeom>
            <a:avLst/>
            <a:gdLst>
              <a:gd name="connsiteX0" fmla="*/ 0 w 518615"/>
              <a:gd name="connsiteY0" fmla="*/ 0 h 750626"/>
              <a:gd name="connsiteX1" fmla="*/ 313898 w 518615"/>
              <a:gd name="connsiteY1" fmla="*/ 136477 h 750626"/>
              <a:gd name="connsiteX2" fmla="*/ 518615 w 518615"/>
              <a:gd name="connsiteY2" fmla="*/ 750626 h 750626"/>
              <a:gd name="connsiteX3" fmla="*/ 518615 w 518615"/>
              <a:gd name="connsiteY3" fmla="*/ 750626 h 750626"/>
            </a:gdLst>
            <a:ahLst/>
            <a:cxnLst>
              <a:cxn ang="0">
                <a:pos x="connsiteX0" y="connsiteY0"/>
              </a:cxn>
              <a:cxn ang="0">
                <a:pos x="connsiteX1" y="connsiteY1"/>
              </a:cxn>
              <a:cxn ang="0">
                <a:pos x="connsiteX2" y="connsiteY2"/>
              </a:cxn>
              <a:cxn ang="0">
                <a:pos x="connsiteX3" y="connsiteY3"/>
              </a:cxn>
            </a:cxnLst>
            <a:rect l="l" t="t" r="r" b="b"/>
            <a:pathLst>
              <a:path w="518615" h="750626">
                <a:moveTo>
                  <a:pt x="0" y="0"/>
                </a:moveTo>
                <a:cubicBezTo>
                  <a:pt x="113731" y="5686"/>
                  <a:pt x="227462" y="11373"/>
                  <a:pt x="313898" y="136477"/>
                </a:cubicBezTo>
                <a:cubicBezTo>
                  <a:pt x="400334" y="261581"/>
                  <a:pt x="518615" y="750626"/>
                  <a:pt x="518615" y="750626"/>
                </a:cubicBezTo>
                <a:lnTo>
                  <a:pt x="518615" y="750626"/>
                </a:ln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12" name="TextBox 11"/>
              <p:cNvSpPr txBox="1"/>
              <p:nvPr/>
            </p:nvSpPr>
            <p:spPr>
              <a:xfrm>
                <a:off x="3779912" y="2278161"/>
                <a:ext cx="4372229" cy="43075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𝑃</m:t>
                      </m:r>
                      <m:r>
                        <a:rPr lang="en-AU" sz="2400" b="0" i="1" smtClean="0">
                          <a:latin typeface="Cambria Math" panose="02040503050406030204" pitchFamily="18" charset="0"/>
                        </a:rPr>
                        <m:t>+ </m:t>
                      </m:r>
                      <m:box>
                        <m:boxPr>
                          <m:ctrlPr>
                            <a:rPr lang="en-AU" sz="2400" b="0" i="1" smtClean="0">
                              <a:latin typeface="Cambria Math" panose="02040503050406030204" pitchFamily="18" charset="0"/>
                            </a:rPr>
                          </m:ctrlPr>
                        </m:boxPr>
                        <m:e>
                          <m:argPr>
                            <m:argSz m:val="-1"/>
                          </m:argP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2</m:t>
                              </m:r>
                            </m:den>
                          </m:f>
                        </m:e>
                      </m:box>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𝑣</m:t>
                      </m:r>
                      <m:r>
                        <a:rPr lang="en-AU" sz="2400" b="0" i="1" baseline="30000"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𝑔𝑦</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𝑐𝑜𝑛𝑠𝑡𝑎𝑛𝑡</m:t>
                      </m:r>
                    </m:oMath>
                  </m:oMathPara>
                </a14:m>
                <a:endParaRPr lang="en-AU" sz="2400" dirty="0"/>
              </a:p>
            </p:txBody>
          </p:sp>
        </mc:Choice>
        <mc:Fallback>
          <p:sp>
            <p:nvSpPr>
              <p:cNvPr id="12" name="TextBox 11"/>
              <p:cNvSpPr txBox="1">
                <a:spLocks noRot="1" noChangeAspect="1" noMove="1" noResize="1" noEditPoints="1" noAdjustHandles="1" noChangeArrowheads="1" noChangeShapeType="1" noTextEdit="1"/>
              </p:cNvSpPr>
              <p:nvPr/>
            </p:nvSpPr>
            <p:spPr>
              <a:xfrm>
                <a:off x="3779912" y="2278161"/>
                <a:ext cx="4372229" cy="430759"/>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583190" y="2941232"/>
                <a:ext cx="5085238"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𝐴𝑡</m:t>
                      </m:r>
                      <m:r>
                        <a:rPr lang="en-AU" sz="2400" b="0" i="1" smtClean="0">
                          <a:latin typeface="Cambria Math" panose="02040503050406030204" pitchFamily="18" charset="0"/>
                        </a:rPr>
                        <m:t> </m:t>
                      </m:r>
                      <m:r>
                        <a:rPr lang="en-AU" sz="2400" b="0" i="1" smtClean="0">
                          <a:latin typeface="Cambria Math" panose="02040503050406030204" pitchFamily="18" charset="0"/>
                        </a:rPr>
                        <m:t>𝑡h𝑒</m:t>
                      </m:r>
                      <m:r>
                        <a:rPr lang="en-AU" sz="2400" b="0" i="1" smtClean="0">
                          <a:latin typeface="Cambria Math" panose="02040503050406030204" pitchFamily="18" charset="0"/>
                        </a:rPr>
                        <m:t> </m:t>
                      </m:r>
                      <m:r>
                        <a:rPr lang="en-AU" sz="2400" b="0" i="1" smtClean="0">
                          <a:latin typeface="Cambria Math" panose="02040503050406030204" pitchFamily="18" charset="0"/>
                        </a:rPr>
                        <m:t>𝑡𝑜𝑝</m:t>
                      </m:r>
                      <m:r>
                        <a:rPr lang="en-AU" sz="2400" b="0" i="1" smtClean="0">
                          <a:latin typeface="Cambria Math" panose="02040503050406030204" pitchFamily="18" charset="0"/>
                        </a:rPr>
                        <m:t>: </m:t>
                      </m:r>
                      <m:r>
                        <a:rPr lang="en-AU" sz="2400" b="0" i="1" smtClean="0">
                          <a:latin typeface="Cambria Math" panose="02040503050406030204" pitchFamily="18" charset="0"/>
                        </a:rPr>
                        <m:t>𝑃</m:t>
                      </m:r>
                      <m:r>
                        <a:rPr lang="en-AU" sz="2400" b="0" i="1" smtClean="0">
                          <a:latin typeface="Cambria Math" panose="02040503050406030204" pitchFamily="18" charset="0"/>
                        </a:rPr>
                        <m:t>=1 </m:t>
                      </m:r>
                      <m:r>
                        <a:rPr lang="en-AU" sz="2400" b="0" i="1" smtClean="0">
                          <a:latin typeface="Cambria Math" panose="02040503050406030204" pitchFamily="18" charset="0"/>
                        </a:rPr>
                        <m:t>𝑎𝑡𝑚</m:t>
                      </m:r>
                      <m:r>
                        <a:rPr lang="en-AU" sz="2400" b="0" i="1" smtClean="0">
                          <a:latin typeface="Cambria Math" panose="02040503050406030204" pitchFamily="18" charset="0"/>
                        </a:rPr>
                        <m:t>, </m:t>
                      </m:r>
                      <m:r>
                        <a:rPr lang="en-AU" sz="2400" b="0" i="1" smtClean="0">
                          <a:latin typeface="Cambria Math" panose="02040503050406030204" pitchFamily="18" charset="0"/>
                        </a:rPr>
                        <m:t>𝑣</m:t>
                      </m:r>
                      <m:r>
                        <a:rPr lang="en-AU" sz="2400" b="0" i="1" smtClean="0">
                          <a:latin typeface="Cambria Math" panose="02040503050406030204" pitchFamily="18" charset="0"/>
                        </a:rPr>
                        <m:t>=0, </m:t>
                      </m:r>
                      <m:r>
                        <a:rPr lang="en-AU" sz="2400" b="0" i="1" smtClean="0">
                          <a:latin typeface="Cambria Math" panose="02040503050406030204" pitchFamily="18" charset="0"/>
                        </a:rPr>
                        <m:t>𝑦</m:t>
                      </m:r>
                      <m:r>
                        <a:rPr lang="en-AU" sz="2400" b="0" i="1" smtClean="0">
                          <a:latin typeface="Cambria Math" panose="02040503050406030204" pitchFamily="18" charset="0"/>
                        </a:rPr>
                        <m:t>=1 </m:t>
                      </m:r>
                      <m:r>
                        <a:rPr lang="en-AU" sz="2400" b="0" i="1" smtClean="0">
                          <a:latin typeface="Cambria Math" panose="02040503050406030204" pitchFamily="18" charset="0"/>
                        </a:rPr>
                        <m:t>𝑚</m:t>
                      </m:r>
                    </m:oMath>
                  </m:oMathPara>
                </a14:m>
                <a:endParaRPr lang="en-AU" sz="2400" dirty="0"/>
              </a:p>
            </p:txBody>
          </p:sp>
        </mc:Choice>
        <mc:Fallback>
          <p:sp>
            <p:nvSpPr>
              <p:cNvPr id="6" name="TextBox 5"/>
              <p:cNvSpPr txBox="1">
                <a:spLocks noRot="1" noChangeAspect="1" noMove="1" noResize="1" noEditPoints="1" noAdjustHandles="1" noChangeArrowheads="1" noChangeShapeType="1" noTextEdit="1"/>
              </p:cNvSpPr>
              <p:nvPr/>
            </p:nvSpPr>
            <p:spPr>
              <a:xfrm>
                <a:off x="3583190" y="2941232"/>
                <a:ext cx="5085238" cy="369332"/>
              </a:xfrm>
              <a:prstGeom prst="rect">
                <a:avLst/>
              </a:prstGeom>
              <a:blipFill rotWithShape="0">
                <a:blip r:embed="rId5"/>
                <a:stretch>
                  <a:fillRect l="-959" r="-240" b="-2950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276357" y="3611081"/>
                <a:ext cx="5698904"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𝐴𝑡</m:t>
                      </m:r>
                      <m:r>
                        <a:rPr lang="en-AU" sz="2400" b="0" i="1" smtClean="0">
                          <a:latin typeface="Cambria Math" panose="02040503050406030204" pitchFamily="18" charset="0"/>
                        </a:rPr>
                        <m:t> </m:t>
                      </m:r>
                      <m:r>
                        <a:rPr lang="en-AU" sz="2400" b="0" i="1" smtClean="0">
                          <a:latin typeface="Cambria Math" panose="02040503050406030204" pitchFamily="18" charset="0"/>
                        </a:rPr>
                        <m:t>𝑡h𝑒</m:t>
                      </m:r>
                      <m:r>
                        <a:rPr lang="en-AU" sz="2400" b="0" i="1" smtClean="0">
                          <a:latin typeface="Cambria Math" panose="02040503050406030204" pitchFamily="18" charset="0"/>
                        </a:rPr>
                        <m:t> </m:t>
                      </m:r>
                      <m:r>
                        <a:rPr lang="en-AU" sz="2400" b="0" i="1" smtClean="0">
                          <a:latin typeface="Cambria Math" panose="02040503050406030204" pitchFamily="18" charset="0"/>
                        </a:rPr>
                        <m:t>𝑏𝑜𝑡𝑡𝑜𝑚</m:t>
                      </m:r>
                      <m:r>
                        <a:rPr lang="en-AU" sz="2400" b="0" i="1" smtClean="0">
                          <a:latin typeface="Cambria Math" panose="02040503050406030204" pitchFamily="18" charset="0"/>
                        </a:rPr>
                        <m:t>: </m:t>
                      </m:r>
                      <m:r>
                        <a:rPr lang="en-AU" sz="2400" b="0" i="1" smtClean="0">
                          <a:latin typeface="Cambria Math" panose="02040503050406030204" pitchFamily="18" charset="0"/>
                        </a:rPr>
                        <m:t>𝑃</m:t>
                      </m:r>
                      <m:r>
                        <a:rPr lang="en-AU" sz="2400" b="0" i="1" smtClean="0">
                          <a:latin typeface="Cambria Math" panose="02040503050406030204" pitchFamily="18" charset="0"/>
                        </a:rPr>
                        <m:t>=1 </m:t>
                      </m:r>
                      <m:r>
                        <a:rPr lang="en-AU" sz="2400" b="0" i="1" smtClean="0">
                          <a:latin typeface="Cambria Math" panose="02040503050406030204" pitchFamily="18" charset="0"/>
                        </a:rPr>
                        <m:t>𝑎𝑡𝑚</m:t>
                      </m:r>
                      <m:r>
                        <a:rPr lang="en-AU" sz="2400" b="0" i="1" smtClean="0">
                          <a:latin typeface="Cambria Math" panose="02040503050406030204" pitchFamily="18" charset="0"/>
                        </a:rPr>
                        <m:t>, </m:t>
                      </m:r>
                      <m:r>
                        <a:rPr lang="en-AU" sz="2400" b="0" i="1" smtClean="0">
                          <a:latin typeface="Cambria Math" panose="02040503050406030204" pitchFamily="18" charset="0"/>
                        </a:rPr>
                        <m:t>𝑣</m:t>
                      </m:r>
                      <m:r>
                        <a:rPr lang="en-AU" sz="2400" b="0" i="1" smtClean="0">
                          <a:latin typeface="Cambria Math" panose="02040503050406030204" pitchFamily="18" charset="0"/>
                        </a:rPr>
                        <m:t>=?, </m:t>
                      </m:r>
                      <m:r>
                        <a:rPr lang="en-AU" sz="2400" b="0" i="1" smtClean="0">
                          <a:latin typeface="Cambria Math" panose="02040503050406030204" pitchFamily="18" charset="0"/>
                        </a:rPr>
                        <m:t>𝑦</m:t>
                      </m:r>
                      <m:r>
                        <a:rPr lang="en-AU" sz="2400" b="0" i="1" smtClean="0">
                          <a:latin typeface="Cambria Math" panose="02040503050406030204" pitchFamily="18" charset="0"/>
                        </a:rPr>
                        <m:t>=0 </m:t>
                      </m:r>
                      <m:r>
                        <a:rPr lang="en-AU" sz="2400" b="0" i="1" smtClean="0">
                          <a:latin typeface="Cambria Math" panose="02040503050406030204" pitchFamily="18" charset="0"/>
                        </a:rPr>
                        <m:t>𝑚</m:t>
                      </m:r>
                    </m:oMath>
                  </m:oMathPara>
                </a14:m>
                <a:endParaRPr lang="en-AU" sz="2400" dirty="0"/>
              </a:p>
            </p:txBody>
          </p:sp>
        </mc:Choice>
        <mc:Fallback>
          <p:sp>
            <p:nvSpPr>
              <p:cNvPr id="15" name="TextBox 14"/>
              <p:cNvSpPr txBox="1">
                <a:spLocks noRot="1" noChangeAspect="1" noMove="1" noResize="1" noEditPoints="1" noAdjustHandles="1" noChangeArrowheads="1" noChangeShapeType="1" noTextEdit="1"/>
              </p:cNvSpPr>
              <p:nvPr/>
            </p:nvSpPr>
            <p:spPr>
              <a:xfrm>
                <a:off x="3276357" y="3611081"/>
                <a:ext cx="5698904" cy="369332"/>
              </a:xfrm>
              <a:prstGeom prst="rect">
                <a:avLst/>
              </a:prstGeom>
              <a:blipFill rotWithShape="0">
                <a:blip r:embed="rId6"/>
                <a:stretch>
                  <a:fillRect b="-24590"/>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438196" y="4291989"/>
                <a:ext cx="3055660" cy="43075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trike="sngStrike" smtClean="0">
                          <a:latin typeface="Cambria Math" panose="02040503050406030204" pitchFamily="18" charset="0"/>
                        </a:rPr>
                        <m:t>𝑃</m:t>
                      </m:r>
                      <m:r>
                        <a:rPr lang="en-AU" sz="2400" b="0" i="1" smtClean="0">
                          <a:latin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𝑔𝑦</m:t>
                      </m:r>
                      <m:r>
                        <a:rPr lang="en-AU" sz="2400" b="0" i="1" smtClean="0">
                          <a:latin typeface="Cambria Math" panose="02040503050406030204" pitchFamily="18" charset="0"/>
                          <a:ea typeface="Cambria Math" panose="02040503050406030204" pitchFamily="18" charset="0"/>
                        </a:rPr>
                        <m:t>=</m:t>
                      </m:r>
                      <m:r>
                        <a:rPr lang="en-AU" sz="2400" b="0" i="1" strike="sngStrike" smtClean="0">
                          <a:latin typeface="Cambria Math" panose="02040503050406030204" pitchFamily="18" charset="0"/>
                          <a:ea typeface="Cambria Math" panose="02040503050406030204" pitchFamily="18" charset="0"/>
                        </a:rPr>
                        <m:t>𝑃</m:t>
                      </m:r>
                      <m:r>
                        <a:rPr lang="en-AU" sz="2400" b="0" i="1" smtClean="0">
                          <a:latin typeface="Cambria Math" panose="02040503050406030204" pitchFamily="18" charset="0"/>
                          <a:ea typeface="Cambria Math" panose="02040503050406030204" pitchFamily="18" charset="0"/>
                        </a:rPr>
                        <m:t>+</m:t>
                      </m:r>
                      <m:box>
                        <m:boxPr>
                          <m:ctrlPr>
                            <a:rPr lang="en-AU" sz="2400" b="0" i="1" smtClean="0">
                              <a:latin typeface="Cambria Math" panose="02040503050406030204" pitchFamily="18" charset="0"/>
                              <a:ea typeface="Cambria Math" panose="02040503050406030204" pitchFamily="18" charset="0"/>
                            </a:rPr>
                          </m:ctrlPr>
                        </m:boxPr>
                        <m:e>
                          <m:argPr>
                            <m:argSz m:val="-1"/>
                          </m:argP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1</m:t>
                              </m:r>
                            </m:num>
                            <m:den>
                              <m:r>
                                <a:rPr lang="en-AU" sz="2400" b="0" i="1" smtClean="0">
                                  <a:latin typeface="Cambria Math" panose="02040503050406030204" pitchFamily="18" charset="0"/>
                                  <a:ea typeface="Cambria Math" panose="02040503050406030204" pitchFamily="18" charset="0"/>
                                </a:rPr>
                                <m:t>2</m:t>
                              </m:r>
                            </m:den>
                          </m:f>
                        </m:e>
                      </m:box>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𝑣</m:t>
                      </m:r>
                      <m:r>
                        <a:rPr lang="en-AU" sz="2400" b="0" i="1" baseline="30000" smtClean="0">
                          <a:latin typeface="Cambria Math" panose="02040503050406030204" pitchFamily="18" charset="0"/>
                          <a:ea typeface="Cambria Math" panose="02040503050406030204" pitchFamily="18" charset="0"/>
                        </a:rPr>
                        <m:t>2</m:t>
                      </m:r>
                    </m:oMath>
                  </m:oMathPara>
                </a14:m>
                <a:endParaRPr lang="en-AU" sz="2400" baseline="30000" dirty="0"/>
              </a:p>
            </p:txBody>
          </p:sp>
        </mc:Choice>
        <mc:Fallback>
          <p:sp>
            <p:nvSpPr>
              <p:cNvPr id="7" name="TextBox 6"/>
              <p:cNvSpPr txBox="1">
                <a:spLocks noRot="1" noChangeAspect="1" noMove="1" noResize="1" noEditPoints="1" noAdjustHandles="1" noChangeArrowheads="1" noChangeShapeType="1" noTextEdit="1"/>
              </p:cNvSpPr>
              <p:nvPr/>
            </p:nvSpPr>
            <p:spPr>
              <a:xfrm>
                <a:off x="4438196" y="4291989"/>
                <a:ext cx="3055660" cy="430759"/>
              </a:xfrm>
              <a:prstGeom prst="rect">
                <a:avLst/>
              </a:prstGeom>
              <a:blipFill rotWithShape="0">
                <a:blip r:embed="rId7"/>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583190" y="4997986"/>
                <a:ext cx="5032532" cy="44723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𝑣</m:t>
                      </m:r>
                      <m:r>
                        <a:rPr lang="en-AU" sz="2400" b="0" i="1" smtClean="0">
                          <a:latin typeface="Cambria Math" panose="02040503050406030204" pitchFamily="18" charset="0"/>
                        </a:rPr>
                        <m:t>= </m:t>
                      </m:r>
                      <m:rad>
                        <m:radPr>
                          <m:degHide m:val="on"/>
                          <m:ctrlPr>
                            <a:rPr lang="en-AU" sz="2400" b="0" i="1" smtClean="0">
                              <a:latin typeface="Cambria Math" panose="02040503050406030204" pitchFamily="18" charset="0"/>
                            </a:rPr>
                          </m:ctrlPr>
                        </m:radPr>
                        <m:deg/>
                        <m:e>
                          <m:r>
                            <a:rPr lang="en-AU" sz="2400" b="0" i="1" smtClean="0">
                              <a:latin typeface="Cambria Math" panose="02040503050406030204" pitchFamily="18" charset="0"/>
                            </a:rPr>
                            <m:t>2</m:t>
                          </m:r>
                          <m:r>
                            <a:rPr lang="en-AU" sz="2400" b="0" i="1" smtClean="0">
                              <a:latin typeface="Cambria Math" panose="02040503050406030204" pitchFamily="18" charset="0"/>
                            </a:rPr>
                            <m:t>𝑔𝑦</m:t>
                          </m:r>
                        </m:e>
                      </m:rad>
                      <m:r>
                        <a:rPr lang="en-AU" sz="2400" b="0" i="1" smtClean="0">
                          <a:latin typeface="Cambria Math" panose="02040503050406030204" pitchFamily="18" charset="0"/>
                        </a:rPr>
                        <m:t>= </m:t>
                      </m:r>
                      <m:rad>
                        <m:radPr>
                          <m:degHide m:val="on"/>
                          <m:ctrlPr>
                            <a:rPr lang="en-AU" sz="2400" b="0" i="1" smtClean="0">
                              <a:latin typeface="Cambria Math" panose="02040503050406030204" pitchFamily="18" charset="0"/>
                            </a:rPr>
                          </m:ctrlPr>
                        </m:radPr>
                        <m:deg/>
                        <m:e>
                          <m:r>
                            <a:rPr lang="en-AU" sz="2400" b="0" i="1" smtClean="0">
                              <a:latin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×9.8×1</m:t>
                          </m:r>
                        </m:e>
                      </m:rad>
                      <m:r>
                        <a:rPr lang="en-AU" sz="2400" b="0" i="1" smtClean="0">
                          <a:latin typeface="Cambria Math" panose="02040503050406030204" pitchFamily="18" charset="0"/>
                        </a:rPr>
                        <m:t>=4.4 </m:t>
                      </m:r>
                      <m:r>
                        <a:rPr lang="en-AU" sz="2400" b="0" i="1" smtClean="0">
                          <a:latin typeface="Cambria Math" panose="02040503050406030204" pitchFamily="18" charset="0"/>
                        </a:rPr>
                        <m:t>𝑚</m:t>
                      </m:r>
                      <m:r>
                        <a:rPr lang="en-AU" sz="2400" b="0" i="1" smtClean="0">
                          <a:latin typeface="Cambria Math" panose="02040503050406030204" pitchFamily="18" charset="0"/>
                        </a:rPr>
                        <m:t>/</m:t>
                      </m:r>
                      <m:r>
                        <a:rPr lang="en-AU" sz="2400" b="0" i="1" smtClean="0">
                          <a:latin typeface="Cambria Math" panose="02040503050406030204" pitchFamily="18" charset="0"/>
                        </a:rPr>
                        <m:t>𝑠</m:t>
                      </m:r>
                    </m:oMath>
                  </m:oMathPara>
                </a14:m>
                <a:endParaRPr lang="en-AU" sz="2400" dirty="0"/>
              </a:p>
            </p:txBody>
          </p:sp>
        </mc:Choice>
        <mc:Fallback>
          <p:sp>
            <p:nvSpPr>
              <p:cNvPr id="9" name="TextBox 8"/>
              <p:cNvSpPr txBox="1">
                <a:spLocks noRot="1" noChangeAspect="1" noMove="1" noResize="1" noEditPoints="1" noAdjustHandles="1" noChangeArrowheads="1" noChangeShapeType="1" noTextEdit="1"/>
              </p:cNvSpPr>
              <p:nvPr/>
            </p:nvSpPr>
            <p:spPr>
              <a:xfrm>
                <a:off x="3583190" y="4997986"/>
                <a:ext cx="5032532" cy="447238"/>
              </a:xfrm>
              <a:prstGeom prst="rect">
                <a:avLst/>
              </a:prstGeom>
              <a:blipFill rotWithShape="0">
                <a:blip r:embed="rId8"/>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2763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5"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889439" y="2749143"/>
            <a:ext cx="2354969" cy="1255921"/>
            <a:chOff x="5889439" y="2749143"/>
            <a:chExt cx="2354969" cy="1255921"/>
          </a:xfrm>
        </p:grpSpPr>
        <p:sp>
          <p:nvSpPr>
            <p:cNvPr id="18" name="Rectangle 17"/>
            <p:cNvSpPr/>
            <p:nvPr/>
          </p:nvSpPr>
          <p:spPr>
            <a:xfrm>
              <a:off x="8032152" y="3068960"/>
              <a:ext cx="212256" cy="9340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5889439" y="2749143"/>
              <a:ext cx="2354969" cy="3112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5899208" y="3071006"/>
              <a:ext cx="212256" cy="9340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3093087472"/>
              </p:ext>
            </p:extLst>
          </p:nvPr>
        </p:nvGraphicFramePr>
        <p:xfrm>
          <a:off x="4852988" y="3314700"/>
          <a:ext cx="4408487" cy="3937000"/>
        </p:xfrm>
        <a:graphic>
          <a:graphicData uri="http://schemas.openxmlformats.org/presentationml/2006/ole">
            <mc:AlternateContent xmlns:mc="http://schemas.openxmlformats.org/markup-compatibility/2006">
              <mc:Choice xmlns:v="urn:schemas-microsoft-com:vml" Requires="v">
                <p:oleObj spid="_x0000_s44086" name="Chart" r:id="rId6" imgW="5762863" imgH="5143500" progId="MSGraph.Chart.8">
                  <p:embed followColorScheme="full"/>
                </p:oleObj>
              </mc:Choice>
              <mc:Fallback>
                <p:oleObj name="Chart" r:id="rId6" imgW="5762863" imgH="5143500" progId="MSGraph.Chart.8">
                  <p:embed followColorScheme="full"/>
                  <p:pic>
                    <p:nvPicPr>
                      <p:cNvPr id="0" name="Picture 13"/>
                      <p:cNvPicPr>
                        <a:picLocks noChangeAspect="1" noChangeArrowheads="1"/>
                      </p:cNvPicPr>
                      <p:nvPr/>
                    </p:nvPicPr>
                    <p:blipFill>
                      <a:blip r:embed="rId7"/>
                      <a:srcRect/>
                      <a:stretch>
                        <a:fillRect/>
                      </a:stretch>
                    </p:blipFill>
                    <p:spPr bwMode="auto">
                      <a:xfrm>
                        <a:off x="4852988" y="3314700"/>
                        <a:ext cx="4408487" cy="393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PQuestion"/>
          <p:cNvSpPr>
            <a:spLocks noGrp="1"/>
          </p:cNvSpPr>
          <p:nvPr>
            <p:ph type="ctrTitle"/>
          </p:nvPr>
        </p:nvSpPr>
        <p:spPr>
          <a:xfrm>
            <a:off x="35496" y="476672"/>
            <a:ext cx="5184576" cy="1800200"/>
          </a:xfrm>
        </p:spPr>
        <p:txBody>
          <a:bodyPr>
            <a:noAutofit/>
          </a:bodyPr>
          <a:lstStyle/>
          <a:p>
            <a:pPr algn="just"/>
            <a:r>
              <a:rPr lang="en-AU" sz="2800" dirty="0" smtClean="0"/>
              <a:t>Which of the following can be done to increase the </a:t>
            </a:r>
            <a:r>
              <a:rPr lang="en-AU" sz="2800" b="1" dirty="0" smtClean="0"/>
              <a:t>flow rate </a:t>
            </a:r>
            <a:r>
              <a:rPr lang="en-AU" sz="2800" dirty="0" smtClean="0"/>
              <a:t>out of the water tank ?</a:t>
            </a:r>
            <a:endParaRPr lang="en-AU" sz="2800" dirty="0"/>
          </a:p>
        </p:txBody>
      </p:sp>
      <p:sp>
        <p:nvSpPr>
          <p:cNvPr id="9" name="Rectangle 8"/>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2" name="Group 11"/>
          <p:cNvGrpSpPr/>
          <p:nvPr/>
        </p:nvGrpSpPr>
        <p:grpSpPr>
          <a:xfrm>
            <a:off x="6084168" y="476672"/>
            <a:ext cx="2232248" cy="2918806"/>
            <a:chOff x="6084168" y="477851"/>
            <a:chExt cx="2582016" cy="3376150"/>
          </a:xfrm>
        </p:grpSpPr>
        <p:sp>
          <p:nvSpPr>
            <p:cNvPr id="7" name="Can 6"/>
            <p:cNvSpPr/>
            <p:nvPr/>
          </p:nvSpPr>
          <p:spPr>
            <a:xfrm>
              <a:off x="6084168" y="1064054"/>
              <a:ext cx="2232248" cy="240237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an 7"/>
            <p:cNvSpPr/>
            <p:nvPr/>
          </p:nvSpPr>
          <p:spPr>
            <a:xfrm>
              <a:off x="6084168" y="477851"/>
              <a:ext cx="2232248" cy="1128666"/>
            </a:xfrm>
            <a:prstGeom prst="can">
              <a:avLst>
                <a:gd name="adj" fmla="val 50000"/>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8136396" y="3034385"/>
              <a:ext cx="45719" cy="144016"/>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8147569" y="3103375"/>
              <a:ext cx="518615" cy="750626"/>
            </a:xfrm>
            <a:custGeom>
              <a:avLst/>
              <a:gdLst>
                <a:gd name="connsiteX0" fmla="*/ 0 w 518615"/>
                <a:gd name="connsiteY0" fmla="*/ 0 h 750626"/>
                <a:gd name="connsiteX1" fmla="*/ 313898 w 518615"/>
                <a:gd name="connsiteY1" fmla="*/ 136477 h 750626"/>
                <a:gd name="connsiteX2" fmla="*/ 518615 w 518615"/>
                <a:gd name="connsiteY2" fmla="*/ 750626 h 750626"/>
                <a:gd name="connsiteX3" fmla="*/ 518615 w 518615"/>
                <a:gd name="connsiteY3" fmla="*/ 750626 h 750626"/>
              </a:gdLst>
              <a:ahLst/>
              <a:cxnLst>
                <a:cxn ang="0">
                  <a:pos x="connsiteX0" y="connsiteY0"/>
                </a:cxn>
                <a:cxn ang="0">
                  <a:pos x="connsiteX1" y="connsiteY1"/>
                </a:cxn>
                <a:cxn ang="0">
                  <a:pos x="connsiteX2" y="connsiteY2"/>
                </a:cxn>
                <a:cxn ang="0">
                  <a:pos x="connsiteX3" y="connsiteY3"/>
                </a:cxn>
              </a:cxnLst>
              <a:rect l="l" t="t" r="r" b="b"/>
              <a:pathLst>
                <a:path w="518615" h="750626">
                  <a:moveTo>
                    <a:pt x="0" y="0"/>
                  </a:moveTo>
                  <a:cubicBezTo>
                    <a:pt x="113731" y="5686"/>
                    <a:pt x="227462" y="11373"/>
                    <a:pt x="313898" y="136477"/>
                  </a:cubicBezTo>
                  <a:cubicBezTo>
                    <a:pt x="400334" y="261581"/>
                    <a:pt x="518615" y="750626"/>
                    <a:pt x="518615" y="750626"/>
                  </a:cubicBezTo>
                  <a:lnTo>
                    <a:pt x="518615" y="750626"/>
                  </a:ln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Arrow Connector 4"/>
            <p:cNvCxnSpPr/>
            <p:nvPr/>
          </p:nvCxnSpPr>
          <p:spPr>
            <a:xfrm flipV="1">
              <a:off x="8470022" y="1412776"/>
              <a:ext cx="0" cy="1690599"/>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8059448" y="1714456"/>
                <a:ext cx="4713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a:rPr>
                        <m:t>h</m:t>
                      </m:r>
                    </m:oMath>
                  </m:oMathPara>
                </a14:m>
                <a:endParaRPr lang="en-AU"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059448" y="1714456"/>
                <a:ext cx="471346" cy="523220"/>
              </a:xfrm>
              <a:prstGeom prst="rect">
                <a:avLst/>
              </a:prstGeom>
              <a:blipFill rotWithShape="1">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20072" y="3049796"/>
                <a:ext cx="5382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a:rPr>
                        <m:t>𝐻</m:t>
                      </m:r>
                    </m:oMath>
                  </m:oMathPara>
                </a14:m>
                <a:endParaRPr lang="en-AU"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220072" y="3049796"/>
                <a:ext cx="538224" cy="523220"/>
              </a:xfrm>
              <a:prstGeom prst="rect">
                <a:avLst/>
              </a:prstGeom>
              <a:blipFill rotWithShape="1">
                <a:blip r:embed="rId9"/>
                <a:stretch>
                  <a:fillRect/>
                </a:stretch>
              </a:blipFill>
            </p:spPr>
            <p:txBody>
              <a:bodyPr/>
              <a:lstStyle/>
              <a:p>
                <a:r>
                  <a:rPr lang="en-AU">
                    <a:noFill/>
                  </a:rPr>
                  <a:t> </a:t>
                </a:r>
              </a:p>
            </p:txBody>
          </p:sp>
        </mc:Fallback>
      </mc:AlternateContent>
      <p:cxnSp>
        <p:nvCxnSpPr>
          <p:cNvPr id="21" name="Straight Arrow Connector 20"/>
          <p:cNvCxnSpPr/>
          <p:nvPr/>
        </p:nvCxnSpPr>
        <p:spPr>
          <a:xfrm>
            <a:off x="5758296" y="2749143"/>
            <a:ext cx="0" cy="125592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PAnswers"/>
              <p:cNvSpPr>
                <a:spLocks noGrp="1"/>
              </p:cNvSpPr>
              <p:nvPr>
                <p:ph type="subTitle" idx="1"/>
                <p:custDataLst>
                  <p:tags r:id="rId4"/>
                </p:custDataLst>
              </p:nvPr>
            </p:nvSpPr>
            <p:spPr>
              <a:xfrm>
                <a:off x="72008" y="3212976"/>
                <a:ext cx="5364088" cy="2592288"/>
              </a:xfrm>
            </p:spPr>
            <p:txBody>
              <a:bodyPr>
                <a:noAutofit/>
              </a:bodyPr>
              <a:lstStyle/>
              <a:p>
                <a:pPr marL="514350" indent="-514350" algn="just">
                  <a:buFont typeface="Arial" pitchFamily="34" charset="0"/>
                  <a:buAutoNum type="arabicPeriod"/>
                </a:pPr>
                <a:r>
                  <a:rPr lang="en-AU" b="1" dirty="0" smtClean="0">
                    <a:solidFill>
                      <a:srgbClr val="0070C0"/>
                    </a:solidFill>
                  </a:rPr>
                  <a:t>Raise the tank </a:t>
                </a:r>
                <a14:m>
                  <m:oMath xmlns:m="http://schemas.openxmlformats.org/officeDocument/2006/math">
                    <m:r>
                      <a:rPr lang="en-AU" b="1" i="0" smtClean="0">
                        <a:solidFill>
                          <a:srgbClr val="0070C0"/>
                        </a:solidFill>
                        <a:latin typeface="Cambria Math"/>
                        <a:ea typeface="Cambria Math"/>
                      </a:rPr>
                      <m:t>(</m:t>
                    </m:r>
                    <m:r>
                      <a:rPr lang="en-AU" b="1" i="1" smtClean="0">
                        <a:solidFill>
                          <a:srgbClr val="0070C0"/>
                        </a:solidFill>
                        <a:latin typeface="Cambria Math"/>
                        <a:ea typeface="Cambria Math"/>
                      </a:rPr>
                      <m:t>↑</m:t>
                    </m:r>
                    <m:r>
                      <a:rPr lang="en-AU" b="1" i="1" smtClean="0">
                        <a:solidFill>
                          <a:srgbClr val="0070C0"/>
                        </a:solidFill>
                        <a:latin typeface="Cambria Math"/>
                        <a:ea typeface="Cambria Math"/>
                      </a:rPr>
                      <m:t>𝑯</m:t>
                    </m:r>
                    <m:r>
                      <a:rPr lang="en-AU" b="1" i="1" smtClean="0">
                        <a:solidFill>
                          <a:srgbClr val="0070C0"/>
                        </a:solidFill>
                        <a:latin typeface="Cambria Math"/>
                        <a:ea typeface="Cambria Math"/>
                      </a:rPr>
                      <m:t>)</m:t>
                    </m:r>
                  </m:oMath>
                </a14:m>
                <a:endParaRPr lang="en-AU" b="1" dirty="0">
                  <a:solidFill>
                    <a:srgbClr val="0070C0"/>
                  </a:solidFill>
                </a:endParaRPr>
              </a:p>
              <a:p>
                <a:pPr marL="514350" indent="-514350" algn="just">
                  <a:buFont typeface="Arial" pitchFamily="34" charset="0"/>
                  <a:buAutoNum type="arabicPeriod"/>
                </a:pPr>
                <a:r>
                  <a:rPr lang="en-AU" b="1" dirty="0" smtClean="0">
                    <a:solidFill>
                      <a:srgbClr val="0070C0"/>
                    </a:solidFill>
                  </a:rPr>
                  <a:t>Reduce the hole size</a:t>
                </a:r>
              </a:p>
              <a:p>
                <a:pPr marL="514350" indent="-514350" algn="just">
                  <a:buFont typeface="Arial" pitchFamily="34" charset="0"/>
                  <a:buAutoNum type="arabicPeriod"/>
                </a:pPr>
                <a:r>
                  <a:rPr lang="en-AU" b="1" dirty="0" smtClean="0">
                    <a:solidFill>
                      <a:srgbClr val="0070C0"/>
                    </a:solidFill>
                  </a:rPr>
                  <a:t>Lower the water level </a:t>
                </a:r>
                <a14:m>
                  <m:oMath xmlns:m="http://schemas.openxmlformats.org/officeDocument/2006/math">
                    <m:r>
                      <a:rPr lang="en-AU" b="1" i="1" smtClean="0">
                        <a:solidFill>
                          <a:srgbClr val="0070C0"/>
                        </a:solidFill>
                        <a:latin typeface="Cambria Math"/>
                      </a:rPr>
                      <m:t>(</m:t>
                    </m:r>
                    <m:r>
                      <a:rPr lang="en-AU" b="1" i="1" smtClean="0">
                        <a:solidFill>
                          <a:srgbClr val="0070C0"/>
                        </a:solidFill>
                        <a:latin typeface="Cambria Math"/>
                        <a:ea typeface="Cambria Math"/>
                      </a:rPr>
                      <m:t>↓</m:t>
                    </m:r>
                    <m:r>
                      <a:rPr lang="en-AU" b="1" i="1" smtClean="0">
                        <a:solidFill>
                          <a:srgbClr val="0070C0"/>
                        </a:solidFill>
                        <a:latin typeface="Cambria Math"/>
                        <a:ea typeface="Cambria Math"/>
                      </a:rPr>
                      <m:t>𝒉</m:t>
                    </m:r>
                    <m:r>
                      <a:rPr lang="en-AU" b="1" i="1" smtClean="0">
                        <a:solidFill>
                          <a:srgbClr val="0070C0"/>
                        </a:solidFill>
                        <a:latin typeface="Cambria Math"/>
                      </a:rPr>
                      <m:t>)</m:t>
                    </m:r>
                  </m:oMath>
                </a14:m>
                <a:endParaRPr lang="en-AU" b="1" dirty="0" smtClean="0">
                  <a:solidFill>
                    <a:srgbClr val="0070C0"/>
                  </a:solidFill>
                </a:endParaRPr>
              </a:p>
              <a:p>
                <a:pPr marL="514350" indent="-514350" algn="just">
                  <a:buFont typeface="Arial" pitchFamily="34" charset="0"/>
                  <a:buAutoNum type="arabicPeriod"/>
                </a:pPr>
                <a:r>
                  <a:rPr lang="en-AU" b="1" dirty="0" smtClean="0">
                    <a:solidFill>
                      <a:srgbClr val="0070C0"/>
                    </a:solidFill>
                  </a:rPr>
                  <a:t>Raise the water level </a:t>
                </a:r>
                <a14:m>
                  <m:oMath xmlns:m="http://schemas.openxmlformats.org/officeDocument/2006/math">
                    <m:r>
                      <a:rPr lang="en-AU" b="1" i="1" smtClean="0">
                        <a:solidFill>
                          <a:srgbClr val="0070C0"/>
                        </a:solidFill>
                        <a:latin typeface="Cambria Math"/>
                      </a:rPr>
                      <m:t>(</m:t>
                    </m:r>
                    <m:r>
                      <a:rPr lang="en-AU" b="1" i="1" smtClean="0">
                        <a:solidFill>
                          <a:srgbClr val="0070C0"/>
                        </a:solidFill>
                        <a:latin typeface="Cambria Math"/>
                        <a:ea typeface="Cambria Math"/>
                      </a:rPr>
                      <m:t>↑</m:t>
                    </m:r>
                    <m:r>
                      <a:rPr lang="en-AU" b="1" i="1" smtClean="0">
                        <a:solidFill>
                          <a:srgbClr val="0070C0"/>
                        </a:solidFill>
                        <a:latin typeface="Cambria Math"/>
                        <a:ea typeface="Cambria Math"/>
                      </a:rPr>
                      <m:t>𝒉</m:t>
                    </m:r>
                    <m:r>
                      <a:rPr lang="en-AU" b="1" i="1" smtClean="0">
                        <a:solidFill>
                          <a:srgbClr val="0070C0"/>
                        </a:solidFill>
                        <a:latin typeface="Cambria Math"/>
                        <a:ea typeface="Cambria Math"/>
                      </a:rPr>
                      <m:t>)</m:t>
                    </m:r>
                  </m:oMath>
                </a14:m>
                <a:endParaRPr lang="en-AU" b="1" dirty="0" smtClean="0">
                  <a:solidFill>
                    <a:srgbClr val="0070C0"/>
                  </a:solidFill>
                </a:endParaRPr>
              </a:p>
              <a:p>
                <a:pPr marL="514350" indent="-514350" algn="just">
                  <a:buFont typeface="Arial" pitchFamily="34" charset="0"/>
                  <a:buAutoNum type="arabicPeriod"/>
                </a:pPr>
                <a:r>
                  <a:rPr lang="en-AU" b="1" dirty="0" smtClean="0">
                    <a:solidFill>
                      <a:srgbClr val="0070C0"/>
                    </a:solidFill>
                  </a:rPr>
                  <a:t>None of the above</a:t>
                </a:r>
              </a:p>
            </p:txBody>
          </p:sp>
        </mc:Choice>
        <mc:Fallback xmlns="">
          <p:sp>
            <p:nvSpPr>
              <p:cNvPr id="3" name="TPAnswers"/>
              <p:cNvSpPr>
                <a:spLocks noGrp="1" noRot="1" noChangeAspect="1" noMove="1" noResize="1" noEditPoints="1" noAdjustHandles="1" noChangeArrowheads="1" noChangeShapeType="1" noTextEdit="1"/>
              </p:cNvSpPr>
              <p:nvPr>
                <p:ph type="subTitle" idx="1"/>
                <p:custDataLst>
                  <p:tags r:id="rId10"/>
                </p:custDataLst>
              </p:nvPr>
            </p:nvSpPr>
            <p:spPr>
              <a:xfrm>
                <a:off x="72008" y="3212976"/>
                <a:ext cx="5364088" cy="2592288"/>
              </a:xfrm>
              <a:blipFill rotWithShape="0">
                <a:blip r:embed="rId11"/>
                <a:stretch>
                  <a:fillRect l="-3068" t="-3294" b="-20706"/>
                </a:stretch>
              </a:blipFill>
            </p:spPr>
            <p:txBody>
              <a:bodyPr/>
              <a:lstStyle/>
              <a:p>
                <a:r>
                  <a:rPr lang="en-AU">
                    <a:noFill/>
                  </a:rPr>
                  <a:t> </a:t>
                </a:r>
              </a:p>
            </p:txBody>
          </p:sp>
        </mc:Fallback>
      </mc:AlternateContent>
    </p:spTree>
    <p:custDataLst>
      <p:tags r:id="rId2"/>
    </p:custDataLst>
    <p:extLst>
      <p:ext uri="{BB962C8B-B14F-4D97-AF65-F5344CB8AC3E}">
        <p14:creationId xmlns:p14="http://schemas.microsoft.com/office/powerpoint/2010/main" val="12198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Summary: fluid dynamics</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3563888" y="1484784"/>
            <a:ext cx="5328592" cy="461665"/>
          </a:xfrm>
          <a:prstGeom prst="rect">
            <a:avLst/>
          </a:prstGeom>
          <a:noFill/>
        </p:spPr>
        <p:txBody>
          <a:bodyPr wrap="square" rtlCol="0">
            <a:spAutoFit/>
          </a:bodyPr>
          <a:lstStyle/>
          <a:p>
            <a:r>
              <a:rPr lang="en-AU" sz="2400" dirty="0" smtClean="0">
                <a:solidFill>
                  <a:srgbClr val="FF0000"/>
                </a:solidFill>
              </a:rPr>
              <a:t>Continuity equation: </a:t>
            </a:r>
            <a:r>
              <a:rPr lang="en-AU" sz="2400" dirty="0" smtClean="0"/>
              <a:t>mass is conserved!</a:t>
            </a:r>
            <a:endParaRPr lang="en-AU" sz="2400" dirty="0"/>
          </a:p>
        </p:txBody>
      </p:sp>
      <mc:AlternateContent xmlns:mc="http://schemas.openxmlformats.org/markup-compatibility/2006">
        <mc:Choice xmlns:a14="http://schemas.microsoft.com/office/drawing/2010/main" Requires="a14">
          <p:sp>
            <p:nvSpPr>
              <p:cNvPr id="8" name="TextBox 7"/>
              <p:cNvSpPr txBox="1"/>
              <p:nvPr/>
            </p:nvSpPr>
            <p:spPr>
              <a:xfrm>
                <a:off x="4788024" y="2123564"/>
                <a:ext cx="295580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i="1" smtClean="0">
                          <a:latin typeface="Cambria Math" panose="02040503050406030204" pitchFamily="18" charset="0"/>
                          <a:ea typeface="Cambria Math" panose="02040503050406030204" pitchFamily="18" charset="0"/>
                        </a:rPr>
                        <m:t>𝜌</m:t>
                      </m:r>
                      <m:r>
                        <a:rPr lang="en-AU" sz="240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𝑣</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𝐴</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𝑐𝑜𝑛𝑠𝑡𝑎𝑛𝑡</m:t>
                      </m:r>
                    </m:oMath>
                  </m:oMathPara>
                </a14:m>
                <a:endParaRPr lang="en-AU" sz="2400" dirty="0"/>
              </a:p>
            </p:txBody>
          </p:sp>
        </mc:Choice>
        <mc:Fallback>
          <p:sp>
            <p:nvSpPr>
              <p:cNvPr id="8" name="TextBox 7"/>
              <p:cNvSpPr txBox="1">
                <a:spLocks noRot="1" noChangeAspect="1" noMove="1" noResize="1" noEditPoints="1" noAdjustHandles="1" noChangeArrowheads="1" noChangeShapeType="1" noTextEdit="1"/>
              </p:cNvSpPr>
              <p:nvPr/>
            </p:nvSpPr>
            <p:spPr>
              <a:xfrm>
                <a:off x="4788024" y="2123564"/>
                <a:ext cx="2955809" cy="369332"/>
              </a:xfrm>
              <a:prstGeom prst="rect">
                <a:avLst/>
              </a:prstGeom>
              <a:blipFill rotWithShape="0">
                <a:blip r:embed="rId4"/>
                <a:stretch>
                  <a:fillRect l="-2062" r="-1649" b="-24590"/>
                </a:stretch>
              </a:blipFill>
            </p:spPr>
            <p:txBody>
              <a:bodyPr/>
              <a:lstStyle/>
              <a:p>
                <a:r>
                  <a:rPr lang="en-AU">
                    <a:noFill/>
                  </a:rPr>
                  <a:t> </a:t>
                </a:r>
              </a:p>
            </p:txBody>
          </p:sp>
        </mc:Fallback>
      </mc:AlternateContent>
      <p:sp>
        <p:nvSpPr>
          <p:cNvPr id="9" name="TextBox 8"/>
          <p:cNvSpPr txBox="1"/>
          <p:nvPr/>
        </p:nvSpPr>
        <p:spPr>
          <a:xfrm>
            <a:off x="5397335" y="2607295"/>
            <a:ext cx="3384376" cy="461665"/>
          </a:xfrm>
          <a:prstGeom prst="rect">
            <a:avLst/>
          </a:prstGeom>
          <a:noFill/>
        </p:spPr>
        <p:txBody>
          <a:bodyPr wrap="square" rtlCol="0">
            <a:spAutoFit/>
          </a:bodyPr>
          <a:lstStyle/>
          <a:p>
            <a:r>
              <a:rPr lang="en-AU" sz="2400" dirty="0" smtClean="0"/>
              <a:t>For liquids:</a:t>
            </a:r>
            <a:endParaRPr lang="en-AU" sz="2400" dirty="0"/>
          </a:p>
        </p:txBody>
      </p:sp>
      <mc:AlternateContent xmlns:mc="http://schemas.openxmlformats.org/markup-compatibility/2006">
        <mc:Choice xmlns:a14="http://schemas.microsoft.com/office/drawing/2010/main" Requires="a14">
          <p:sp>
            <p:nvSpPr>
              <p:cNvPr id="10" name="TextBox 9"/>
              <p:cNvSpPr txBox="1"/>
              <p:nvPr/>
            </p:nvSpPr>
            <p:spPr>
              <a:xfrm>
                <a:off x="4099034" y="3203684"/>
                <a:ext cx="4666911"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𝑐𝑜𝑛𝑠𝑡𝑎𝑛𝑡</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𝑣</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𝐴</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𝑐𝑜𝑛𝑠𝑡𝑎𝑛𝑡</m:t>
                      </m:r>
                    </m:oMath>
                  </m:oMathPara>
                </a14:m>
                <a:endParaRPr lang="en-AU" sz="2400" dirty="0"/>
              </a:p>
            </p:txBody>
          </p:sp>
        </mc:Choice>
        <mc:Fallback>
          <p:sp>
            <p:nvSpPr>
              <p:cNvPr id="10" name="TextBox 9"/>
              <p:cNvSpPr txBox="1">
                <a:spLocks noRot="1" noChangeAspect="1" noMove="1" noResize="1" noEditPoints="1" noAdjustHandles="1" noChangeArrowheads="1" noChangeShapeType="1" noTextEdit="1"/>
              </p:cNvSpPr>
              <p:nvPr/>
            </p:nvSpPr>
            <p:spPr>
              <a:xfrm>
                <a:off x="4099034" y="3203684"/>
                <a:ext cx="4666911" cy="369332"/>
              </a:xfrm>
              <a:prstGeom prst="rect">
                <a:avLst/>
              </a:prstGeom>
              <a:blipFill rotWithShape="0">
                <a:blip r:embed="rId5"/>
                <a:stretch>
                  <a:fillRect l="-1044" r="-653" b="-26667"/>
                </a:stretch>
              </a:blipFill>
            </p:spPr>
            <p:txBody>
              <a:bodyPr/>
              <a:lstStyle/>
              <a:p>
                <a:r>
                  <a:rPr lang="en-AU">
                    <a:noFill/>
                  </a:rPr>
                  <a:t> </a:t>
                </a:r>
              </a:p>
            </p:txBody>
          </p:sp>
        </mc:Fallback>
      </mc:AlternateContent>
      <p:sp>
        <p:nvSpPr>
          <p:cNvPr id="11" name="TextBox 10"/>
          <p:cNvSpPr txBox="1"/>
          <p:nvPr/>
        </p:nvSpPr>
        <p:spPr>
          <a:xfrm>
            <a:off x="3529624" y="4623519"/>
            <a:ext cx="5472608" cy="461665"/>
          </a:xfrm>
          <a:prstGeom prst="rect">
            <a:avLst/>
          </a:prstGeom>
          <a:noFill/>
        </p:spPr>
        <p:txBody>
          <a:bodyPr wrap="square" rtlCol="0">
            <a:spAutoFit/>
          </a:bodyPr>
          <a:lstStyle/>
          <a:p>
            <a:r>
              <a:rPr lang="en-AU" sz="2400" dirty="0" smtClean="0">
                <a:solidFill>
                  <a:srgbClr val="FF0000"/>
                </a:solidFill>
              </a:rPr>
              <a:t>Bernoulli’s equation: </a:t>
            </a:r>
            <a:r>
              <a:rPr lang="en-AU" sz="2400" dirty="0" smtClean="0"/>
              <a:t>energy is conserved!</a:t>
            </a:r>
            <a:endParaRPr lang="en-AU"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873" y="1519014"/>
            <a:ext cx="2847975" cy="4286250"/>
          </a:xfrm>
          <a:prstGeom prst="rect">
            <a:avLst/>
          </a:prstGeom>
        </p:spPr>
      </p:pic>
      <mc:AlternateContent xmlns:mc="http://schemas.openxmlformats.org/markup-compatibility/2006">
        <mc:Choice xmlns:a14="http://schemas.microsoft.com/office/drawing/2010/main" Requires="a14">
          <p:sp>
            <p:nvSpPr>
              <p:cNvPr id="13" name="TextBox 12"/>
              <p:cNvSpPr txBox="1"/>
              <p:nvPr/>
            </p:nvSpPr>
            <p:spPr>
              <a:xfrm>
                <a:off x="4237892" y="5213839"/>
                <a:ext cx="3986257" cy="44741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𝑃</m:t>
                      </m:r>
                      <m:r>
                        <a:rPr lang="en-AU" sz="2400" b="0" i="1" smtClean="0">
                          <a:latin typeface="Cambria Math" panose="02040503050406030204" pitchFamily="18" charset="0"/>
                        </a:rPr>
                        <m:t>+ </m:t>
                      </m:r>
                      <m:box>
                        <m:boxPr>
                          <m:ctrlPr>
                            <a:rPr lang="en-AU" sz="2400" b="0" i="1" smtClean="0">
                              <a:latin typeface="Cambria Math" panose="02040503050406030204" pitchFamily="18" charset="0"/>
                            </a:rPr>
                          </m:ctrlPr>
                        </m:boxPr>
                        <m:e>
                          <m:argPr>
                            <m:argSz m:val="-1"/>
                          </m:argP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2</m:t>
                              </m:r>
                            </m:den>
                          </m:f>
                        </m:e>
                      </m:box>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𝑣</m:t>
                      </m:r>
                      <m:r>
                        <a:rPr lang="en-AU" sz="2400" b="0" i="1" baseline="30000"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𝑔𝑦</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𝑐𝑜𝑛𝑠𝑡𝑎𝑛𝑡</m:t>
                      </m:r>
                    </m:oMath>
                  </m:oMathPara>
                </a14:m>
                <a:endParaRPr lang="en-AU" sz="2400" dirty="0"/>
              </a:p>
            </p:txBody>
          </p:sp>
        </mc:Choice>
        <mc:Fallback>
          <p:sp>
            <p:nvSpPr>
              <p:cNvPr id="13" name="TextBox 12"/>
              <p:cNvSpPr txBox="1">
                <a:spLocks noRot="1" noChangeAspect="1" noMove="1" noResize="1" noEditPoints="1" noAdjustHandles="1" noChangeArrowheads="1" noChangeShapeType="1" noTextEdit="1"/>
              </p:cNvSpPr>
              <p:nvPr/>
            </p:nvSpPr>
            <p:spPr>
              <a:xfrm>
                <a:off x="4237892" y="5213839"/>
                <a:ext cx="3986257" cy="447410"/>
              </a:xfrm>
              <a:prstGeom prst="rect">
                <a:avLst/>
              </a:prstGeom>
              <a:blipFill rotWithShape="0">
                <a:blip r:embed="rId7"/>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333589" y="3789040"/>
                <a:ext cx="362278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𝐷𝑒𝑛𝑠𝑖𝑡𝑦</m:t>
                      </m:r>
                      <m:r>
                        <a:rPr lang="en-AU" b="0" i="1" smtClean="0">
                          <a:latin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𝜌</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𝑣𝑒𝑙𝑜𝑐𝑖𝑡𝑦</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𝑣</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𝑝𝑖𝑝𝑒</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𝑎𝑟𝑒𝑎</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m:t>
                      </m:r>
                    </m:oMath>
                  </m:oMathPara>
                </a14:m>
                <a:endParaRPr lang="en-AU" dirty="0"/>
              </a:p>
            </p:txBody>
          </p:sp>
        </mc:Choice>
        <mc:Fallback>
          <p:sp>
            <p:nvSpPr>
              <p:cNvPr id="14" name="TextBox 13"/>
              <p:cNvSpPr txBox="1">
                <a:spLocks noRot="1" noChangeAspect="1" noMove="1" noResize="1" noEditPoints="1" noAdjustHandles="1" noChangeArrowheads="1" noChangeShapeType="1" noTextEdit="1"/>
              </p:cNvSpPr>
              <p:nvPr/>
            </p:nvSpPr>
            <p:spPr>
              <a:xfrm>
                <a:off x="4333589" y="3789040"/>
                <a:ext cx="3622787" cy="276999"/>
              </a:xfrm>
              <a:prstGeom prst="rect">
                <a:avLst/>
              </a:prstGeom>
              <a:blipFill rotWithShape="0">
                <a:blip r:embed="rId8"/>
                <a:stretch>
                  <a:fillRect l="-1852" t="-4444" r="-1852" b="-35556"/>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955031" y="5877272"/>
                <a:ext cx="450540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𝑃𝑟𝑒𝑠𝑠𝑢𝑟𝑒</m:t>
                      </m:r>
                      <m:r>
                        <a:rPr lang="en-AU" b="0" i="1" smtClean="0">
                          <a:latin typeface="Cambria Math" panose="02040503050406030204" pitchFamily="18" charset="0"/>
                        </a:rPr>
                        <m:t> </m:t>
                      </m:r>
                      <m:r>
                        <a:rPr lang="en-AU" b="0" i="1" smtClean="0">
                          <a:latin typeface="Cambria Math" panose="02040503050406030204" pitchFamily="18" charset="0"/>
                        </a:rPr>
                        <m:t>𝑃</m:t>
                      </m:r>
                      <m:r>
                        <a:rPr lang="en-AU" b="0" i="1" smtClean="0">
                          <a:latin typeface="Cambria Math" panose="02040503050406030204" pitchFamily="18" charset="0"/>
                        </a:rPr>
                        <m:t>, </m:t>
                      </m:r>
                      <m:r>
                        <a:rPr lang="en-AU" b="0" i="1" smtClean="0">
                          <a:latin typeface="Cambria Math" panose="02040503050406030204" pitchFamily="18" charset="0"/>
                        </a:rPr>
                        <m:t>𝑑𝑒𝑛𝑠𝑖𝑡𝑦</m:t>
                      </m:r>
                      <m:r>
                        <a:rPr lang="en-AU" b="0" i="1" smtClean="0">
                          <a:latin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𝜌</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𝑣𝑒𝑙𝑜𝑐𝑖𝑡𝑦</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𝑣</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h𝑒𝑖𝑔h𝑡</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oMath>
                  </m:oMathPara>
                </a14:m>
                <a:endParaRPr lang="en-AU" dirty="0"/>
              </a:p>
            </p:txBody>
          </p:sp>
        </mc:Choice>
        <mc:Fallback>
          <p:sp>
            <p:nvSpPr>
              <p:cNvPr id="15" name="TextBox 14"/>
              <p:cNvSpPr txBox="1">
                <a:spLocks noRot="1" noChangeAspect="1" noMove="1" noResize="1" noEditPoints="1" noAdjustHandles="1" noChangeArrowheads="1" noChangeShapeType="1" noTextEdit="1"/>
              </p:cNvSpPr>
              <p:nvPr/>
            </p:nvSpPr>
            <p:spPr>
              <a:xfrm>
                <a:off x="3955031" y="5877272"/>
                <a:ext cx="4505401" cy="276999"/>
              </a:xfrm>
              <a:prstGeom prst="rect">
                <a:avLst/>
              </a:prstGeom>
              <a:blipFill rotWithShape="0">
                <a:blip r:embed="rId9"/>
                <a:stretch>
                  <a:fillRect l="-1353" t="-2174" r="-1488" b="-32609"/>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6184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p:cNvSpPr/>
          <p:nvPr/>
        </p:nvSpPr>
        <p:spPr>
          <a:xfrm>
            <a:off x="276216" y="4638035"/>
            <a:ext cx="8640960" cy="2031325"/>
          </a:xfrm>
          <a:prstGeom prst="rect">
            <a:avLst/>
          </a:prstGeom>
        </p:spPr>
        <p:txBody>
          <a:bodyPr wrap="square">
            <a:spAutoFit/>
          </a:bodyPr>
          <a:lstStyle/>
          <a:p>
            <a:pPr algn="just"/>
            <a:r>
              <a:rPr lang="en-AU" b="1" dirty="0" smtClean="0">
                <a:solidFill>
                  <a:schemeClr val="tx2"/>
                </a:solidFill>
                <a:latin typeface="Cambria Math" pitchFamily="18" charset="0"/>
                <a:ea typeface="Cambria Math" pitchFamily="18" charset="0"/>
              </a:rPr>
              <a:t>Lift on a wing is  often explained in textbooks by Bernoulli’s Principle:  the air over the top of the wing moves faster than air over  the bottom of the wing because it has further to move (?) so the pressure upwards on the bottom of the wing is smaller than the downwards pressure on the top of the wing.  </a:t>
            </a:r>
          </a:p>
          <a:p>
            <a:pPr algn="just"/>
            <a:endParaRPr lang="en-AU" b="1" dirty="0" smtClean="0">
              <a:solidFill>
                <a:schemeClr val="tx2"/>
              </a:solidFill>
              <a:latin typeface="Cambria Math" pitchFamily="18" charset="0"/>
              <a:ea typeface="Cambria Math" pitchFamily="18" charset="0"/>
            </a:endParaRPr>
          </a:p>
          <a:p>
            <a:pPr algn="just"/>
            <a:r>
              <a:rPr lang="en-AU" b="1" dirty="0" smtClean="0">
                <a:solidFill>
                  <a:schemeClr val="tx2"/>
                </a:solidFill>
                <a:latin typeface="Cambria Math" pitchFamily="18" charset="0"/>
                <a:ea typeface="Cambria Math" pitchFamily="18" charset="0"/>
              </a:rPr>
              <a:t>Is that convincing?  So </a:t>
            </a:r>
            <a:r>
              <a:rPr lang="en-AU" b="1" dirty="0" smtClean="0">
                <a:solidFill>
                  <a:schemeClr val="tx2"/>
                </a:solidFill>
                <a:latin typeface="Cambria Math" pitchFamily="18" charset="0"/>
                <a:ea typeface="Cambria Math" pitchFamily="18" charset="0"/>
              </a:rPr>
              <a:t>why can a plane fly upside down?  </a:t>
            </a:r>
          </a:p>
          <a:p>
            <a:pPr algn="just"/>
            <a:endParaRPr lang="en-AU" dirty="0" smtClean="0">
              <a:latin typeface="Cambria Math" pitchFamily="18" charset="0"/>
              <a:ea typeface="Cambria Math" pitchFamily="18" charset="0"/>
            </a:endParaRPr>
          </a:p>
        </p:txBody>
      </p:sp>
      <p:sp>
        <p:nvSpPr>
          <p:cNvPr id="4" name="Title 1"/>
          <p:cNvSpPr txBox="1">
            <a:spLocks/>
          </p:cNvSpPr>
          <p:nvPr/>
        </p:nvSpPr>
        <p:spPr>
          <a:xfrm>
            <a:off x="0" y="274638"/>
            <a:ext cx="9144000" cy="769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Bernoulli’s Effect and Lift</a:t>
            </a:r>
            <a:endParaRPr lang="en-AU" sz="4000" dirty="0">
              <a:effectLst>
                <a:outerShdw blurRad="38100" dist="38100" dir="2700000" algn="tl">
                  <a:srgbClr val="000000">
                    <a:alpha val="43137"/>
                  </a:srgbClr>
                </a:outerShdw>
              </a:effectLst>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044600"/>
            <a:ext cx="3810000" cy="2286000"/>
          </a:xfrm>
          <a:prstGeom prst="rect">
            <a:avLst/>
          </a:prstGeom>
        </p:spPr>
      </p:pic>
      <p:sp>
        <p:nvSpPr>
          <p:cNvPr id="7" name="TextBox 6"/>
          <p:cNvSpPr txBox="1"/>
          <p:nvPr/>
        </p:nvSpPr>
        <p:spPr>
          <a:xfrm flipH="1">
            <a:off x="5076056" y="3212976"/>
            <a:ext cx="3456384" cy="830997"/>
          </a:xfrm>
          <a:prstGeom prst="rect">
            <a:avLst/>
          </a:prstGeom>
          <a:noFill/>
        </p:spPr>
        <p:txBody>
          <a:bodyPr wrap="square" rtlCol="0">
            <a:spAutoFit/>
          </a:bodyPr>
          <a:lstStyle/>
          <a:p>
            <a:r>
              <a:rPr lang="en-AU" sz="2400" dirty="0" smtClean="0"/>
              <a:t>Newton’s 3</a:t>
            </a:r>
            <a:r>
              <a:rPr lang="en-AU" sz="2400" baseline="30000" dirty="0" smtClean="0"/>
              <a:t>rd</a:t>
            </a:r>
            <a:r>
              <a:rPr lang="en-AU" sz="2400" dirty="0" smtClean="0"/>
              <a:t> law</a:t>
            </a:r>
          </a:p>
          <a:p>
            <a:r>
              <a:rPr lang="en-AU" sz="2400" dirty="0" smtClean="0"/>
              <a:t>(air pushed downwards)</a:t>
            </a:r>
            <a:endParaRPr lang="en-AU" sz="2400" dirty="0"/>
          </a:p>
        </p:txBody>
      </p:sp>
      <mc:AlternateContent xmlns:mc="http://schemas.openxmlformats.org/markup-compatibility/2006">
        <mc:Choice xmlns:a14="http://schemas.microsoft.com/office/drawing/2010/main" Requires="a14">
          <p:sp>
            <p:nvSpPr>
              <p:cNvPr id="12" name="TextBox 11"/>
              <p:cNvSpPr txBox="1"/>
              <p:nvPr/>
            </p:nvSpPr>
            <p:spPr>
              <a:xfrm>
                <a:off x="297711" y="3717032"/>
                <a:ext cx="3986257" cy="44741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AU" sz="2400" b="0" i="1" smtClean="0">
                          <a:latin typeface="Cambria Math" panose="02040503050406030204" pitchFamily="18" charset="0"/>
                        </a:rPr>
                        <m:t>𝑃</m:t>
                      </m:r>
                      <m:r>
                        <a:rPr lang="en-AU" sz="2400" b="0" i="1" smtClean="0">
                          <a:latin typeface="Cambria Math" panose="02040503050406030204" pitchFamily="18" charset="0"/>
                        </a:rPr>
                        <m:t>+ </m:t>
                      </m:r>
                      <m:box>
                        <m:boxPr>
                          <m:ctrlPr>
                            <a:rPr lang="en-AU" sz="2400" b="0" i="1" smtClean="0">
                              <a:latin typeface="Cambria Math" panose="02040503050406030204" pitchFamily="18" charset="0"/>
                            </a:rPr>
                          </m:ctrlPr>
                        </m:boxPr>
                        <m:e>
                          <m:argPr>
                            <m:argSz m:val="-1"/>
                          </m:argPr>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2</m:t>
                              </m:r>
                            </m:den>
                          </m:f>
                        </m:e>
                      </m:box>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𝑣</m:t>
                      </m:r>
                      <m:r>
                        <a:rPr lang="en-AU" sz="2400" b="0" i="1" baseline="30000" smtClean="0">
                          <a:latin typeface="Cambria Math" panose="02040503050406030204" pitchFamily="18" charset="0"/>
                          <a:ea typeface="Cambria Math" panose="02040503050406030204" pitchFamily="18" charset="0"/>
                        </a:rPr>
                        <m:t>2</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𝜌</m:t>
                      </m:r>
                      <m:r>
                        <a:rPr lang="en-AU" sz="2400" b="0" i="1" smtClean="0">
                          <a:latin typeface="Cambria Math" panose="02040503050406030204" pitchFamily="18" charset="0"/>
                          <a:ea typeface="Cambria Math" panose="02040503050406030204" pitchFamily="18" charset="0"/>
                        </a:rPr>
                        <m:t>𝑔𝑦</m:t>
                      </m:r>
                      <m: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𝑐𝑜𝑛𝑠𝑡𝑎𝑛𝑡</m:t>
                      </m:r>
                    </m:oMath>
                  </m:oMathPara>
                </a14:m>
                <a:endParaRPr lang="en-AU" sz="2400" dirty="0"/>
              </a:p>
            </p:txBody>
          </p:sp>
        </mc:Choice>
        <mc:Fallback>
          <p:sp>
            <p:nvSpPr>
              <p:cNvPr id="12" name="TextBox 11"/>
              <p:cNvSpPr txBox="1">
                <a:spLocks noRot="1" noChangeAspect="1" noMove="1" noResize="1" noEditPoints="1" noAdjustHandles="1" noChangeArrowheads="1" noChangeShapeType="1" noTextEdit="1"/>
              </p:cNvSpPr>
              <p:nvPr/>
            </p:nvSpPr>
            <p:spPr>
              <a:xfrm>
                <a:off x="297711" y="3717032"/>
                <a:ext cx="3986257" cy="447410"/>
              </a:xfrm>
              <a:prstGeom prst="rect">
                <a:avLst/>
              </a:prstGeom>
              <a:blipFill rotWithShape="0">
                <a:blip r:embed="rId5"/>
                <a:stretch>
                  <a:fillRect/>
                </a:stretch>
              </a:blipFill>
            </p:spPr>
            <p:txBody>
              <a:bodyPr/>
              <a:lstStyle/>
              <a:p>
                <a:r>
                  <a:rPr lang="en-AU">
                    <a:noFill/>
                  </a:rPr>
                  <a:t> </a:t>
                </a:r>
              </a:p>
            </p:txBody>
          </p:sp>
        </mc:Fallback>
      </mc:AlternateContent>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920" y="1163960"/>
            <a:ext cx="5256584" cy="1905000"/>
          </a:xfrm>
          <a:prstGeom prst="rect">
            <a:avLst/>
          </a:prstGeom>
        </p:spPr>
      </p:pic>
    </p:spTree>
    <p:custDataLst>
      <p:tags r:id="rId1"/>
    </p:custDataLst>
    <p:extLst>
      <p:ext uri="{BB962C8B-B14F-4D97-AF65-F5344CB8AC3E}">
        <p14:creationId xmlns:p14="http://schemas.microsoft.com/office/powerpoint/2010/main" val="19901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ChangeArrowheads="1"/>
          </p:cNvSpPr>
          <p:nvPr/>
        </p:nvSpPr>
        <p:spPr bwMode="auto">
          <a:xfrm>
            <a:off x="-14780" y="506760"/>
            <a:ext cx="9143999" cy="762000"/>
          </a:xfrm>
          <a:prstGeom prst="rect">
            <a:avLst/>
          </a:prstGeom>
          <a:noFill/>
          <a:ln w="9525">
            <a:noFill/>
            <a:miter lim="800000"/>
            <a:headEnd/>
            <a:tailEnd/>
          </a:ln>
          <a:effectLst/>
        </p:spPr>
        <p:txBody>
          <a:bodyPr anchor="ctr"/>
          <a:lstStyle/>
          <a:p>
            <a:pPr algn="ctr">
              <a:defRPr/>
            </a:pPr>
            <a:r>
              <a:rPr lang="en-AU" sz="4000" dirty="0" smtClean="0">
                <a:effectLst>
                  <a:outerShdw blurRad="38100" dist="38100" dir="2700000" algn="tl">
                    <a:srgbClr val="C0C0C0"/>
                  </a:outerShdw>
                </a:effectLst>
              </a:rPr>
              <a:t>Chapter 15 Fluid Motion Summary</a:t>
            </a:r>
            <a:endParaRPr lang="en-AU" sz="4000" dirty="0">
              <a:effectLst>
                <a:outerShdw blurRad="38100" dist="38100" dir="2700000" algn="tl">
                  <a:srgbClr val="C0C0C0"/>
                </a:outerShdw>
              </a:effectLst>
            </a:endParaRPr>
          </a:p>
        </p:txBody>
      </p:sp>
      <p:sp>
        <p:nvSpPr>
          <p:cNvPr id="14" name="Rounded Rectangle 13"/>
          <p:cNvSpPr/>
          <p:nvPr/>
        </p:nvSpPr>
        <p:spPr>
          <a:xfrm>
            <a:off x="251520" y="5453934"/>
            <a:ext cx="8446898" cy="1287434"/>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353088" y="6372036"/>
            <a:ext cx="8323368" cy="369332"/>
          </a:xfrm>
          <a:prstGeom prst="rect">
            <a:avLst/>
          </a:prstGeom>
          <a:noFill/>
        </p:spPr>
        <p:txBody>
          <a:bodyPr wrap="square" rtlCol="0">
            <a:spAutoFit/>
          </a:bodyPr>
          <a:lstStyle/>
          <a:p>
            <a:pPr algn="just"/>
            <a:r>
              <a:rPr lang="en-AU" b="1" dirty="0" smtClean="0">
                <a:latin typeface="Cambria Math" pitchFamily="18" charset="0"/>
                <a:ea typeface="Cambria Math" pitchFamily="18" charset="0"/>
              </a:rPr>
              <a:t>Examples 15.6, 15.7 </a:t>
            </a:r>
            <a:r>
              <a:rPr lang="en-AU" dirty="0" smtClean="0">
                <a:latin typeface="Cambria Math" pitchFamily="18" charset="0"/>
                <a:ea typeface="Cambria Math" pitchFamily="18" charset="0"/>
              </a:rPr>
              <a:t>  Bernoulli's Equation – Draining a Tank and Venturi Flow </a:t>
            </a:r>
            <a:endParaRPr lang="en-AU" dirty="0">
              <a:latin typeface="Cambria Math" pitchFamily="18" charset="0"/>
              <a:ea typeface="Cambria Math" pitchFamily="18" charset="0"/>
            </a:endParaRPr>
          </a:p>
        </p:txBody>
      </p:sp>
      <p:sp>
        <p:nvSpPr>
          <p:cNvPr id="7" name="TextBox 6"/>
          <p:cNvSpPr txBox="1"/>
          <p:nvPr/>
        </p:nvSpPr>
        <p:spPr>
          <a:xfrm>
            <a:off x="353088" y="6068904"/>
            <a:ext cx="8323368" cy="369332"/>
          </a:xfrm>
          <a:prstGeom prst="rect">
            <a:avLst/>
          </a:prstGeom>
          <a:noFill/>
        </p:spPr>
        <p:txBody>
          <a:bodyPr wrap="square" rtlCol="0">
            <a:spAutoFit/>
          </a:bodyPr>
          <a:lstStyle/>
          <a:p>
            <a:pPr algn="just"/>
            <a:r>
              <a:rPr lang="en-AU" b="1" dirty="0" smtClean="0">
                <a:latin typeface="Cambria Math" pitchFamily="18" charset="0"/>
                <a:ea typeface="Cambria Math" pitchFamily="18" charset="0"/>
              </a:rPr>
              <a:t>Examples 15.5</a:t>
            </a:r>
            <a:r>
              <a:rPr lang="en-AU" dirty="0" smtClean="0">
                <a:latin typeface="Cambria Math" pitchFamily="18" charset="0"/>
                <a:ea typeface="Cambria Math" pitchFamily="18" charset="0"/>
              </a:rPr>
              <a:t> Continuity Equation: </a:t>
            </a:r>
            <a:r>
              <a:rPr lang="en-AU" dirty="0" err="1" smtClean="0">
                <a:latin typeface="Cambria Math" pitchFamily="18" charset="0"/>
                <a:ea typeface="Cambria Math" pitchFamily="18" charset="0"/>
              </a:rPr>
              <a:t>Ausable</a:t>
            </a:r>
            <a:r>
              <a:rPr lang="en-AU" dirty="0" smtClean="0">
                <a:latin typeface="Cambria Math" pitchFamily="18" charset="0"/>
                <a:ea typeface="Cambria Math" pitchFamily="18" charset="0"/>
              </a:rPr>
              <a:t> Chasm</a:t>
            </a:r>
            <a:endParaRPr lang="en-AU" dirty="0">
              <a:latin typeface="Cambria Math" pitchFamily="18" charset="0"/>
              <a:ea typeface="Cambria Math" pitchFamily="18" charset="0"/>
            </a:endParaRPr>
          </a:p>
        </p:txBody>
      </p:sp>
      <p:sp>
        <p:nvSpPr>
          <p:cNvPr id="9" name="TextBox 8"/>
          <p:cNvSpPr txBox="1"/>
          <p:nvPr/>
        </p:nvSpPr>
        <p:spPr>
          <a:xfrm>
            <a:off x="353088" y="5765772"/>
            <a:ext cx="8323368" cy="369332"/>
          </a:xfrm>
          <a:prstGeom prst="rect">
            <a:avLst/>
          </a:prstGeom>
          <a:noFill/>
        </p:spPr>
        <p:txBody>
          <a:bodyPr wrap="square" rtlCol="0">
            <a:spAutoFit/>
          </a:bodyPr>
          <a:lstStyle/>
          <a:p>
            <a:pPr algn="just"/>
            <a:r>
              <a:rPr lang="en-AU" b="1" dirty="0" smtClean="0">
                <a:latin typeface="Cambria Math" pitchFamily="18" charset="0"/>
                <a:ea typeface="Cambria Math" pitchFamily="18" charset="0"/>
              </a:rPr>
              <a:t>Examples 15.3 , 15.4 </a:t>
            </a:r>
            <a:r>
              <a:rPr lang="en-AU" dirty="0" smtClean="0">
                <a:latin typeface="Cambria Math" pitchFamily="18" charset="0"/>
                <a:ea typeface="Cambria Math" pitchFamily="18" charset="0"/>
              </a:rPr>
              <a:t>Buoyancy Forces: Working Underwater + Tip of Iceberg</a:t>
            </a:r>
            <a:endParaRPr lang="en-AU" dirty="0">
              <a:latin typeface="Cambria Math" pitchFamily="18" charset="0"/>
              <a:ea typeface="Cambria Math" pitchFamily="18" charset="0"/>
            </a:endParaRPr>
          </a:p>
        </p:txBody>
      </p:sp>
      <p:sp>
        <p:nvSpPr>
          <p:cNvPr id="10" name="Text Box 3"/>
          <p:cNvSpPr txBox="1">
            <a:spLocks noChangeArrowheads="1"/>
          </p:cNvSpPr>
          <p:nvPr/>
        </p:nvSpPr>
        <p:spPr bwMode="auto">
          <a:xfrm>
            <a:off x="-14780" y="1461701"/>
            <a:ext cx="8841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342900" indent="-342900" algn="just">
              <a:spcAft>
                <a:spcPts val="600"/>
              </a:spcAft>
              <a:buFont typeface="Arial" panose="020B0604020202020204" pitchFamily="34" charset="0"/>
              <a:buChar char="•"/>
            </a:pPr>
            <a:r>
              <a:rPr lang="en-AU" b="0" dirty="0" smtClean="0">
                <a:latin typeface="Arial Narrow" pitchFamily="34" charset="0"/>
              </a:rPr>
              <a:t>Density </a:t>
            </a:r>
            <a:r>
              <a:rPr lang="en-AU" b="0" dirty="0" smtClean="0">
                <a:latin typeface="Arial Narrow" pitchFamily="34" charset="0"/>
              </a:rPr>
              <a:t>and Pressure </a:t>
            </a:r>
            <a:r>
              <a:rPr lang="en-AU" b="0" dirty="0" smtClean="0">
                <a:latin typeface="Arial Narrow" pitchFamily="34" charset="0"/>
              </a:rPr>
              <a:t>describe bulk fluid behaviour</a:t>
            </a:r>
            <a:endParaRPr lang="en-US" b="0" dirty="0" smtClean="0">
              <a:latin typeface="Arial Narrow" pitchFamily="34" charset="0"/>
            </a:endParaRPr>
          </a:p>
        </p:txBody>
      </p:sp>
      <p:sp>
        <p:nvSpPr>
          <p:cNvPr id="15" name="Text Box 3"/>
          <p:cNvSpPr txBox="1">
            <a:spLocks noChangeArrowheads="1"/>
          </p:cNvSpPr>
          <p:nvPr/>
        </p:nvSpPr>
        <p:spPr bwMode="auto">
          <a:xfrm>
            <a:off x="-14780" y="2500721"/>
            <a:ext cx="9129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a:spcAft>
                <a:spcPts val="600"/>
              </a:spcAft>
              <a:buFont typeface="Arial" charset="0"/>
              <a:buChar char="•"/>
            </a:pPr>
            <a:r>
              <a:rPr lang="en-AU" b="0" dirty="0" smtClean="0">
                <a:latin typeface="Arial Narrow" pitchFamily="34" charset="0"/>
              </a:rPr>
              <a:t>   </a:t>
            </a:r>
            <a:r>
              <a:rPr lang="en-AU" b="0" dirty="0" smtClean="0">
                <a:latin typeface="Arial Narrow" pitchFamily="34" charset="0"/>
              </a:rPr>
              <a:t>In hydrostatic equilibrium, pressure </a:t>
            </a:r>
            <a:r>
              <a:rPr lang="en-AU" b="0" dirty="0" smtClean="0">
                <a:latin typeface="Arial Narrow" pitchFamily="34" charset="0"/>
              </a:rPr>
              <a:t>increases with depth due to </a:t>
            </a:r>
            <a:r>
              <a:rPr lang="en-AU" b="0" dirty="0" smtClean="0">
                <a:latin typeface="Arial Narrow" pitchFamily="34" charset="0"/>
              </a:rPr>
              <a:t>gravity</a:t>
            </a:r>
            <a:endParaRPr lang="en-US" b="0" dirty="0" smtClean="0">
              <a:latin typeface="Arial Narrow" pitchFamily="34" charset="0"/>
            </a:endParaRPr>
          </a:p>
        </p:txBody>
      </p:sp>
      <p:sp>
        <p:nvSpPr>
          <p:cNvPr id="16" name="Text Box 3"/>
          <p:cNvSpPr txBox="1">
            <a:spLocks noChangeArrowheads="1"/>
          </p:cNvSpPr>
          <p:nvPr/>
        </p:nvSpPr>
        <p:spPr bwMode="auto">
          <a:xfrm>
            <a:off x="-14780" y="3539741"/>
            <a:ext cx="9129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a:spcAft>
                <a:spcPts val="600"/>
              </a:spcAft>
              <a:buFont typeface="Arial" charset="0"/>
              <a:buChar char="•"/>
            </a:pPr>
            <a:r>
              <a:rPr lang="en-AU" b="0" dirty="0" smtClean="0">
                <a:latin typeface="Arial Narrow" pitchFamily="34" charset="0"/>
              </a:rPr>
              <a:t>   </a:t>
            </a:r>
            <a:r>
              <a:rPr lang="en-AU" b="0" dirty="0" smtClean="0">
                <a:latin typeface="Arial Narrow" pitchFamily="34" charset="0"/>
              </a:rPr>
              <a:t>Fluid flow conserves mass (continuity eq.) and energy (Bernoulli’s equation)</a:t>
            </a:r>
            <a:endParaRPr lang="en-US" b="0" dirty="0" smtClean="0">
              <a:latin typeface="Arial Narrow" pitchFamily="34" charset="0"/>
            </a:endParaRPr>
          </a:p>
        </p:txBody>
      </p:sp>
      <p:sp>
        <p:nvSpPr>
          <p:cNvPr id="20" name="Text Box 3"/>
          <p:cNvSpPr txBox="1">
            <a:spLocks noChangeArrowheads="1"/>
          </p:cNvSpPr>
          <p:nvPr/>
        </p:nvSpPr>
        <p:spPr bwMode="auto">
          <a:xfrm>
            <a:off x="-14780" y="4623519"/>
            <a:ext cx="9129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342900" indent="-342900" algn="just">
              <a:spcAft>
                <a:spcPts val="600"/>
              </a:spcAft>
              <a:buFont typeface="Arial" pitchFamily="34" charset="0"/>
              <a:buChar char="•"/>
            </a:pPr>
            <a:r>
              <a:rPr lang="en-US" b="0" dirty="0" smtClean="0">
                <a:latin typeface="Arial Narrow" pitchFamily="34" charset="0"/>
              </a:rPr>
              <a:t>Reread, Review and Reinforce concepts and techniques of Chapter 15</a:t>
            </a:r>
          </a:p>
        </p:txBody>
      </p:sp>
      <p:sp>
        <p:nvSpPr>
          <p:cNvPr id="22" name="Text Box 3"/>
          <p:cNvSpPr txBox="1">
            <a:spLocks noChangeArrowheads="1"/>
          </p:cNvSpPr>
          <p:nvPr/>
        </p:nvSpPr>
        <p:spPr bwMode="auto">
          <a:xfrm>
            <a:off x="-14780" y="4081629"/>
            <a:ext cx="9129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a:spcAft>
                <a:spcPts val="600"/>
              </a:spcAft>
              <a:buFont typeface="Arial" charset="0"/>
              <a:buChar char="•"/>
            </a:pPr>
            <a:r>
              <a:rPr lang="en-AU" b="0" dirty="0" smtClean="0">
                <a:latin typeface="Arial Narrow" pitchFamily="34" charset="0"/>
              </a:rPr>
              <a:t>   A constriction in flow is accompanied by a velocity </a:t>
            </a:r>
            <a:r>
              <a:rPr lang="en-AU" dirty="0" smtClean="0">
                <a:solidFill>
                  <a:schemeClr val="tx2"/>
                </a:solidFill>
                <a:latin typeface="Arial Narrow" pitchFamily="34" charset="0"/>
              </a:rPr>
              <a:t>and</a:t>
            </a:r>
            <a:r>
              <a:rPr lang="en-AU" b="0" dirty="0" smtClean="0">
                <a:latin typeface="Arial Narrow" pitchFamily="34" charset="0"/>
              </a:rPr>
              <a:t> pressure change.</a:t>
            </a:r>
            <a:endParaRPr lang="en-US" b="0" dirty="0" smtClean="0">
              <a:latin typeface="Arial Narrow" pitchFamily="34" charset="0"/>
            </a:endParaRPr>
          </a:p>
        </p:txBody>
      </p:sp>
      <p:sp>
        <p:nvSpPr>
          <p:cNvPr id="23" name="Text Box 3"/>
          <p:cNvSpPr txBox="1">
            <a:spLocks noChangeArrowheads="1"/>
          </p:cNvSpPr>
          <p:nvPr/>
        </p:nvSpPr>
        <p:spPr bwMode="auto">
          <a:xfrm>
            <a:off x="-14780" y="3042609"/>
            <a:ext cx="8841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just">
              <a:spcAft>
                <a:spcPts val="600"/>
              </a:spcAft>
              <a:buFont typeface="Arial" charset="0"/>
              <a:buChar char="•"/>
            </a:pPr>
            <a:r>
              <a:rPr lang="en-AU" b="0" dirty="0">
                <a:latin typeface="Arial Narrow" pitchFamily="34" charset="0"/>
              </a:rPr>
              <a:t> </a:t>
            </a:r>
            <a:r>
              <a:rPr lang="en-AU" b="0" dirty="0" smtClean="0">
                <a:latin typeface="Arial Narrow" pitchFamily="34" charset="0"/>
              </a:rPr>
              <a:t>  The buoyant force is the weight of the displaced fluid</a:t>
            </a:r>
            <a:endParaRPr lang="en-US" b="0" dirty="0" smtClean="0">
              <a:latin typeface="Arial Narrow" pitchFamily="34" charset="0"/>
            </a:endParaRPr>
          </a:p>
        </p:txBody>
      </p:sp>
      <p:sp>
        <p:nvSpPr>
          <p:cNvPr id="17" name="Rectangle 16"/>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 Box 3"/>
          <p:cNvSpPr txBox="1">
            <a:spLocks noChangeArrowheads="1"/>
          </p:cNvSpPr>
          <p:nvPr/>
        </p:nvSpPr>
        <p:spPr bwMode="auto">
          <a:xfrm>
            <a:off x="-14780" y="1958833"/>
            <a:ext cx="8841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342900" indent="-342900" algn="just">
              <a:spcAft>
                <a:spcPts val="600"/>
              </a:spcAft>
              <a:buFont typeface="Arial" panose="020B0604020202020204" pitchFamily="34" charset="0"/>
              <a:buChar char="•"/>
            </a:pPr>
            <a:r>
              <a:rPr lang="en-US" b="0" dirty="0" smtClean="0">
                <a:latin typeface="Arial Narrow" pitchFamily="34" charset="0"/>
              </a:rPr>
              <a:t>Pressure in a fluid is the same for points at the same height</a:t>
            </a:r>
            <a:endParaRPr lang="en-US" b="0" dirty="0" smtClean="0">
              <a:latin typeface="Arial Narrow" pitchFamily="34" charset="0"/>
            </a:endParaRPr>
          </a:p>
        </p:txBody>
      </p:sp>
      <p:sp>
        <p:nvSpPr>
          <p:cNvPr id="19" name="TextBox 18"/>
          <p:cNvSpPr txBox="1"/>
          <p:nvPr/>
        </p:nvSpPr>
        <p:spPr>
          <a:xfrm>
            <a:off x="353088" y="5462640"/>
            <a:ext cx="8323368" cy="369332"/>
          </a:xfrm>
          <a:prstGeom prst="rect">
            <a:avLst/>
          </a:prstGeom>
          <a:noFill/>
        </p:spPr>
        <p:txBody>
          <a:bodyPr wrap="square" rtlCol="0">
            <a:spAutoFit/>
          </a:bodyPr>
          <a:lstStyle/>
          <a:p>
            <a:pPr algn="just"/>
            <a:r>
              <a:rPr lang="en-AU" b="1" dirty="0" smtClean="0">
                <a:latin typeface="Cambria Math" pitchFamily="18" charset="0"/>
                <a:ea typeface="Cambria Math" pitchFamily="18" charset="0"/>
              </a:rPr>
              <a:t>Examples 15.1 , 15.2 </a:t>
            </a:r>
            <a:r>
              <a:rPr lang="en-AU" dirty="0" smtClean="0">
                <a:latin typeface="Cambria Math" pitchFamily="18" charset="0"/>
                <a:ea typeface="Cambria Math" pitchFamily="18" charset="0"/>
              </a:rPr>
              <a:t>Calculating Pressure and Pascals Law</a:t>
            </a:r>
            <a:endParaRPr lang="en-AU" dirty="0">
              <a:latin typeface="Cambria Math" pitchFamily="18" charset="0"/>
              <a:ea typeface="Cambria Math" pitchFamily="18" charset="0"/>
            </a:endParaRPr>
          </a:p>
        </p:txBody>
      </p:sp>
    </p:spTree>
    <p:custDataLst>
      <p:tags r:id="rId1"/>
    </p:custDataLst>
    <p:extLst>
      <p:ext uri="{BB962C8B-B14F-4D97-AF65-F5344CB8AC3E}">
        <p14:creationId xmlns:p14="http://schemas.microsoft.com/office/powerpoint/2010/main" val="1540657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20" grpId="0"/>
      <p:bldP spid="22" grpId="0"/>
      <p:bldP spid="2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2774"/>
            <a:ext cx="91440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effectLst>
                  <a:outerShdw blurRad="38100" dist="38100" dir="2700000" algn="tl">
                    <a:srgbClr val="000000">
                      <a:alpha val="43137"/>
                    </a:srgbClr>
                  </a:outerShdw>
                </a:effectLst>
                <a:latin typeface="+mn-lt"/>
              </a:rPr>
              <a:t>What new physics is involved?</a:t>
            </a:r>
            <a:endParaRPr lang="en-AU" sz="4000"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450" y="1119733"/>
            <a:ext cx="4134913" cy="2779427"/>
          </a:xfrm>
          <a:prstGeom prst="rect">
            <a:avLst/>
          </a:prstGeom>
        </p:spPr>
      </p:pic>
      <p:sp>
        <p:nvSpPr>
          <p:cNvPr id="3" name="TextBox 2"/>
          <p:cNvSpPr txBox="1"/>
          <p:nvPr/>
        </p:nvSpPr>
        <p:spPr>
          <a:xfrm>
            <a:off x="4644008" y="1568981"/>
            <a:ext cx="4104456" cy="4524315"/>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t>Fluids can </a:t>
            </a:r>
            <a:r>
              <a:rPr lang="en-AU" sz="2400" b="1" dirty="0" smtClean="0"/>
              <a:t>flow</a:t>
            </a:r>
            <a:r>
              <a:rPr lang="en-AU" sz="2400" dirty="0" smtClean="0"/>
              <a:t> from place-to-place</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Their </a:t>
            </a:r>
            <a:r>
              <a:rPr lang="en-AU" sz="2400" b="1" dirty="0" smtClean="0"/>
              <a:t>density</a:t>
            </a:r>
            <a:r>
              <a:rPr lang="en-AU" sz="2400" dirty="0" smtClean="0"/>
              <a:t> can change if they are compressible (for example, gasses)</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Fluids are pushed around by </a:t>
            </a:r>
            <a:r>
              <a:rPr lang="en-AU" sz="2400" b="1" dirty="0" smtClean="0"/>
              <a:t>pressure</a:t>
            </a:r>
            <a:r>
              <a:rPr lang="en-AU" sz="2400" dirty="0" smtClean="0"/>
              <a:t> forces</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An object immersed in a fluid experiences </a:t>
            </a:r>
            <a:r>
              <a:rPr lang="en-AU" sz="2400" b="1" dirty="0" smtClean="0"/>
              <a:t>buoyancy</a:t>
            </a:r>
            <a:endParaRPr lang="en-AU" sz="2400" b="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50" y="4005064"/>
            <a:ext cx="4134913" cy="2739380"/>
          </a:xfrm>
          <a:prstGeom prst="rect">
            <a:avLst/>
          </a:prstGeom>
        </p:spPr>
      </p:pic>
    </p:spTree>
    <p:custDataLst>
      <p:tags r:id="rId1"/>
    </p:custDataLst>
    <p:extLst>
      <p:ext uri="{BB962C8B-B14F-4D97-AF65-F5344CB8AC3E}">
        <p14:creationId xmlns:p14="http://schemas.microsoft.com/office/powerpoint/2010/main" val="169911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Density</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 name="TextBox 1"/>
              <p:cNvSpPr txBox="1"/>
              <p:nvPr/>
            </p:nvSpPr>
            <p:spPr>
              <a:xfrm>
                <a:off x="265932" y="2342577"/>
                <a:ext cx="3225948" cy="830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a:rPr>
                        <m:t>𝑑𝑒𝑛𝑠𝑖𝑡𝑦</m:t>
                      </m:r>
                      <m:r>
                        <a:rPr lang="en-AU" sz="2800" b="0" i="1" smtClean="0">
                          <a:latin typeface="Cambria Math"/>
                        </a:rPr>
                        <m:t>= </m:t>
                      </m:r>
                      <m:f>
                        <m:fPr>
                          <m:ctrlPr>
                            <a:rPr lang="en-AU" sz="2800" b="0" i="1" smtClean="0">
                              <a:latin typeface="Cambria Math" panose="02040503050406030204" pitchFamily="18" charset="0"/>
                            </a:rPr>
                          </m:ctrlPr>
                        </m:fPr>
                        <m:num>
                          <m:r>
                            <a:rPr lang="en-AU" sz="2800" b="0" i="1" smtClean="0">
                              <a:latin typeface="Cambria Math"/>
                            </a:rPr>
                            <m:t>𝑚𝑎𝑠𝑠</m:t>
                          </m:r>
                        </m:num>
                        <m:den>
                          <m:r>
                            <a:rPr lang="en-AU" sz="2800" b="0" i="1" smtClean="0">
                              <a:latin typeface="Cambria Math"/>
                            </a:rPr>
                            <m:t>𝑣𝑜𝑙𝑢𝑚𝑒</m:t>
                          </m:r>
                        </m:den>
                      </m:f>
                    </m:oMath>
                  </m:oMathPara>
                </a14:m>
                <a:endParaRPr lang="en-AU"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265932" y="2342577"/>
                <a:ext cx="3225948" cy="830484"/>
              </a:xfrm>
              <a:prstGeom prst="rect">
                <a:avLst/>
              </a:prstGeom>
              <a:blipFill rotWithShape="0">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992538" y="2342673"/>
                <a:ext cx="1247521" cy="830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a:ea typeface="Cambria Math"/>
                        </a:rPr>
                        <m:t>𝜌</m:t>
                      </m:r>
                      <m:r>
                        <a:rPr lang="en-AU" sz="2800" b="0" i="1" smtClean="0">
                          <a:latin typeface="Cambria Math"/>
                        </a:rPr>
                        <m:t>=</m:t>
                      </m:r>
                      <m:f>
                        <m:fPr>
                          <m:ctrlPr>
                            <a:rPr lang="en-AU" sz="2800" b="0" i="1" smtClean="0">
                              <a:latin typeface="Cambria Math" panose="02040503050406030204" pitchFamily="18" charset="0"/>
                            </a:rPr>
                          </m:ctrlPr>
                        </m:fPr>
                        <m:num>
                          <m:r>
                            <a:rPr lang="en-AU" sz="2800" b="0" i="1" smtClean="0">
                              <a:latin typeface="Cambria Math"/>
                            </a:rPr>
                            <m:t>𝑚</m:t>
                          </m:r>
                        </m:num>
                        <m:den>
                          <m:r>
                            <a:rPr lang="en-AU" sz="2800" b="0" i="1" smtClean="0">
                              <a:latin typeface="Cambria Math"/>
                            </a:rPr>
                            <m:t>𝑉</m:t>
                          </m:r>
                        </m:den>
                      </m:f>
                    </m:oMath>
                  </m:oMathPara>
                </a14:m>
                <a:endParaRPr lang="en-AU"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992538" y="2342673"/>
                <a:ext cx="1247521" cy="830292"/>
              </a:xfrm>
              <a:prstGeom prst="rect">
                <a:avLst/>
              </a:prstGeom>
              <a:blipFill rotWithShape="0">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796136" y="2302662"/>
                <a:ext cx="2396746" cy="910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ea typeface="Cambria Math"/>
                        </a:rPr>
                        <m:t>𝑈𝑛𝑖𝑡𝑠</m:t>
                      </m:r>
                      <m:r>
                        <a:rPr lang="en-AU" sz="2800" b="0" i="1" smtClean="0">
                          <a:latin typeface="Cambria Math" panose="02040503050406030204" pitchFamily="18" charset="0"/>
                          <a:ea typeface="Cambria Math"/>
                        </a:rPr>
                        <m:t> </m:t>
                      </m:r>
                      <m:r>
                        <a:rPr lang="en-AU" sz="2800" b="0" i="1" smtClean="0">
                          <a:latin typeface="Cambria Math" panose="02040503050406030204" pitchFamily="18" charset="0"/>
                          <a:ea typeface="Cambria Math"/>
                        </a:rPr>
                        <m:t>𝑎𝑟𝑒</m:t>
                      </m:r>
                      <m:r>
                        <a:rPr lang="en-AU" sz="2800" b="0" i="1" smtClean="0">
                          <a:latin typeface="Cambria Math" panose="02040503050406030204" pitchFamily="18" charset="0"/>
                          <a:ea typeface="Cambria Math"/>
                        </a:rPr>
                        <m:t> </m:t>
                      </m:r>
                      <m:f>
                        <m:fPr>
                          <m:ctrlPr>
                            <a:rPr lang="en-AU" sz="2800" b="0" i="1" smtClean="0">
                              <a:latin typeface="Cambria Math" panose="02040503050406030204" pitchFamily="18" charset="0"/>
                            </a:rPr>
                          </m:ctrlPr>
                        </m:fPr>
                        <m:num>
                          <m:r>
                            <a:rPr lang="en-AU" sz="2800" b="0" i="1" smtClean="0">
                              <a:latin typeface="Cambria Math"/>
                            </a:rPr>
                            <m:t>𝑘𝑔</m:t>
                          </m:r>
                        </m:num>
                        <m:den>
                          <m:sSup>
                            <m:sSupPr>
                              <m:ctrlPr>
                                <a:rPr lang="en-AU" sz="2800" b="0" i="1" smtClean="0">
                                  <a:latin typeface="Cambria Math" panose="02040503050406030204" pitchFamily="18" charset="0"/>
                                </a:rPr>
                              </m:ctrlPr>
                            </m:sSupPr>
                            <m:e>
                              <m:r>
                                <a:rPr lang="en-AU" sz="2800" b="0" i="1" smtClean="0">
                                  <a:latin typeface="Cambria Math"/>
                                </a:rPr>
                                <m:t>𝑚</m:t>
                              </m:r>
                            </m:e>
                            <m:sup>
                              <m:r>
                                <a:rPr lang="en-AU" sz="2800" b="0" i="1" smtClean="0">
                                  <a:latin typeface="Cambria Math"/>
                                </a:rPr>
                                <m:t>3</m:t>
                              </m:r>
                            </m:sup>
                          </m:sSup>
                        </m:den>
                      </m:f>
                    </m:oMath>
                  </m:oMathPara>
                </a14:m>
                <a:endParaRPr lang="en-AU"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796136" y="2302662"/>
                <a:ext cx="2396746" cy="910314"/>
              </a:xfrm>
              <a:prstGeom prst="rect">
                <a:avLst/>
              </a:prstGeom>
              <a:blipFill rotWithShape="0">
                <a:blip r:embed="rId6"/>
                <a:stretch>
                  <a:fillRect/>
                </a:stretch>
              </a:blipFill>
            </p:spPr>
            <p:txBody>
              <a:bodyPr/>
              <a:lstStyle/>
              <a:p>
                <a:r>
                  <a:rPr lang="en-AU">
                    <a:noFill/>
                  </a:rPr>
                  <a:t> </a:t>
                </a:r>
              </a:p>
            </p:txBody>
          </p:sp>
        </mc:Fallback>
      </mc:AlternateContent>
      <p:sp>
        <p:nvSpPr>
          <p:cNvPr id="11" name="TextBox 10"/>
          <p:cNvSpPr txBox="1"/>
          <p:nvPr/>
        </p:nvSpPr>
        <p:spPr>
          <a:xfrm>
            <a:off x="570337" y="1412776"/>
            <a:ext cx="8754191" cy="52322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The </a:t>
            </a:r>
            <a:r>
              <a:rPr lang="en-AU" sz="2800" b="1" dirty="0" smtClean="0"/>
              <a:t>density</a:t>
            </a:r>
            <a:r>
              <a:rPr lang="en-AU" sz="2800" dirty="0" smtClean="0"/>
              <a:t> of a fluid is the </a:t>
            </a:r>
            <a:r>
              <a:rPr lang="en-AU" sz="2800" b="1" dirty="0" smtClean="0"/>
              <a:t>concentration of mass</a:t>
            </a:r>
            <a:endParaRPr lang="en-AU" sz="2800" b="1"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3341175"/>
            <a:ext cx="2806070" cy="3507588"/>
          </a:xfrm>
          <a:prstGeom prst="rect">
            <a:avLst/>
          </a:prstGeom>
        </p:spPr>
      </p:pic>
      <p:sp>
        <p:nvSpPr>
          <p:cNvPr id="21" name="TextBox 20"/>
          <p:cNvSpPr txBox="1"/>
          <p:nvPr/>
        </p:nvSpPr>
        <p:spPr>
          <a:xfrm>
            <a:off x="3563888" y="4149080"/>
            <a:ext cx="4359463" cy="1938992"/>
          </a:xfrm>
          <a:prstGeom prst="rect">
            <a:avLst/>
          </a:prstGeom>
          <a:noFill/>
        </p:spPr>
        <p:txBody>
          <a:bodyPr wrap="none" rtlCol="0">
            <a:spAutoFit/>
          </a:bodyPr>
          <a:lstStyle/>
          <a:p>
            <a:pPr marL="285750" indent="-285750">
              <a:buFont typeface="Arial" panose="020B0604020202020204" pitchFamily="34" charset="0"/>
              <a:buChar char="•"/>
            </a:pPr>
            <a:r>
              <a:rPr lang="en-AU" sz="2400" dirty="0" smtClean="0"/>
              <a:t>Mass = 100 g = 0.1 </a:t>
            </a:r>
            <a:r>
              <a:rPr lang="en-AU" sz="2400" dirty="0" smtClean="0"/>
              <a:t>kg</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Volume = 100 cm</a:t>
            </a:r>
            <a:r>
              <a:rPr lang="en-AU" sz="2400" baseline="30000" dirty="0" smtClean="0"/>
              <a:t>3</a:t>
            </a:r>
            <a:r>
              <a:rPr lang="en-AU" sz="2400" dirty="0" smtClean="0"/>
              <a:t> = 10</a:t>
            </a:r>
            <a:r>
              <a:rPr lang="en-AU" sz="2400" baseline="30000" dirty="0" smtClean="0"/>
              <a:t>-4</a:t>
            </a:r>
            <a:r>
              <a:rPr lang="en-AU" sz="2400" dirty="0" smtClean="0"/>
              <a:t> </a:t>
            </a:r>
            <a:r>
              <a:rPr lang="en-AU" sz="2400" dirty="0" smtClean="0"/>
              <a:t>m</a:t>
            </a:r>
            <a:r>
              <a:rPr lang="en-AU" sz="2400" baseline="30000" dirty="0" smtClean="0"/>
              <a:t>3</a:t>
            </a:r>
            <a:endParaRPr lang="en-AU" sz="2400" dirty="0" smtClean="0"/>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dirty="0" smtClean="0"/>
              <a:t>Density = 1 g/cm</a:t>
            </a:r>
            <a:r>
              <a:rPr lang="en-AU" sz="2400" baseline="30000" dirty="0" smtClean="0"/>
              <a:t>3</a:t>
            </a:r>
            <a:r>
              <a:rPr lang="en-AU" sz="2400" dirty="0" smtClean="0"/>
              <a:t> = 1000 kg m</a:t>
            </a:r>
            <a:r>
              <a:rPr lang="en-AU" sz="2400" baseline="30000" dirty="0" smtClean="0"/>
              <a:t>3</a:t>
            </a:r>
          </a:p>
        </p:txBody>
      </p:sp>
    </p:spTree>
    <p:custDataLst>
      <p:tags r:id="rId1"/>
    </p:custDataLst>
    <p:extLst>
      <p:ext uri="{BB962C8B-B14F-4D97-AF65-F5344CB8AC3E}">
        <p14:creationId xmlns:p14="http://schemas.microsoft.com/office/powerpoint/2010/main" val="7303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1684284891"/>
              </p:ext>
            </p:extLst>
          </p:nvPr>
        </p:nvGraphicFramePr>
        <p:xfrm>
          <a:off x="6040438" y="-117475"/>
          <a:ext cx="3894137" cy="3476625"/>
        </p:xfrm>
        <a:graphic>
          <a:graphicData uri="http://schemas.openxmlformats.org/presentationml/2006/ole">
            <mc:AlternateContent xmlns:mc="http://schemas.openxmlformats.org/markup-compatibility/2006">
              <mc:Choice xmlns:v="urn:schemas-microsoft-com:vml" Requires="v">
                <p:oleObj spid="_x0000_s6238" name="Chart" r:id="rId7" imgW="5762863" imgH="5143500" progId="MSGraph.Chart.8">
                  <p:embed followColorScheme="full"/>
                </p:oleObj>
              </mc:Choice>
              <mc:Fallback>
                <p:oleObj name="Chart" r:id="rId7" imgW="5762863" imgH="5143500" progId="MSGraph.Chart.8">
                  <p:embed followColorScheme="full"/>
                  <p:pic>
                    <p:nvPicPr>
                      <p:cNvPr id="0" name="Picture 52"/>
                      <p:cNvPicPr>
                        <a:picLocks noChangeAspect="1" noChangeArrowheads="1"/>
                      </p:cNvPicPr>
                      <p:nvPr/>
                    </p:nvPicPr>
                    <p:blipFill>
                      <a:blip r:embed="rId8"/>
                      <a:srcRect/>
                      <a:stretch>
                        <a:fillRect/>
                      </a:stretch>
                    </p:blipFill>
                    <p:spPr bwMode="auto">
                      <a:xfrm>
                        <a:off x="6040438" y="-117475"/>
                        <a:ext cx="3894137" cy="347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1"/>
            <a:ext cx="9144000" cy="27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PQuestion"/>
          <p:cNvSpPr>
            <a:spLocks noGrp="1"/>
          </p:cNvSpPr>
          <p:nvPr>
            <p:ph type="ctrTitle"/>
          </p:nvPr>
        </p:nvSpPr>
        <p:spPr>
          <a:xfrm>
            <a:off x="-3839" y="476672"/>
            <a:ext cx="6664071" cy="1324720"/>
          </a:xfrm>
        </p:spPr>
        <p:txBody>
          <a:bodyPr>
            <a:noAutofit/>
          </a:bodyPr>
          <a:lstStyle/>
          <a:p>
            <a:pPr algn="just"/>
            <a:r>
              <a:rPr lang="en-AU" sz="3600" dirty="0" smtClean="0"/>
              <a:t>The shown cubic vessels</a:t>
            </a:r>
            <a:r>
              <a:rPr lang="en-AU" sz="3600" dirty="0"/>
              <a:t> </a:t>
            </a:r>
            <a:r>
              <a:rPr lang="en-AU" sz="3600" dirty="0" smtClean="0"/>
              <a:t>contain the stated matter.  Which </a:t>
            </a:r>
            <a:r>
              <a:rPr lang="en-AU" sz="3600" b="1" dirty="0" smtClean="0">
                <a:solidFill>
                  <a:schemeClr val="tx2"/>
                </a:solidFill>
              </a:rPr>
              <a:t>fluid</a:t>
            </a:r>
            <a:r>
              <a:rPr lang="en-AU" sz="3600" dirty="0" smtClean="0"/>
              <a:t> has the </a:t>
            </a:r>
            <a:r>
              <a:rPr lang="en-AU" sz="3600" b="1" dirty="0" smtClean="0">
                <a:solidFill>
                  <a:schemeClr val="tx2"/>
                </a:solidFill>
              </a:rPr>
              <a:t>highest</a:t>
            </a:r>
            <a:r>
              <a:rPr lang="en-AU" sz="3600" dirty="0" smtClean="0"/>
              <a:t> density ?</a:t>
            </a:r>
            <a:endParaRPr lang="en-AU" sz="3600" dirty="0"/>
          </a:p>
        </p:txBody>
      </p:sp>
      <p:sp>
        <p:nvSpPr>
          <p:cNvPr id="17" name="Rectangle 16"/>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146" name="Picture 2" descr="http://t2.gstatic.com/images?q=tbn:ANd9GcQPGw2k37v57MhbrcKs72Z17ouUPa4jb660cnkIThaCsFEgP9Plb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06" y="2017416"/>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t2.gstatic.com/images?q=tbn:ANd9GcQPGw2k37v57MhbrcKs72Z17ouUPa4jb660cnkIThaCsFEgP9Plb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8838" y="2017416"/>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t2.gstatic.com/images?q=tbn:ANd9GcQPGw2k37v57MhbrcKs72Z17ouUPa4jb660cnkIThaCsFEgP9Plb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06" y="4641677"/>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t2.gstatic.com/images?q=tbn:ANd9GcQPGw2k37v57MhbrcKs72Z17ouUPa4jb660cnkIThaCsFEgP9Plb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8838" y="4661644"/>
            <a:ext cx="2076450" cy="2200275"/>
          </a:xfrm>
          <a:prstGeom prst="rect">
            <a:avLst/>
          </a:prstGeom>
          <a:noFill/>
          <a:extLst>
            <a:ext uri="{909E8E84-426E-40DD-AFC4-6F175D3DCCD1}">
              <a14:hiddenFill xmlns:a14="http://schemas.microsoft.com/office/drawing/2010/main">
                <a:solidFill>
                  <a:srgbClr val="FFFFFF"/>
                </a:solidFill>
              </a14:hiddenFill>
            </a:ext>
          </a:extLst>
        </p:spPr>
      </p:pic>
      <p:sp>
        <p:nvSpPr>
          <p:cNvPr id="3" name="TPAnswers"/>
          <p:cNvSpPr>
            <a:spLocks noGrp="1"/>
          </p:cNvSpPr>
          <p:nvPr>
            <p:ph type="subTitle" idx="1"/>
            <p:custDataLst>
              <p:tags r:id="rId4"/>
            </p:custDataLst>
          </p:nvPr>
        </p:nvSpPr>
        <p:spPr>
          <a:xfrm>
            <a:off x="-1380517" y="3645024"/>
            <a:ext cx="5364088" cy="2592288"/>
          </a:xfrm>
        </p:spPr>
        <p:txBody>
          <a:bodyPr>
            <a:noAutofit/>
          </a:bodyPr>
          <a:lstStyle/>
          <a:p>
            <a:pPr marL="514350" indent="-514350" algn="just">
              <a:buFont typeface="Arial" pitchFamily="34" charset="0"/>
              <a:buAutoNum type="arabicPeriod"/>
            </a:pPr>
            <a:r>
              <a:rPr lang="en-AU" b="1" dirty="0" smtClean="0">
                <a:solidFill>
                  <a:schemeClr val="tx2"/>
                </a:solidFill>
              </a:rPr>
              <a:t>.</a:t>
            </a:r>
            <a:endParaRPr lang="en-AU" b="1" dirty="0">
              <a:solidFill>
                <a:schemeClr val="tx2"/>
              </a:solidFill>
            </a:endParaRPr>
          </a:p>
          <a:p>
            <a:pPr marL="514350" indent="-514350" algn="just">
              <a:buFont typeface="Arial" pitchFamily="34" charset="0"/>
              <a:buAutoNum type="arabicPeriod"/>
            </a:pPr>
            <a:r>
              <a:rPr lang="en-AU" b="1" dirty="0" smtClean="0">
                <a:solidFill>
                  <a:schemeClr val="tx2"/>
                </a:solidFill>
              </a:rPr>
              <a:t>.</a:t>
            </a:r>
          </a:p>
          <a:p>
            <a:pPr marL="514350" indent="-514350" algn="just">
              <a:buFont typeface="Arial" pitchFamily="34" charset="0"/>
              <a:buAutoNum type="arabicPeriod"/>
            </a:pPr>
            <a:r>
              <a:rPr lang="en-AU" b="1" dirty="0" smtClean="0">
                <a:solidFill>
                  <a:schemeClr val="tx2"/>
                </a:solidFill>
              </a:rPr>
              <a:t>.</a:t>
            </a:r>
          </a:p>
          <a:p>
            <a:pPr marL="514350" indent="-514350" algn="just">
              <a:buFont typeface="Arial" pitchFamily="34" charset="0"/>
              <a:buAutoNum type="arabicPeriod"/>
            </a:pPr>
            <a:r>
              <a:rPr lang="en-AU" b="1" dirty="0" smtClean="0">
                <a:solidFill>
                  <a:schemeClr val="tx2"/>
                </a:solidFill>
              </a:rPr>
              <a:t>.</a:t>
            </a:r>
          </a:p>
          <a:p>
            <a:pPr marL="514350" indent="-514350" algn="just">
              <a:buFont typeface="Arial" pitchFamily="34" charset="0"/>
              <a:buAutoNum type="arabicPeriod"/>
            </a:pPr>
            <a:r>
              <a:rPr lang="en-AU" b="1" dirty="0" smtClean="0">
                <a:solidFill>
                  <a:schemeClr val="tx2"/>
                </a:solidFill>
              </a:rPr>
              <a:t>.</a:t>
            </a:r>
          </a:p>
        </p:txBody>
      </p:sp>
      <mc:AlternateContent xmlns:mc="http://schemas.openxmlformats.org/markup-compatibility/2006" xmlns:a14="http://schemas.microsoft.com/office/drawing/2010/main">
        <mc:Choice Requires="a14">
          <p:sp>
            <p:nvSpPr>
              <p:cNvPr id="7" name="TextBox 6"/>
              <p:cNvSpPr txBox="1"/>
              <p:nvPr/>
            </p:nvSpPr>
            <p:spPr>
              <a:xfrm>
                <a:off x="2195736" y="2564904"/>
                <a:ext cx="1440160" cy="1200329"/>
              </a:xfrm>
              <a:prstGeom prst="rect">
                <a:avLst/>
              </a:prstGeom>
              <a:noFill/>
            </p:spPr>
            <p:txBody>
              <a:bodyPr wrap="square" rtlCol="0">
                <a:spAutoFit/>
              </a:bodyPr>
              <a:lstStyle/>
              <a:p>
                <a14:m>
                  <m:oMath xmlns:m="http://schemas.openxmlformats.org/officeDocument/2006/math">
                    <m:r>
                      <a:rPr lang="en-AU" sz="2400" i="1" dirty="0" smtClean="0">
                        <a:latin typeface="Cambria Math"/>
                        <a:ea typeface="Cambria Math" pitchFamily="18" charset="0"/>
                      </a:rPr>
                      <m:t>1 </m:t>
                    </m:r>
                    <m:r>
                      <a:rPr lang="en-AU" sz="2400" i="1" dirty="0" smtClean="0">
                        <a:latin typeface="Cambria Math"/>
                        <a:ea typeface="Cambria Math" pitchFamily="18" charset="0"/>
                      </a:rPr>
                      <m:t>𝑘𝑔</m:t>
                    </m:r>
                    <m:r>
                      <a:rPr lang="en-AU" sz="2400" i="1" dirty="0" smtClean="0">
                        <a:latin typeface="Cambria Math"/>
                        <a:ea typeface="Cambria Math" pitchFamily="18" charset="0"/>
                      </a:rPr>
                      <m:t> </m:t>
                    </m:r>
                  </m:oMath>
                </a14:m>
                <a:r>
                  <a:rPr lang="en-AU" sz="2400" dirty="0" smtClean="0">
                    <a:latin typeface="Cambria Math" pitchFamily="18" charset="0"/>
                    <a:ea typeface="Cambria Math" pitchFamily="18" charset="0"/>
                  </a:rPr>
                  <a:t>of water at </a:t>
                </a:r>
                <a14:m>
                  <m:oMath xmlns:m="http://schemas.openxmlformats.org/officeDocument/2006/math">
                    <m:r>
                      <a:rPr lang="en-AU" sz="2400" b="0" i="1" smtClean="0">
                        <a:latin typeface="Cambria Math"/>
                        <a:ea typeface="Cambria Math" pitchFamily="18" charset="0"/>
                      </a:rPr>
                      <m:t>73</m:t>
                    </m:r>
                    <m:r>
                      <a:rPr lang="en-AU" sz="2400" i="1">
                        <a:latin typeface="Cambria Math"/>
                        <a:ea typeface="Cambria Math"/>
                      </a:rPr>
                      <m:t>°</m:t>
                    </m:r>
                    <m:r>
                      <a:rPr lang="en-AU" sz="2400" b="0" i="1" smtClean="0">
                        <a:latin typeface="Cambria Math"/>
                        <a:ea typeface="Cambria Math"/>
                      </a:rPr>
                      <m:t>𝐶</m:t>
                    </m:r>
                  </m:oMath>
                </a14:m>
                <a:r>
                  <a:rPr lang="en-AU" sz="2400" dirty="0" smtClean="0">
                    <a:latin typeface="Cambria Math" pitchFamily="18" charset="0"/>
                    <a:ea typeface="Cambria Math" pitchFamily="18" charset="0"/>
                  </a:rPr>
                  <a:t> </a:t>
                </a:r>
                <a:endParaRPr lang="en-AU" sz="2400" dirty="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195736" y="2564904"/>
                <a:ext cx="1440160" cy="1200329"/>
              </a:xfrm>
              <a:prstGeom prst="rect">
                <a:avLst/>
              </a:prstGeom>
              <a:blipFill rotWithShape="1">
                <a:blip r:embed="rId10"/>
                <a:stretch>
                  <a:fillRect l="-6356" t="-40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7744" y="5180999"/>
                <a:ext cx="1440160" cy="1200329"/>
              </a:xfrm>
              <a:prstGeom prst="rect">
                <a:avLst/>
              </a:prstGeom>
              <a:noFill/>
            </p:spPr>
            <p:txBody>
              <a:bodyPr wrap="square" rtlCol="0">
                <a:spAutoFit/>
              </a:bodyPr>
              <a:lstStyle/>
              <a:p>
                <a14:m>
                  <m:oMath xmlns:m="http://schemas.openxmlformats.org/officeDocument/2006/math">
                    <m:r>
                      <a:rPr lang="en-AU" sz="2400" i="1" dirty="0" smtClean="0">
                        <a:latin typeface="Cambria Math"/>
                        <a:ea typeface="Cambria Math" pitchFamily="18" charset="0"/>
                      </a:rPr>
                      <m:t>1 </m:t>
                    </m:r>
                    <m:r>
                      <a:rPr lang="en-AU" sz="2400" i="1" dirty="0" smtClean="0">
                        <a:latin typeface="Cambria Math"/>
                        <a:ea typeface="Cambria Math" pitchFamily="18" charset="0"/>
                      </a:rPr>
                      <m:t>𝑘𝑔</m:t>
                    </m:r>
                    <m:r>
                      <a:rPr lang="en-AU" sz="2400" i="1" dirty="0" smtClean="0">
                        <a:latin typeface="Cambria Math"/>
                        <a:ea typeface="Cambria Math" pitchFamily="18" charset="0"/>
                      </a:rPr>
                      <m:t> </m:t>
                    </m:r>
                  </m:oMath>
                </a14:m>
                <a:r>
                  <a:rPr lang="en-AU" sz="2400" dirty="0" smtClean="0">
                    <a:latin typeface="Cambria Math" pitchFamily="18" charset="0"/>
                    <a:ea typeface="Cambria Math" pitchFamily="18" charset="0"/>
                  </a:rPr>
                  <a:t>of water at </a:t>
                </a:r>
                <a14:m>
                  <m:oMath xmlns:m="http://schemas.openxmlformats.org/officeDocument/2006/math">
                    <m:r>
                      <a:rPr lang="en-AU" sz="2400" b="0" i="1" smtClean="0">
                        <a:latin typeface="Cambria Math"/>
                        <a:ea typeface="Cambria Math" pitchFamily="18" charset="0"/>
                      </a:rPr>
                      <m:t>273</m:t>
                    </m:r>
                    <m:r>
                      <a:rPr lang="en-AU" sz="2400" i="1">
                        <a:latin typeface="Cambria Math"/>
                        <a:ea typeface="Cambria Math"/>
                      </a:rPr>
                      <m:t>°</m:t>
                    </m:r>
                    <m:r>
                      <a:rPr lang="en-AU" sz="2400" b="0" i="1" smtClean="0">
                        <a:latin typeface="Cambria Math"/>
                        <a:ea typeface="Cambria Math"/>
                      </a:rPr>
                      <m:t>𝐾</m:t>
                    </m:r>
                  </m:oMath>
                </a14:m>
                <a:r>
                  <a:rPr lang="en-AU" sz="2400" dirty="0" smtClean="0">
                    <a:latin typeface="Cambria Math" pitchFamily="18" charset="0"/>
                    <a:ea typeface="Cambria Math" pitchFamily="18" charset="0"/>
                  </a:rPr>
                  <a:t> </a:t>
                </a:r>
                <a:endParaRPr lang="en-AU" sz="2400" dirty="0">
                  <a:latin typeface="Cambria Math" pitchFamily="18" charset="0"/>
                  <a:ea typeface="Cambria Math"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67744" y="5180999"/>
                <a:ext cx="1440160" cy="1200329"/>
              </a:xfrm>
              <a:prstGeom prst="rect">
                <a:avLst/>
              </a:prstGeom>
              <a:blipFill rotWithShape="1">
                <a:blip r:embed="rId11"/>
                <a:stretch>
                  <a:fillRect l="-6356" t="-40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084168" y="2564904"/>
                <a:ext cx="1440160" cy="1200329"/>
              </a:xfrm>
              <a:prstGeom prst="rect">
                <a:avLst/>
              </a:prstGeom>
              <a:noFill/>
            </p:spPr>
            <p:txBody>
              <a:bodyPr wrap="square" rtlCol="0">
                <a:spAutoFit/>
              </a:bodyPr>
              <a:lstStyle/>
              <a:p>
                <a14:m>
                  <m:oMath xmlns:m="http://schemas.openxmlformats.org/officeDocument/2006/math">
                    <m:r>
                      <a:rPr lang="en-AU" sz="2400" i="1" dirty="0" smtClean="0">
                        <a:latin typeface="Cambria Math"/>
                        <a:ea typeface="Cambria Math" pitchFamily="18" charset="0"/>
                      </a:rPr>
                      <m:t>1 </m:t>
                    </m:r>
                    <m:r>
                      <a:rPr lang="en-AU" sz="2400" i="1" dirty="0" smtClean="0">
                        <a:latin typeface="Cambria Math"/>
                        <a:ea typeface="Cambria Math" pitchFamily="18" charset="0"/>
                      </a:rPr>
                      <m:t>𝑘𝑔</m:t>
                    </m:r>
                    <m:r>
                      <a:rPr lang="en-AU" sz="2400" i="1" dirty="0" smtClean="0">
                        <a:latin typeface="Cambria Math"/>
                        <a:ea typeface="Cambria Math" pitchFamily="18" charset="0"/>
                      </a:rPr>
                      <m:t> </m:t>
                    </m:r>
                  </m:oMath>
                </a14:m>
                <a:r>
                  <a:rPr lang="en-AU" sz="2400" dirty="0" smtClean="0">
                    <a:latin typeface="Cambria Math" pitchFamily="18" charset="0"/>
                    <a:ea typeface="Cambria Math" pitchFamily="18" charset="0"/>
                  </a:rPr>
                  <a:t>of water at </a:t>
                </a:r>
                <a14:m>
                  <m:oMath xmlns:m="http://schemas.openxmlformats.org/officeDocument/2006/math">
                    <m:r>
                      <a:rPr lang="en-AU" sz="2400" b="0" i="1" smtClean="0">
                        <a:latin typeface="Cambria Math"/>
                        <a:ea typeface="Cambria Math" pitchFamily="18" charset="0"/>
                      </a:rPr>
                      <m:t>273</m:t>
                    </m:r>
                    <m:r>
                      <a:rPr lang="en-AU" sz="2400" i="1">
                        <a:latin typeface="Cambria Math"/>
                        <a:ea typeface="Cambria Math"/>
                      </a:rPr>
                      <m:t>°</m:t>
                    </m:r>
                    <m:r>
                      <a:rPr lang="en-AU" sz="2400" b="0" i="1" smtClean="0">
                        <a:latin typeface="Cambria Math"/>
                        <a:ea typeface="Cambria Math"/>
                      </a:rPr>
                      <m:t>𝐶</m:t>
                    </m:r>
                  </m:oMath>
                </a14:m>
                <a:r>
                  <a:rPr lang="en-AU" sz="2400" dirty="0" smtClean="0">
                    <a:latin typeface="Cambria Math" pitchFamily="18" charset="0"/>
                    <a:ea typeface="Cambria Math" pitchFamily="18" charset="0"/>
                  </a:rPr>
                  <a:t> </a:t>
                </a:r>
                <a:endParaRPr lang="en-AU" sz="2400" dirty="0">
                  <a:latin typeface="Cambria Math" pitchFamily="18" charset="0"/>
                  <a:ea typeface="Cambria Math"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084168" y="2564904"/>
                <a:ext cx="1440160" cy="1200329"/>
              </a:xfrm>
              <a:prstGeom prst="rect">
                <a:avLst/>
              </a:prstGeom>
              <a:blipFill rotWithShape="1">
                <a:blip r:embed="rId12"/>
                <a:stretch>
                  <a:fillRect l="-6356" t="-40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069312" y="5229200"/>
                <a:ext cx="1440160" cy="1200329"/>
              </a:xfrm>
              <a:prstGeom prst="rect">
                <a:avLst/>
              </a:prstGeom>
              <a:noFill/>
            </p:spPr>
            <p:txBody>
              <a:bodyPr wrap="square" rtlCol="0">
                <a:spAutoFit/>
              </a:bodyPr>
              <a:lstStyle/>
              <a:p>
                <a14:m>
                  <m:oMath xmlns:m="http://schemas.openxmlformats.org/officeDocument/2006/math">
                    <m:r>
                      <a:rPr lang="en-AU" sz="2400" i="1" dirty="0" smtClean="0">
                        <a:latin typeface="Cambria Math"/>
                        <a:ea typeface="Cambria Math" pitchFamily="18" charset="0"/>
                      </a:rPr>
                      <m:t>1 </m:t>
                    </m:r>
                    <m:r>
                      <a:rPr lang="en-AU" sz="2400" i="1" dirty="0" smtClean="0">
                        <a:latin typeface="Cambria Math"/>
                        <a:ea typeface="Cambria Math" pitchFamily="18" charset="0"/>
                      </a:rPr>
                      <m:t>𝑘𝑔</m:t>
                    </m:r>
                    <m:r>
                      <a:rPr lang="en-AU" sz="2400" i="1" dirty="0" smtClean="0">
                        <a:latin typeface="Cambria Math"/>
                        <a:ea typeface="Cambria Math" pitchFamily="18" charset="0"/>
                      </a:rPr>
                      <m:t> </m:t>
                    </m:r>
                  </m:oMath>
                </a14:m>
                <a:r>
                  <a:rPr lang="en-AU" sz="2400" dirty="0" smtClean="0">
                    <a:latin typeface="Cambria Math" pitchFamily="18" charset="0"/>
                    <a:ea typeface="Cambria Math" pitchFamily="18" charset="0"/>
                  </a:rPr>
                  <a:t>of water at </a:t>
                </a:r>
                <a14:m>
                  <m:oMath xmlns:m="http://schemas.openxmlformats.org/officeDocument/2006/math">
                    <m:r>
                      <a:rPr lang="en-AU" sz="2400" b="0" i="1" smtClean="0">
                        <a:latin typeface="Cambria Math"/>
                        <a:ea typeface="Cambria Math" pitchFamily="18" charset="0"/>
                      </a:rPr>
                      <m:t>373</m:t>
                    </m:r>
                    <m:r>
                      <a:rPr lang="en-AU" sz="2400" i="1">
                        <a:latin typeface="Cambria Math"/>
                        <a:ea typeface="Cambria Math"/>
                      </a:rPr>
                      <m:t>°</m:t>
                    </m:r>
                    <m:r>
                      <a:rPr lang="en-AU" sz="2400" b="0" i="1" smtClean="0">
                        <a:latin typeface="Cambria Math"/>
                        <a:ea typeface="Cambria Math"/>
                      </a:rPr>
                      <m:t>𝐶</m:t>
                    </m:r>
                  </m:oMath>
                </a14:m>
                <a:r>
                  <a:rPr lang="en-AU" sz="2400" dirty="0" smtClean="0">
                    <a:latin typeface="Cambria Math" pitchFamily="18" charset="0"/>
                    <a:ea typeface="Cambria Math" pitchFamily="18" charset="0"/>
                  </a:rPr>
                  <a:t> </a:t>
                </a:r>
                <a:endParaRPr lang="en-AU" sz="2400" dirty="0">
                  <a:latin typeface="Cambria Math" pitchFamily="18" charset="0"/>
                  <a:ea typeface="Cambria Math"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069312" y="5229200"/>
                <a:ext cx="1440160" cy="1200329"/>
              </a:xfrm>
              <a:prstGeom prst="rect">
                <a:avLst/>
              </a:prstGeom>
              <a:blipFill rotWithShape="1">
                <a:blip r:embed="rId13"/>
                <a:stretch>
                  <a:fillRect l="-6780" t="-4061"/>
                </a:stretch>
              </a:blipFill>
            </p:spPr>
            <p:txBody>
              <a:bodyPr/>
              <a:lstStyle/>
              <a:p>
                <a:r>
                  <a:rPr lang="en-AU">
                    <a:noFill/>
                  </a:rPr>
                  <a:t> </a:t>
                </a:r>
              </a:p>
            </p:txBody>
          </p:sp>
        </mc:Fallback>
      </mc:AlternateContent>
      <p:cxnSp>
        <p:nvCxnSpPr>
          <p:cNvPr id="10" name="Straight Arrow Connector 9"/>
          <p:cNvCxnSpPr/>
          <p:nvPr/>
        </p:nvCxnSpPr>
        <p:spPr>
          <a:xfrm flipV="1">
            <a:off x="784152" y="3702176"/>
            <a:ext cx="1080120" cy="36004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1178424" y="3860480"/>
                <a:ext cx="7541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a:rPr>
                        <m:t>1 </m:t>
                      </m:r>
                      <m:r>
                        <a:rPr lang="en-AU" sz="2400" b="0" i="1" smtClean="0">
                          <a:latin typeface="Cambria Math"/>
                        </a:rPr>
                        <m:t>𝑚</m:t>
                      </m:r>
                    </m:oMath>
                  </m:oMathPara>
                </a14:m>
                <a:endParaRPr lang="en-AU"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78424" y="3860480"/>
                <a:ext cx="754181" cy="461665"/>
              </a:xfrm>
              <a:prstGeom prst="rect">
                <a:avLst/>
              </a:prstGeom>
              <a:blipFill rotWithShape="1">
                <a:blip r:embed="rId14"/>
                <a:stretch>
                  <a:fillRect/>
                </a:stretch>
              </a:blipFill>
            </p:spPr>
            <p:txBody>
              <a:bodyPr/>
              <a:lstStyle/>
              <a:p>
                <a:r>
                  <a:rPr lang="en-AU">
                    <a:noFill/>
                  </a:rPr>
                  <a:t> </a:t>
                </a:r>
              </a:p>
            </p:txBody>
          </p:sp>
        </mc:Fallback>
      </mc:AlternateContent>
      <p:cxnSp>
        <p:nvCxnSpPr>
          <p:cNvPr id="26" name="Straight Arrow Connector 25"/>
          <p:cNvCxnSpPr/>
          <p:nvPr/>
        </p:nvCxnSpPr>
        <p:spPr>
          <a:xfrm flipV="1">
            <a:off x="827584" y="6337423"/>
            <a:ext cx="1080120" cy="36004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221856" y="6495727"/>
                <a:ext cx="7541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a:rPr>
                        <m:t>1 </m:t>
                      </m:r>
                      <m:r>
                        <a:rPr lang="en-AU" sz="2400" b="0" i="1" smtClean="0">
                          <a:latin typeface="Cambria Math"/>
                        </a:rPr>
                        <m:t>𝑚</m:t>
                      </m:r>
                    </m:oMath>
                  </m:oMathPara>
                </a14:m>
                <a:endParaRPr lang="en-AU"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221856" y="6495727"/>
                <a:ext cx="754181" cy="461665"/>
              </a:xfrm>
              <a:prstGeom prst="rect">
                <a:avLst/>
              </a:prstGeom>
              <a:blipFill rotWithShape="1">
                <a:blip r:embed="rId15"/>
                <a:stretch>
                  <a:fillRect/>
                </a:stretch>
              </a:blipFill>
            </p:spPr>
            <p:txBody>
              <a:bodyPr/>
              <a:lstStyle/>
              <a:p>
                <a:r>
                  <a:rPr lang="en-AU">
                    <a:noFill/>
                  </a:rPr>
                  <a:t> </a:t>
                </a:r>
              </a:p>
            </p:txBody>
          </p:sp>
        </mc:Fallback>
      </mc:AlternateContent>
      <p:cxnSp>
        <p:nvCxnSpPr>
          <p:cNvPr id="28" name="Straight Arrow Connector 27"/>
          <p:cNvCxnSpPr/>
          <p:nvPr/>
        </p:nvCxnSpPr>
        <p:spPr>
          <a:xfrm flipV="1">
            <a:off x="4716016" y="3717032"/>
            <a:ext cx="1080120" cy="36004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110288" y="3875336"/>
                <a:ext cx="7541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a:rPr>
                        <m:t>1 </m:t>
                      </m:r>
                      <m:r>
                        <a:rPr lang="en-AU" sz="2400" b="0" i="1" smtClean="0">
                          <a:latin typeface="Cambria Math"/>
                        </a:rPr>
                        <m:t>𝑚</m:t>
                      </m:r>
                    </m:oMath>
                  </m:oMathPara>
                </a14:m>
                <a:endParaRPr lang="en-AU"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110288" y="3875336"/>
                <a:ext cx="754181" cy="461665"/>
              </a:xfrm>
              <a:prstGeom prst="rect">
                <a:avLst/>
              </a:prstGeom>
              <a:blipFill rotWithShape="1">
                <a:blip r:embed="rId16"/>
                <a:stretch>
                  <a:fillRect/>
                </a:stretch>
              </a:blipFill>
            </p:spPr>
            <p:txBody>
              <a:bodyPr/>
              <a:lstStyle/>
              <a:p>
                <a:r>
                  <a:rPr lang="en-AU">
                    <a:noFill/>
                  </a:rPr>
                  <a:t> </a:t>
                </a:r>
              </a:p>
            </p:txBody>
          </p:sp>
        </mc:Fallback>
      </mc:AlternateContent>
      <p:cxnSp>
        <p:nvCxnSpPr>
          <p:cNvPr id="30" name="Straight Arrow Connector 29"/>
          <p:cNvCxnSpPr/>
          <p:nvPr/>
        </p:nvCxnSpPr>
        <p:spPr>
          <a:xfrm flipV="1">
            <a:off x="4705403" y="6337423"/>
            <a:ext cx="1080120" cy="36004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099675" y="6495727"/>
                <a:ext cx="7541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a:rPr>
                        <m:t>3 </m:t>
                      </m:r>
                      <m:r>
                        <a:rPr lang="en-AU" sz="2400" b="0" i="1" smtClean="0">
                          <a:latin typeface="Cambria Math"/>
                        </a:rPr>
                        <m:t>𝑚</m:t>
                      </m:r>
                    </m:oMath>
                  </m:oMathPara>
                </a14:m>
                <a:endParaRPr lang="en-AU"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099675" y="6495727"/>
                <a:ext cx="754181" cy="461665"/>
              </a:xfrm>
              <a:prstGeom prst="rect">
                <a:avLst/>
              </a:prstGeom>
              <a:blipFill rotWithShape="1">
                <a:blip r:embed="rId1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496" y="2041684"/>
                <a:ext cx="5549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1" i="1" smtClean="0">
                          <a:solidFill>
                            <a:schemeClr val="tx2"/>
                          </a:solidFill>
                          <a:latin typeface="Cambria Math"/>
                        </a:rPr>
                        <m:t>𝟏</m:t>
                      </m:r>
                      <m:r>
                        <a:rPr lang="en-AU" sz="2800" b="1" i="1" smtClean="0">
                          <a:solidFill>
                            <a:schemeClr val="tx2"/>
                          </a:solidFill>
                          <a:latin typeface="Cambria Math"/>
                        </a:rPr>
                        <m:t>.</m:t>
                      </m:r>
                    </m:oMath>
                  </m:oMathPara>
                </a14:m>
                <a:endParaRPr lang="en-AU" sz="2800" b="1" dirty="0">
                  <a:solidFill>
                    <a:schemeClr val="tx2"/>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5496" y="2041684"/>
                <a:ext cx="554960" cy="523220"/>
              </a:xfrm>
              <a:prstGeom prst="rect">
                <a:avLst/>
              </a:prstGeom>
              <a:blipFill rotWithShape="1">
                <a:blip r:embed="rId1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5496" y="4633972"/>
                <a:ext cx="5549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1" i="1" smtClean="0">
                          <a:solidFill>
                            <a:schemeClr val="tx2"/>
                          </a:solidFill>
                          <a:latin typeface="Cambria Math"/>
                        </a:rPr>
                        <m:t>𝟑</m:t>
                      </m:r>
                      <m:r>
                        <a:rPr lang="en-AU" sz="2800" b="1" i="1" smtClean="0">
                          <a:solidFill>
                            <a:schemeClr val="tx2"/>
                          </a:solidFill>
                          <a:latin typeface="Cambria Math"/>
                        </a:rPr>
                        <m:t>.</m:t>
                      </m:r>
                    </m:oMath>
                  </m:oMathPara>
                </a14:m>
                <a:endParaRPr lang="en-AU" sz="2800" b="1" dirty="0">
                  <a:solidFill>
                    <a:schemeClr val="tx2"/>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5496" y="4633972"/>
                <a:ext cx="554960" cy="523220"/>
              </a:xfrm>
              <a:prstGeom prst="rect">
                <a:avLst/>
              </a:prstGeom>
              <a:blipFill rotWithShape="1">
                <a:blip r:embed="rId1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923928" y="2060848"/>
                <a:ext cx="5549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1" i="1" smtClean="0">
                          <a:solidFill>
                            <a:schemeClr val="tx2"/>
                          </a:solidFill>
                          <a:latin typeface="Cambria Math"/>
                        </a:rPr>
                        <m:t>𝟐</m:t>
                      </m:r>
                      <m:r>
                        <a:rPr lang="en-AU" sz="2800" b="1" i="1" smtClean="0">
                          <a:solidFill>
                            <a:schemeClr val="tx2"/>
                          </a:solidFill>
                          <a:latin typeface="Cambria Math"/>
                        </a:rPr>
                        <m:t>.</m:t>
                      </m:r>
                    </m:oMath>
                  </m:oMathPara>
                </a14:m>
                <a:endParaRPr lang="en-AU" sz="2800" b="1" dirty="0">
                  <a:solidFill>
                    <a:schemeClr val="tx2"/>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923928" y="2060848"/>
                <a:ext cx="554960" cy="523220"/>
              </a:xfrm>
              <a:prstGeom prst="rect">
                <a:avLst/>
              </a:prstGeom>
              <a:blipFill rotWithShape="1">
                <a:blip r:embed="rId2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923928" y="4653136"/>
                <a:ext cx="55496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1" i="1" smtClean="0">
                          <a:solidFill>
                            <a:schemeClr val="tx2"/>
                          </a:solidFill>
                          <a:latin typeface="Cambria Math"/>
                        </a:rPr>
                        <m:t>𝟒</m:t>
                      </m:r>
                      <m:r>
                        <a:rPr lang="en-AU" sz="2800" b="1" i="1" smtClean="0">
                          <a:solidFill>
                            <a:schemeClr val="tx2"/>
                          </a:solidFill>
                          <a:latin typeface="Cambria Math"/>
                        </a:rPr>
                        <m:t>.</m:t>
                      </m:r>
                    </m:oMath>
                  </m:oMathPara>
                </a14:m>
                <a:endParaRPr lang="en-AU" sz="2800" b="1" dirty="0">
                  <a:solidFill>
                    <a:schemeClr val="tx2"/>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923928" y="4653136"/>
                <a:ext cx="554960" cy="523220"/>
              </a:xfrm>
              <a:prstGeom prst="rect">
                <a:avLst/>
              </a:prstGeom>
              <a:blipFill rotWithShape="1">
                <a:blip r:embed="rId21"/>
                <a:stretch>
                  <a:fillRect/>
                </a:stretch>
              </a:blipFill>
            </p:spPr>
            <p:txBody>
              <a:bodyPr/>
              <a:lstStyle/>
              <a:p>
                <a:r>
                  <a:rPr lang="en-AU">
                    <a:noFill/>
                  </a:rPr>
                  <a:t> </a:t>
                </a:r>
              </a:p>
            </p:txBody>
          </p:sp>
        </mc:Fallback>
      </mc:AlternateContent>
    </p:spTree>
    <p:custDataLst>
      <p:tags r:id="rId2"/>
    </p:custDataLst>
    <p:extLst>
      <p:ext uri="{BB962C8B-B14F-4D97-AF65-F5344CB8AC3E}">
        <p14:creationId xmlns:p14="http://schemas.microsoft.com/office/powerpoint/2010/main" val="4203754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Pressure</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p:nvSpPr>
        <p:spPr>
          <a:xfrm>
            <a:off x="6084168" y="4941168"/>
            <a:ext cx="2837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610562"/>
            <a:ext cx="3016221" cy="2546630"/>
          </a:xfrm>
          <a:prstGeom prst="rect">
            <a:avLst/>
          </a:prstGeom>
        </p:spPr>
      </p:pic>
      <p:sp>
        <p:nvSpPr>
          <p:cNvPr id="6" name="TextBox 5"/>
          <p:cNvSpPr txBox="1"/>
          <p:nvPr/>
        </p:nvSpPr>
        <p:spPr>
          <a:xfrm>
            <a:off x="1475657" y="1268760"/>
            <a:ext cx="6336703" cy="954107"/>
          </a:xfrm>
          <a:prstGeom prst="rect">
            <a:avLst/>
          </a:prstGeom>
          <a:noFill/>
        </p:spPr>
        <p:txBody>
          <a:bodyPr wrap="square" rtlCol="0">
            <a:spAutoFit/>
          </a:bodyPr>
          <a:lstStyle/>
          <a:p>
            <a:pPr marL="285750" indent="-285750">
              <a:buFont typeface="Arial" panose="020B0604020202020204" pitchFamily="34" charset="0"/>
              <a:buChar char="•"/>
            </a:pPr>
            <a:r>
              <a:rPr lang="en-AU" sz="2800" b="1" dirty="0" smtClean="0"/>
              <a:t>Pressure</a:t>
            </a:r>
            <a:r>
              <a:rPr lang="en-AU" sz="2800" dirty="0" smtClean="0"/>
              <a:t> is the concentration of a force – the </a:t>
            </a:r>
            <a:r>
              <a:rPr lang="en-AU" sz="2800" b="1" dirty="0" smtClean="0"/>
              <a:t>force exerted per unit area</a:t>
            </a:r>
            <a:endParaRPr lang="en-AU" sz="28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48880"/>
            <a:ext cx="3240360" cy="2819400"/>
          </a:xfrm>
          <a:prstGeom prst="rect">
            <a:avLst/>
          </a:prstGeom>
        </p:spPr>
      </p:pic>
      <p:cxnSp>
        <p:nvCxnSpPr>
          <p:cNvPr id="12" name="Straight Arrow Connector 11"/>
          <p:cNvCxnSpPr/>
          <p:nvPr/>
        </p:nvCxnSpPr>
        <p:spPr>
          <a:xfrm flipH="1" flipV="1">
            <a:off x="755576" y="4694127"/>
            <a:ext cx="108012" cy="9671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79512" y="5622339"/>
            <a:ext cx="2974917" cy="830997"/>
          </a:xfrm>
          <a:prstGeom prst="rect">
            <a:avLst/>
          </a:prstGeom>
          <a:noFill/>
        </p:spPr>
        <p:txBody>
          <a:bodyPr wrap="none" rtlCol="0">
            <a:spAutoFit/>
          </a:bodyPr>
          <a:lstStyle/>
          <a:p>
            <a:r>
              <a:rPr lang="en-AU" sz="2400" dirty="0" smtClean="0"/>
              <a:t>Greater pressure!</a:t>
            </a:r>
          </a:p>
          <a:p>
            <a:r>
              <a:rPr lang="en-AU" sz="2400" dirty="0" smtClean="0"/>
              <a:t>(same force, less area)</a:t>
            </a:r>
            <a:endParaRPr lang="en-AU" sz="2400" dirty="0"/>
          </a:p>
        </p:txBody>
      </p:sp>
      <p:sp>
        <p:nvSpPr>
          <p:cNvPr id="16" name="TextBox 15"/>
          <p:cNvSpPr txBox="1"/>
          <p:nvPr/>
        </p:nvSpPr>
        <p:spPr>
          <a:xfrm>
            <a:off x="3275856" y="5301208"/>
            <a:ext cx="3533211" cy="830997"/>
          </a:xfrm>
          <a:prstGeom prst="rect">
            <a:avLst/>
          </a:prstGeom>
          <a:noFill/>
        </p:spPr>
        <p:txBody>
          <a:bodyPr wrap="none" rtlCol="0">
            <a:spAutoFit/>
          </a:bodyPr>
          <a:lstStyle/>
          <a:p>
            <a:r>
              <a:rPr lang="en-AU" sz="2400" dirty="0" smtClean="0"/>
              <a:t>Exerts a pressure on </a:t>
            </a:r>
            <a:r>
              <a:rPr lang="en-AU" sz="2400" dirty="0" smtClean="0"/>
              <a:t>the</a:t>
            </a:r>
          </a:p>
          <a:p>
            <a:r>
              <a:rPr lang="en-AU" sz="2400" dirty="0"/>
              <a:t>s</a:t>
            </a:r>
            <a:r>
              <a:rPr lang="en-AU" sz="2400" dirty="0" smtClean="0"/>
              <a:t>ides</a:t>
            </a:r>
            <a:r>
              <a:rPr lang="en-AU" sz="2400" dirty="0" smtClean="0"/>
              <a:t> </a:t>
            </a:r>
            <a:r>
              <a:rPr lang="en-AU" sz="2400" dirty="0" smtClean="0"/>
              <a:t>and </a:t>
            </a:r>
            <a:r>
              <a:rPr lang="en-AU" sz="2400" dirty="0" smtClean="0"/>
              <a:t>through the fluid</a:t>
            </a:r>
            <a:endParaRPr lang="en-AU" sz="24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228" y="2843386"/>
            <a:ext cx="2376264" cy="2197343"/>
          </a:xfrm>
          <a:prstGeom prst="rect">
            <a:avLst/>
          </a:prstGeom>
        </p:spPr>
      </p:pic>
    </p:spTree>
    <p:custDataLst>
      <p:tags r:id="rId1"/>
    </p:custDataLst>
    <p:extLst>
      <p:ext uri="{BB962C8B-B14F-4D97-AF65-F5344CB8AC3E}">
        <p14:creationId xmlns:p14="http://schemas.microsoft.com/office/powerpoint/2010/main" val="32232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69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ffectLst>
                  <a:outerShdw blurRad="38100" dist="38100" dir="2700000" algn="tl">
                    <a:srgbClr val="000000">
                      <a:alpha val="43137"/>
                    </a:srgbClr>
                  </a:outerShdw>
                </a:effectLst>
                <a:latin typeface="+mn-lt"/>
              </a:rPr>
              <a:t>Pressure</a:t>
            </a:r>
            <a:endParaRPr lang="en-AU" dirty="0">
              <a:effectLst>
                <a:outerShdw blurRad="38100" dist="38100" dir="2700000" algn="tl">
                  <a:srgbClr val="000000">
                    <a:alpha val="43137"/>
                  </a:srgbClr>
                </a:outerShdw>
              </a:effectLst>
              <a:latin typeface="+mn-lt"/>
            </a:endParaRPr>
          </a:p>
        </p:txBody>
      </p:sp>
      <p:sp>
        <p:nvSpPr>
          <p:cNvPr id="5" name="Rectangle 4"/>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8" name="TextBox 17"/>
              <p:cNvSpPr txBox="1"/>
              <p:nvPr/>
            </p:nvSpPr>
            <p:spPr>
              <a:xfrm>
                <a:off x="6784325" y="2348880"/>
                <a:ext cx="1172051" cy="896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a:rPr>
                        <m:t>𝑝</m:t>
                      </m:r>
                      <m:r>
                        <a:rPr lang="en-AU" sz="2800" b="0" i="1" smtClean="0">
                          <a:latin typeface="Cambria Math"/>
                        </a:rPr>
                        <m:t>=</m:t>
                      </m:r>
                      <m:f>
                        <m:fPr>
                          <m:ctrlPr>
                            <a:rPr lang="en-AU" sz="2800" b="0" i="1" smtClean="0">
                              <a:latin typeface="Cambria Math" panose="02040503050406030204" pitchFamily="18" charset="0"/>
                            </a:rPr>
                          </m:ctrlPr>
                        </m:fPr>
                        <m:num>
                          <m:r>
                            <a:rPr lang="en-AU" sz="2800" b="0" i="1" smtClean="0">
                              <a:latin typeface="Cambria Math"/>
                            </a:rPr>
                            <m:t>𝐹</m:t>
                          </m:r>
                        </m:num>
                        <m:den>
                          <m:r>
                            <a:rPr lang="en-AU" sz="2800" b="0" i="1" smtClean="0">
                              <a:latin typeface="Cambria Math"/>
                            </a:rPr>
                            <m:t>𝐴</m:t>
                          </m:r>
                        </m:den>
                      </m:f>
                    </m:oMath>
                  </m:oMathPara>
                </a14:m>
                <a:endParaRPr lang="en-AU"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784325" y="2348880"/>
                <a:ext cx="1172051" cy="896143"/>
              </a:xfrm>
              <a:prstGeom prst="rect">
                <a:avLst/>
              </a:prstGeom>
              <a:blipFill rotWithShape="0">
                <a:blip r:embed="rId3"/>
                <a:stretch>
                  <a:fillRect/>
                </a:stretch>
              </a:blipFill>
            </p:spPr>
            <p:txBody>
              <a:bodyPr/>
              <a:lstStyle/>
              <a:p>
                <a:r>
                  <a:rPr lang="en-AU">
                    <a:noFill/>
                  </a:rPr>
                  <a:t> </a:t>
                </a:r>
              </a:p>
            </p:txBody>
          </p:sp>
        </mc:Fallback>
      </mc:AlternateContent>
      <p:sp>
        <p:nvSpPr>
          <p:cNvPr id="17" name="Rectangle 16"/>
          <p:cNvSpPr/>
          <p:nvPr/>
        </p:nvSpPr>
        <p:spPr>
          <a:xfrm>
            <a:off x="6236568" y="426332"/>
            <a:ext cx="2461850" cy="1592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169" y="1376361"/>
            <a:ext cx="5276999" cy="2988743"/>
          </a:xfrm>
          <a:prstGeom prst="rect">
            <a:avLst/>
          </a:prstGeom>
        </p:spPr>
      </p:pic>
      <p:sp>
        <p:nvSpPr>
          <p:cNvPr id="10" name="TextBox 9"/>
          <p:cNvSpPr txBox="1"/>
          <p:nvPr/>
        </p:nvSpPr>
        <p:spPr>
          <a:xfrm>
            <a:off x="683568" y="4797152"/>
            <a:ext cx="7699865" cy="1200329"/>
          </a:xfrm>
          <a:prstGeom prst="rect">
            <a:avLst/>
          </a:prstGeom>
          <a:noFill/>
        </p:spPr>
        <p:txBody>
          <a:bodyPr wrap="none" rtlCol="0">
            <a:spAutoFit/>
          </a:bodyPr>
          <a:lstStyle/>
          <a:p>
            <a:pPr marL="285750" indent="-285750">
              <a:buFont typeface="Arial" panose="020B0604020202020204" pitchFamily="34" charset="0"/>
              <a:buChar char="•"/>
            </a:pPr>
            <a:r>
              <a:rPr lang="en-AU" sz="2400" b="1" dirty="0" smtClean="0"/>
              <a:t>Units of pressure </a:t>
            </a:r>
            <a:r>
              <a:rPr lang="en-AU" sz="2400" dirty="0" smtClean="0"/>
              <a:t>are N/m</a:t>
            </a:r>
            <a:r>
              <a:rPr lang="en-AU" sz="2400" baseline="30000" dirty="0" smtClean="0"/>
              <a:t>2</a:t>
            </a:r>
            <a:r>
              <a:rPr lang="en-AU" sz="2400" dirty="0" smtClean="0"/>
              <a:t> or Pascals (Pa) – 1 N/m</a:t>
            </a:r>
            <a:r>
              <a:rPr lang="en-AU" sz="2400" baseline="30000" dirty="0" smtClean="0"/>
              <a:t>2</a:t>
            </a:r>
            <a:r>
              <a:rPr lang="en-AU" sz="2400" dirty="0" smtClean="0"/>
              <a:t> = 1 </a:t>
            </a:r>
            <a:r>
              <a:rPr lang="en-AU" sz="2400" dirty="0" smtClean="0"/>
              <a:t>Pa</a:t>
            </a:r>
          </a:p>
          <a:p>
            <a:pPr marL="285750" indent="-285750">
              <a:buFont typeface="Arial" panose="020B0604020202020204" pitchFamily="34" charset="0"/>
              <a:buChar char="•"/>
            </a:pPr>
            <a:endParaRPr lang="en-AU" sz="2400" dirty="0" smtClean="0"/>
          </a:p>
          <a:p>
            <a:pPr marL="285750" indent="-285750">
              <a:buFont typeface="Arial" panose="020B0604020202020204" pitchFamily="34" charset="0"/>
              <a:buChar char="•"/>
            </a:pPr>
            <a:r>
              <a:rPr lang="en-AU" sz="2400" b="1" dirty="0" smtClean="0"/>
              <a:t>Atmospheric pressure </a:t>
            </a:r>
            <a:r>
              <a:rPr lang="en-AU" sz="2400" dirty="0" smtClean="0"/>
              <a:t>= 1 </a:t>
            </a:r>
            <a:r>
              <a:rPr lang="en-AU" sz="2400" dirty="0" err="1" smtClean="0"/>
              <a:t>atm</a:t>
            </a:r>
            <a:r>
              <a:rPr lang="en-AU" sz="2400" dirty="0" smtClean="0"/>
              <a:t> = 101.3 </a:t>
            </a:r>
            <a:r>
              <a:rPr lang="en-AU" sz="2400" dirty="0" err="1" smtClean="0"/>
              <a:t>kPa</a:t>
            </a:r>
            <a:r>
              <a:rPr lang="en-AU" sz="2400" dirty="0" smtClean="0"/>
              <a:t> = 1 x 10</a:t>
            </a:r>
            <a:r>
              <a:rPr lang="en-AU" sz="2400" baseline="30000" dirty="0" smtClean="0"/>
              <a:t>5</a:t>
            </a:r>
            <a:r>
              <a:rPr lang="en-AU" sz="2400" dirty="0" smtClean="0"/>
              <a:t> N/m</a:t>
            </a:r>
            <a:r>
              <a:rPr lang="en-AU" sz="2400" baseline="30000" dirty="0" smtClean="0"/>
              <a:t>2</a:t>
            </a:r>
            <a:endParaRPr lang="en-AU" sz="2400" baseline="30000" dirty="0"/>
          </a:p>
        </p:txBody>
      </p:sp>
    </p:spTree>
    <p:custDataLst>
      <p:tags r:id="rId1"/>
    </p:custDataLst>
    <p:extLst>
      <p:ext uri="{BB962C8B-B14F-4D97-AF65-F5344CB8AC3E}">
        <p14:creationId xmlns:p14="http://schemas.microsoft.com/office/powerpoint/2010/main" val="29799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PChart"/>
          <p:cNvGraphicFramePr>
            <a:graphicFrameLocks noChangeAspect="1"/>
          </p:cNvGraphicFramePr>
          <p:nvPr>
            <p:custDataLst>
              <p:tags r:id="rId3"/>
            </p:custDataLst>
            <p:extLst>
              <p:ext uri="{D42A27DB-BD31-4B8C-83A1-F6EECF244321}">
                <p14:modId xmlns:p14="http://schemas.microsoft.com/office/powerpoint/2010/main" val="1344235798"/>
              </p:ext>
            </p:extLst>
          </p:nvPr>
        </p:nvGraphicFramePr>
        <p:xfrm>
          <a:off x="5375275" y="3238500"/>
          <a:ext cx="4508500" cy="4022725"/>
        </p:xfrm>
        <a:graphic>
          <a:graphicData uri="http://schemas.openxmlformats.org/presentationml/2006/ole">
            <mc:AlternateContent xmlns:mc="http://schemas.openxmlformats.org/markup-compatibility/2006">
              <mc:Choice xmlns:v="urn:schemas-microsoft-com:vml" Requires="v">
                <p:oleObj spid="_x0000_s9311" name="Chart" r:id="rId7" imgW="5762863" imgH="5143500" progId="MSGraph.Chart.8">
                  <p:embed followColorScheme="full"/>
                </p:oleObj>
              </mc:Choice>
              <mc:Fallback>
                <p:oleObj name="Chart" r:id="rId7" imgW="5762863" imgH="5143500" progId="MSGraph.Chart.8">
                  <p:embed followColorScheme="full"/>
                  <p:pic>
                    <p:nvPicPr>
                      <p:cNvPr id="0" name="Picture 50"/>
                      <p:cNvPicPr>
                        <a:picLocks noChangeAspect="1" noChangeArrowheads="1"/>
                      </p:cNvPicPr>
                      <p:nvPr/>
                    </p:nvPicPr>
                    <p:blipFill>
                      <a:blip r:embed="rId8"/>
                      <a:srcRect/>
                      <a:stretch>
                        <a:fillRect/>
                      </a:stretch>
                    </p:blipFill>
                    <p:spPr bwMode="auto">
                      <a:xfrm>
                        <a:off x="5375275" y="3238500"/>
                        <a:ext cx="4508500" cy="402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0" y="1"/>
            <a:ext cx="9144000" cy="275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0" y="0"/>
            <a:ext cx="9144000" cy="36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218" name="Picture 2" descr="http://t0.gstatic.com/images?q=tbn:ANd9GcSkoIPHAQd8IhHjMQUFaqOvFIkZN7bILBOEY9pqt6tOfxX6460JXQ"/>
          <p:cNvPicPr>
            <a:picLocks noChangeAspect="1" noChangeArrowheads="1"/>
          </p:cNvPicPr>
          <p:nvPr/>
        </p:nvPicPr>
        <p:blipFill rotWithShape="1">
          <a:blip r:embed="rId9">
            <a:extLst>
              <a:ext uri="{28A0092B-C50C-407E-A947-70E740481C1C}">
                <a14:useLocalDpi xmlns:a14="http://schemas.microsoft.com/office/drawing/2010/main" val="0"/>
              </a:ext>
            </a:extLst>
          </a:blip>
          <a:srcRect l="8556" r="15553"/>
          <a:stretch/>
        </p:blipFill>
        <p:spPr bwMode="auto">
          <a:xfrm>
            <a:off x="0" y="373160"/>
            <a:ext cx="2438400" cy="321301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13127" y="13120"/>
            <a:ext cx="1654161" cy="3632907"/>
            <a:chOff x="4949061" y="638535"/>
            <a:chExt cx="1654161" cy="3632907"/>
          </a:xfrm>
        </p:grpSpPr>
        <p:pic>
          <p:nvPicPr>
            <p:cNvPr id="9221" name="Picture 5" descr="http://t2.gstatic.com/images?q=tbn:ANd9GcRq5oFx_scuptHL7pZtTqkSa42E3hSoUT4MbOgIxBYK0kl3jQHJJw"/>
            <p:cNvPicPr>
              <a:picLocks noChangeAspect="1" noChangeArrowheads="1"/>
            </p:cNvPicPr>
            <p:nvPr/>
          </p:nvPicPr>
          <p:blipFill rotWithShape="1">
            <a:blip r:embed="rId10">
              <a:extLst>
                <a:ext uri="{28A0092B-C50C-407E-A947-70E740481C1C}">
                  <a14:useLocalDpi xmlns:a14="http://schemas.microsoft.com/office/drawing/2010/main" val="0"/>
                </a:ext>
              </a:extLst>
            </a:blip>
            <a:srcRect l="10913" r="17281"/>
            <a:stretch/>
          </p:blipFill>
          <p:spPr bwMode="auto">
            <a:xfrm>
              <a:off x="5093077" y="1111023"/>
              <a:ext cx="1510145" cy="3160419"/>
            </a:xfrm>
            <a:prstGeom prst="ellipse">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49061" y="2576062"/>
              <a:ext cx="288032" cy="230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5571549" y="4030216"/>
              <a:ext cx="288032" cy="230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5580111" y="1110428"/>
              <a:ext cx="495493" cy="230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c 6"/>
            <p:cNvSpPr/>
            <p:nvPr/>
          </p:nvSpPr>
          <p:spPr>
            <a:xfrm flipV="1">
              <a:off x="5355525" y="638535"/>
              <a:ext cx="720080" cy="720080"/>
            </a:xfrm>
            <a:prstGeom prst="arc">
              <a:avLst>
                <a:gd name="adj1" fmla="val 10828400"/>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mc:AlternateContent xmlns:mc="http://schemas.openxmlformats.org/markup-compatibility/2006" xmlns:a14="http://schemas.microsoft.com/office/drawing/2010/main">
        <mc:Choice Requires="a14">
          <p:sp>
            <p:nvSpPr>
              <p:cNvPr id="12" name="TextBox 11"/>
              <p:cNvSpPr txBox="1"/>
              <p:nvPr/>
            </p:nvSpPr>
            <p:spPr>
              <a:xfrm>
                <a:off x="7783720" y="305408"/>
                <a:ext cx="115724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a:rPr>
                        <m:t>𝑣𝑎𝑐𝑢𝑢𝑚</m:t>
                      </m:r>
                    </m:oMath>
                  </m:oMathPara>
                </a14:m>
                <a:endParaRPr lang="en-AU"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83720" y="305408"/>
                <a:ext cx="1157240" cy="400110"/>
              </a:xfrm>
              <a:prstGeom prst="rect">
                <a:avLst/>
              </a:prstGeom>
              <a:blipFill rotWithShape="1">
                <a:blip r:embed="rId11"/>
                <a:stretch>
                  <a:fillRect/>
                </a:stretch>
              </a:blipFill>
            </p:spPr>
            <p:txBody>
              <a:bodyPr/>
              <a:lstStyle/>
              <a:p>
                <a:r>
                  <a:rPr lang="en-AU">
                    <a:noFill/>
                  </a:rPr>
                  <a:t> </a:t>
                </a:r>
              </a:p>
            </p:txBody>
          </p:sp>
        </mc:Fallback>
      </mc:AlternateContent>
      <p:cxnSp>
        <p:nvCxnSpPr>
          <p:cNvPr id="14" name="Straight Arrow Connector 13"/>
          <p:cNvCxnSpPr/>
          <p:nvPr/>
        </p:nvCxnSpPr>
        <p:spPr>
          <a:xfrm flipH="1">
            <a:off x="7231184" y="503722"/>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PQuestion"/>
          <p:cNvSpPr>
            <a:spLocks noGrp="1"/>
          </p:cNvSpPr>
          <p:nvPr>
            <p:ph type="ctrTitle"/>
          </p:nvPr>
        </p:nvSpPr>
        <p:spPr>
          <a:xfrm>
            <a:off x="2483767" y="188640"/>
            <a:ext cx="4317392" cy="2304256"/>
          </a:xfrm>
        </p:spPr>
        <p:txBody>
          <a:bodyPr>
            <a:noAutofit/>
          </a:bodyPr>
          <a:lstStyle/>
          <a:p>
            <a:pPr algn="just"/>
            <a:r>
              <a:rPr lang="en-AU" sz="3200" dirty="0" smtClean="0"/>
              <a:t>What is responsible for  the force which holds urban </a:t>
            </a:r>
            <a:r>
              <a:rPr lang="en-AU" sz="3200" b="1" dirty="0" smtClean="0">
                <a:solidFill>
                  <a:schemeClr val="tx2"/>
                </a:solidFill>
              </a:rPr>
              <a:t>climber B </a:t>
            </a:r>
            <a:r>
              <a:rPr lang="en-AU" sz="3200" dirty="0" smtClean="0"/>
              <a:t>in place when using suction cups.</a:t>
            </a:r>
            <a:endParaRPr lang="en-AU" sz="3200" dirty="0"/>
          </a:p>
        </p:txBody>
      </p:sp>
      <p:sp>
        <p:nvSpPr>
          <p:cNvPr id="15" name="TextBox 14"/>
          <p:cNvSpPr txBox="1"/>
          <p:nvPr/>
        </p:nvSpPr>
        <p:spPr>
          <a:xfrm>
            <a:off x="1874688" y="476672"/>
            <a:ext cx="393056" cy="523220"/>
          </a:xfrm>
          <a:prstGeom prst="rect">
            <a:avLst/>
          </a:prstGeom>
          <a:noFill/>
        </p:spPr>
        <p:txBody>
          <a:bodyPr wrap="none" rtlCol="0">
            <a:spAutoFit/>
          </a:bodyPr>
          <a:lstStyle/>
          <a:p>
            <a:r>
              <a:rPr lang="en-AU" sz="2800" dirty="0">
                <a:solidFill>
                  <a:schemeClr val="tx2"/>
                </a:solidFill>
              </a:rPr>
              <a:t>A</a:t>
            </a:r>
          </a:p>
        </p:txBody>
      </p:sp>
      <p:sp>
        <p:nvSpPr>
          <p:cNvPr id="32" name="TextBox 31"/>
          <p:cNvSpPr txBox="1"/>
          <p:nvPr/>
        </p:nvSpPr>
        <p:spPr>
          <a:xfrm>
            <a:off x="8283400" y="817548"/>
            <a:ext cx="393056" cy="523220"/>
          </a:xfrm>
          <a:prstGeom prst="rect">
            <a:avLst/>
          </a:prstGeom>
          <a:noFill/>
        </p:spPr>
        <p:txBody>
          <a:bodyPr wrap="none" rtlCol="0">
            <a:spAutoFit/>
          </a:bodyPr>
          <a:lstStyle/>
          <a:p>
            <a:r>
              <a:rPr lang="en-AU" sz="2800" dirty="0" smtClean="0">
                <a:solidFill>
                  <a:schemeClr val="tx2"/>
                </a:solidFill>
              </a:rPr>
              <a:t>B</a:t>
            </a:r>
            <a:endParaRPr lang="en-AU" sz="2800" dirty="0">
              <a:solidFill>
                <a:schemeClr val="tx2"/>
              </a:solidFill>
            </a:endParaRPr>
          </a:p>
        </p:txBody>
      </p:sp>
      <p:sp>
        <p:nvSpPr>
          <p:cNvPr id="3" name="TPAnswers"/>
          <p:cNvSpPr>
            <a:spLocks noGrp="1"/>
          </p:cNvSpPr>
          <p:nvPr>
            <p:ph type="subTitle" idx="1"/>
            <p:custDataLst>
              <p:tags r:id="rId4"/>
            </p:custDataLst>
          </p:nvPr>
        </p:nvSpPr>
        <p:spPr>
          <a:xfrm>
            <a:off x="107504" y="3717032"/>
            <a:ext cx="6192688" cy="2952328"/>
          </a:xfrm>
        </p:spPr>
        <p:txBody>
          <a:bodyPr>
            <a:noAutofit/>
          </a:bodyPr>
          <a:lstStyle/>
          <a:p>
            <a:pPr marL="514350" indent="-514350" algn="just">
              <a:buFont typeface="Arial" pitchFamily="34" charset="0"/>
              <a:buAutoNum type="arabicPeriod"/>
            </a:pPr>
            <a:r>
              <a:rPr lang="en-AU" sz="2800" b="1" dirty="0" smtClean="0">
                <a:solidFill>
                  <a:schemeClr val="tx2"/>
                </a:solidFill>
              </a:rPr>
              <a:t>The force of friction</a:t>
            </a:r>
            <a:endParaRPr lang="en-AU" sz="2800" b="1" dirty="0">
              <a:solidFill>
                <a:schemeClr val="tx2"/>
              </a:solidFill>
            </a:endParaRPr>
          </a:p>
          <a:p>
            <a:pPr marL="514350" indent="-514350" algn="just">
              <a:buFont typeface="Arial" pitchFamily="34" charset="0"/>
              <a:buAutoNum type="arabicPeriod"/>
            </a:pPr>
            <a:r>
              <a:rPr lang="en-AU" sz="2800" b="1" dirty="0">
                <a:solidFill>
                  <a:schemeClr val="tx2"/>
                </a:solidFill>
              </a:rPr>
              <a:t>V</a:t>
            </a:r>
            <a:r>
              <a:rPr lang="en-AU" sz="2800" b="1" dirty="0" smtClean="0">
                <a:solidFill>
                  <a:schemeClr val="tx2"/>
                </a:solidFill>
              </a:rPr>
              <a:t>acuum pressure exerts a pulling force</a:t>
            </a:r>
          </a:p>
          <a:p>
            <a:pPr marL="514350" indent="-514350" algn="just">
              <a:buFont typeface="Arial" pitchFamily="34" charset="0"/>
              <a:buAutoNum type="arabicPeriod"/>
            </a:pPr>
            <a:r>
              <a:rPr lang="en-AU" sz="2800" b="1" dirty="0">
                <a:solidFill>
                  <a:schemeClr val="tx2"/>
                </a:solidFill>
              </a:rPr>
              <a:t>A</a:t>
            </a:r>
            <a:r>
              <a:rPr lang="en-AU" sz="2800" b="1" dirty="0" smtClean="0">
                <a:solidFill>
                  <a:schemeClr val="tx2"/>
                </a:solidFill>
              </a:rPr>
              <a:t>tmospheric pressure exerts a pushing force</a:t>
            </a:r>
          </a:p>
          <a:p>
            <a:pPr marL="514350" indent="-514350" algn="just">
              <a:buFont typeface="Arial" pitchFamily="34" charset="0"/>
              <a:buAutoNum type="arabicPeriod"/>
            </a:pPr>
            <a:r>
              <a:rPr lang="en-AU" sz="2800" b="1" dirty="0" smtClean="0">
                <a:solidFill>
                  <a:schemeClr val="tx2"/>
                </a:solidFill>
              </a:rPr>
              <a:t>The normal force of the glass.</a:t>
            </a:r>
          </a:p>
        </p:txBody>
      </p:sp>
    </p:spTree>
    <p:custDataLst>
      <p:tags r:id="rId2"/>
    </p:custDataLst>
    <p:extLst>
      <p:ext uri="{BB962C8B-B14F-4D97-AF65-F5344CB8AC3E}">
        <p14:creationId xmlns:p14="http://schemas.microsoft.com/office/powerpoint/2010/main" val="906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PPVERSION" val="14.0"/>
  <p:tag name="DELIMITERS" val="3.1"/>
  <p:tag name="TASKPANEKEY" val="85a79e1e-40a8-40ec-9cab-bded9de64f1c"/>
  <p:tag name="SHOWBARVISIBLE"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INCLUDESESSION" val="True"/>
  <p:tag name="EXPANDSHOWBAR" val="True"/>
  <p:tag name="WASPOLLED" val="7315BDAB154F4C48AC4C95D92D5E8BC3"/>
  <p:tag name="TPVERSION" val="5"/>
  <p:tag name="TPFULLVERSION" val="5.2.0.3121"/>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RESPONSECOUNT" val="2"/>
  <p:tag name="SLICED" val="False"/>
  <p:tag name="RESPONSES" val="-;-;-;-;-;-;-;-;-;-;2;-;-;-;1;-;-;-;-;-;-;-;-;-;-;-;-;-;-;-;-;-;-;-;-;-;-;-;-;"/>
  <p:tag name="CHARTSTRINGSTD" val="1 1 0 0 0 0"/>
  <p:tag name="CHARTSTRINGREV" val="0 0 0 0 1 1"/>
  <p:tag name="CHARTSTRINGSTDPER" val="0.5 0.5 0 0 0 0"/>
  <p:tag name="CHARTSTRINGREVPER" val="0 0 0 0 0.5 0.5"/>
  <p:tag name="RESPONSESGATHERED" val="False"/>
  <p:tag name="SLIDEORDER" val="17"/>
  <p:tag name="SLIDEGUID" val="7FD4EF5F423741A2B26AC868E432B475"/>
  <p:tag name="QUESTIONALIAS" val="What is responsible for  the force which holds urban climber B in place when using suction cups."/>
  <p:tag name="TOTALRESPONSES" val="0"/>
  <p:tag name="ANONYMOUSTEMP" val="False"/>
  <p:tag name="ANSWERSALIAS" val="The force of friction|smicln|Vacuum pressure exerts a pulling force|smicln|Atmospheric pressure exerts a pushing force|smicln|The normal force of the glass."/>
  <p:tag name="VALUES" val="Incorrect|smicln|Incorrect|smicln|Correct|smicln|Incorrect"/>
  <p:tag name="RESULTS" val="What is responsible for  the force which holds urban climber B in place when using suction cups.&#10;1[;]2[;]1[;]False[;]0[;]&#10;2[;]2[;]0[;]0&#10;0[;]-1[;]The force of friction 1[;]The force of friction [;]&#10;1[;]-1[;]Vacuum pressure exerts a pulling force 2[;]Vacuum pressure exerts a pulling force [;]&#10;0[;]1[;]Atmospheric pressure exerts a pushing force 3[;]Atmospheric pressure exerts a pushing force [;]&#10;0[;]-1[;]The normal force of the glass.4[;]The normal force of the glass.[;]&#10;"/>
  <p:tag name="HASRESULTS" val="False"/>
  <p:tag name="LIVECHARTING" val="False"/>
  <p:tag name="AUTOOPENPOLL" val="True"/>
  <p:tag name="AUTOFORMATCHART" val="True"/>
  <p:tag name="TYPE" val="MultiChoiceSlide"/>
  <p:tag name="TPQUESTIONXML" val="﻿&lt;?xml version=&quot;1.0&quot; encoding=&quot;utf-8&quot;?&gt;&#10;&lt;questionlist&gt;&#10;    &lt;properties&gt;&#10;        &lt;guid&gt;0CBFAC9DD7C54A958B1A5358383048E9&lt;/guid&gt;&#10;        &lt;description /&gt;&#10;        &lt;date&gt;4/15/2016 3: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FA97E19A4A34261AB5F73B9ED6228D7&lt;/guid&gt;&#10;            &lt;repollguid&gt;8C831E458BD44B0BBD47610D47BF0E98&lt;/repollguid&gt;&#10;            &lt;sourceid&gt;C5A2060AE7694AD3932E3A3C1D5F8865&lt;/sourceid&gt;&#10;            &lt;questiontext&gt;What is responsible for  the force which holds urban climber B in place when using suction cups.&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9E043F714F454426A773ED5E65505749&lt;/guid&gt;&#10;                    &lt;answertext&gt;The force of friction &lt;/answertext&gt;&#10;                    &lt;valuetype&gt;-1&lt;/valuetype&gt;&#10;                &lt;/answer&gt;&#10;                &lt;answer&gt;&#10;                    &lt;guid&gt;A9415D949D1E4F67A9982FB642C4D153&lt;/guid&gt;&#10;                    &lt;answertext&gt;Vacuum pressure exerts a pulling force &lt;/answertext&gt;&#10;                    &lt;valuetype&gt;-1&lt;/valuetype&gt;&#10;                &lt;/answer&gt;&#10;                &lt;answer&gt;&#10;                    &lt;guid&gt;AA9F135656EF445E988B90B1DBB8FAA7&lt;/guid&gt;&#10;                    &lt;answertext&gt;Atmospheric pressure exerts a pushing force &lt;/answertext&gt;&#10;                    &lt;valuetype&gt;1&lt;/valuetype&gt;&#10;                &lt;/answer&gt;&#10;                &lt;answer&gt;&#10;                    &lt;guid&gt;D5D7F8E585574DE287844C9DA02A51E9&lt;/guid&gt;&#10;                    &lt;answertext&gt;The normal force of the glass.&lt;/answertext&gt;&#10;                    &lt;valuetype&gt;-1&lt;/valuetype&gt;&#10;                &lt;/answer&gt;&#10;            &lt;/answers&gt;&#10;        &lt;/multichoice&gt;&#10;    &lt;/questions&gt;&#10;&lt;/questionlist&gt;"/>
</p:tagLst>
</file>

<file path=ppt/tags/tag12.xml><?xml version="1.0" encoding="utf-8"?>
<p:tagLst xmlns:a="http://schemas.openxmlformats.org/drawingml/2006/main" xmlns:r="http://schemas.openxmlformats.org/officeDocument/2006/relationships" xmlns:p="http://schemas.openxmlformats.org/presentationml/2006/main">
  <p:tag name="CHARTTYPE" val="9"/>
  <p:tag name="TYPE" val="5"/>
  <p:tag name="NUMBERFORMAT" val="0"/>
  <p:tag name="LABELFORMAT" val="1"/>
  <p:tag name="COLORTYPE" val="SCHEME"/>
  <p:tag name="DEFINEDCOLORS" val="3,6,10,45,32,50,13,4,9,55,1"/>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5"/>
  <p:tag name="FONTSIZE" val="28"/>
  <p:tag name="BULLETTYPE" val="ppBulletArabicPeriod"/>
  <p:tag name="ANSWERTEXT" val="The force of friction&#10;Vacuum pressure exerts a pulling force&#10;Atmospheric pressure exerts a pushing force&#10;The normal force of the glass."/>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RESPONSECOUNT" val="2"/>
  <p:tag name="SLICED" val="False"/>
  <p:tag name="RESPONSES" val="-;-;-;-;-;-;-;-;-;-;2;-;-;-;1;-;-;-;-;-;-;-;-;-;-;-;-;-;-;-;-;-;-;-;-;-;-;-;-;"/>
  <p:tag name="CHARTSTRINGSTD" val="1 1 0 0 0 0"/>
  <p:tag name="CHARTSTRINGREV" val="0 0 0 0 1 1"/>
  <p:tag name="CHARTSTRINGSTDPER" val="0.5 0.5 0 0 0 0"/>
  <p:tag name="CHARTSTRINGREVPER" val="0 0 0 0 0.5 0.5"/>
  <p:tag name="RESPONSESGATHERED" val="False"/>
  <p:tag name="SLIDEORDER" val="18"/>
  <p:tag name="SLIDEGUID" val="6115939D00B24DE6A445CB9075BB2CFB"/>
  <p:tag name="ANSWERSALIAS" val=" 𝑷 𝑨 = 𝑷 𝑩 = 𝑷 𝑪 |smicln| 𝑷 𝑨 &lt; 𝑷 𝑩 = 𝑷 𝑪 |smicln| 𝑷 𝑨 &lt; 𝑷 𝑩 &lt; 𝑷 𝑪 |smicln| 𝑷 𝑩 &lt; 𝑷 𝑨 &lt; 𝑷 𝑪 |smicln|Not enough information"/>
  <p:tag name="TOTALRESPONSES" val="0"/>
  <p:tag name="ANONYMOUSTEMP" val="False"/>
  <p:tag name="QUESTIONALIAS" val="Consider the three open containers filled with water.  How do the pressures at the bottoms compare ?"/>
  <p:tag name="VALUES" val="Incorrect|smicln|Incorrect|smicln|Correct|smicln|Incorrect|smicln|Incorrect"/>
  <p:tag name="LIVECHARTING" val="False"/>
  <p:tag name="AUTOOPENPOLL" val="True"/>
  <p:tag name="AUTOFORMATCHART" val="True"/>
  <p:tag name="TYPE" val="MultiChoiceSlide"/>
  <p:tag name="TPQUESTIONXML" val="﻿&lt;?xml version=&quot;1.0&quot; encoding=&quot;utf-8&quot;?&gt;&#10;&lt;questionlist&gt;&#10;    &lt;properties&gt;&#10;        &lt;guid&gt;FAF1432BB84E40F68017EE470CEA842B&lt;/guid&gt;&#10;        &lt;description /&gt;&#10;        &lt;date&gt;4/15/2016 3: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25907EE79FB4ADEA5DD1771513452EC&lt;/guid&gt;&#10;            &lt;repollguid&gt;26961A46110847F49E59AC9762CAE449&lt;/repollguid&gt;&#10;            &lt;sourceid&gt;C199B6C5746944FBB6B2CEEF5A595FE3&lt;/sourceid&gt;&#10;            &lt;questiontext&gt;Consider the three open containers filled with water.  How do the pressures at the bottoms compare ?&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02D4AD10EDB94B7783023C28CA17BB21&lt;/guid&gt;&#10;                    &lt;answertext&gt; $$ $$ = $$ $$ = $$ $$ &lt;/answertext&gt;&#10;                    &lt;valuetype&gt;-1&lt;/valuetype&gt;&#10;                &lt;/answer&gt;&#10;                &lt;answer&gt;&#10;                    &lt;guid&gt;715E3E0C3A544769B0CE578AAD2B149E&lt;/guid&gt;&#10;                    &lt;answertext&gt; $$ $$ &amp;lt; $$ $$ = $$ $$ &lt;/answertext&gt;&#10;                    &lt;valuetype&gt;-1&lt;/valuetype&gt;&#10;                &lt;/answer&gt;&#10;                &lt;answer&gt;&#10;                    &lt;guid&gt;80B73B6441604A5990813FC40957D474&lt;/guid&gt;&#10;                    &lt;answertext&gt; $$ $$ &amp;lt; $$ $$ &amp;lt; $$ $$ &lt;/answertext&gt;&#10;                    &lt;valuetype&gt;1&lt;/valuetype&gt;&#10;                &lt;/answer&gt;&#10;                &lt;answer&gt;&#10;                    &lt;guid&gt;F12FB1C78D2A436297225B7EAE47B02D&lt;/guid&gt;&#10;                    &lt;answertext&gt; $$ $$ &amp;lt; $$ $$ &amp;lt; $$ $$ &lt;/answertext&gt;&#10;                    &lt;valuetype&gt;-1&lt;/valuetype&gt;&#10;                &lt;/answer&gt;&#10;                &lt;answer&gt;&#10;                    &lt;guid&gt;8F270986940E4D16A55CC78A61CE87C8&lt;/guid&gt;&#10;                    &lt;answertext&gt;Not enough information&lt;/answertext&gt;&#10;                    &lt;valuetype&gt;-1&lt;/valuetype&gt;&#10;                &lt;/answer&gt;&#10;            &lt;/answers&gt;&#10;        &lt;/multichoice&gt;&#10;    &lt;/questions&gt;&#10;&lt;/questionlist&gt;"/>
</p:tagLst>
</file>

<file path=ppt/tags/tag17.xml><?xml version="1.0" encoding="utf-8"?>
<p:tagLst xmlns:a="http://schemas.openxmlformats.org/drawingml/2006/main" xmlns:r="http://schemas.openxmlformats.org/officeDocument/2006/relationships" xmlns:p="http://schemas.openxmlformats.org/presentationml/2006/main">
  <p:tag name="CHARTTYPE" val="9"/>
  <p:tag name="TYPE" val="5"/>
  <p:tag name="NUMBERFORMAT" val="0"/>
  <p:tag name="LABELFORMAT" val="1"/>
  <p:tag name="COLORTYPE" val="SCHEME"/>
  <p:tag name="DEFINEDCOLORS" val="3,6,10,45,32,50,13,4,9,55,1"/>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18"/>
  <p:tag name="FONTSIZE" val="32"/>
  <p:tag name="BULLETTYPE" val="ppBulletArabicPeriod"/>
  <p:tag name="ANSWERTEXT" val=" 𝑷 𝑨 = 𝑷 𝑩 = 𝑷 𝑪 &#10; 𝑷 𝑨 &lt; 𝑷 𝑩 = 𝑷 𝑪 &#10; 𝑷 𝑨 &lt; 𝑷 𝑩 &lt; 𝑷 𝑪 &#10; 𝑷 𝑩 &lt; 𝑷 𝑨 &lt; 𝑷 𝑪 &#10;Not enough informatio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RESPONSECOUNT" val="2"/>
  <p:tag name="SLICED" val="False"/>
  <p:tag name="RESPONSES" val="-;-;-;-;-;-;-;-;-;-;2;-;-;-;1;-;-;-;-;-;-;-;-;-;-;-;-;-;-;-;-;-;-;-;-;-;-;-;-;"/>
  <p:tag name="CHARTSTRINGSTD" val="1 1 0 0 0 0"/>
  <p:tag name="CHARTSTRINGREV" val="0 0 0 0 1 1"/>
  <p:tag name="CHARTSTRINGSTDPER" val="0.5 0.5 0 0 0 0"/>
  <p:tag name="CHARTSTRINGREVPER" val="0 0 0 0 0.5 0.5"/>
  <p:tag name="RESPONSESGATHERED" val="False"/>
  <p:tag name="ANSWERSALIAS" val=" 𝑷 𝑨 = 𝑷 𝑩 = 𝑷 𝑪 |smicln| 𝑷 𝑨 &lt; 𝑷 𝑩 = 𝑷 𝑪 |smicln| 𝑷 𝑨 &lt; 𝑷 𝑩 &lt; 𝑷 𝑪 |smicln| 𝑷 𝑩 &lt; 𝑷 𝑨 &lt; 𝑷 𝑪 |smicln|Not enough information"/>
  <p:tag name="TOTALRESPONSES" val="0"/>
  <p:tag name="ANONYMOUSTEMP" val="False"/>
  <p:tag name="SLIDEORDER" val="19"/>
  <p:tag name="SLIDEGUID" val="10DC95E5B456470D89B161E0402CA1F6"/>
  <p:tag name="QUESTIONALIAS" val="The three open containers are now filled with oil, water and honey respectively.  How do the pressures at the bottoms compare ?"/>
  <p:tag name="VALUES" val="Incorrect|smicln|Incorrect|smicln|Correct|smicln|Incorrect|smicln|Incorrect"/>
  <p:tag name="LIVECHARTING" val="False"/>
  <p:tag name="AUTOOPENPOLL" val="True"/>
  <p:tag name="AUTOFORMATCHART" val="True"/>
  <p:tag name="TYPE" val="MultiChoiceSlide"/>
  <p:tag name="TPQUESTIONXML" val="﻿&lt;?xml version=&quot;1.0&quot; encoding=&quot;utf-8&quot;?&gt;&#10;&lt;questionlist&gt;&#10;    &lt;properties&gt;&#10;        &lt;guid&gt;1CB5F9996A3B4CF5B39BE5A9304F063D&lt;/guid&gt;&#10;        &lt;description /&gt;&#10;        &lt;date&gt;4/15/2016 3: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2AB51A13BE64B718AAAC1AA78CEC4E4&lt;/guid&gt;&#10;            &lt;repollguid&gt;D55CE2105471415ABAB13244F7F5D148&lt;/repollguid&gt;&#10;            &lt;sourceid&gt;1BABBB4102394099B645D20EB0114FE7&lt;/sourceid&gt;&#10;            &lt;questiontext&gt;The three open containers are now filled with oil, water and honey respectively.  How do the pressures at the bottoms compare ?&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1970BA769893451B973D87CB80826352&lt;/guid&gt;&#10;                    &lt;answertext&gt; $$ $$ = $$ $$ = $$ $$  &lt;/answertext&gt;&#10;                    &lt;valuetype&gt;-1&lt;/valuetype&gt;&#10;                &lt;/answer&gt;&#10;                &lt;answer&gt;&#10;                    &lt;guid&gt;65895091C6EC492AA13B125F05F60D27&lt;/guid&gt;&#10;                    &lt;answertext&gt; $$ $$ &amp;lt; $$ $$ = $$ $$  &lt;/answertext&gt;&#10;                    &lt;valuetype&gt;-1&lt;/valuetype&gt;&#10;                &lt;/answer&gt;&#10;                &lt;answer&gt;&#10;                    &lt;guid&gt;F1996666F31746A288A961F7A3C362B8&lt;/guid&gt;&#10;                    &lt;answertext&gt; $$ $$ &amp;lt; $$ $$ &amp;lt; $$ $$  &lt;/answertext&gt;&#10;                    &lt;valuetype&gt;1&lt;/valuetype&gt;&#10;                &lt;/answer&gt;&#10;                &lt;answer&gt;&#10;                    &lt;guid&gt;2D603BBB4EC6411FBE7DD0389853A8BE&lt;/guid&gt;&#10;                    &lt;answertext&gt; $$ $$ &amp;lt; $$ $$ &amp;lt; $$ $$  &lt;/answertext&gt;&#10;                    &lt;valuetype&gt;-1&lt;/valuetype&gt;&#10;                &lt;/answer&gt;&#10;                &lt;answer&gt;&#10;                    &lt;guid&gt;C52234FEC9BC46689C5D1D3D28E7FB71&lt;/guid&gt;&#10;                    &lt;answertext&gt;Not enough information&lt;/answertext&gt;&#10;                    &lt;valuetype&gt;-1&lt;/valuetype&gt;&#10;                &lt;/answer&gt;&#10;            &lt;/answers&gt;&#10;        &lt;/multichoice&gt;&#10;    &lt;/questions&gt;&#10;&lt;/questionlist&gt;"/>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HARTTYPE" val="9"/>
  <p:tag name="TYPE" val="5"/>
  <p:tag name="NUMBERFORMAT" val="0"/>
  <p:tag name="LABELFORMAT" val="1"/>
  <p:tag name="COLORTYPE" val="SCHEME"/>
  <p:tag name="DEFINEDCOLORS" val="3,6,10,45,32,50,13,4,9,55,1"/>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18"/>
  <p:tag name="FONTSIZE" val="32"/>
  <p:tag name="BULLETTYPE" val="ppBulletArabicPeriod"/>
  <p:tag name="ANSWERTEXT" val=" 𝑷 𝑨 = 𝑷 𝑩 = 𝑷 𝑪 &#10; 𝑷 𝑨 &lt; 𝑷 𝑩 = 𝑷 𝑪 &#10; 𝑷 𝑨 &lt; 𝑷 𝑩 &lt; 𝑷 𝑪 &#10; 𝑷 𝑩 &lt; 𝑷 𝑨 &lt; 𝑷 𝑪 &#10;Not enough information"/>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RESPONSECOUNT" val="2"/>
  <p:tag name="SLICED" val="False"/>
  <p:tag name="RESPONSES" val="-;-;-;-;-;-;-;-;-;-;2;-;-;-;1;-;-;-;-;-;-;-;-;-;-;-;-;-;-;-;-;-;-;-;-;-;-;-;-;"/>
  <p:tag name="CHARTSTRINGSTD" val="1 1 0 0 0 0"/>
  <p:tag name="CHARTSTRINGREV" val="0 0 0 0 1 1"/>
  <p:tag name="CHARTSTRINGSTDPER" val="0.5 0.5 0 0 0 0"/>
  <p:tag name="CHARTSTRINGREVPER" val="0 0 0 0 0.5 0.5"/>
  <p:tag name="RESPONSESGATHERED" val="False"/>
  <p:tag name="SLIDEORDER" val="20"/>
  <p:tag name="SLIDEGUID" val="9FE94BFDDC5A47CD8C1FEF395629FF4E"/>
  <p:tag name="ANSWERSALIAS" val="𝒘𝒂𝒕𝒆𝒓|smicln|𝒔𝒕𝒐𝒏𝒆|smicln|𝒘𝒐𝒐𝒅|smicln|𝒕𝒉𝒆 𝒃𝒖𝒐𝒚𝒂𝒏𝒕 𝒇𝒐𝒓𝒄𝒆 𝒊𝒔 𝒕𝒉𝒆 𝒔𝒂𝒎𝒆|smicln|Not enough information"/>
  <p:tag name="TOTALRESPONSES" val="0"/>
  <p:tag name="ANONYMOUSTEMP" val="False"/>
  <p:tag name="QUESTIONALIAS" val="Which of the three cubes of length 𝑙 shown below has the largest buoyant force ?"/>
  <p:tag name="VALUES" val="Incorrect|smicln|Incorrect|smicln|Correct|smicln|Incorrect|smicln|Incorrect"/>
  <p:tag name="LIVECHARTING" val="False"/>
  <p:tag name="AUTOOPENPOLL" val="True"/>
  <p:tag name="AUTOFORMATCHART" val="True"/>
  <p:tag name="TYPE" val="MultiChoiceSlide"/>
  <p:tag name="TPQUESTIONXML" val="﻿&lt;?xml version=&quot;1.0&quot; encoding=&quot;utf-8&quot;?&gt;&#10;&lt;questionlist&gt;&#10;    &lt;properties&gt;&#10;        &lt;guid&gt;1F24F83D6DB4489D8573F5C848DAD443&lt;/guid&gt;&#10;        &lt;description /&gt;&#10;        &lt;date&gt;4/15/2016 3: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96EA84263CB41A4A8C00754EBD67170&lt;/guid&gt;&#10;            &lt;repollguid&gt;5716F6994C3F4F279171C33D8E38206C&lt;/repollguid&gt;&#10;            &lt;sourceid&gt;BFC27AA784394DF1BD38B5F251477FAE&lt;/sourceid&gt;&#10;            &lt;questiontext&gt;Which of the three cubes of length $$ shown below has the largest buoyant force ?&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40849F9068FD462391C4D0E4D0152270&lt;/guid&gt;&#10;                    &lt;answertext&gt;$$$$$$$$$$ &lt;/answertext&gt;&#10;                    &lt;valuetype&gt;-1&lt;/valuetype&gt;&#10;                &lt;/answer&gt;&#10;                &lt;answer&gt;&#10;                    &lt;guid&gt;965606436FC0436180E42EFAC6DEC39B&lt;/guid&gt;&#10;                    &lt;answertext&gt;$$$$$$$$$$ &lt;/answertext&gt;&#10;                    &lt;valuetype&gt;-1&lt;/valuetype&gt;&#10;                &lt;/answer&gt;&#10;                &lt;answer&gt;&#10;                    &lt;guid&gt;6C8533F59F15427193D9EF44BB1300C1&lt;/guid&gt;&#10;                    &lt;answertext&gt;$$$$$$$$ &lt;/answertext&gt;&#10;                    &lt;valuetype&gt;1&lt;/valuetype&gt;&#10;                &lt;/answer&gt;&#10;                &lt;answer&gt;&#10;                    &lt;guid&gt;28F7D451281B420EA5587EB681F01ECF&lt;/guid&gt;&#10;                    &lt;answertext&gt;$$$$$$ $$$$$$$$$$$$$$ $$$$$$$$$$ $$$$ $$$$$$ $$$$$$$$ &lt;/answertext&gt;&#10;                    &lt;valuetype&gt;-1&lt;/valuetype&gt;&#10;                &lt;/answer&gt;&#10;                &lt;answer&gt;&#10;                    &lt;guid&gt;D42D6BFCC205435B811D95067E8A05AA&lt;/guid&gt;&#10;                    &lt;answertext&gt;Not enough information&lt;/answertext&gt;&#10;                    &lt;valuetype&gt;-1&lt;/valuetype&gt;&#10;                &lt;/answer&gt;&#10;            &lt;/answers&gt;&#10;        &lt;/multichoice&gt;&#10;    &lt;/questions&gt;&#10;&lt;/questionlist&gt;"/>
</p:tagLst>
</file>

<file path=ppt/tags/tag32.xml><?xml version="1.0" encoding="utf-8"?>
<p:tagLst xmlns:a="http://schemas.openxmlformats.org/drawingml/2006/main" xmlns:r="http://schemas.openxmlformats.org/officeDocument/2006/relationships" xmlns:p="http://schemas.openxmlformats.org/presentationml/2006/main">
  <p:tag name="CHARTTYPE" val="9"/>
  <p:tag name="TYPE" val="5"/>
  <p:tag name="NUMBERFORMAT" val="0"/>
  <p:tag name="LABELFORMAT" val="1"/>
  <p:tag name="COLORTYPE" val="SCHEME"/>
  <p:tag name="DEFINEDCOLORS" val="3,6,10,45,32,50,13,4,9,55,1"/>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07"/>
  <p:tag name="FONTSIZE" val="32"/>
  <p:tag name="BULLETTYPE" val="ppBulletArabicPeriod"/>
  <p:tag name="ANSWERTEXT" val="𝒘𝒂𝒕𝒆𝒓&#10;𝒔𝒕𝒐𝒏𝒆&#10;𝒘𝒐𝒐𝒅&#10;𝒕𝒉𝒆 𝒃𝒖𝒐𝒚𝒂𝒏𝒕 𝒇𝒐𝒓𝒄𝒆 𝒊𝒔 𝒕𝒉𝒆 𝒔𝒂𝒎𝒆&#10;Not enough information"/>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RESPONSECOUNT" val="35"/>
  <p:tag name="SLICED" val="False"/>
  <p:tag name="RESPONSES" val="2;1;1;1;1;1;1;1;-;1;2;3;1;1;2;-;3;1;3;1;-;1;1;1;1;3;1;2;1;1;1;3;1;-;1;3;1;2;2;"/>
  <p:tag name="CHARTSTRINGSTD" val="23 6 6"/>
  <p:tag name="CHARTSTRINGREV" val="6 6 23"/>
  <p:tag name="CHARTSTRINGSTDPER" val="0.657142857142857 0.171428571428571 0.171428571428571"/>
  <p:tag name="CHARTSTRINGREVPER" val="0.171428571428571 0.171428571428571 0.657142857142857"/>
  <p:tag name="RESPONSESGATHERED" val="False"/>
  <p:tag name="SLIDEORDER" val="18"/>
  <p:tag name="SLIDEGUID" val="8126A9E042124E7093EB1E3F5288B055"/>
  <p:tag name="QUESTIONALIAS" val="A beaker of water weighs  𝑤 1 .  A block weighting  𝑤 2  is suspended in the water by a spring balance reading  𝑤 3 .  Does the scale read "/>
  <p:tag name="TOTALRESPONSES" val="0"/>
  <p:tag name="ANONYMOUSTEMP" val="False"/>
  <p:tag name="ANSWERSALIAS" val=" 𝒘 𝟏 |smicln| 𝒘 𝟏 + 𝒘 𝟐 |smicln| 𝒘 𝟏 + 𝒘 𝟑  |smicln| 𝒘 𝟏 + 𝒘 𝟐 − 𝒘 𝟑 |smicln| 𝒘 𝟏 + 𝒘 𝟑 − 𝒘 𝟐 "/>
  <p:tag name="VALUES" val="Incorrect|smicln|Correct|smicln|Incorrect|smicln|Incorrect|smicln|Incorrect"/>
  <p:tag name="LIVECHARTING" val="False"/>
  <p:tag name="AUTOOPENPOLL" val="True"/>
  <p:tag name="AUTOFORMATCHART" val="True"/>
  <p:tag name="TYPE" val="MultiChoiceSlide"/>
  <p:tag name="TPQUESTIONXML" val="﻿&lt;?xml version=&quot;1.0&quot; encoding=&quot;utf-8&quot;?&gt;&#10;&lt;questionlist&gt;&#10;    &lt;properties&gt;&#10;        &lt;guid&gt;22F1219563954D52A29337FE8C2420CF&lt;/guid&gt;&#10;        &lt;description /&gt;&#10;        &lt;date&gt;4/15/2016 3: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AE7E91644F46EF9E2B30C03DEDB520&lt;/guid&gt;&#10;            &lt;repollguid&gt;9CD0E256F44F4CD2A809AF1364FED2D3&lt;/repollguid&gt;&#10;            &lt;sourceid&gt;10F819FD4EF042AF8C78DACBD47B95E1&lt;/sourceid&gt;&#10;            &lt;questiontext&gt;A beaker of water weighs  $$ 1 .  A block weighting  $$ 2  is suspended in the water by a spring balance reading  $$ 3 .  Does the scale read &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7358910C95484AF1B4327ACF6FF12DC6&lt;/guid&gt;&#10;                    &lt;answertext&gt; $$ $$  &lt;/answertext&gt;&#10;                    &lt;valuetype&gt;-1&lt;/valuetype&gt;&#10;                &lt;/answer&gt;&#10;                &lt;answer&gt;&#10;                    &lt;guid&gt;06D92CE7380B4C8FB17B41E0776805F0&lt;/guid&gt;&#10;                    &lt;answertext&gt; $$ $$ + $$ $$  &lt;/answertext&gt;&#10;                    &lt;valuetype&gt;1&lt;/valuetype&gt;&#10;                &lt;/answer&gt;&#10;                &lt;answer&gt;&#10;                    &lt;guid&gt;143637AFFB7C4A4E83E46BC160557DB6&lt;/guid&gt;&#10;                    &lt;answertext&gt; $$ $$ + $$ $$   &lt;/answertext&gt;&#10;                    &lt;valuetype&gt;-1&lt;/valuetype&gt;&#10;                &lt;/answer&gt;&#10;                &lt;answer&gt;&#10;                    &lt;guid&gt;52E11A2AA0DC4480A66DC609C5A17095&lt;/guid&gt;&#10;                    &lt;answertext&gt; $$ $$ + $$ $$ − $$ $$  &lt;/answertext&gt;&#10;                    &lt;valuetype&gt;-1&lt;/valuetype&gt;&#10;                &lt;/answer&gt;&#10;                &lt;answer&gt;&#10;                    &lt;guid&gt;A3039BF1B8AA4AA98C0888A472D2FFCE&lt;/guid&gt;&#10;                    &lt;answertext&gt; $$ $$ + $$ $$ − $$ $$ &lt;/answertext&gt;&#10;                    &lt;valuetype&gt;-1&lt;/valuetype&gt;&#10;                &lt;/answer&gt;&#10;            &lt;/answers&gt;&#10;        &lt;/multichoice&gt;&#10;    &lt;/questions&gt;&#10;&lt;/questionlist&gt;"/>
</p:tagLst>
</file>

<file path=ppt/tags/tag37.xml><?xml version="1.0" encoding="utf-8"?>
<p:tagLst xmlns:a="http://schemas.openxmlformats.org/drawingml/2006/main" xmlns:r="http://schemas.openxmlformats.org/officeDocument/2006/relationships" xmlns:p="http://schemas.openxmlformats.org/presentationml/2006/main">
  <p:tag name="CHARTTYPE" val="9"/>
  <p:tag name="TYPE" val="5"/>
  <p:tag name="NUMBERFORMAT" val="0"/>
  <p:tag name="LABELFORMAT" val="1"/>
  <p:tag name="COLORTYPE" val="SCHEME"/>
  <p:tag name="DEFINEDCOLORS" val="3,6,10,45,32,50,13,4,9,55,1"/>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88"/>
  <p:tag name="FONTSIZE" val="32"/>
  <p:tag name="BULLETTYPE" val="ppBulletArabicPeriod"/>
  <p:tag name="ANSWERTEXT" val=" 𝒘 𝟏 &#10; 𝒘 𝟏 + 𝒘 𝟐 &#10; 𝒘 𝟏 + 𝒘 𝟑  &#10; 𝒘 𝟏 + 𝒘 𝟐 − 𝒘 𝟑 &#10; 𝒘 𝟏 + 𝒘 𝟑 − 𝒘 𝟐 "/>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RESPONSECOUNT" val="29"/>
  <p:tag name="SLICED" val="False"/>
  <p:tag name="RESPONSES" val="1;2;2;1;2;-;3;1;-;2;2;2;1;1;-;-;-;4;1;1;-;2;-;-;2;2;1;2;-;2;3;2;1;-;2;2;2;3;2;"/>
  <p:tag name="CHARTSTRINGSTD" val="9 16 3 1"/>
  <p:tag name="CHARTSTRINGREV" val="1 3 16 9"/>
  <p:tag name="CHARTSTRINGSTDPER" val="0.310344827586207 0.551724137931034 0.103448275862069 0.0344827586206897"/>
  <p:tag name="CHARTSTRINGREVPER" val="0.0344827586206897 0.103448275862069 0.551724137931034 0.310344827586207"/>
  <p:tag name="RESPONSESGATHERED" val="False"/>
  <p:tag name="TOTALRESPONSES" val="0"/>
  <p:tag name="ANONYMOUSTEMP" val="False"/>
  <p:tag name="SLIDEORDER" val="16"/>
  <p:tag name="SLIDEGUID" val="7E025C1E4C57468DB390B4B46CDBB912"/>
  <p:tag name="QUESTIONALIAS" val="Which of the following can be done to increase the flow rate out of the water tank ?"/>
  <p:tag name="ANSWERSALIAS" val="Raise the tank (↑𝑯)|smicln|Reduce the hole size|smicln|Lower the water level (↓𝒉)|smicln|Raise the water level (↑𝒉)|smicln|None of the above"/>
  <p:tag name="VALUES" val="Incorrect|smicln|Correct|smicln|Incorrect|smicln|Incorrect|smicln|Incorrect"/>
  <p:tag name="LIVECHARTING" val="False"/>
  <p:tag name="AUTOOPENPOLL" val="True"/>
  <p:tag name="AUTOFORMATCHART" val="True"/>
  <p:tag name="TYPE" val="MultiChoiceSlide"/>
  <p:tag name="TPQUESTIONXML" val="﻿&lt;?xml version=&quot;1.0&quot; encoding=&quot;utf-8&quot;?&gt;&#10;&lt;questionlist&gt;&#10;    &lt;properties&gt;&#10;        &lt;guid&gt;D7869B56DADD46A9A9D34D8E74FB1B05&lt;/guid&gt;&#10;        &lt;description /&gt;&#10;        &lt;date&gt;4/15/2016 3: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C7597D78CF74627883AEC20E9D04BC7&lt;/guid&gt;&#10;            &lt;repollguid&gt;6FBCD4E9219C445FA5D59C2AE3DAF0E4&lt;/repollguid&gt;&#10;            &lt;sourceid&gt;39CFEF8C90CE4F469C4CBDB049787135&lt;/sourceid&gt;&#10;            &lt;questiontext&gt;Which of the following can be done to increase the flow rate out of the water tank ?&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3D88E19BDC14459FACA36DE9D4B8695B&lt;/guid&gt;&#10;                    &lt;answertext&gt;Raise the tank (↑$$) &lt;/answertext&gt;&#10;                    &lt;valuetype&gt;-1&lt;/valuetype&gt;&#10;                &lt;/answer&gt;&#10;                &lt;answer&gt;&#10;                    &lt;guid&gt;B2E84E5BB27D4C309DC7989AD9EA307D&lt;/guid&gt;&#10;                    &lt;answertext&gt;Reduce the hole size &lt;/answertext&gt;&#10;                    &lt;valuetype&gt;1&lt;/valuetype&gt;&#10;                &lt;/answer&gt;&#10;                &lt;answer&gt;&#10;                    &lt;guid&gt;8CB14581713A496D8DD4F8F22AED0E50&lt;/guid&gt;&#10;                    &lt;answertext&gt;Lower the water level (↓$$) &lt;/answertext&gt;&#10;                    &lt;valuetype&gt;-1&lt;/valuetype&gt;&#10;                &lt;/answer&gt;&#10;                &lt;answer&gt;&#10;                    &lt;guid&gt;36396FCD42A8462A94058366165B470F&lt;/guid&gt;&#10;                    &lt;answertext&gt;Raise the water level (↑$$) &lt;/answertext&gt;&#10;                    &lt;valuetype&gt;-1&lt;/valuetype&gt;&#10;                &lt;/answer&gt;&#10;                &lt;answer&gt;&#10;                    &lt;guid&gt;7AB3CD06BFF048FFAE93F10A1B70841C&lt;/guid&gt;&#10;                    &lt;answertext&gt;None of the above&lt;/answertext&gt;&#10;                    &lt;valuetype&gt;-1&lt;/valuetype&gt;&#10;                &lt;/answer&gt;&#10;            &lt;/answers&gt;&#10;        &lt;/multichoice&gt;&#10;    &lt;/questions&gt;&#10;&lt;/questionlist&gt;"/>
</p:tagLst>
</file>

<file path=ppt/tags/tag49.xml><?xml version="1.0" encoding="utf-8"?>
<p:tagLst xmlns:a="http://schemas.openxmlformats.org/drawingml/2006/main" xmlns:r="http://schemas.openxmlformats.org/officeDocument/2006/relationships" xmlns:p="http://schemas.openxmlformats.org/presentationml/2006/main">
  <p:tag name="CHARTTYPE" val="9"/>
  <p:tag name="TYPE" val="5"/>
  <p:tag name="NUMBERFORMAT" val="0"/>
  <p:tag name="LABELFORMAT" val="1"/>
  <p:tag name="COLORTYPE" val="SCHEME"/>
  <p:tag name="DEFINEDCOLORS" val="3,6,10,45,32,50,13,4,9,55,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115"/>
  <p:tag name="FONTSIZE" val="32"/>
  <p:tag name="BULLETTYPE" val="ppBulletArabicPeriod"/>
  <p:tag name="ANSWERTEXT" val="Raise the tank (↑𝑯)&#10;Reduce the hole size&#10;Lower the water level (↓𝒉)&#10;Raise the water level (↑𝒉)&#10;None of the above"/>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SLIDEID" val="D604D46ACFB54DE9ACE19FACBF510B78"/>
  <p:tag name="SLIDETYPE" val="Q"/>
  <p:tag name="DEMOGRAPHIC" val="False"/>
  <p:tag name="SPEEDSCORING" val="False"/>
  <p:tag name="CORRECTPOINTVALUE" val="1"/>
  <p:tag name="INCORRECTPOINTVALUE" val="0"/>
  <p:tag name="VALUEFORMAT" val="0%"/>
  <p:tag name="DELIMITERS" val="3.1"/>
  <p:tag name="RESPONSECOUNT" val="2"/>
  <p:tag name="SLICED" val="False"/>
  <p:tag name="RESPONSES" val="-;-;-;-;-;-;-;-;-;-;2;-;-;-;1;-;-;-;-;-;-;-;-;-;-;-;-;-;-;-;-;-;-;-;-;-;-;-;-;"/>
  <p:tag name="CHARTSTRINGSTD" val="1 1 0 0 0 0"/>
  <p:tag name="CHARTSTRINGREV" val="0 0 0 0 1 1"/>
  <p:tag name="CHARTSTRINGSTDPER" val="0.5 0.5 0 0 0 0"/>
  <p:tag name="CHARTSTRINGREVPER" val="0 0 0 0 0.5 0.5"/>
  <p:tag name="RESPONSESGATHERED" val="False"/>
  <p:tag name="SLIDEORDER" val="15"/>
  <p:tag name="SLIDEGUID" val="EE3134D3E01B4FA78993B2F556D7783A"/>
  <p:tag name="ANSWERSALIAS" val=".|smicln|.|smicln|.|smicln|.|smicln|."/>
  <p:tag name="QUESTIONALIAS" val="The shown cubic vessels contain the stated matter.  Which fluid has the highest density ?"/>
  <p:tag name="TOTALRESPONSES" val="0"/>
  <p:tag name="ANONYMOUSTEMP" val="False"/>
  <p:tag name="VALUES" val="Incorrect|smicln|Incorrect|smicln|Correct|smicln|Incorrect|smicln|Incorrect"/>
  <p:tag name="AUTOFORMATCHART" val="True"/>
  <p:tag name="AUTOOPENPOLL" val="True"/>
  <p:tag name="TPQUESTIONXML" val="﻿&lt;?xml version=&quot;1.0&quot; encoding=&quot;utf-8&quot;?&gt;&#10;&lt;questionlist&gt;&#10;    &lt;properties&gt;&#10;        &lt;guid&gt;30FDA952C9B44F22AD9BB7B13AA5564A&lt;/guid&gt;&#10;        &lt;description /&gt;&#10;        &lt;date&gt;4/15/2016 3: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34E427CB4A043F0A030A9C155A63880&lt;/guid&gt;&#10;            &lt;repollguid&gt;10BFF1F780A94A20B1BBD2B6095FE3B4&lt;/repollguid&gt;&#10;            &lt;sourceid&gt;649CBE553DA34DDE946CC2F58E29D82C&lt;/sourceid&gt;&#10;            &lt;questiontext&gt;The shown cubic vessels contain the stated matter.  Which fluid has the highest density ?&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1F0F6DE5B9FE4B778E4F85C8610FCD75&lt;/guid&gt;&#10;                    &lt;answertext&gt;. &lt;/answertext&gt;&#10;                    &lt;valuetype&gt;-1&lt;/valuetype&gt;&#10;                &lt;/answer&gt;&#10;                &lt;answer&gt;&#10;                    &lt;guid&gt;7230A711311547FAAB82327993B34E64&lt;/guid&gt;&#10;                    &lt;answertext&gt;. &lt;/answertext&gt;&#10;                    &lt;valuetype&gt;-1&lt;/valuetype&gt;&#10;                &lt;/answer&gt;&#10;                &lt;answer&gt;&#10;                    &lt;guid&gt;24DC14D702FD49B598281E4D99F8739C&lt;/guid&gt;&#10;                    &lt;answertext&gt;. &lt;/answertext&gt;&#10;                    &lt;valuetype&gt;1&lt;/valuetype&gt;&#10;                &lt;/answer&gt;&#10;                &lt;answer&gt;&#10;                    &lt;guid&gt;75BA25BED358494F83E5E93E565AAC9A&lt;/guid&gt;&#10;                    &lt;answertext&gt;. &lt;/answertext&gt;&#10;                    &lt;valuetype&gt;-1&lt;/valuetype&gt;&#10;                &lt;/answer&gt;&#10;                &lt;answer&gt;&#10;                    &lt;guid&gt;04553AEF547F4E77A36BB70576BAE09B&lt;/guid&gt;&#10;                    &lt;answertext&gt;.&lt;/answertext&gt;&#10;                    &lt;valuetype&gt;-1&lt;/valuetype&gt;&#10;                &lt;/answer&gt;&#10;            &lt;/answers&gt;&#10;        &lt;/multichoice&gt;&#10;    &lt;/questions&gt;&#10;&lt;/questionlist&gt;"/>
  <p:tag name="TYPE" val="MultiChoiceSlide"/>
  <p:tag name="LIVECHARTING" val="False"/>
</p:tagLst>
</file>

<file path=ppt/tags/tag7.xml><?xml version="1.0" encoding="utf-8"?>
<p:tagLst xmlns:a="http://schemas.openxmlformats.org/drawingml/2006/main" xmlns:r="http://schemas.openxmlformats.org/officeDocument/2006/relationships" xmlns:p="http://schemas.openxmlformats.org/presentationml/2006/main">
  <p:tag name="CHARTTYPE" val="9"/>
  <p:tag name="TYPE" val="5"/>
  <p:tag name="NUMBERFORMAT" val="0"/>
  <p:tag name="LABELFORMAT" val="1"/>
  <p:tag name="COLORTYPE" val="SCHEME"/>
  <p:tag name="DEFINEDCOLORS" val="3,6,10,45,32,50,13,4,9,55,1"/>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10;.&#10;.&#10;.&#10;."/>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9774</TotalTime>
  <Words>2058</Words>
  <Application>Microsoft Office PowerPoint</Application>
  <PresentationFormat>On-screen Show (4:3)</PresentationFormat>
  <Paragraphs>320</Paragraphs>
  <Slides>35</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6" baseType="lpstr">
      <vt:lpstr>Arial</vt:lpstr>
      <vt:lpstr>Arial Narrow</vt:lpstr>
      <vt:lpstr>Calibri</vt:lpstr>
      <vt:lpstr>Cambria Math</vt:lpstr>
      <vt:lpstr>Raavi</vt:lpstr>
      <vt:lpstr>Symbol</vt:lpstr>
      <vt:lpstr>Times</vt:lpstr>
      <vt:lpstr>Times New Roman</vt:lpstr>
      <vt:lpstr>Office Theme</vt:lpstr>
      <vt:lpstr>Microsoft Graph Chart</vt:lpstr>
      <vt:lpstr>Equation</vt:lpstr>
      <vt:lpstr>Hello!</vt:lpstr>
      <vt:lpstr>PowerPoint Presentation</vt:lpstr>
      <vt:lpstr>PowerPoint Presentation</vt:lpstr>
      <vt:lpstr>PowerPoint Presentation</vt:lpstr>
      <vt:lpstr>PowerPoint Presentation</vt:lpstr>
      <vt:lpstr>The shown cubic vessels contain the stated matter.  Which fluid has the highest density ?</vt:lpstr>
      <vt:lpstr>PowerPoint Presentation</vt:lpstr>
      <vt:lpstr>PowerPoint Presentation</vt:lpstr>
      <vt:lpstr>What is responsible for  the force which holds urban climber B in place when using suction cups.</vt:lpstr>
      <vt:lpstr>PowerPoint Presentation</vt:lpstr>
      <vt:lpstr>PowerPoint Presentation</vt:lpstr>
      <vt:lpstr>Consider the three open containers filled with water.  How do the pressures at the bottoms compare ?</vt:lpstr>
      <vt:lpstr>The three open containers are now filled with oil, water and honey respectively.  How do the pressures at the bottoms compare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of the three cubes of length l shown below has the largest buoyant force ?</vt:lpstr>
      <vt:lpstr>PowerPoint Presentation</vt:lpstr>
      <vt:lpstr>PowerPoint Presentation</vt:lpstr>
      <vt:lpstr>A beaker of water weighs w_1.  A block weighting w_2 is suspended in the water by a spring balance reading w_3.  Does the scale read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of the following can be done to increase the flow rate out of the water tank ?</vt:lpstr>
      <vt:lpstr>PowerPoint Presentation</vt:lpstr>
      <vt:lpstr>PowerPoint Presentation</vt:lpstr>
      <vt:lpstr>PowerPoint Presentation</vt:lpstr>
    </vt:vector>
  </TitlesOfParts>
  <Company>Swinbune University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Swinburne University of Technology</dc:creator>
  <cp:lastModifiedBy>Chris Blake</cp:lastModifiedBy>
  <cp:revision>170</cp:revision>
  <dcterms:created xsi:type="dcterms:W3CDTF">2012-01-19T23:51:47Z</dcterms:created>
  <dcterms:modified xsi:type="dcterms:W3CDTF">2016-04-20T04:53:52Z</dcterms:modified>
</cp:coreProperties>
</file>