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ppt/tags/tag44.xml" ContentType="application/vnd.openxmlformats-officedocument.presentationml.tags+xml"/>
  <Override PartName="/ppt/notesSlides/notesSlide43.xml" ContentType="application/vnd.openxmlformats-officedocument.presentationml.notesSlide+xml"/>
  <Override PartName="/ppt/tags/tag45.xml" ContentType="application/vnd.openxmlformats-officedocument.presentationml.tags+xml"/>
  <Override PartName="/ppt/notesSlides/notesSlide44.xml" ContentType="application/vnd.openxmlformats-officedocument.presentationml.notesSlide+xml"/>
  <Override PartName="/ppt/tags/tag46.xml" ContentType="application/vnd.openxmlformats-officedocument.presentationml.tags+xml"/>
  <Override PartName="/ppt/notesSlides/notesSlide45.xml" ContentType="application/vnd.openxmlformats-officedocument.presentationml.notesSlide+xml"/>
  <Override PartName="/ppt/tags/tag47.xml" ContentType="application/vnd.openxmlformats-officedocument.presentationml.tags+xml"/>
  <Override PartName="/ppt/notesSlides/notesSlide46.xml" ContentType="application/vnd.openxmlformats-officedocument.presentationml.notesSlide+xml"/>
  <Override PartName="/ppt/tags/tag48.xml" ContentType="application/vnd.openxmlformats-officedocument.presentationml.tags+xml"/>
  <Override PartName="/ppt/notesSlides/notesSlide47.xml" ContentType="application/vnd.openxmlformats-officedocument.presentationml.notesSlide+xml"/>
  <Override PartName="/ppt/tags/tag49.xml" ContentType="application/vnd.openxmlformats-officedocument.presentationml.tags+xml"/>
  <Override PartName="/ppt/notesSlides/notesSlide48.xml" ContentType="application/vnd.openxmlformats-officedocument.presentationml.notesSlide+xml"/>
  <Override PartName="/ppt/tags/tag50.xml" ContentType="application/vnd.openxmlformats-officedocument.presentationml.tags+xml"/>
  <Override PartName="/ppt/notesSlides/notesSlide49.xml" ContentType="application/vnd.openxmlformats-officedocument.presentationml.notesSlide+xml"/>
  <Override PartName="/ppt/tags/tag51.xml" ContentType="application/vnd.openxmlformats-officedocument.presentationml.tags+xml"/>
  <Override PartName="/ppt/notesSlides/notesSlide50.xml" ContentType="application/vnd.openxmlformats-officedocument.presentationml.notesSlide+xml"/>
  <Override PartName="/ppt/tags/tag52.xml" ContentType="application/vnd.openxmlformats-officedocument.presentationml.tags+xml"/>
  <Override PartName="/ppt/notesSlides/notesSlide51.xml" ContentType="application/vnd.openxmlformats-officedocument.presentationml.notesSlide+xml"/>
  <Override PartName="/ppt/tags/tag53.xml" ContentType="application/vnd.openxmlformats-officedocument.presentationml.tags+xml"/>
  <Override PartName="/ppt/notesSlides/notesSlide52.xml" ContentType="application/vnd.openxmlformats-officedocument.presentationml.notesSlide+xml"/>
  <Override PartName="/ppt/tags/tag54.xml" ContentType="application/vnd.openxmlformats-officedocument.presentationml.tags+xml"/>
  <Override PartName="/ppt/notesSlides/notesSlide53.xml" ContentType="application/vnd.openxmlformats-officedocument.presentationml.notesSlide+xml"/>
  <Override PartName="/ppt/tags/tag55.xml" ContentType="application/vnd.openxmlformats-officedocument.presentationml.tags+xml"/>
  <Override PartName="/ppt/notesSlides/notesSlide54.xml" ContentType="application/vnd.openxmlformats-officedocument.presentationml.notesSlide+xml"/>
  <Override PartName="/ppt/tags/tag56.xml" ContentType="application/vnd.openxmlformats-officedocument.presentationml.tags+xml"/>
  <Override PartName="/ppt/notesSlides/notesSlide55.xml" ContentType="application/vnd.openxmlformats-officedocument.presentationml.notesSlide+xml"/>
  <Override PartName="/ppt/tags/tag57.xml" ContentType="application/vnd.openxmlformats-officedocument.presentationml.tags+xml"/>
  <Override PartName="/ppt/notesSlides/notesSlide56.xml" ContentType="application/vnd.openxmlformats-officedocument.presentationml.notesSlide+xml"/>
  <Override PartName="/ppt/tags/tag58.xml" ContentType="application/vnd.openxmlformats-officedocument.presentationml.tags+xml"/>
  <Override PartName="/ppt/notesSlides/notesSlide57.xml" ContentType="application/vnd.openxmlformats-officedocument.presentationml.notesSlide+xml"/>
  <Override PartName="/ppt/tags/tag59.xml" ContentType="application/vnd.openxmlformats-officedocument.presentationml.tags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80" r:id="rId2"/>
    <p:sldId id="302" r:id="rId3"/>
    <p:sldId id="320" r:id="rId4"/>
    <p:sldId id="319" r:id="rId5"/>
    <p:sldId id="299" r:id="rId6"/>
    <p:sldId id="300" r:id="rId7"/>
    <p:sldId id="321" r:id="rId8"/>
    <p:sldId id="322" r:id="rId9"/>
    <p:sldId id="323" r:id="rId10"/>
    <p:sldId id="324" r:id="rId11"/>
    <p:sldId id="325" r:id="rId12"/>
    <p:sldId id="301" r:id="rId13"/>
    <p:sldId id="326" r:id="rId14"/>
    <p:sldId id="298" r:id="rId15"/>
    <p:sldId id="281" r:id="rId16"/>
    <p:sldId id="282" r:id="rId17"/>
    <p:sldId id="285" r:id="rId18"/>
    <p:sldId id="286" r:id="rId19"/>
    <p:sldId id="297" r:id="rId20"/>
    <p:sldId id="283" r:id="rId21"/>
    <p:sldId id="284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327" r:id="rId33"/>
    <p:sldId id="303" r:id="rId34"/>
    <p:sldId id="316" r:id="rId35"/>
    <p:sldId id="317" r:id="rId36"/>
    <p:sldId id="329" r:id="rId37"/>
    <p:sldId id="330" r:id="rId38"/>
    <p:sldId id="304" r:id="rId39"/>
    <p:sldId id="305" r:id="rId40"/>
    <p:sldId id="306" r:id="rId41"/>
    <p:sldId id="314" r:id="rId42"/>
    <p:sldId id="307" r:id="rId43"/>
    <p:sldId id="308" r:id="rId44"/>
    <p:sldId id="309" r:id="rId45"/>
    <p:sldId id="337" r:id="rId46"/>
    <p:sldId id="310" r:id="rId47"/>
    <p:sldId id="311" r:id="rId48"/>
    <p:sldId id="312" r:id="rId49"/>
    <p:sldId id="313" r:id="rId50"/>
    <p:sldId id="315" r:id="rId51"/>
    <p:sldId id="318" r:id="rId52"/>
    <p:sldId id="331" r:id="rId53"/>
    <p:sldId id="332" r:id="rId54"/>
    <p:sldId id="333" r:id="rId55"/>
    <p:sldId id="334" r:id="rId56"/>
    <p:sldId id="335" r:id="rId57"/>
    <p:sldId id="336" r:id="rId58"/>
    <p:sldId id="328" r:id="rId59"/>
  </p:sldIdLst>
  <p:sldSz cx="9144000" cy="6858000" type="screen4x3"/>
  <p:notesSz cx="6669088" cy="9926638"/>
  <p:custDataLst>
    <p:tags r:id="rId6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48" autoAdjust="0"/>
    <p:restoredTop sz="86387" autoAdjust="0"/>
  </p:normalViewPr>
  <p:slideViewPr>
    <p:cSldViewPr>
      <p:cViewPr varScale="1">
        <p:scale>
          <a:sx n="67" d="100"/>
          <a:sy n="67" d="100"/>
        </p:scale>
        <p:origin x="161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883C2-C6A0-4D83-B5EB-37D6793E6D62}" type="datetimeFigureOut">
              <a:rPr lang="en-AU" smtClean="0"/>
              <a:t>18/05/2016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49638-90F3-4D92-804C-68BE965AC3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7051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A73AC-3CF1-4F4A-A2E7-C19A10D4F70E}" type="datetimeFigureOut">
              <a:rPr lang="en-AU" smtClean="0"/>
              <a:t>18/05/2016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70752-C8A1-45F4-9372-FC08D3C4C2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9921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1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291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10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286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11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35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12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777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13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407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14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521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15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740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16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300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17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509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18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855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19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901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2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943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20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489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21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9457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22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2921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23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6527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24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4830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25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7979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26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5506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27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840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28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6656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29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50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3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214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30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722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31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139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32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5309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33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4236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34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8098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35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6631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36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9909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37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6606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38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3995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39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435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4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5774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40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5962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41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6059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42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097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43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2507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44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9111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45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735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46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2587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47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9168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48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4782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49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356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5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37881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50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1989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51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77618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52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99702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53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60722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54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92078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55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68611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56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57332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57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68847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58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421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6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01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7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178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8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825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9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375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FBDF0-0E5B-4BC8-84D2-13BAA27F40CA}" type="datetimeFigureOut">
              <a:rPr lang="en-AU" smtClean="0"/>
              <a:t>18/05/2016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8E5B-BF79-4DEE-897B-22D5669B15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1549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FBDF0-0E5B-4BC8-84D2-13BAA27F40CA}" type="datetimeFigureOut">
              <a:rPr lang="en-AU" smtClean="0"/>
              <a:t>18/05/2016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8E5B-BF79-4DEE-897B-22D5669B15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9117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FBDF0-0E5B-4BC8-84D2-13BAA27F40CA}" type="datetimeFigureOut">
              <a:rPr lang="en-AU" smtClean="0"/>
              <a:t>18/05/2016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8E5B-BF79-4DEE-897B-22D5669B15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6888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FBDF0-0E5B-4BC8-84D2-13BAA27F40CA}" type="datetimeFigureOut">
              <a:rPr lang="en-AU" smtClean="0"/>
              <a:t>18/05/2016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8E5B-BF79-4DEE-897B-22D5669B15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813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FBDF0-0E5B-4BC8-84D2-13BAA27F40CA}" type="datetimeFigureOut">
              <a:rPr lang="en-AU" smtClean="0"/>
              <a:t>18/05/2016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8E5B-BF79-4DEE-897B-22D5669B15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0201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FBDF0-0E5B-4BC8-84D2-13BAA27F40CA}" type="datetimeFigureOut">
              <a:rPr lang="en-AU" smtClean="0"/>
              <a:t>18/05/2016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8E5B-BF79-4DEE-897B-22D5669B15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478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FBDF0-0E5B-4BC8-84D2-13BAA27F40CA}" type="datetimeFigureOut">
              <a:rPr lang="en-AU" smtClean="0"/>
              <a:t>18/05/2016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8E5B-BF79-4DEE-897B-22D5669B15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734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FBDF0-0E5B-4BC8-84D2-13BAA27F40CA}" type="datetimeFigureOut">
              <a:rPr lang="en-AU" smtClean="0"/>
              <a:t>18/05/2016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8E5B-BF79-4DEE-897B-22D5669B15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288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FBDF0-0E5B-4BC8-84D2-13BAA27F40CA}" type="datetimeFigureOut">
              <a:rPr lang="en-AU" smtClean="0"/>
              <a:t>18/05/2016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8E5B-BF79-4DEE-897B-22D5669B15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0581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FBDF0-0E5B-4BC8-84D2-13BAA27F40CA}" type="datetimeFigureOut">
              <a:rPr lang="en-AU" smtClean="0"/>
              <a:t>18/05/2016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8E5B-BF79-4DEE-897B-22D5669B15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201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FBDF0-0E5B-4BC8-84D2-13BAA27F40CA}" type="datetimeFigureOut">
              <a:rPr lang="en-AU" smtClean="0"/>
              <a:t>18/05/2016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8E5B-BF79-4DEE-897B-22D5669B15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4589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FBDF0-0E5B-4BC8-84D2-13BAA27F40CA}" type="datetimeFigureOut">
              <a:rPr lang="en-AU" smtClean="0"/>
              <a:t>18/05/2016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8E5B-BF79-4DEE-897B-22D5669B15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3967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FBDF0-0E5B-4BC8-84D2-13BAA27F40CA}" type="datetimeFigureOut">
              <a:rPr lang="en-AU" smtClean="0"/>
              <a:t>18/05/2016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48E5B-BF79-4DEE-897B-22D5669B15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574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8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0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6.jpg"/><Relationship Id="rId9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9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81.png"/><Relationship Id="rId11" Type="http://schemas.openxmlformats.org/officeDocument/2006/relationships/image" Target="../media/image13.png"/><Relationship Id="rId5" Type="http://schemas.openxmlformats.org/officeDocument/2006/relationships/image" Target="../media/image70.png"/><Relationship Id="rId10" Type="http://schemas.openxmlformats.org/officeDocument/2006/relationships/image" Target="../media/image1210.png"/><Relationship Id="rId4" Type="http://schemas.openxmlformats.org/officeDocument/2006/relationships/image" Target="../media/image6.png"/><Relationship Id="rId9" Type="http://schemas.openxmlformats.org/officeDocument/2006/relationships/image" Target="../media/image11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8.png"/><Relationship Id="rId1" Type="http://schemas.openxmlformats.org/officeDocument/2006/relationships/tags" Target="../tags/tag18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0.png"/><Relationship Id="rId10" Type="http://schemas.openxmlformats.org/officeDocument/2006/relationships/image" Target="../media/image33.png"/><Relationship Id="rId4" Type="http://schemas.openxmlformats.org/officeDocument/2006/relationships/image" Target="../media/image16.pn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6.jpg"/><Relationship Id="rId9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67.png"/><Relationship Id="rId5" Type="http://schemas.openxmlformats.org/officeDocument/2006/relationships/image" Target="../media/image57.png"/><Relationship Id="rId4" Type="http://schemas.openxmlformats.org/officeDocument/2006/relationships/image" Target="../media/image49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jpg"/><Relationship Id="rId10" Type="http://schemas.openxmlformats.org/officeDocument/2006/relationships/image" Target="../media/image75.png"/><Relationship Id="rId4" Type="http://schemas.openxmlformats.org/officeDocument/2006/relationships/image" Target="../media/image69.jpg"/><Relationship Id="rId9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5" Type="http://schemas.openxmlformats.org/officeDocument/2006/relationships/image" Target="../media/image80.png"/><Relationship Id="rId4" Type="http://schemas.openxmlformats.org/officeDocument/2006/relationships/image" Target="../media/image7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8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7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8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0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1.jpg"/><Relationship Id="rId9" Type="http://schemas.openxmlformats.org/officeDocument/2006/relationships/image" Target="../media/image9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8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9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image" Target="../media/image89.png"/><Relationship Id="rId5" Type="http://schemas.openxmlformats.org/officeDocument/2006/relationships/image" Target="../media/image85.png"/><Relationship Id="rId4" Type="http://schemas.openxmlformats.org/officeDocument/2006/relationships/image" Target="../media/image8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4" Type="http://schemas.openxmlformats.org/officeDocument/2006/relationships/image" Target="../media/image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4" Type="http://schemas.openxmlformats.org/officeDocument/2006/relationships/image" Target="../media/image100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4" Type="http://schemas.openxmlformats.org/officeDocument/2006/relationships/image" Target="../media/image1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4" Type="http://schemas.openxmlformats.org/officeDocument/2006/relationships/image" Target="../media/image10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5" Type="http://schemas.openxmlformats.org/officeDocument/2006/relationships/image" Target="../media/image102.png"/><Relationship Id="rId4" Type="http://schemas.openxmlformats.org/officeDocument/2006/relationships/image" Target="../media/image10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1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10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10" Type="http://schemas.openxmlformats.org/officeDocument/2006/relationships/image" Target="../media/image115.png"/><Relationship Id="rId4" Type="http://schemas.openxmlformats.org/officeDocument/2006/relationships/image" Target="../media/image103.png"/><Relationship Id="rId9" Type="http://schemas.openxmlformats.org/officeDocument/2006/relationships/image" Target="../media/image11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1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6" Type="http://schemas.openxmlformats.org/officeDocument/2006/relationships/image" Target="../media/image117.png"/><Relationship Id="rId5" Type="http://schemas.openxmlformats.org/officeDocument/2006/relationships/image" Target="../media/image125.png"/><Relationship Id="rId4" Type="http://schemas.openxmlformats.org/officeDocument/2006/relationships/image" Target="../media/image1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5" Type="http://schemas.openxmlformats.org/officeDocument/2006/relationships/image" Target="../media/image101.jpg"/><Relationship Id="rId4" Type="http://schemas.openxmlformats.org/officeDocument/2006/relationships/image" Target="../media/image11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1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4.png"/><Relationship Id="rId9" Type="http://schemas.openxmlformats.org/officeDocument/2006/relationships/image" Target="../media/image1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6" Type="http://schemas.openxmlformats.org/officeDocument/2006/relationships/image" Target="../media/image131.png"/><Relationship Id="rId5" Type="http://schemas.openxmlformats.org/officeDocument/2006/relationships/image" Target="../media/image1290.png"/><Relationship Id="rId4" Type="http://schemas.openxmlformats.org/officeDocument/2006/relationships/image" Target="../media/image128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1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Relationship Id="rId6" Type="http://schemas.openxmlformats.org/officeDocument/2006/relationships/image" Target="../media/image132.png"/><Relationship Id="rId5" Type="http://schemas.openxmlformats.org/officeDocument/2006/relationships/image" Target="../media/image1310.png"/><Relationship Id="rId4" Type="http://schemas.openxmlformats.org/officeDocument/2006/relationships/image" Target="../media/image128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1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.jp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0.png"/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14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Relationship Id="rId6" Type="http://schemas.openxmlformats.org/officeDocument/2006/relationships/image" Target="../media/image1380.png"/><Relationship Id="rId5" Type="http://schemas.openxmlformats.org/officeDocument/2006/relationships/image" Target="../media/image1370.png"/><Relationship Id="rId4" Type="http://schemas.openxmlformats.org/officeDocument/2006/relationships/image" Target="../media/image143.jpg"/><Relationship Id="rId9" Type="http://schemas.openxmlformats.org/officeDocument/2006/relationships/image" Target="../media/image14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6" Type="http://schemas.openxmlformats.org/officeDocument/2006/relationships/image" Target="../media/image143.png"/><Relationship Id="rId5" Type="http://schemas.openxmlformats.org/officeDocument/2006/relationships/image" Target="../media/image1420.png"/><Relationship Id="rId4" Type="http://schemas.openxmlformats.org/officeDocument/2006/relationships/image" Target="../media/image146.jp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15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Relationship Id="rId6" Type="http://schemas.openxmlformats.org/officeDocument/2006/relationships/image" Target="../media/image149.png"/><Relationship Id="rId5" Type="http://schemas.openxmlformats.org/officeDocument/2006/relationships/image" Target="../media/image148.jpg"/><Relationship Id="rId4" Type="http://schemas.openxmlformats.org/officeDocument/2006/relationships/image" Target="../media/image147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Relationship Id="rId4" Type="http://schemas.openxmlformats.org/officeDocument/2006/relationships/image" Target="../media/image152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jp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15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6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10" Type="http://schemas.openxmlformats.org/officeDocument/2006/relationships/image" Target="../media/image162.png"/><Relationship Id="rId4" Type="http://schemas.openxmlformats.org/officeDocument/2006/relationships/image" Target="../media/image156.jpg"/><Relationship Id="rId9" Type="http://schemas.openxmlformats.org/officeDocument/2006/relationships/image" Target="../media/image161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16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7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4" Type="http://schemas.openxmlformats.org/officeDocument/2006/relationships/image" Target="../media/image163.jp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13" Type="http://schemas.openxmlformats.org/officeDocument/2006/relationships/image" Target="../media/image177.png"/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171.png"/><Relationship Id="rId12" Type="http://schemas.openxmlformats.org/officeDocument/2006/relationships/image" Target="../media/image17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8.xml"/><Relationship Id="rId6" Type="http://schemas.openxmlformats.org/officeDocument/2006/relationships/image" Target="../media/image170.png"/><Relationship Id="rId11" Type="http://schemas.openxmlformats.org/officeDocument/2006/relationships/image" Target="../media/image175.png"/><Relationship Id="rId5" Type="http://schemas.openxmlformats.org/officeDocument/2006/relationships/image" Target="../media/image169.png"/><Relationship Id="rId10" Type="http://schemas.openxmlformats.org/officeDocument/2006/relationships/image" Target="../media/image174.png"/><Relationship Id="rId4" Type="http://schemas.openxmlformats.org/officeDocument/2006/relationships/image" Target="../media/image168.jpg"/><Relationship Id="rId9" Type="http://schemas.openxmlformats.org/officeDocument/2006/relationships/image" Target="../media/image17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8032" y="2667000"/>
            <a:ext cx="774730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6000" b="1" dirty="0" smtClean="0"/>
              <a:t>Revision </a:t>
            </a:r>
            <a:r>
              <a:rPr lang="en-AU" sz="6000" b="1" dirty="0" smtClean="0"/>
              <a:t>:</a:t>
            </a:r>
            <a:endParaRPr lang="en-AU" sz="6000" b="1" dirty="0" smtClean="0"/>
          </a:p>
          <a:p>
            <a:pPr algn="ctr">
              <a:defRPr/>
            </a:pPr>
            <a:r>
              <a:rPr lang="en-AU" sz="6000" b="1" dirty="0"/>
              <a:t>e</a:t>
            </a:r>
            <a:r>
              <a:rPr lang="en-AU" sz="6000" b="1" dirty="0" smtClean="0"/>
              <a:t>xam tips</a:t>
            </a:r>
            <a:endParaRPr lang="en-AU" sz="6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656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Problem-solving </a:t>
            </a:r>
            <a:r>
              <a:rPr lang="en-AU" sz="4000" b="1" dirty="0" smtClean="0"/>
              <a:t>tips (3/4)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827582" y="1628800"/>
            <a:ext cx="763284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FF0000"/>
                </a:solidFill>
              </a:rPr>
              <a:t>Draw a simple diagram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FF0000"/>
                </a:solidFill>
              </a:rPr>
              <a:t>Subconscious starts working on the problem!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76872"/>
            <a:ext cx="8784976" cy="26122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520" y="3593001"/>
            <a:ext cx="7416824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1403648" y="4293096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/>
          <p:cNvSpPr/>
          <p:nvPr/>
        </p:nvSpPr>
        <p:spPr>
          <a:xfrm>
            <a:off x="4644008" y="4293096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555696" y="4437112"/>
            <a:ext cx="928072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483768" y="4222249"/>
                <a:ext cx="4610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222249"/>
                <a:ext cx="46107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316" b="-15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6012160" y="4293096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/>
          <p:cNvSpPr/>
          <p:nvPr/>
        </p:nvSpPr>
        <p:spPr>
          <a:xfrm>
            <a:off x="6300192" y="4293096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452240" y="4437112"/>
            <a:ext cx="928072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415302" y="4221088"/>
                <a:ext cx="25304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302" y="4221088"/>
                <a:ext cx="253042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6667" r="-952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H="1">
            <a:off x="3694601" y="4437112"/>
            <a:ext cx="1093423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75856" y="4230380"/>
                <a:ext cx="4610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4230380"/>
                <a:ext cx="461074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632" b="-131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40152" y="4581128"/>
                <a:ext cx="25304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581128"/>
                <a:ext cx="253042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8571" r="-3095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407190" y="4590420"/>
                <a:ext cx="25304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190" y="4590420"/>
                <a:ext cx="253042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8571" r="-3095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678998" y="4581128"/>
                <a:ext cx="25304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998" y="4581128"/>
                <a:ext cx="253042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31707" r="-3170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438638" y="4571836"/>
                <a:ext cx="25304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638" y="4571836"/>
                <a:ext cx="253042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30952" r="-2857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 flipH="1">
            <a:off x="2629812" y="3717032"/>
            <a:ext cx="122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Before:</a:t>
            </a:r>
            <a:endParaRPr lang="en-AU" sz="2400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6302220" y="3717032"/>
            <a:ext cx="122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After:</a:t>
            </a:r>
            <a:endParaRPr lang="en-AU" sz="2400" dirty="0">
              <a:solidFill>
                <a:srgbClr val="0070C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436096" y="3717032"/>
            <a:ext cx="0" cy="14601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899592" y="5240233"/>
                <a:ext cx="42822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=4 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=3 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240233"/>
                <a:ext cx="4282263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570" t="-1667" r="-285" b="-15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6300192" y="5229200"/>
                <a:ext cx="93769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??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5229200"/>
                <a:ext cx="937693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4545" r="-7143" b="-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7156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3" grpId="0" animBg="1"/>
      <p:bldP spid="14" grpId="0" animBg="1"/>
      <p:bldP spid="16" grpId="0"/>
      <p:bldP spid="18" grpId="0"/>
      <p:bldP spid="19" grpId="0"/>
      <p:bldP spid="20" grpId="0"/>
      <p:bldP spid="21" grpId="0"/>
      <p:bldP spid="22" grpId="0"/>
      <p:bldP spid="4" grpId="0"/>
      <p:bldP spid="23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Problem-solving </a:t>
            </a:r>
            <a:r>
              <a:rPr lang="en-AU" sz="4000" b="1" dirty="0" smtClean="0"/>
              <a:t>tips (4/4)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 flipH="1">
                <a:off x="827582" y="1628800"/>
                <a:ext cx="7632849" cy="4891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rgbClr val="FF0000"/>
                    </a:solidFill>
                  </a:rPr>
                  <a:t>Do as much algebra as possible before substituting in numbers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400" dirty="0" smtClean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400" dirty="0" smtClean="0"/>
                  <a:t>Entering numbers in the calculator is prone to error!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16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400" dirty="0" smtClean="0"/>
                  <a:t>Sometimes variables will cancel, so produce as simple an expression as you can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4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400" dirty="0" smtClean="0">
                    <a:solidFill>
                      <a:srgbClr val="0070C0"/>
                    </a:solidFill>
                  </a:rPr>
                  <a:t>e.g. conservation of energy problem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𝑚𝑔h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sz="2400" dirty="0" smtClean="0">
                    <a:solidFill>
                      <a:srgbClr val="0070C0"/>
                    </a:solidFill>
                  </a:rPr>
                  <a:t> , you are given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AU" sz="2400" dirty="0" smtClean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AU" sz="2400" dirty="0" smtClean="0">
                    <a:solidFill>
                      <a:srgbClr val="0070C0"/>
                    </a:solidFill>
                  </a:rPr>
                  <a:t> and asked to find the speed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AU" sz="2400" dirty="0" smtClean="0">
                  <a:solidFill>
                    <a:srgbClr val="0070C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16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400" dirty="0" smtClean="0"/>
                  <a:t>Can first re-arrange to give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𝑔h</m:t>
                        </m:r>
                      </m:e>
                    </m:rad>
                  </m:oMath>
                </a14:m>
                <a:r>
                  <a:rPr lang="en-AU" sz="2400" dirty="0" smtClean="0"/>
                  <a:t>, no need to evaluate the total energy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7582" y="1628800"/>
                <a:ext cx="7632849" cy="4891852"/>
              </a:xfrm>
              <a:prstGeom prst="rect">
                <a:avLst/>
              </a:prstGeom>
              <a:blipFill rotWithShape="0">
                <a:blip r:embed="rId4"/>
                <a:stretch>
                  <a:fillRect l="-1438" t="-1121" r="-1038" b="-186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6820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Problem-solving </a:t>
            </a:r>
            <a:r>
              <a:rPr lang="en-AU" sz="4000" b="1" dirty="0" smtClean="0"/>
              <a:t>tips (summary)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827583" y="1628800"/>
            <a:ext cx="748883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Watch out that all numbers are in S.I. units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What </a:t>
            </a:r>
            <a:r>
              <a:rPr lang="en-AU" sz="2800" dirty="0" smtClean="0"/>
              <a:t>topic is the problem about? </a:t>
            </a:r>
            <a:r>
              <a:rPr lang="en-AU" sz="2400" dirty="0" smtClean="0"/>
              <a:t>(linear / rotational / fluids / thermodynamics / electricity)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Draw a diagram!  Which variables have you been given and which are unknown?</a:t>
            </a: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Do as much algebra as possible before substituting in </a:t>
            </a:r>
            <a:r>
              <a:rPr lang="en-AU" sz="2800" dirty="0" smtClean="0"/>
              <a:t>numbers</a:t>
            </a:r>
            <a:endParaRPr lang="en-AU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239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8032" y="2667000"/>
            <a:ext cx="774730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6000" b="1" dirty="0" smtClean="0"/>
              <a:t>Revision </a:t>
            </a:r>
            <a:r>
              <a:rPr lang="en-AU" sz="6000" b="1" dirty="0" smtClean="0"/>
              <a:t>:</a:t>
            </a:r>
            <a:endParaRPr lang="en-AU" sz="6000" b="1" dirty="0" smtClean="0"/>
          </a:p>
          <a:p>
            <a:pPr algn="ctr">
              <a:defRPr/>
            </a:pPr>
            <a:r>
              <a:rPr lang="en-AU" sz="6000" b="1" dirty="0" smtClean="0"/>
              <a:t>linear mechanics</a:t>
            </a:r>
            <a:endParaRPr lang="en-AU" sz="6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115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Linear Mechanics </a:t>
            </a:r>
            <a:r>
              <a:rPr lang="en-AU" sz="4000" b="1" dirty="0" smtClean="0"/>
              <a:t>key </a:t>
            </a:r>
            <a:r>
              <a:rPr lang="en-AU" sz="4000" b="1" dirty="0" smtClean="0"/>
              <a:t>facts (1/8)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 flipH="1">
                <a:off x="827582" y="1628800"/>
                <a:ext cx="8136905" cy="263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rgbClr val="FF0000"/>
                    </a:solidFill>
                  </a:rPr>
                  <a:t>Displacement</a:t>
                </a:r>
                <a:r>
                  <a:rPr lang="en-AU" sz="2800" dirty="0" smtClean="0"/>
                  <a:t>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sz="2800" dirty="0" smtClean="0"/>
                  <a:t>   </a:t>
                </a:r>
                <a:r>
                  <a:rPr lang="en-AU" sz="2400" dirty="0" smtClean="0"/>
                  <a:t>[unit is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AU" sz="2400" dirty="0" smtClean="0"/>
                  <a:t>]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rgbClr val="FF0000"/>
                    </a:solidFill>
                  </a:rPr>
                  <a:t>Velocity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𝐷𝑖𝑠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𝑝𝑙𝑎𝑐𝑒𝑚𝑒𝑛𝑡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𝑐h𝑎𝑛𝑔𝑒</m:t>
                        </m:r>
                      </m:num>
                      <m:den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𝑇𝑖𝑚𝑒</m:t>
                        </m:r>
                      </m:den>
                    </m:f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A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AU" sz="2800" dirty="0" smtClean="0"/>
                  <a:t>   </a:t>
                </a:r>
                <a:r>
                  <a:rPr lang="en-AU" sz="2400" dirty="0" smtClean="0"/>
                  <a:t>[unit is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AU" sz="2400" dirty="0" smtClean="0"/>
                  <a:t>]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rgbClr val="FF0000"/>
                    </a:solidFill>
                  </a:rPr>
                  <a:t>Acceleration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𝑉𝑒𝑙𝑜𝑐𝑖𝑡𝑦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𝑐h𝑎𝑛𝑔𝑒</m:t>
                        </m:r>
                      </m:num>
                      <m:den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𝑇𝑖𝑚𝑒</m:t>
                        </m:r>
                      </m:den>
                    </m:f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A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AU" sz="2800" dirty="0" smtClean="0"/>
                  <a:t>   </a:t>
                </a:r>
                <a:r>
                  <a:rPr lang="en-AU" sz="2400" dirty="0" smtClean="0"/>
                  <a:t>[unit is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AU" sz="2400" dirty="0" smtClean="0"/>
                  <a:t>]</a:t>
                </a:r>
                <a:endParaRPr lang="en-AU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7582" y="1628800"/>
                <a:ext cx="8136905" cy="2638543"/>
              </a:xfrm>
              <a:prstGeom prst="rect">
                <a:avLst/>
              </a:prstGeom>
              <a:blipFill rotWithShape="0">
                <a:blip r:embed="rId4"/>
                <a:stretch>
                  <a:fillRect l="-1348" t="-2079" r="-749" b="-23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 flipH="1">
                <a:off x="827583" y="4869160"/>
                <a:ext cx="7484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Instantaneous velocity </a:t>
                </a:r>
                <a:r>
                  <a:rPr lang="en-AU" sz="2400" dirty="0" smtClean="0"/>
                  <a:t>= rate of change of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sz="2400" dirty="0" smtClean="0"/>
                  <a:t> at a given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AU" sz="2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7583" y="4869160"/>
                <a:ext cx="7484368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303" t="-10667" b="-30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 flipH="1">
            <a:off x="827584" y="5445224"/>
            <a:ext cx="7488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Average velocity </a:t>
            </a:r>
            <a:r>
              <a:rPr lang="en-AU" sz="2400" dirty="0" smtClean="0"/>
              <a:t>= (Total displacement)/(Total time</a:t>
            </a:r>
            <a:r>
              <a:rPr lang="en-AU" sz="2400" dirty="0" smtClean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827584" y="5877272"/>
                <a:ext cx="7200800" cy="84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0070C0"/>
                    </a:solidFill>
                  </a:rPr>
                  <a:t>Can be vectors e.g.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AU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AU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AU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  <m:sup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AU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AU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  <m:sup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AU" sz="2400" dirty="0" smtClean="0">
                    <a:solidFill>
                      <a:srgbClr val="0070C0"/>
                    </a:solidFill>
                  </a:rPr>
                  <a:t> </a:t>
                </a:r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877272"/>
                <a:ext cx="7200800" cy="843885"/>
              </a:xfrm>
              <a:prstGeom prst="rect">
                <a:avLst/>
              </a:prstGeom>
              <a:blipFill rotWithShape="0">
                <a:blip r:embed="rId6"/>
                <a:stretch>
                  <a:fillRect l="-13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4097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Linear Mechanics </a:t>
            </a:r>
            <a:r>
              <a:rPr lang="en-AU" sz="4000" b="1" dirty="0" smtClean="0"/>
              <a:t>key </a:t>
            </a:r>
            <a:r>
              <a:rPr lang="en-AU" sz="4000" b="1" dirty="0" smtClean="0"/>
              <a:t>facts (2/8)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 flipH="1">
                <a:off x="827583" y="1628800"/>
                <a:ext cx="74888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rgbClr val="0070C0"/>
                    </a:solidFill>
                  </a:rPr>
                  <a:t>1D motion with constant acceleration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AU" sz="2800" dirty="0" smtClean="0"/>
                  <a:t> : what is the displacement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sz="2800" dirty="0" smtClean="0"/>
                  <a:t> and velocity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AU" sz="2800" dirty="0" smtClean="0"/>
                  <a:t> at time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AU" sz="2800" dirty="0" smtClean="0"/>
                  <a:t>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7583" y="1628800"/>
                <a:ext cx="7488832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1466" t="-5732" r="-651" b="-1719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1600" y="2924944"/>
                <a:ext cx="3395856" cy="5023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box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924944"/>
                <a:ext cx="3395856" cy="50231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82745" y="3603883"/>
                <a:ext cx="197906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AU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745" y="3603883"/>
                <a:ext cx="1979068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82745" y="4247041"/>
                <a:ext cx="373281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AU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AU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+2 </m:t>
                      </m:r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745" y="4247041"/>
                <a:ext cx="3732817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32040" y="3435075"/>
                <a:ext cx="33843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sz="2400" dirty="0" smtClean="0"/>
                  <a:t> initial displacement</a:t>
                </a:r>
                <a:endParaRPr lang="en-A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435075"/>
                <a:ext cx="3384375" cy="461665"/>
              </a:xfrm>
              <a:prstGeom prst="rect">
                <a:avLst/>
              </a:prstGeom>
              <a:blipFill rotWithShape="0"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932040" y="3933056"/>
                <a:ext cx="33843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sz="2400" dirty="0" smtClean="0"/>
                  <a:t> initial velocity</a:t>
                </a:r>
                <a:endParaRPr lang="en-AU" sz="2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933056"/>
                <a:ext cx="3384375" cy="461665"/>
              </a:xfrm>
              <a:prstGeom prst="rect">
                <a:avLst/>
              </a:prstGeom>
              <a:blipFill rotWithShape="0"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9592" y="5157192"/>
                <a:ext cx="75597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Sometimes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sz="2400" dirty="0" smtClean="0"/>
                  <a:t> acceleration due to gravity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=9.8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157192"/>
                <a:ext cx="7559744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1290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99592" y="5733256"/>
                <a:ext cx="79208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Acceleration will be negative if it’s in the direction opposite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sz="2400" dirty="0" smtClean="0"/>
                  <a:t> </a:t>
                </a:r>
                <a:endParaRPr lang="en-AU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733256"/>
                <a:ext cx="7920880" cy="461665"/>
              </a:xfrm>
              <a:prstGeom prst="rect">
                <a:avLst/>
              </a:prstGeom>
              <a:blipFill rotWithShape="0">
                <a:blip r:embed="rId11"/>
                <a:stretch>
                  <a:fillRect l="-1232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6421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Linear Mechanics key facts (3/8)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 flipH="1">
            <a:off x="827583" y="1628800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70C0"/>
                </a:solidFill>
              </a:rPr>
              <a:t>Newton’s Laws </a:t>
            </a:r>
            <a:r>
              <a:rPr lang="en-AU" sz="2800" dirty="0" smtClean="0"/>
              <a:t>define the concept of </a:t>
            </a:r>
            <a:r>
              <a:rPr lang="en-AU" sz="2800" dirty="0" smtClean="0">
                <a:solidFill>
                  <a:srgbClr val="FF0000"/>
                </a:solidFill>
              </a:rPr>
              <a:t>force</a:t>
            </a:r>
            <a:r>
              <a:rPr lang="en-AU" sz="2800" dirty="0" smtClean="0"/>
              <a:t>, measured in Newtons [N]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 flipH="1">
                <a:off x="1187624" y="3068960"/>
                <a:ext cx="660530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AU" sz="2400" dirty="0" smtClean="0">
                    <a:solidFill>
                      <a:srgbClr val="0070C0"/>
                    </a:solidFill>
                  </a:rPr>
                  <a:t>Forces balance in equilibrium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AU" sz="2400" dirty="0">
                  <a:solidFill>
                    <a:srgbClr val="0070C0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AU" sz="2400" dirty="0" smtClean="0">
                    <a:solidFill>
                      <a:srgbClr val="0070C0"/>
                    </a:solidFill>
                  </a:rPr>
                  <a:t>Net f</a:t>
                </a:r>
                <a:r>
                  <a:rPr lang="en-AU" sz="2400" dirty="0" smtClean="0">
                    <a:solidFill>
                      <a:srgbClr val="0070C0"/>
                    </a:solidFill>
                  </a:rPr>
                  <a:t>orce </a:t>
                </a:r>
                <a:r>
                  <a:rPr lang="en-AU" sz="2400" dirty="0" smtClean="0">
                    <a:solidFill>
                      <a:srgbClr val="0070C0"/>
                    </a:solidFill>
                  </a:rPr>
                  <a:t>causes mass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AU" sz="2400" dirty="0" smtClean="0">
                    <a:solidFill>
                      <a:srgbClr val="0070C0"/>
                    </a:solidFill>
                  </a:rPr>
                  <a:t> to accelerate :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AU" sz="2400" dirty="0" smtClean="0">
                  <a:solidFill>
                    <a:srgbClr val="0070C0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AU" sz="2400" dirty="0">
                  <a:solidFill>
                    <a:srgbClr val="0070C0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AU" sz="2400" dirty="0" smtClean="0">
                    <a:solidFill>
                      <a:srgbClr val="0070C0"/>
                    </a:solidFill>
                  </a:rPr>
                  <a:t>Forces arranged in action/reaction pairs </a:t>
                </a:r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87624" y="3068960"/>
                <a:ext cx="6605305" cy="1938992"/>
              </a:xfrm>
              <a:prstGeom prst="rect">
                <a:avLst/>
              </a:prstGeom>
              <a:blipFill rotWithShape="0">
                <a:blip r:embed="rId4"/>
                <a:stretch>
                  <a:fillRect l="-1477" t="-2821" b="-627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174478" y="5517232"/>
                <a:ext cx="679504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Force under gravity (weight) :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AU" sz="2400" b="0" dirty="0" smtClean="0"/>
              </a:p>
              <a:p>
                <a:endParaRPr lang="en-AU" sz="1200" dirty="0" smtClean="0"/>
              </a:p>
              <a:p>
                <a:r>
                  <a:rPr lang="en-AU" sz="2400" dirty="0" smtClean="0"/>
                  <a:t>Force from a stretched spring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AU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478" y="5517232"/>
                <a:ext cx="6795041" cy="1015663"/>
              </a:xfrm>
              <a:prstGeom prst="rect">
                <a:avLst/>
              </a:prstGeom>
              <a:blipFill rotWithShape="0">
                <a:blip r:embed="rId5"/>
                <a:stretch>
                  <a:fillRect l="-1436" t="-4790" b="-1257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102473" y="2924944"/>
            <a:ext cx="6766832" cy="230425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068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Linear Mechanics key facts (4/8)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 flipH="1">
                <a:off x="827583" y="1628800"/>
                <a:ext cx="74888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rgbClr val="0070C0"/>
                    </a:solidFill>
                  </a:rPr>
                  <a:t>Motion in 2D : </a:t>
                </a:r>
                <a:r>
                  <a:rPr lang="en-AU" sz="2800" dirty="0" smtClean="0"/>
                  <a:t>apply equations of motion, or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𝑚𝑎</m:t>
                    </m:r>
                  </m:oMath>
                </a14:m>
                <a:r>
                  <a:rPr lang="en-AU" sz="2800" dirty="0" smtClean="0"/>
                  <a:t>, to both components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7583" y="1628800"/>
                <a:ext cx="7488832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1466" t="-5732" b="-1719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043608" y="314096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e.g. projectile motion …</a:t>
            </a:r>
            <a:endParaRPr lang="en-AU" sz="2400" dirty="0">
              <a:solidFill>
                <a:srgbClr val="0070C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43608" y="5661248"/>
            <a:ext cx="23762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043608" y="4437112"/>
            <a:ext cx="1296144" cy="122413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34815" y="5208987"/>
                <a:ext cx="2510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815" y="5208987"/>
                <a:ext cx="25109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9268" r="-24390" b="-655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3419872" y="4293096"/>
            <a:ext cx="0" cy="7200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22556" y="4149080"/>
            <a:ext cx="0" cy="7200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18174" y="4221088"/>
                <a:ext cx="2617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174" y="4221088"/>
                <a:ext cx="26173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7907" r="-27907" b="-245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971600" y="5517813"/>
            <a:ext cx="216024" cy="215443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827584" y="5867980"/>
            <a:ext cx="208376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827584" y="4068688"/>
            <a:ext cx="12849" cy="180858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962115" y="5723964"/>
                <a:ext cx="24173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AU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115" y="5723964"/>
                <a:ext cx="241733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7500" r="-125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29867" y="3573016"/>
                <a:ext cx="24173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AU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67" y="3573016"/>
                <a:ext cx="241733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33333" r="-30769" b="-245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879491" y="5490442"/>
                <a:ext cx="19967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func>
                        <m:func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491" y="5490442"/>
                <a:ext cx="1996765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524" r="-2134" b="-35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769738" y="5935885"/>
                <a:ext cx="3258646" cy="445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func>
                            <m:funcPr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box>
                        <m:box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738" y="5935885"/>
                <a:ext cx="3258646" cy="4454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871177" y="4857504"/>
                <a:ext cx="3373231" cy="5023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box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177" y="4857504"/>
                <a:ext cx="3373231" cy="50231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4799169" y="2924944"/>
                <a:ext cx="200507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AU" sz="2800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169" y="2924944"/>
                <a:ext cx="2005079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339752" y="4067780"/>
                <a:ext cx="2759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067780"/>
                <a:ext cx="275943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11111" r="-888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844861" y="3501008"/>
                <a:ext cx="16713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func>
                        <m:func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861" y="3501008"/>
                <a:ext cx="1671355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2190" r="-3285" b="-983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716016" y="4005064"/>
                <a:ext cx="2610574" cy="4059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func>
                        <m:func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005064"/>
                <a:ext cx="2610574" cy="405945"/>
              </a:xfrm>
              <a:prstGeom prst="rect">
                <a:avLst/>
              </a:prstGeom>
              <a:blipFill rotWithShape="0">
                <a:blip r:embed="rId15"/>
                <a:stretch>
                  <a:fillRect b="-1641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40030" y="6126837"/>
                <a:ext cx="3847024" cy="3985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00B050"/>
                    </a:solidFill>
                  </a:rPr>
                  <a:t>Acceleration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=0, </m:t>
                    </m:r>
                    <m:sSub>
                      <m:sSubPr>
                        <m:ctrlPr>
                          <a:rPr lang="en-AU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AU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AU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AU" sz="2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30" y="6126837"/>
                <a:ext cx="3847024" cy="398507"/>
              </a:xfrm>
              <a:prstGeom prst="rect">
                <a:avLst/>
              </a:prstGeom>
              <a:blipFill rotWithShape="0">
                <a:blip r:embed="rId16"/>
                <a:stretch>
                  <a:fillRect l="-4754" t="-21538" r="-1585" b="-4153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3775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4" grpId="0"/>
      <p:bldP spid="16" grpId="0" animBg="1"/>
      <p:bldP spid="21" grpId="0"/>
      <p:bldP spid="23" grpId="0"/>
      <p:bldP spid="24" grpId="0"/>
      <p:bldP spid="26" grpId="0"/>
      <p:bldP spid="27" grpId="0"/>
      <p:bldP spid="29" grpId="0"/>
      <p:bldP spid="25" grpId="0"/>
      <p:bldP spid="31" grpId="0"/>
      <p:bldP spid="3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Linear Mechanics key facts (4/8)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 flipH="1">
                <a:off x="827583" y="1628800"/>
                <a:ext cx="74888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rgbClr val="0070C0"/>
                    </a:solidFill>
                  </a:rPr>
                  <a:t>Motion in 2D : </a:t>
                </a:r>
                <a:r>
                  <a:rPr lang="en-AU" sz="2800" dirty="0" smtClean="0"/>
                  <a:t>apply equations of motion, or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𝑚𝑎</m:t>
                    </m:r>
                  </m:oMath>
                </a14:m>
                <a:r>
                  <a:rPr lang="en-AU" sz="2800" dirty="0" smtClean="0"/>
                  <a:t>, to both components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7583" y="1628800"/>
                <a:ext cx="7488832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1466" t="-5732" b="-1719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 rot="1750333">
            <a:off x="2871091" y="4093555"/>
            <a:ext cx="1728192" cy="12241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115616" y="4077072"/>
            <a:ext cx="4608512" cy="2520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" idx="2"/>
          </p:cNvCxnSpPr>
          <p:nvPr/>
        </p:nvCxnSpPr>
        <p:spPr>
          <a:xfrm flipV="1">
            <a:off x="3436843" y="3573016"/>
            <a:ext cx="919133" cy="1667039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363968" y="3140968"/>
                <a:ext cx="35204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AU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968" y="3140968"/>
                <a:ext cx="352048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>
            <a:off x="3735187" y="4682352"/>
            <a:ext cx="11038" cy="143676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419872" y="6165304"/>
                <a:ext cx="64807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AU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6165304"/>
                <a:ext cx="648072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3428850" y="5225794"/>
            <a:ext cx="298345" cy="435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491880" y="5238894"/>
                <a:ext cx="21602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AU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238894"/>
                <a:ext cx="216024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 flipV="1">
            <a:off x="2243496" y="3374995"/>
            <a:ext cx="881940" cy="160636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131840" y="2924944"/>
                <a:ext cx="24173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AU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924944"/>
                <a:ext cx="241733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33333" r="-30769" b="-2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>
            <a:off x="2254491" y="4981364"/>
            <a:ext cx="1093373" cy="60787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203848" y="5579948"/>
                <a:ext cx="24173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AU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5579948"/>
                <a:ext cx="241733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7949" r="-1538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6416926" y="4581128"/>
            <a:ext cx="1701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00B050"/>
                </a:solidFill>
              </a:rPr>
              <a:t>y</a:t>
            </a:r>
            <a:r>
              <a:rPr lang="en-AU" sz="2400" dirty="0" smtClean="0">
                <a:solidFill>
                  <a:srgbClr val="00B050"/>
                </a:solidFill>
              </a:rPr>
              <a:t>-direction:</a:t>
            </a:r>
            <a:endParaRPr lang="en-AU" sz="24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5940152" y="5219908"/>
                <a:ext cx="259071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func>
                        <m:func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5219908"/>
                <a:ext cx="2590714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245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6416926" y="3284984"/>
            <a:ext cx="1701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00B050"/>
                </a:solidFill>
              </a:rPr>
              <a:t>x</a:t>
            </a:r>
            <a:r>
              <a:rPr lang="en-AU" sz="2400" dirty="0" smtClean="0">
                <a:solidFill>
                  <a:srgbClr val="00B050"/>
                </a:solidFill>
              </a:rPr>
              <a:t>-direction:</a:t>
            </a:r>
            <a:endParaRPr lang="en-AU" sz="24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6156176" y="3953381"/>
                <a:ext cx="204350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func>
                        <m:func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3953381"/>
                <a:ext cx="2043507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2985" r="-896" b="-2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>
            <a:off x="4529592" y="3976898"/>
            <a:ext cx="834496" cy="4602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565596" y="3985900"/>
            <a:ext cx="612299" cy="3385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945074" y="3717032"/>
                <a:ext cx="27499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074" y="3717032"/>
                <a:ext cx="274998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8889" r="-888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618911" y="2924944"/>
            <a:ext cx="1864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e.g. inclined plane …</a:t>
            </a:r>
            <a:endParaRPr lang="en-AU" sz="24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174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3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Linear Mechanics key facts (5/8)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 flipH="1">
            <a:off x="827583" y="162880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70C0"/>
                </a:solidFill>
              </a:rPr>
              <a:t>Motion in a circle :</a:t>
            </a:r>
          </a:p>
        </p:txBody>
      </p:sp>
      <p:sp>
        <p:nvSpPr>
          <p:cNvPr id="3" name="Oval 2"/>
          <p:cNvSpPr/>
          <p:nvPr/>
        </p:nvSpPr>
        <p:spPr>
          <a:xfrm>
            <a:off x="1547664" y="2852936"/>
            <a:ext cx="2880320" cy="288032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Oval 4"/>
          <p:cNvSpPr/>
          <p:nvPr/>
        </p:nvSpPr>
        <p:spPr>
          <a:xfrm>
            <a:off x="3419872" y="2852936"/>
            <a:ext cx="288032" cy="2880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63888" y="2996952"/>
            <a:ext cx="1008112" cy="50405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267744" y="3140968"/>
            <a:ext cx="720080" cy="115212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2000" y="3358153"/>
                <a:ext cx="28783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358153"/>
                <a:ext cx="287836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94614" y="3573016"/>
                <a:ext cx="2611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AU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614" y="3573016"/>
                <a:ext cx="261162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H="1">
            <a:off x="3275856" y="3140968"/>
            <a:ext cx="216024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3213006" y="3318396"/>
            <a:ext cx="216024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059832" y="3790201"/>
                <a:ext cx="2909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AU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790201"/>
                <a:ext cx="290912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635896" y="2420888"/>
                <a:ext cx="28783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420888"/>
                <a:ext cx="287836" cy="430887"/>
              </a:xfrm>
              <a:prstGeom prst="rect">
                <a:avLst/>
              </a:prstGeom>
              <a:blipFill rotWithShape="0">
                <a:blip r:embed="rId7"/>
                <a:stretch>
                  <a:fillRect r="-208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508104" y="2735209"/>
                <a:ext cx="3600596" cy="1227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0070C0"/>
                    </a:solidFill>
                  </a:rPr>
                  <a:t>Centripetal acceleration </a:t>
                </a:r>
                <a14:m>
                  <m:oMath xmlns:m="http://schemas.openxmlformats.org/officeDocument/2006/math">
                    <m:r>
                      <a:rPr lang="en-AU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AU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AU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AU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AU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2735209"/>
                <a:ext cx="3600596" cy="1227131"/>
              </a:xfrm>
              <a:prstGeom prst="rect">
                <a:avLst/>
              </a:prstGeom>
              <a:blipFill rotWithShape="0">
                <a:blip r:embed="rId8"/>
                <a:stretch>
                  <a:fillRect l="-2712" t="-398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580112" y="4161472"/>
                <a:ext cx="2376264" cy="1227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0070C0"/>
                    </a:solidFill>
                  </a:rPr>
                  <a:t>Centripetal force </a:t>
                </a:r>
                <a14:m>
                  <m:oMath xmlns:m="http://schemas.openxmlformats.org/officeDocument/2006/math">
                    <m:r>
                      <a:rPr lang="en-AU" sz="32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AU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AU" sz="3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AU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AU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AU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AU" sz="3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4161472"/>
                <a:ext cx="2376264" cy="1227131"/>
              </a:xfrm>
              <a:prstGeom prst="rect">
                <a:avLst/>
              </a:prstGeom>
              <a:blipFill rotWithShape="0">
                <a:blip r:embed="rId9"/>
                <a:stretch>
                  <a:fillRect l="-3846" t="-3980" r="-179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6738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5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Introduction to Physics e</a:t>
            </a:r>
            <a:r>
              <a:rPr lang="en-AU" sz="4000" b="1" dirty="0" smtClean="0"/>
              <a:t>xam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827583" y="1628800"/>
            <a:ext cx="74888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180 minutes – 60% of course assessment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FF0000"/>
                </a:solidFill>
              </a:rPr>
              <a:t>Section A : </a:t>
            </a:r>
            <a:r>
              <a:rPr lang="en-AU" sz="2800" dirty="0" smtClean="0">
                <a:solidFill>
                  <a:srgbClr val="0070C0"/>
                </a:solidFill>
              </a:rPr>
              <a:t>20 multiple choice questions </a:t>
            </a:r>
            <a:r>
              <a:rPr lang="en-AU" sz="2800" dirty="0" smtClean="0"/>
              <a:t>for 15 marks – circle responses on answer sheet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FF0000"/>
                </a:solidFill>
              </a:rPr>
              <a:t>Section B : </a:t>
            </a:r>
            <a:r>
              <a:rPr lang="en-AU" sz="2800" dirty="0" smtClean="0">
                <a:solidFill>
                  <a:srgbClr val="0070C0"/>
                </a:solidFill>
              </a:rPr>
              <a:t>16 basic problems</a:t>
            </a:r>
            <a:r>
              <a:rPr lang="en-AU" sz="2800" dirty="0" smtClean="0"/>
              <a:t> for 30 marks – write answers in the spaces provided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FF0000"/>
                </a:solidFill>
              </a:rPr>
              <a:t>Section C : </a:t>
            </a:r>
            <a:r>
              <a:rPr lang="en-AU" sz="2800" dirty="0" smtClean="0">
                <a:solidFill>
                  <a:srgbClr val="0070C0"/>
                </a:solidFill>
              </a:rPr>
              <a:t>5 advanced problems </a:t>
            </a:r>
            <a:r>
              <a:rPr lang="en-AU" sz="2800" dirty="0" smtClean="0"/>
              <a:t>for 15 marks – write answers in the spaces provided</a:t>
            </a:r>
            <a:endParaRPr lang="en-AU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992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Linear Mechanics key facts (6/8)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 flipH="1">
                <a:off x="827583" y="1556792"/>
                <a:ext cx="74888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rgbClr val="FF0000"/>
                    </a:solidFill>
                  </a:rPr>
                  <a:t>Friction force </a:t>
                </a:r>
                <a:r>
                  <a:rPr lang="en-AU" sz="2800" dirty="0" smtClean="0"/>
                  <a:t>opposes relative motion of surfaces in contact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AU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AU" sz="2800" dirty="0" smtClean="0">
                    <a:solidFill>
                      <a:srgbClr val="0070C0"/>
                    </a:solidFill>
                  </a:rPr>
                  <a:t> Normal Force</a:t>
                </a:r>
                <a:endParaRPr lang="en-AU" sz="2800" dirty="0" smtClean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7583" y="1556792"/>
                <a:ext cx="7488832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1466" t="-5732" b="-1719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2339752" y="5229200"/>
            <a:ext cx="52565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067944" y="4077072"/>
            <a:ext cx="1728192" cy="10081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716016" y="3356992"/>
            <a:ext cx="0" cy="172819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911854" y="4581128"/>
            <a:ext cx="11038" cy="143676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915816" y="5085184"/>
            <a:ext cx="180020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644008" y="6022449"/>
                <a:ext cx="64807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AU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6022449"/>
                <a:ext cx="648072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267744" y="4726305"/>
                <a:ext cx="63876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AU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AU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726305"/>
                <a:ext cx="638765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79992" y="2852936"/>
                <a:ext cx="35204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AU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992" y="2852936"/>
                <a:ext cx="352048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 flipV="1">
            <a:off x="5796136" y="3429000"/>
            <a:ext cx="1800200" cy="11521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810240" y="3861048"/>
            <a:ext cx="1117997" cy="72008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596216" y="3358153"/>
                <a:ext cx="35204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AU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216" y="3358153"/>
                <a:ext cx="352048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83568" y="2996952"/>
                <a:ext cx="33405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2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AU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sz="2400" dirty="0" smtClean="0">
                    <a:solidFill>
                      <a:srgbClr val="00B050"/>
                    </a:solidFill>
                  </a:rPr>
                  <a:t> coefficient of friction</a:t>
                </a:r>
                <a:endParaRPr lang="en-AU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996952"/>
                <a:ext cx="3340546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365" t="-10667" r="-2007" b="-30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1778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  <p:bldP spid="23" grpId="0"/>
      <p:bldP spid="24" grpId="0"/>
      <p:bldP spid="31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Linear Mechanics key facts (7/8)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 flipH="1">
                <a:off x="827581" y="1538789"/>
                <a:ext cx="7776866" cy="4749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rgbClr val="0070C0"/>
                    </a:solidFill>
                  </a:rPr>
                  <a:t>Conservation of energy is a quick way of solving many problems.  </a:t>
                </a:r>
                <a:r>
                  <a:rPr lang="en-AU" sz="2400" dirty="0" smtClean="0"/>
                  <a:t>Energy is measured in Joules [J]</a:t>
                </a:r>
                <a:endParaRPr lang="en-AU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 smtClean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/>
                  <a:t>Energy of </a:t>
                </a:r>
                <a:r>
                  <a:rPr lang="en-AU" sz="2800" dirty="0" smtClean="0">
                    <a:solidFill>
                      <a:srgbClr val="FF0000"/>
                    </a:solidFill>
                  </a:rPr>
                  <a:t>work done </a:t>
                </a:r>
                <a:r>
                  <a:rPr lang="en-AU" sz="2800" dirty="0" smtClean="0">
                    <a:solidFill>
                      <a:schemeClr val="tx1"/>
                    </a:solidFill>
                  </a:rPr>
                  <a:t>= Force x Distance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A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A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A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A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AU" sz="2800" dirty="0" smtClean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14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rgbClr val="FF0000"/>
                    </a:solidFill>
                  </a:rPr>
                  <a:t>Kinetic energy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A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A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A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A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AU" sz="2800" dirty="0" smtClean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14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chemeClr val="tx1"/>
                    </a:solidFill>
                  </a:rPr>
                  <a:t>Gravitational </a:t>
                </a:r>
                <a:r>
                  <a:rPr lang="en-AU" sz="2800" dirty="0" smtClean="0">
                    <a:solidFill>
                      <a:srgbClr val="FF0000"/>
                    </a:solidFill>
                  </a:rPr>
                  <a:t>potential energy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𝑚𝑔h</m:t>
                    </m:r>
                  </m:oMath>
                </a14:m>
                <a:endParaRPr lang="en-AU" sz="2800" dirty="0" smtClean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1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chemeClr val="tx1"/>
                    </a:solidFill>
                  </a:rPr>
                  <a:t>Energy of stretching a spring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A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A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A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AU" sz="2800" dirty="0" smtClean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1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rgbClr val="FF0000"/>
                    </a:solidFill>
                  </a:rPr>
                  <a:t>Power</a:t>
                </a:r>
                <a:r>
                  <a:rPr lang="en-AU" sz="2800" dirty="0" smtClean="0">
                    <a:solidFill>
                      <a:schemeClr val="tx1"/>
                    </a:solidFill>
                  </a:rPr>
                  <a:t> is rate of doing work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A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en-A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A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A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A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∆</m:t>
                        </m:r>
                        <m:r>
                          <a:rPr lang="en-A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A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A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A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AU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7581" y="1538789"/>
                <a:ext cx="7776866" cy="4749057"/>
              </a:xfrm>
              <a:prstGeom prst="rect">
                <a:avLst/>
              </a:prstGeom>
              <a:blipFill rotWithShape="0">
                <a:blip r:embed="rId4"/>
                <a:stretch>
                  <a:fillRect l="-1412" t="-1155" b="-89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8341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Linear Mechanics key facts (8/8)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 flipH="1">
                <a:off x="827582" y="1538789"/>
                <a:ext cx="7632849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rgbClr val="FF0000"/>
                    </a:solidFill>
                  </a:rPr>
                  <a:t>Momentum</a:t>
                </a:r>
                <a:r>
                  <a:rPr lang="en-AU" sz="2800" dirty="0" smtClean="0">
                    <a:solidFill>
                      <a:schemeClr val="tx1"/>
                    </a:solidFill>
                  </a:rPr>
                  <a:t> of a particle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A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𝑚𝑣</m:t>
                    </m:r>
                  </m:oMath>
                </a14:m>
                <a:endParaRPr lang="en-AU" sz="2800" dirty="0" smtClean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chemeClr val="tx1"/>
                    </a:solidFill>
                  </a:rPr>
                  <a:t>Collisions of particles (1) : </a:t>
                </a:r>
                <a:r>
                  <a:rPr lang="en-AU" sz="2800" dirty="0" smtClean="0">
                    <a:solidFill>
                      <a:srgbClr val="0070C0"/>
                    </a:solidFill>
                  </a:rPr>
                  <a:t>momentum is always conserved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 smtClean="0">
                  <a:solidFill>
                    <a:schemeClr val="tx1"/>
                  </a:solidFill>
                </a:endParaRPr>
              </a:p>
              <a:p>
                <a:endParaRPr lang="en-AU" sz="2800" dirty="0" smtClean="0"/>
              </a:p>
              <a:p>
                <a:endParaRPr lang="en-AU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 smtClean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/>
                  <a:t>Collisions of particles (2) : </a:t>
                </a:r>
                <a:r>
                  <a:rPr lang="en-AU" sz="2800" dirty="0" smtClean="0">
                    <a:solidFill>
                      <a:srgbClr val="0070C0"/>
                    </a:solidFill>
                  </a:rPr>
                  <a:t>kinetic energy is only conserved for elastic collisions (otherwise lost)</a:t>
                </a:r>
                <a:endParaRPr lang="en-AU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7582" y="1538789"/>
                <a:ext cx="7632849" cy="4832092"/>
              </a:xfrm>
              <a:prstGeom prst="rect">
                <a:avLst/>
              </a:prstGeom>
              <a:blipFill rotWithShape="0">
                <a:blip r:embed="rId4"/>
                <a:stretch>
                  <a:fillRect l="-1438" t="-1135" r="-479" b="-264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2195736" y="3645024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3923928" y="3645024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47784" y="3789040"/>
            <a:ext cx="928072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23728" y="3933056"/>
                <a:ext cx="46249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933056"/>
                <a:ext cx="462499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7895" r="-5263" b="-131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51920" y="3933056"/>
                <a:ext cx="4696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933056"/>
                <a:ext cx="469616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9091" r="-5195" b="-131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10806" y="3574177"/>
                <a:ext cx="25308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806" y="3574177"/>
                <a:ext cx="253082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4286" r="-1428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6012160" y="3645024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/>
          <p:cNvSpPr/>
          <p:nvPr/>
        </p:nvSpPr>
        <p:spPr>
          <a:xfrm>
            <a:off x="6300192" y="3645024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452240" y="3789040"/>
            <a:ext cx="928072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415302" y="3573016"/>
                <a:ext cx="25304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302" y="3573016"/>
                <a:ext cx="253042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6667" r="-952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868144" y="3933056"/>
                <a:ext cx="4514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3933056"/>
                <a:ext cx="451460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0811" r="-6757" b="-131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345106" y="3933056"/>
                <a:ext cx="46249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5106" y="3933056"/>
                <a:ext cx="462499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0526" r="-5263" b="-131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23260" y="4499828"/>
                <a:ext cx="322224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+0=</m:t>
                      </m:r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260" y="4499828"/>
                <a:ext cx="3222245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326" r="-1136" b="-131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1613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5" grpId="0"/>
      <p:bldP spid="10" grpId="0"/>
      <p:bldP spid="8" grpId="0"/>
      <p:bldP spid="13" grpId="0" animBg="1"/>
      <p:bldP spid="14" grpId="0" animBg="1"/>
      <p:bldP spid="16" grpId="0"/>
      <p:bldP spid="17" grpId="0"/>
      <p:bldP spid="1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Practice exam questions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8784976" cy="2612273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403648" y="4293096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Oval 19"/>
          <p:cNvSpPr/>
          <p:nvPr/>
        </p:nvSpPr>
        <p:spPr>
          <a:xfrm>
            <a:off x="4644008" y="4293096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555696" y="4437112"/>
            <a:ext cx="928072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483768" y="4222249"/>
                <a:ext cx="4610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222249"/>
                <a:ext cx="46107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316" b="-15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6012160" y="4293096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Oval 25"/>
          <p:cNvSpPr/>
          <p:nvPr/>
        </p:nvSpPr>
        <p:spPr>
          <a:xfrm>
            <a:off x="6300192" y="4293096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452240" y="4437112"/>
            <a:ext cx="928072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415302" y="4221088"/>
                <a:ext cx="25304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302" y="4221088"/>
                <a:ext cx="253042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6667" r="-952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 flipH="1">
            <a:off x="3694601" y="4437112"/>
            <a:ext cx="1093423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275856" y="4230380"/>
                <a:ext cx="4610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4230380"/>
                <a:ext cx="461074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632" b="-131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940152" y="4581128"/>
                <a:ext cx="25304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581128"/>
                <a:ext cx="253042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8571" r="-3095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407190" y="4590420"/>
                <a:ext cx="25304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190" y="4590420"/>
                <a:ext cx="253042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8571" r="-3095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78998" y="4581128"/>
                <a:ext cx="25304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998" y="4581128"/>
                <a:ext cx="253042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31707" r="-3170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438638" y="4571836"/>
                <a:ext cx="25304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638" y="4571836"/>
                <a:ext cx="253042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30952" r="-2857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0033" name="TextBox 300032"/>
              <p:cNvSpPr txBox="1"/>
              <p:nvPr/>
            </p:nvSpPr>
            <p:spPr>
              <a:xfrm>
                <a:off x="899592" y="5301208"/>
                <a:ext cx="72008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Conservation of momentum :  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𝑚𝑣</m:t>
                    </m:r>
                  </m:oMath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0033" name="TextBox 3000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301208"/>
                <a:ext cx="7200800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2625" t="-26667" b="-5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0035" name="TextBox 300034"/>
              <p:cNvSpPr txBox="1"/>
              <p:nvPr/>
            </p:nvSpPr>
            <p:spPr>
              <a:xfrm>
                <a:off x="899593" y="5949280"/>
                <a:ext cx="5688632" cy="4307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d>
                        <m:d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d>
                        <m:d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4−3</m:t>
                          </m:r>
                        </m:e>
                      </m:d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=0.5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[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0035" name="TextBox 3000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3" y="5949280"/>
                <a:ext cx="5688632" cy="43075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7817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4" grpId="0"/>
      <p:bldP spid="25" grpId="0" animBg="1"/>
      <p:bldP spid="26" grpId="0" animBg="1"/>
      <p:bldP spid="28" grpId="0"/>
      <p:bldP spid="34" grpId="0"/>
      <p:bldP spid="35" grpId="0"/>
      <p:bldP spid="36" grpId="0"/>
      <p:bldP spid="37" grpId="0"/>
      <p:bldP spid="38" grpId="0"/>
      <p:bldP spid="300033" grpId="0"/>
      <p:bldP spid="3000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Practice exam questions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25" y="1157020"/>
            <a:ext cx="7414899" cy="53683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899592" y="5373216"/>
                <a:ext cx="5688632" cy="505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Conservation of energy: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AU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AU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𝑚𝑔h</m:t>
                    </m:r>
                  </m:oMath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373216"/>
                <a:ext cx="5688632" cy="505075"/>
              </a:xfrm>
              <a:prstGeom prst="rect">
                <a:avLst/>
              </a:prstGeom>
              <a:blipFill rotWithShape="0">
                <a:blip r:embed="rId5"/>
                <a:stretch>
                  <a:fillRect l="-1715" t="-7229" b="-204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3131840" y="2812286"/>
            <a:ext cx="0" cy="4006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699792" y="2627620"/>
                <a:ext cx="29654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627620"/>
                <a:ext cx="296541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6531" r="-22449" b="-131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003661" y="5863434"/>
                <a:ext cx="3837910" cy="8059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AU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AU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34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×9.8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59 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661" y="5863434"/>
                <a:ext cx="3837910" cy="80592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249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Practice exam questions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8568952" cy="19092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94348"/>
            <a:ext cx="8640960" cy="20470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739654" y="1907540"/>
                <a:ext cx="565007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=22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=34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=−9.8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AU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54" y="1907540"/>
                <a:ext cx="5650072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16" b="-131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728685" y="2448034"/>
                <a:ext cx="54994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Final position: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 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AU" sz="2400" dirty="0" smtClean="0">
                    <a:solidFill>
                      <a:srgbClr val="FF0000"/>
                    </a:solidFill>
                  </a:rPr>
                  <a:t> , what is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AU" sz="2400" dirty="0" smtClean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AU" sz="2400" dirty="0" smtClean="0">
                    <a:solidFill>
                      <a:srgbClr val="FF0000"/>
                    </a:solidFill>
                  </a:rPr>
                  <a:t>?</a:t>
                </a:r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85" y="2448034"/>
                <a:ext cx="5499499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774" t="-10667" b="-30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755576" y="3059668"/>
                <a:ext cx="30588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059668"/>
                <a:ext cx="3058851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996" r="-3187" b="-3278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755576" y="3485818"/>
                <a:ext cx="6314036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34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×(−9.8)×(−22)</m:t>
                          </m:r>
                        </m:e>
                      </m:rad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=−39.8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AU" sz="24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485818"/>
                <a:ext cx="6314036" cy="44723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755576" y="5589240"/>
                <a:ext cx="5760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See working above: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39.8 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AU" sz="2400" dirty="0" smtClean="0">
                    <a:solidFill>
                      <a:srgbClr val="FF0000"/>
                    </a:solidFill>
                  </a:rPr>
                  <a:t> downwards </a:t>
                </a:r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589240"/>
                <a:ext cx="5760640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1693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793688" y="4211796"/>
                <a:ext cx="161807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𝑎𝑡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88" y="4211796"/>
                <a:ext cx="1618072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2256" r="-3008" b="-15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2843808" y="4077072"/>
                <a:ext cx="5544616" cy="617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Re-arrange: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−39.8 −34</m:t>
                        </m:r>
                      </m:num>
                      <m:den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−9.8</m:t>
                        </m:r>
                      </m:den>
                    </m:f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=7.5 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077072"/>
                <a:ext cx="5544616" cy="617157"/>
              </a:xfrm>
              <a:prstGeom prst="rect">
                <a:avLst/>
              </a:prstGeom>
              <a:blipFill rotWithShape="0">
                <a:blip r:embed="rId12"/>
                <a:stretch>
                  <a:fillRect l="-1760" b="-990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0239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Practice exam questions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99586"/>
            <a:ext cx="7632848" cy="52535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1600" y="5723964"/>
                <a:ext cx="413462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=2×9.8×0.96=18.8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723964"/>
                <a:ext cx="413462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767" r="-1473" b="-3278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0328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Practice exam questions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9" y="1772816"/>
            <a:ext cx="9067270" cy="44644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0040" y="2492896"/>
                <a:ext cx="69162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Kinetic energy gained = Potential energy lost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=18.8 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" y="2492896"/>
                <a:ext cx="6916256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411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3704737"/>
                <a:ext cx="7416824" cy="10924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𝐾𝐸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𝐾𝐸</m:t>
                              </m:r>
                            </m:num>
                            <m:den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2×18.8</m:t>
                              </m:r>
                            </m:num>
                            <m:den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=4.34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704737"/>
                <a:ext cx="7416824" cy="109241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3528" y="5631631"/>
                <a:ext cx="69162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Work done = Kinetic energy lost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=18.8 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631631"/>
                <a:ext cx="6916256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322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7292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Practice exam questions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7" y="1772816"/>
            <a:ext cx="8917166" cy="33123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7504" y="2276872"/>
                <a:ext cx="7606559" cy="624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Work = Force x Distance   </a:t>
                </a:r>
                <a14:m>
                  <m:oMath xmlns:m="http://schemas.openxmlformats.org/officeDocument/2006/math">
                    <m:r>
                      <a:rPr lang="en-AU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𝑊𝑜𝑟𝑘</m:t>
                        </m:r>
                      </m:num>
                      <m:den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𝐷𝑖𝑠𝑡𝑎𝑛𝑐𝑒</m:t>
                        </m:r>
                      </m:den>
                    </m:f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18.8</m:t>
                        </m:r>
                      </m:num>
                      <m:den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1.89</m:t>
                        </m:r>
                      </m:den>
                    </m:f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=9.96 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276872"/>
                <a:ext cx="7606559" cy="624273"/>
              </a:xfrm>
              <a:prstGeom prst="rect">
                <a:avLst/>
              </a:prstGeom>
              <a:blipFill rotWithShape="0">
                <a:blip r:embed="rId5"/>
                <a:stretch>
                  <a:fillRect l="-1283" b="-980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94410" y="3861048"/>
                <a:ext cx="259085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410" y="3861048"/>
                <a:ext cx="2590854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4000" r="-2824" b="-344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26734" y="4462259"/>
                <a:ext cx="3545266" cy="7669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9.96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×9.8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=0.51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734" y="4462259"/>
                <a:ext cx="3545266" cy="7669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0276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Practice exam questions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96" y="1152138"/>
            <a:ext cx="6985724" cy="538729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613136" y="2347719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6413336" y="2347719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65184" y="2491735"/>
            <a:ext cx="928072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93256" y="2276872"/>
                <a:ext cx="4610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256" y="2276872"/>
                <a:ext cx="46107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632" b="-15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5580112" y="3370848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/>
          <p:cNvSpPr/>
          <p:nvPr/>
        </p:nvSpPr>
        <p:spPr>
          <a:xfrm>
            <a:off x="7380312" y="3370848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460352" y="3514864"/>
            <a:ext cx="928072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423414" y="3298840"/>
                <a:ext cx="25304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414" y="3298840"/>
                <a:ext cx="253042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1707" r="-56098" b="-131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72000" y="2626459"/>
                <a:ext cx="2891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626459"/>
                <a:ext cx="289178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5532" r="-63830" b="-15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372200" y="2641476"/>
                <a:ext cx="26977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2641476"/>
                <a:ext cx="269776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6667" r="-75556" b="-131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380312" y="3649588"/>
                <a:ext cx="26977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3649588"/>
                <a:ext cx="269776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9545" r="-79545" b="-15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5660152" y="3514864"/>
            <a:ext cx="928072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623214" y="3298840"/>
                <a:ext cx="25304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214" y="3298840"/>
                <a:ext cx="253042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30952" r="-47619" b="-1475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578966" y="3649588"/>
                <a:ext cx="2891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966" y="3649588"/>
                <a:ext cx="289178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25000" r="-62500" b="-15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 flipH="1">
                <a:off x="4499992" y="4437112"/>
                <a:ext cx="394677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Conservation of momentum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AU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499992" y="4437112"/>
                <a:ext cx="3946778" cy="830997"/>
              </a:xfrm>
              <a:prstGeom prst="rect">
                <a:avLst/>
              </a:prstGeom>
              <a:blipFill rotWithShape="0">
                <a:blip r:embed="rId12"/>
                <a:stretch>
                  <a:fillRect l="-2315" t="-5882" r="-772" b="-73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3366" y="5888823"/>
                <a:ext cx="5758794" cy="6365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0.26(3.2−2.3)</m:t>
                          </m:r>
                        </m:num>
                        <m:den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0.07</m:t>
                          </m:r>
                        </m:den>
                      </m:f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=3.34 </m:t>
                      </m:r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66" y="5888823"/>
                <a:ext cx="5758794" cy="636521"/>
              </a:xfrm>
              <a:prstGeom prst="rect">
                <a:avLst/>
              </a:prstGeom>
              <a:blipFill rotWithShape="0">
                <a:blip r:embed="rId13"/>
                <a:stretch>
                  <a:fillRect b="-96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5211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 animBg="1"/>
      <p:bldP spid="10" grpId="0" animBg="1"/>
      <p:bldP spid="13" grpId="0"/>
      <p:bldP spid="19" grpId="0"/>
      <p:bldP spid="20" grpId="0"/>
      <p:bldP spid="21" grpId="0"/>
      <p:bldP spid="23" grpId="0"/>
      <p:bldP spid="24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Introduction to Physics e</a:t>
            </a:r>
            <a:r>
              <a:rPr lang="en-AU" sz="4000" b="1" dirty="0" smtClean="0"/>
              <a:t>xam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827583" y="1628800"/>
            <a:ext cx="74888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Only allowed to take in Standard Exam Calculator (“TI-30XB”)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Formula sheet provided (see next slide)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Make sure you s</a:t>
            </a:r>
            <a:r>
              <a:rPr lang="en-AU" sz="2800" dirty="0" smtClean="0"/>
              <a:t>how all working for Sections B and 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70C0"/>
                </a:solidFill>
              </a:rPr>
              <a:t>Note : all exam questions are taken from the textbook!</a:t>
            </a:r>
            <a:endParaRPr lang="en-AU" sz="28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772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Practice exam questions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8599056" cy="16561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53873" y="2447177"/>
                <a:ext cx="6166399" cy="505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Conservation of energy :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AU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AU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sSub>
                      <m:sSubPr>
                        <m:ctrlPr>
                          <a:rPr lang="en-AU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p>
                      <m:sSupPr>
                        <m:ctrlPr>
                          <a:rPr lang="en-AU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AU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  <m:sup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𝑔h</m:t>
                    </m:r>
                  </m:oMath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73" y="2447177"/>
                <a:ext cx="6166399" cy="505075"/>
              </a:xfrm>
              <a:prstGeom prst="rect">
                <a:avLst/>
              </a:prstGeom>
              <a:blipFill rotWithShape="0">
                <a:blip r:embed="rId5"/>
                <a:stretch>
                  <a:fillRect l="-1482" t="-7229" b="-204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9592" y="3343154"/>
                <a:ext cx="3843619" cy="8059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AU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AU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(3.34)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×9.8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=0.57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343154"/>
                <a:ext cx="3843619" cy="80592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5378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Practice exam questions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6" y="1496254"/>
            <a:ext cx="8338358" cy="474105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89228" y="3861048"/>
                <a:ext cx="6907108" cy="668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Centripetal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orce</m:t>
                    </m:r>
                    <m:r>
                      <a:rPr lang="en-AU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28" y="3861048"/>
                <a:ext cx="6907108" cy="668388"/>
              </a:xfrm>
              <a:prstGeom prst="rect">
                <a:avLst/>
              </a:prstGeom>
              <a:blipFill rotWithShape="0">
                <a:blip r:embed="rId5"/>
                <a:stretch>
                  <a:fillRect l="-1324" b="-81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55576" y="5373216"/>
                <a:ext cx="4993714" cy="7411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1800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(15.4)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12400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=34.4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373216"/>
                <a:ext cx="4993714" cy="7411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83568" y="4777407"/>
                <a:ext cx="612068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=15.4 </m:t>
                      </m:r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=1800 </m:t>
                      </m:r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=12.4 </m:t>
                      </m:r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=12400 </m:t>
                      </m:r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AU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777407"/>
                <a:ext cx="6120680" cy="307777"/>
              </a:xfrm>
              <a:prstGeom prst="rect">
                <a:avLst/>
              </a:prstGeom>
              <a:blipFill rotWithShape="0">
                <a:blip r:embed="rId7"/>
                <a:stretch>
                  <a:fillRect t="-2000" b="-34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562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Next steps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827583" y="1628800"/>
            <a:ext cx="74888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Make sure you are comfortable with unit conversions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Review the linear mechanics key facts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Familiarize yourself with the linear mechanics section of the formula sheet</a:t>
            </a: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Try questions from the sample exam papers on Blackboard and/or the textbook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283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8032" y="2667000"/>
            <a:ext cx="774730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6000" b="1" dirty="0" smtClean="0"/>
              <a:t>Revision </a:t>
            </a:r>
            <a:r>
              <a:rPr lang="en-AU" sz="6000" b="1" dirty="0" smtClean="0"/>
              <a:t>:</a:t>
            </a:r>
            <a:endParaRPr lang="en-AU" sz="6000" b="1" dirty="0" smtClean="0"/>
          </a:p>
          <a:p>
            <a:pPr algn="ctr">
              <a:defRPr/>
            </a:pPr>
            <a:r>
              <a:rPr lang="en-AU" sz="6000" b="1" dirty="0" smtClean="0"/>
              <a:t>rotational mechanics</a:t>
            </a:r>
            <a:endParaRPr lang="en-AU" sz="6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98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Formula sheet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747" y="1124346"/>
            <a:ext cx="4222469" cy="551763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381979" y="1124346"/>
            <a:ext cx="2134237" cy="22326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366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Formula sheet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46402"/>
            <a:ext cx="5184576" cy="54782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832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Formula sheet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747" y="1124346"/>
            <a:ext cx="4222469" cy="551763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93747" y="3284984"/>
            <a:ext cx="4196466" cy="10081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462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Formula sheet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44" y="2492896"/>
            <a:ext cx="8704336" cy="20185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12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11560" y="362744"/>
            <a:ext cx="806489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Rotational Mechanics key facts (</a:t>
            </a:r>
            <a:r>
              <a:rPr lang="en-AU" sz="4000" b="1" dirty="0" smtClean="0"/>
              <a:t>1/8)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610797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70C0"/>
                </a:solidFill>
              </a:rPr>
              <a:t>Analogous formulae to linear mechanics apply, where linear quantities are replaced by rotational quantities</a:t>
            </a:r>
            <a:endParaRPr lang="en-AU" sz="2800" dirty="0">
              <a:solidFill>
                <a:srgbClr val="0070C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043608" y="3140968"/>
            <a:ext cx="2736304" cy="28803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7" name="Straight Connector 6"/>
          <p:cNvCxnSpPr>
            <a:endCxn id="5" idx="7"/>
          </p:cNvCxnSpPr>
          <p:nvPr/>
        </p:nvCxnSpPr>
        <p:spPr>
          <a:xfrm flipV="1">
            <a:off x="2411760" y="3562781"/>
            <a:ext cx="967430" cy="101834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5" idx="6"/>
          </p:cNvCxnSpPr>
          <p:nvPr/>
        </p:nvCxnSpPr>
        <p:spPr>
          <a:xfrm>
            <a:off x="2411760" y="4581128"/>
            <a:ext cx="1368152" cy="0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867987" y="4077072"/>
                <a:ext cx="29424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AU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987" y="4077072"/>
                <a:ext cx="294248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4427985" y="3284984"/>
                <a:ext cx="424847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AU" sz="2400" dirty="0" smtClean="0"/>
                  <a:t>Displacement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sz="2400" dirty="0" smtClean="0"/>
                  <a:t> is equivalent to angle swept out </a:t>
                </a:r>
                <a14:m>
                  <m:oMath xmlns:m="http://schemas.openxmlformats.org/officeDocument/2006/math">
                    <m:r>
                      <a:rPr lang="en-A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AU" sz="2400" dirty="0" smtClean="0">
                  <a:ea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AU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AU" sz="2400" dirty="0" smtClean="0"/>
                  <a:t>Angle is measured in </a:t>
                </a:r>
                <a:r>
                  <a:rPr lang="en-AU" sz="2400" dirty="0" smtClean="0">
                    <a:solidFill>
                      <a:srgbClr val="FF0000"/>
                    </a:solidFill>
                  </a:rPr>
                  <a:t>radians</a:t>
                </a:r>
                <a:r>
                  <a:rPr lang="en-AU" sz="2400" dirty="0" smtClean="0"/>
                  <a:t>, where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AU" sz="2400" dirty="0" smtClean="0"/>
                  <a:t> is a complete circle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AU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AU" sz="2400" dirty="0" smtClean="0"/>
                  <a:t>1 revolution = 360 </a:t>
                </a:r>
                <a:r>
                  <a:rPr lang="en-AU" sz="2400" dirty="0" smtClean="0"/>
                  <a:t>degrees =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AU" sz="2400" dirty="0" smtClean="0"/>
                  <a:t> radians</a:t>
                </a: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5" y="3284984"/>
                <a:ext cx="4248472" cy="3046988"/>
              </a:xfrm>
              <a:prstGeom prst="rect">
                <a:avLst/>
              </a:prstGeom>
              <a:blipFill rotWithShape="0">
                <a:blip r:embed="rId5"/>
                <a:stretch>
                  <a:fillRect l="-1865" t="-1600" r="-1148" b="-36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6734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11560" y="362744"/>
            <a:ext cx="806489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Rotational Mechanics key facts (</a:t>
            </a:r>
            <a:r>
              <a:rPr lang="en-AU" sz="4000" b="1" dirty="0" smtClean="0"/>
              <a:t>1/8)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610797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70C0"/>
                </a:solidFill>
              </a:rPr>
              <a:t>Analogous formulae to linear mechanics apply, where linear quantities are replaced by rotational quantities</a:t>
            </a:r>
            <a:endParaRPr lang="en-AU" sz="2800" dirty="0">
              <a:solidFill>
                <a:srgbClr val="0070C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043608" y="3140968"/>
            <a:ext cx="2736304" cy="28803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7" name="Straight Connector 6"/>
          <p:cNvCxnSpPr>
            <a:endCxn id="5" idx="7"/>
          </p:cNvCxnSpPr>
          <p:nvPr/>
        </p:nvCxnSpPr>
        <p:spPr>
          <a:xfrm flipV="1">
            <a:off x="2411760" y="3562781"/>
            <a:ext cx="967430" cy="101834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5" idx="6"/>
          </p:cNvCxnSpPr>
          <p:nvPr/>
        </p:nvCxnSpPr>
        <p:spPr>
          <a:xfrm>
            <a:off x="2411760" y="4581128"/>
            <a:ext cx="1368152" cy="0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867987" y="4077072"/>
                <a:ext cx="29424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AU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987" y="4077072"/>
                <a:ext cx="294248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27985" y="3151081"/>
                <a:ext cx="4248472" cy="3014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AU" sz="2400" dirty="0" smtClean="0"/>
                  <a:t>Angular velocity </a:t>
                </a:r>
                <a14:m>
                  <m:oMath xmlns:m="http://schemas.openxmlformats.org/officeDocument/2006/math">
                    <m:r>
                      <a:rPr lang="en-A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AU" sz="2400" dirty="0" smtClean="0">
                    <a:ea typeface="Cambria Math" panose="02040503050406030204" pitchFamily="18" charset="0"/>
                  </a:rPr>
                  <a:t>  [units :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𝑟𝑎𝑑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AU" sz="2400" dirty="0" smtClean="0">
                    <a:ea typeface="Cambria Math" panose="02040503050406030204" pitchFamily="18" charset="0"/>
                  </a:rPr>
                  <a:t>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AU" sz="2400" dirty="0">
                  <a:ea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AU" sz="2400" dirty="0" smtClean="0">
                    <a:ea typeface="Cambria Math" panose="02040503050406030204" pitchFamily="18" charset="0"/>
                  </a:rPr>
                  <a:t>Angular acceleration </a:t>
                </a:r>
                <a14:m>
                  <m:oMath xmlns:m="http://schemas.openxmlformats.org/officeDocument/2006/math">
                    <m:r>
                      <a:rPr lang="en-A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AU" sz="2400" dirty="0" smtClean="0">
                    <a:ea typeface="Cambria Math" panose="02040503050406030204" pitchFamily="18" charset="0"/>
                  </a:rPr>
                  <a:t> [units :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𝑟𝑎𝑑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AU" sz="2400" dirty="0" smtClean="0">
                    <a:ea typeface="Cambria Math" panose="02040503050406030204" pitchFamily="18" charset="0"/>
                  </a:rPr>
                  <a:t>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AU" sz="2400" dirty="0">
                  <a:ea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AU" sz="2400" dirty="0" smtClean="0">
                    <a:ea typeface="Cambria Math" panose="02040503050406030204" pitchFamily="18" charset="0"/>
                  </a:rPr>
                  <a:t>Linear velocity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AU" sz="240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5" y="3151081"/>
                <a:ext cx="4248472" cy="3014223"/>
              </a:xfrm>
              <a:prstGeom prst="rect">
                <a:avLst/>
              </a:prstGeom>
              <a:blipFill rotWithShape="0">
                <a:blip r:embed="rId5"/>
                <a:stretch>
                  <a:fillRect l="-1865" b="-384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99792" y="3574177"/>
                <a:ext cx="2611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AU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3574177"/>
                <a:ext cx="261162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stCxn id="5" idx="7"/>
          </p:cNvCxnSpPr>
          <p:nvPr/>
        </p:nvCxnSpPr>
        <p:spPr>
          <a:xfrm flipH="1" flipV="1">
            <a:off x="2699792" y="2924944"/>
            <a:ext cx="679398" cy="63783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38630" y="2636912"/>
                <a:ext cx="2878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AU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630" y="2636912"/>
                <a:ext cx="287836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1922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Formula sheet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747" y="1124346"/>
            <a:ext cx="4222469" cy="551763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93746" y="1124346"/>
            <a:ext cx="2206245" cy="22326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00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11560" y="362744"/>
            <a:ext cx="806489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Rotational Mechanics key facts (</a:t>
            </a:r>
            <a:r>
              <a:rPr lang="en-AU" sz="4000" b="1" dirty="0" smtClean="0"/>
              <a:t>1/8)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610797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70C0"/>
                </a:solidFill>
              </a:rPr>
              <a:t>Analogous formulae to linear mechanics apply, where linear quantities are replaced by rotational quantities</a:t>
            </a:r>
            <a:endParaRPr lang="en-AU" sz="28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5536" y="3313681"/>
                <a:ext cx="4248472" cy="2275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AU" sz="2400" dirty="0" smtClean="0"/>
                  <a:t>Angular velocity </a:t>
                </a:r>
                <a14:m>
                  <m:oMath xmlns:m="http://schemas.openxmlformats.org/officeDocument/2006/math">
                    <m:r>
                      <a:rPr lang="en-A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AU" sz="2400" dirty="0" smtClean="0">
                    <a:ea typeface="Cambria Math" panose="02040503050406030204" pitchFamily="18" charset="0"/>
                  </a:rPr>
                  <a:t>  [units :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𝑟𝑎𝑑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AU" sz="2400" dirty="0" smtClean="0">
                    <a:ea typeface="Cambria Math" panose="02040503050406030204" pitchFamily="18" charset="0"/>
                  </a:rPr>
                  <a:t>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AU" sz="2400" dirty="0">
                  <a:ea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AU" sz="2400" dirty="0" smtClean="0">
                    <a:ea typeface="Cambria Math" panose="02040503050406030204" pitchFamily="18" charset="0"/>
                  </a:rPr>
                  <a:t>Angular acceleration </a:t>
                </a:r>
                <a14:m>
                  <m:oMath xmlns:m="http://schemas.openxmlformats.org/officeDocument/2006/math">
                    <m:r>
                      <a:rPr lang="en-A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AU" sz="2400" dirty="0" smtClean="0">
                    <a:ea typeface="Cambria Math" panose="02040503050406030204" pitchFamily="18" charset="0"/>
                  </a:rPr>
                  <a:t> [units :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𝑟𝑎𝑑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AU" sz="2400" dirty="0" smtClean="0">
                    <a:ea typeface="Cambria Math" panose="02040503050406030204" pitchFamily="18" charset="0"/>
                  </a:rPr>
                  <a:t>]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313681"/>
                <a:ext cx="4248472" cy="2275559"/>
              </a:xfrm>
              <a:prstGeom prst="rect">
                <a:avLst/>
              </a:prstGeom>
              <a:blipFill rotWithShape="0">
                <a:blip r:embed="rId4"/>
                <a:stretch>
                  <a:fillRect l="-2009" b="-536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88024" y="3313681"/>
                <a:ext cx="3888432" cy="2275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AU" sz="2400" dirty="0" smtClean="0"/>
                  <a:t>Linear velocity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AU" sz="2400" dirty="0" smtClean="0">
                    <a:ea typeface="Cambria Math" panose="02040503050406030204" pitchFamily="18" charset="0"/>
                  </a:rPr>
                  <a:t>  [units :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AU" sz="2400" dirty="0" smtClean="0">
                    <a:ea typeface="Cambria Math" panose="02040503050406030204" pitchFamily="18" charset="0"/>
                  </a:rPr>
                  <a:t>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AU" sz="2400" dirty="0">
                  <a:ea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AU" sz="2400" dirty="0" smtClean="0">
                    <a:ea typeface="Cambria Math" panose="02040503050406030204" pitchFamily="18" charset="0"/>
                  </a:rPr>
                  <a:t>Linear acceleration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AU" sz="2400" dirty="0" smtClean="0">
                    <a:ea typeface="Cambria Math" panose="02040503050406030204" pitchFamily="18" charset="0"/>
                  </a:rPr>
                  <a:t> [units :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AU" sz="2400" dirty="0" smtClean="0">
                    <a:ea typeface="Cambria Math" panose="02040503050406030204" pitchFamily="18" charset="0"/>
                  </a:rPr>
                  <a:t>]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313681"/>
                <a:ext cx="3888432" cy="2275559"/>
              </a:xfrm>
              <a:prstGeom prst="rect">
                <a:avLst/>
              </a:prstGeom>
              <a:blipFill rotWithShape="0">
                <a:blip r:embed="rId5"/>
                <a:stretch>
                  <a:fillRect l="-2038" b="-509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228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11560" y="362744"/>
            <a:ext cx="806489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Rotational Mechanics key facts (</a:t>
            </a:r>
            <a:r>
              <a:rPr lang="en-AU" sz="4000" b="1" dirty="0" smtClean="0"/>
              <a:t>2/8)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67544" y="1610797"/>
                <a:ext cx="8208912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rgbClr val="0070C0"/>
                    </a:solidFill>
                  </a:rPr>
                  <a:t>Equations of constant angular acceleration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800" dirty="0">
                  <a:solidFill>
                    <a:srgbClr val="0070C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800" dirty="0" smtClean="0">
                  <a:solidFill>
                    <a:srgbClr val="0070C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800" dirty="0">
                  <a:solidFill>
                    <a:srgbClr val="0070C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800" dirty="0" smtClean="0">
                  <a:solidFill>
                    <a:srgbClr val="0070C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800" dirty="0">
                  <a:solidFill>
                    <a:srgbClr val="0070C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800" dirty="0" smtClean="0">
                  <a:solidFill>
                    <a:srgbClr val="0070C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800" dirty="0">
                  <a:solidFill>
                    <a:srgbClr val="0070C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400" dirty="0" smtClean="0"/>
                  <a:t>They are all on the formula sheet, or you can remember them by analogy with the linear case with </a:t>
                </a:r>
                <a14:m>
                  <m:oMath xmlns:m="http://schemas.openxmlformats.org/officeDocument/2006/math">
                    <m:r>
                      <a:rPr lang="en-A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A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sz="2400" dirty="0" smtClean="0"/>
                  <a:t>, </a:t>
                </a:r>
                <a14:m>
                  <m:oMath xmlns:m="http://schemas.openxmlformats.org/officeDocument/2006/math">
                    <m:r>
                      <a:rPr lang="en-A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A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AU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A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A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AU" sz="2400" dirty="0" smtClean="0"/>
                  <a:t>.</a:t>
                </a:r>
                <a:endParaRPr lang="en-AU" sz="2400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10797"/>
                <a:ext cx="8208912" cy="4278094"/>
              </a:xfrm>
              <a:prstGeom prst="rect">
                <a:avLst/>
              </a:prstGeom>
              <a:blipFill rotWithShape="0">
                <a:blip r:embed="rId4"/>
                <a:stretch>
                  <a:fillRect l="-1337" t="-1282" r="-966" b="-227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436096" y="3096431"/>
                <a:ext cx="2952328" cy="4307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box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AU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096431"/>
                <a:ext cx="2952328" cy="4307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452110" y="3635732"/>
                <a:ext cx="168803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A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110" y="3635732"/>
                <a:ext cx="168803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166" r="-2888" b="-131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447241" y="4139788"/>
                <a:ext cx="31935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A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A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+2 </m:t>
                      </m:r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241" y="4139788"/>
                <a:ext cx="3193502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956" r="-3250" b="-344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39552" y="2627620"/>
                <a:ext cx="3456384" cy="5023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box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AU" sz="28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627620"/>
                <a:ext cx="3456384" cy="502317"/>
              </a:xfrm>
              <a:prstGeom prst="rect">
                <a:avLst/>
              </a:prstGeom>
              <a:blipFill rotWithShape="0">
                <a:blip r:embed="rId8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50697" y="3306559"/>
                <a:ext cx="212076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AU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97" y="3306559"/>
                <a:ext cx="2120761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550697" y="3949717"/>
                <a:ext cx="387100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AU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AU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+2 </m:t>
                      </m:r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97" y="3949717"/>
                <a:ext cx="3871009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436096" y="255561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Analogous to linear case:</a:t>
            </a:r>
            <a:endParaRPr lang="en-A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456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  <p:bldP spid="16" grpId="0"/>
      <p:bldP spid="18" grpId="0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11560" y="362744"/>
            <a:ext cx="806489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Rotational Mechanics key facts (</a:t>
            </a:r>
            <a:r>
              <a:rPr lang="en-AU" sz="4000" b="1" dirty="0" smtClean="0"/>
              <a:t>3/8)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610797"/>
            <a:ext cx="7488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In linear motion, force causes acceleration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In rotational motion, the </a:t>
            </a:r>
            <a:r>
              <a:rPr lang="en-AU" sz="2800" dirty="0" smtClean="0">
                <a:solidFill>
                  <a:srgbClr val="FF0000"/>
                </a:solidFill>
              </a:rPr>
              <a:t>torque of a force causes angular acceleration about an axis/pivot</a:t>
            </a:r>
            <a:endParaRPr lang="en-AU" sz="2800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979712" y="4869160"/>
            <a:ext cx="216024" cy="21602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059832" y="4365104"/>
            <a:ext cx="504056" cy="16561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91880" y="3789040"/>
                <a:ext cx="3590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AU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789040"/>
                <a:ext cx="359073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597369" y="4374232"/>
            <a:ext cx="732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axis</a:t>
            </a:r>
            <a:endParaRPr lang="en-AU" sz="2400" dirty="0">
              <a:solidFill>
                <a:srgbClr val="0070C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051720" y="4977172"/>
            <a:ext cx="1224136" cy="396044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618235" y="4664749"/>
                <a:ext cx="29758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AU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235" y="4664749"/>
                <a:ext cx="297581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72000" y="3861048"/>
                <a:ext cx="43204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0070C0"/>
                    </a:solidFill>
                  </a:rPr>
                  <a:t>Torque </a:t>
                </a:r>
                <a14:m>
                  <m:oMath xmlns:m="http://schemas.openxmlformats.org/officeDocument/2006/math">
                    <m:r>
                      <a:rPr lang="en-AU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AU" sz="2400" dirty="0" smtClean="0">
                    <a:solidFill>
                      <a:srgbClr val="0070C0"/>
                    </a:solidFill>
                  </a:rPr>
                  <a:t> = force x perpendicular distance to the axis</a:t>
                </a:r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861048"/>
                <a:ext cx="4320480" cy="830997"/>
              </a:xfrm>
              <a:prstGeom prst="rect">
                <a:avLst/>
              </a:prstGeom>
              <a:blipFill rotWithShape="0">
                <a:blip r:embed="rId6"/>
                <a:stretch>
                  <a:fillRect l="-2116" t="-5839" r="-282" b="-1532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564231" y="5030508"/>
                <a:ext cx="1384033" cy="492443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AU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231" y="5030508"/>
                <a:ext cx="1384033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644008" y="5919663"/>
                <a:ext cx="41044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0070C0"/>
                    </a:solidFill>
                  </a:rPr>
                  <a:t>The units of torque are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5919663"/>
                <a:ext cx="4104456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2377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455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19" grpId="0"/>
      <p:bldP spid="18" grpId="0"/>
      <p:bldP spid="20" grpId="0" animBg="1"/>
      <p:bldP spid="2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11560" y="362744"/>
            <a:ext cx="806489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Rotational Mechanics key facts (</a:t>
            </a:r>
            <a:r>
              <a:rPr lang="en-AU" sz="4000" b="1" dirty="0" smtClean="0"/>
              <a:t>4/8)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55576" y="1610797"/>
                <a:ext cx="7848872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800" dirty="0" smtClean="0"/>
                  <a:t>In linear motion, the acceleration is determined by the mass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AU" sz="2800" dirty="0" smtClean="0"/>
                  <a:t> :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𝑚𝑎</m:t>
                    </m:r>
                  </m:oMath>
                </a14:m>
                <a:endParaRPr lang="en-AU" sz="28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800" dirty="0" smtClean="0"/>
                  <a:t>In rotational motion, </a:t>
                </a:r>
                <a:r>
                  <a:rPr lang="en-AU" sz="2800" dirty="0" smtClean="0">
                    <a:solidFill>
                      <a:srgbClr val="FF0000"/>
                    </a:solidFill>
                  </a:rPr>
                  <a:t>the role of mass is played by the </a:t>
                </a:r>
                <a:r>
                  <a:rPr lang="en-AU" sz="2800" dirty="0" smtClean="0">
                    <a:solidFill>
                      <a:srgbClr val="FF0000"/>
                    </a:solidFill>
                  </a:rPr>
                  <a:t>rotational inertia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AU" sz="2800" dirty="0" smtClean="0">
                    <a:solidFill>
                      <a:srgbClr val="FF0000"/>
                    </a:solidFill>
                  </a:rPr>
                  <a:t> of the body about the axis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610797"/>
                <a:ext cx="7848872" cy="2246769"/>
              </a:xfrm>
              <a:prstGeom prst="rect">
                <a:avLst/>
              </a:prstGeom>
              <a:blipFill rotWithShape="0">
                <a:blip r:embed="rId4"/>
                <a:stretch>
                  <a:fillRect l="-1399" t="-2439" r="-1632" b="-677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23928" y="4520733"/>
                <a:ext cx="1341136" cy="492443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AU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520733"/>
                <a:ext cx="1341136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331641" y="5373216"/>
            <a:ext cx="6408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0070C0"/>
                </a:solidFill>
              </a:rPr>
              <a:t>t</a:t>
            </a:r>
            <a:r>
              <a:rPr lang="en-AU" sz="2400" dirty="0" smtClean="0">
                <a:solidFill>
                  <a:srgbClr val="0070C0"/>
                </a:solidFill>
              </a:rPr>
              <a:t>orque = </a:t>
            </a:r>
            <a:r>
              <a:rPr lang="en-AU" sz="2400" dirty="0" smtClean="0">
                <a:solidFill>
                  <a:srgbClr val="0070C0"/>
                </a:solidFill>
              </a:rPr>
              <a:t>rotational inertia </a:t>
            </a:r>
            <a:r>
              <a:rPr lang="en-AU" sz="2400" dirty="0" smtClean="0">
                <a:solidFill>
                  <a:srgbClr val="0070C0"/>
                </a:solidFill>
              </a:rPr>
              <a:t>x angular acceleration</a:t>
            </a:r>
            <a:endParaRPr lang="en-AU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971600" y="4581128"/>
                <a:ext cx="14493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581128"/>
                <a:ext cx="1449371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4202" r="-2521" b="-655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1577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11560" y="362744"/>
            <a:ext cx="806489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Rotational Mechanics key facts </a:t>
            </a:r>
            <a:r>
              <a:rPr lang="en-AU" sz="4000" b="1" dirty="0" smtClean="0"/>
              <a:t>(5/8)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755576" y="1610797"/>
                <a:ext cx="7848872" cy="4993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rgbClr val="0070C0"/>
                    </a:solidFill>
                  </a:rPr>
                  <a:t>What is the rotational inertia about an axis?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chemeClr val="tx1"/>
                    </a:solidFill>
                  </a:rPr>
                  <a:t>D</a:t>
                </a:r>
                <a:r>
                  <a:rPr lang="en-AU" sz="2800" dirty="0" smtClean="0">
                    <a:solidFill>
                      <a:schemeClr val="tx1"/>
                    </a:solidFill>
                  </a:rPr>
                  <a:t>ifferent </a:t>
                </a:r>
                <a:r>
                  <a:rPr lang="en-AU" sz="2800" dirty="0" smtClean="0">
                    <a:solidFill>
                      <a:schemeClr val="tx1"/>
                    </a:solidFill>
                  </a:rPr>
                  <a:t>bodies have different </a:t>
                </a:r>
                <a:r>
                  <a:rPr lang="en-AU" sz="2800" dirty="0" smtClean="0">
                    <a:solidFill>
                      <a:schemeClr val="tx1"/>
                    </a:solidFill>
                  </a:rPr>
                  <a:t>rotational inertia depending on their mass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AU" sz="2800" dirty="0" smtClean="0">
                    <a:solidFill>
                      <a:schemeClr val="tx1"/>
                    </a:solidFill>
                  </a:rPr>
                  <a:t> and radius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AU" sz="2800" dirty="0" smtClean="0">
                    <a:solidFill>
                      <a:schemeClr val="tx1"/>
                    </a:solidFill>
                  </a:rPr>
                  <a:t> / length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AU" sz="2800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8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800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800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1200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400" dirty="0" smtClean="0"/>
                  <a:t>General formula for a system of particles: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AU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AU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610797"/>
                <a:ext cx="7848872" cy="4993739"/>
              </a:xfrm>
              <a:prstGeom prst="rect">
                <a:avLst/>
              </a:prstGeom>
              <a:blipFill rotWithShape="0">
                <a:blip r:embed="rId4"/>
                <a:stretch>
                  <a:fillRect l="-1399" t="-1099" b="-1660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44" y="3717032"/>
            <a:ext cx="8704336" cy="20185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844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11560" y="362744"/>
            <a:ext cx="806489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Rotational Mechanics key facts </a:t>
            </a:r>
            <a:r>
              <a:rPr lang="en-AU" sz="4000" b="1" dirty="0" smtClean="0"/>
              <a:t>(5/8)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1610797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70C0"/>
                </a:solidFill>
              </a:rPr>
              <a:t>For a composite system, the rotational inertia about an axis is the sum of the components </a:t>
            </a:r>
            <a:endParaRPr lang="en-AU" sz="2800" dirty="0" smtClean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131840" y="2915652"/>
                <a:ext cx="26110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A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915652"/>
                <a:ext cx="2611099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336" r="-467" b="-1475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769318" y="5085184"/>
            <a:ext cx="3528392" cy="100811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6" name="Straight Connector 5"/>
          <p:cNvCxnSpPr/>
          <p:nvPr/>
        </p:nvCxnSpPr>
        <p:spPr>
          <a:xfrm>
            <a:off x="2555776" y="4293096"/>
            <a:ext cx="0" cy="23042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259632" y="5301208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403648" y="4941168"/>
            <a:ext cx="112986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555776" y="6237311"/>
            <a:ext cx="1741934" cy="1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907704" y="4499828"/>
                <a:ext cx="19523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499828"/>
                <a:ext cx="195231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1250" r="-2187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3368657" y="6300028"/>
                <a:ext cx="19523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657" y="6300028"/>
                <a:ext cx="195231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56250" r="-53125" b="-655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1064401" y="4859868"/>
                <a:ext cx="19523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401" y="4859868"/>
                <a:ext cx="195231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40625" r="-6875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2987824" y="4638775"/>
                <a:ext cx="22059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0070C0"/>
                    </a:solidFill>
                  </a:rPr>
                  <a:t>Disk of mass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638775"/>
                <a:ext cx="2205960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4144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55576" y="3645024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e.g. particle sitting on a disk …</a:t>
            </a:r>
            <a:endParaRPr lang="en-AU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5579661" y="5373860"/>
                <a:ext cx="2820203" cy="4307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661" y="5373860"/>
                <a:ext cx="2820203" cy="43075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7131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 animBg="1"/>
      <p:bldP spid="15" grpId="0"/>
      <p:bldP spid="17" grpId="0"/>
      <p:bldP spid="18" grpId="0"/>
      <p:bldP spid="16" grpId="0"/>
      <p:bldP spid="19" grpId="0"/>
      <p:bldP spid="2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11560" y="362744"/>
            <a:ext cx="806489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Rotational Mechanics key facts </a:t>
            </a:r>
            <a:r>
              <a:rPr lang="en-AU" sz="4000" b="1" dirty="0" smtClean="0"/>
              <a:t>(</a:t>
            </a:r>
            <a:r>
              <a:rPr lang="en-AU" sz="4000" b="1" dirty="0" smtClean="0"/>
              <a:t>6/8</a:t>
            </a:r>
            <a:r>
              <a:rPr lang="en-AU" sz="4000" b="1" dirty="0" smtClean="0"/>
              <a:t>)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5576" y="1610797"/>
                <a:ext cx="7848872" cy="2347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rgbClr val="FF0000"/>
                    </a:solidFill>
                  </a:rPr>
                  <a:t>Rotational energy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800" dirty="0" smtClean="0"/>
                  <a:t>In linear motion, kinetic energy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AU" sz="2800" dirty="0" smtClean="0">
                  <a:solidFill>
                    <a:srgbClr val="0070C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800" dirty="0">
                  <a:solidFill>
                    <a:srgbClr val="0070C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chemeClr val="tx1"/>
                    </a:solidFill>
                  </a:rPr>
                  <a:t>In rotational motion, kinetic energy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A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A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sSup>
                      <m:sSupPr>
                        <m:ctrlPr>
                          <a:rPr lang="en-A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A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AU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610797"/>
                <a:ext cx="7848872" cy="2347822"/>
              </a:xfrm>
              <a:prstGeom prst="rect">
                <a:avLst/>
              </a:prstGeom>
              <a:blipFill rotWithShape="0">
                <a:blip r:embed="rId4"/>
                <a:stretch>
                  <a:fillRect l="-1399" t="-2338" b="-493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2699792" y="4581128"/>
            <a:ext cx="1584176" cy="16561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923928" y="4509120"/>
            <a:ext cx="504056" cy="43204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1960" y="4293096"/>
                <a:ext cx="3509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AU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293096"/>
                <a:ext cx="350930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3419872" y="5301208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3191095" y="4839543"/>
            <a:ext cx="732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axis</a:t>
            </a:r>
            <a:endParaRPr lang="en-AU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788024" y="5013176"/>
                <a:ext cx="27363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>
                    <a:solidFill>
                      <a:srgbClr val="0070C0"/>
                    </a:solidFill>
                  </a:rPr>
                  <a:t>r</a:t>
                </a:r>
                <a:r>
                  <a:rPr lang="en-AU" sz="2400" dirty="0" smtClean="0">
                    <a:solidFill>
                      <a:srgbClr val="0070C0"/>
                    </a:solidFill>
                  </a:rPr>
                  <a:t>otational inertia </a:t>
                </a:r>
                <a:r>
                  <a:rPr lang="en-AU" sz="2400" dirty="0" smtClean="0">
                    <a:solidFill>
                      <a:srgbClr val="0070C0"/>
                    </a:solidFill>
                  </a:rPr>
                  <a:t>about axis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5013176"/>
                <a:ext cx="2736304" cy="830997"/>
              </a:xfrm>
              <a:prstGeom prst="rect">
                <a:avLst/>
              </a:prstGeom>
              <a:blipFill rotWithShape="0">
                <a:blip r:embed="rId6"/>
                <a:stretch>
                  <a:fillRect l="-3341" t="-5839" b="-1532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4209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6" grpId="0" animBg="1"/>
      <p:bldP spid="18" grpId="0"/>
      <p:bldP spid="1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11560" y="362744"/>
            <a:ext cx="806489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Rotational Mechanics key facts </a:t>
            </a:r>
            <a:r>
              <a:rPr lang="en-AU" sz="4000" b="1" dirty="0" smtClean="0"/>
              <a:t>(6/8)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5576" y="1610797"/>
                <a:ext cx="7848872" cy="2347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rgbClr val="FF0000"/>
                    </a:solidFill>
                  </a:rPr>
                  <a:t>Rotational energy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800" dirty="0" smtClean="0"/>
                  <a:t>In linear motion, kinetic energy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AU" sz="2800" dirty="0" smtClean="0">
                  <a:solidFill>
                    <a:srgbClr val="0070C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800" dirty="0">
                  <a:solidFill>
                    <a:srgbClr val="0070C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chemeClr val="tx1"/>
                    </a:solidFill>
                  </a:rPr>
                  <a:t>In rotational motion, kinetic energy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A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A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sSup>
                      <m:sSupPr>
                        <m:ctrlPr>
                          <a:rPr lang="en-A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A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AU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610797"/>
                <a:ext cx="7848872" cy="2347822"/>
              </a:xfrm>
              <a:prstGeom prst="rect">
                <a:avLst/>
              </a:prstGeom>
              <a:blipFill rotWithShape="0">
                <a:blip r:embed="rId4"/>
                <a:stretch>
                  <a:fillRect l="-1399" t="-2338" b="-493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1331640" y="4581128"/>
            <a:ext cx="1584176" cy="16561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4" name="Straight Connector 3"/>
          <p:cNvCxnSpPr/>
          <p:nvPr/>
        </p:nvCxnSpPr>
        <p:spPr>
          <a:xfrm>
            <a:off x="755576" y="6381328"/>
            <a:ext cx="28083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123728" y="5373216"/>
            <a:ext cx="2088232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84164" y="5157192"/>
                <a:ext cx="2878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AU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164" y="5157192"/>
                <a:ext cx="287836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2555776" y="4509120"/>
            <a:ext cx="504056" cy="43204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843808" y="4293096"/>
                <a:ext cx="3509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AU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293096"/>
                <a:ext cx="350930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31512" y="4869160"/>
                <a:ext cx="3240360" cy="874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0070C0"/>
                    </a:solidFill>
                  </a:rPr>
                  <a:t>Energy of rolling object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box>
                      <m:boxPr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sSup>
                      <m:sSupPr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512" y="4869160"/>
                <a:ext cx="3240360" cy="874407"/>
              </a:xfrm>
              <a:prstGeom prst="rect">
                <a:avLst/>
              </a:prstGeom>
              <a:blipFill rotWithShape="0">
                <a:blip r:embed="rId7"/>
                <a:stretch>
                  <a:fillRect l="-3008" t="-559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619672" y="4797152"/>
                <a:ext cx="3892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AU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797152"/>
                <a:ext cx="389274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3624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11560" y="362744"/>
            <a:ext cx="806489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Rotational Mechanics key facts </a:t>
            </a:r>
            <a:r>
              <a:rPr lang="en-AU" sz="4000" b="1" dirty="0" smtClean="0"/>
              <a:t>(</a:t>
            </a:r>
            <a:r>
              <a:rPr lang="en-AU" sz="4000" b="1" dirty="0" smtClean="0"/>
              <a:t>7/8</a:t>
            </a:r>
            <a:r>
              <a:rPr lang="en-AU" sz="4000" b="1" dirty="0" smtClean="0"/>
              <a:t>)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755576" y="1610797"/>
                <a:ext cx="7848872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rgbClr val="FF0000"/>
                    </a:solidFill>
                  </a:rPr>
                  <a:t>Angular momentum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AU" sz="2800" dirty="0" smtClean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800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800" dirty="0" smtClean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800" dirty="0">
                  <a:solidFill>
                    <a:srgbClr val="FF0000"/>
                  </a:solidFill>
                </a:endParaRPr>
              </a:p>
              <a:p>
                <a:endParaRPr lang="en-AU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800" dirty="0" smtClean="0"/>
                  <a:t>In linear motion, momentum is conserved if there is no external force (e.g. colliding particles)</a:t>
                </a:r>
                <a:endParaRPr lang="en-AU" sz="2800" dirty="0" smtClean="0">
                  <a:solidFill>
                    <a:srgbClr val="0070C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800" dirty="0">
                  <a:solidFill>
                    <a:srgbClr val="0070C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rgbClr val="0070C0"/>
                    </a:solidFill>
                  </a:rPr>
                  <a:t>In rotational motion, angular momentum is conserved if there is no external torque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610797"/>
                <a:ext cx="7848872" cy="4401205"/>
              </a:xfrm>
              <a:prstGeom prst="rect">
                <a:avLst/>
              </a:prstGeom>
              <a:blipFill rotWithShape="0">
                <a:blip r:embed="rId4"/>
                <a:stretch>
                  <a:fillRect l="-1399" t="-1247" r="-78" b="-30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843808" y="2492896"/>
                <a:ext cx="5014271" cy="584775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AU" sz="3200" dirty="0" smtClean="0">
                    <a:solidFill>
                      <a:srgbClr val="0070C0"/>
                    </a:solidFill>
                  </a:rPr>
                  <a:t>Angular momentum </a:t>
                </a:r>
                <a14:m>
                  <m:oMath xmlns:m="http://schemas.openxmlformats.org/officeDocument/2006/math">
                    <m:r>
                      <a:rPr lang="en-AU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AU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AU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AU" sz="3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492896"/>
                <a:ext cx="5014271" cy="584775"/>
              </a:xfrm>
              <a:prstGeom prst="rect">
                <a:avLst/>
              </a:prstGeom>
              <a:blipFill rotWithShape="0">
                <a:blip r:embed="rId5"/>
                <a:stretch>
                  <a:fillRect l="-3034" t="-11224" b="-32653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971600" y="2627620"/>
                <a:ext cx="14217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𝑚𝑣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627620"/>
                <a:ext cx="1421799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4701" r="-2564" b="-245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3331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11560" y="362744"/>
            <a:ext cx="806489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Rotational Mechanics key facts </a:t>
            </a:r>
            <a:r>
              <a:rPr lang="en-AU" sz="4000" b="1" dirty="0" smtClean="0"/>
              <a:t>(8/8)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1610797"/>
            <a:ext cx="78488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FF0000"/>
                </a:solidFill>
              </a:rPr>
              <a:t>Rotational e</a:t>
            </a:r>
            <a:r>
              <a:rPr lang="en-AU" sz="2800" dirty="0" smtClean="0">
                <a:solidFill>
                  <a:srgbClr val="FF0000"/>
                </a:solidFill>
              </a:rPr>
              <a:t>quilibrium</a:t>
            </a:r>
            <a:endParaRPr lang="en-AU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In linear motion, a system is in equilibrium when the forces balance in all directions</a:t>
            </a:r>
            <a:endParaRPr lang="en-AU" sz="28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70C0"/>
                </a:solidFill>
              </a:rPr>
              <a:t>In rotational motion, a system is in equilibrium when the torques balance</a:t>
            </a:r>
          </a:p>
        </p:txBody>
      </p:sp>
      <p:sp>
        <p:nvSpPr>
          <p:cNvPr id="2" name="Isosceles Triangle 1"/>
          <p:cNvSpPr/>
          <p:nvPr/>
        </p:nvSpPr>
        <p:spPr>
          <a:xfrm>
            <a:off x="2555776" y="5661248"/>
            <a:ext cx="504056" cy="72008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4" name="Straight Connector 3"/>
          <p:cNvCxnSpPr/>
          <p:nvPr/>
        </p:nvCxnSpPr>
        <p:spPr>
          <a:xfrm>
            <a:off x="899592" y="5661248"/>
            <a:ext cx="432048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899592" y="5085184"/>
            <a:ext cx="576064" cy="50405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4788024" y="5205392"/>
            <a:ext cx="432048" cy="38384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87624" y="5373216"/>
            <a:ext cx="0" cy="7200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004048" y="5373216"/>
            <a:ext cx="0" cy="7200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99592" y="6165304"/>
                <a:ext cx="64049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6165304"/>
                <a:ext cx="64049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1429" r="-11429" b="-245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723592" y="6165304"/>
                <a:ext cx="64049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592" y="6165304"/>
                <a:ext cx="64049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2381" r="-11429" b="-245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1187624" y="5301208"/>
            <a:ext cx="158417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843808" y="5295405"/>
            <a:ext cx="2160240" cy="580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835696" y="4859868"/>
                <a:ext cx="3995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24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859868"/>
                <a:ext cx="39959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6667" r="-6061" b="-131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3779912" y="4869160"/>
                <a:ext cx="4067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24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4869160"/>
                <a:ext cx="406714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6418" r="-5970" b="-15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5747771" y="5507940"/>
                <a:ext cx="300069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24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771" y="5507940"/>
                <a:ext cx="3000693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033" r="-407" b="-2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6006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8" grpId="0"/>
      <p:bldP spid="14" grpId="0"/>
      <p:bldP spid="19" grpId="0"/>
      <p:bldP spid="21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Formula sheet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96752"/>
            <a:ext cx="5092640" cy="53285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934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Practice exam questions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24744"/>
            <a:ext cx="6512443" cy="55286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7584" y="3502297"/>
                <a:ext cx="5544616" cy="4307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×10×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(0.2)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=0.2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𝑘𝑔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502297"/>
                <a:ext cx="5544616" cy="4307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7504" y="4492777"/>
                <a:ext cx="3488199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𝑟𝑎𝑑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492777"/>
                <a:ext cx="3488199" cy="69384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732240" y="4581128"/>
            <a:ext cx="864096" cy="909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995936" y="4366393"/>
                <a:ext cx="4720713" cy="4307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×2×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=100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366393"/>
                <a:ext cx="4720713" cy="43075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31640" y="5877272"/>
                <a:ext cx="4575163" cy="4307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𝐾𝐸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×0.2×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=40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5877272"/>
                <a:ext cx="4575163" cy="43075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431960" y="4823388"/>
                <a:ext cx="2092368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AU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AU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=15.9 </m:t>
                      </m:r>
                      <m:r>
                        <a:rPr lang="en-AU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𝑟𝑒𝑣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960" y="4823388"/>
                <a:ext cx="2092368" cy="69384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0150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Practice exam questions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35" y="1340768"/>
            <a:ext cx="8557337" cy="54726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65502" y="2879172"/>
                <a:ext cx="4518929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−20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=−0.167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𝑟𝑎𝑑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502" y="2879172"/>
                <a:ext cx="4518929" cy="69384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51720" y="4787860"/>
                <a:ext cx="46795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=0.2×0.167=0.033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787860"/>
                <a:ext cx="4679551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522" r="-391" b="-655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273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Practice exam questions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268760"/>
            <a:ext cx="9004974" cy="2664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6" y="4149080"/>
            <a:ext cx="9030618" cy="23415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619672" y="2339554"/>
                <a:ext cx="7344816" cy="666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The tension is providing the centripetal force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339554"/>
                <a:ext cx="7344816" cy="666401"/>
              </a:xfrm>
              <a:prstGeom prst="rect">
                <a:avLst/>
              </a:prstGeom>
              <a:blipFill rotWithShape="0">
                <a:blip r:embed="rId6"/>
                <a:stretch>
                  <a:fillRect l="-1328" b="-917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459982" y="2987660"/>
                <a:ext cx="104812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982" y="2987660"/>
                <a:ext cx="1048122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326" r="-116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315677" y="3654061"/>
                <a:ext cx="76488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Double </a:t>
                </a:r>
                <a14:m>
                  <m:oMath xmlns:m="http://schemas.openxmlformats.org/officeDocument/2006/math">
                    <m:r>
                      <a:rPr lang="en-AU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AU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AU" sz="2400" dirty="0" smtClean="0">
                    <a:solidFill>
                      <a:srgbClr val="FF0000"/>
                    </a:solidFill>
                  </a:rPr>
                  <a:t> Double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A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AU" sz="2400" dirty="0" smtClean="0">
                    <a:solidFill>
                      <a:srgbClr val="FF0000"/>
                    </a:solidFill>
                  </a:rPr>
                  <a:t> Factor 4 increase in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→</m:t>
                    </m:r>
                  </m:oMath>
                </a14:m>
                <a:r>
                  <a:rPr lang="en-AU" sz="2400" dirty="0" smtClean="0">
                    <a:solidFill>
                      <a:srgbClr val="FF0000"/>
                    </a:solidFill>
                  </a:rPr>
                  <a:t> Option D</a:t>
                </a:r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677" y="3654061"/>
                <a:ext cx="7648811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1275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 flipH="1">
            <a:off x="3885054" y="5200650"/>
            <a:ext cx="4935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Impossible to say because it depends on the axis – Option D</a:t>
            </a:r>
            <a:endParaRPr lang="en-AU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364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Practice exam questions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628800"/>
            <a:ext cx="9055740" cy="2249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0112" y="275350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Option C is correct </a:t>
            </a:r>
            <a:endParaRPr lang="en-AU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702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Practice exam questions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1" y="1052736"/>
            <a:ext cx="8173623" cy="57139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10995" y="2151526"/>
                <a:ext cx="5653293" cy="7014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=21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𝑟𝑝𝑚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21×2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𝑟𝑎𝑑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=2.2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𝑟𝑎𝑑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995" y="2151526"/>
                <a:ext cx="5653293" cy="7014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403648" y="4859868"/>
                <a:ext cx="442915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=28×2.2=62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859868"/>
                <a:ext cx="4429157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8164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Practice exam questions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891218" cy="558924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043608" y="4293096"/>
                <a:ext cx="31885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293096"/>
                <a:ext cx="3188502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765" r="-3059" b="-344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043608" y="2359913"/>
                <a:ext cx="54364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𝑟𝑒𝑣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=3×2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𝑟𝑎𝑑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=18.8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359913"/>
                <a:ext cx="5436425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785" r="-785" b="-131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043608" y="2843644"/>
                <a:ext cx="220244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=1.7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𝑟𝑎𝑑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843644"/>
                <a:ext cx="2202448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554" b="-655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096348" y="3347700"/>
                <a:ext cx="21075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𝑟𝑎𝑑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AU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348" y="3347700"/>
                <a:ext cx="2107500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734" r="-867" b="-131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635896" y="3327375"/>
                <a:ext cx="20520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What is </a:t>
                </a:r>
                <a14:m>
                  <m:oMath xmlns:m="http://schemas.openxmlformats.org/officeDocument/2006/math">
                    <m:r>
                      <a:rPr lang="en-AU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AU" sz="2400" dirty="0" smtClean="0">
                    <a:solidFill>
                      <a:srgbClr val="FF0000"/>
                    </a:solidFill>
                  </a:rPr>
                  <a:t>?</a:t>
                </a:r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327375"/>
                <a:ext cx="2052049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4451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043608" y="5104362"/>
                <a:ext cx="4675207" cy="4128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2×1.7×18.8</m:t>
                          </m:r>
                        </m:e>
                      </m:rad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=8.0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𝑟𝑎𝑑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AU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104362"/>
                <a:ext cx="4675207" cy="41287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2510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Practice exam questions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7205600" cy="56886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691680" y="2483604"/>
                <a:ext cx="5227072" cy="4367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=0.66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box>
                            <m:box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AU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0.95</m:t>
                                  </m:r>
                                </m:num>
                                <m:den>
                                  <m:r>
                                    <a:rPr lang="en-AU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=0.15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𝑘𝑔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483604"/>
                <a:ext cx="5227072" cy="4367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83568" y="4725144"/>
                <a:ext cx="7021445" cy="7014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=170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𝑟𝑝𝑚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170×2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𝑟𝑎𝑑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=17.8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𝑟𝑎𝑑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725144"/>
                <a:ext cx="7021445" cy="7014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475656" y="5795972"/>
                <a:ext cx="522306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=0.15×17.8=2.7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𝑘𝑔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795972"/>
                <a:ext cx="5223066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583" b="-35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364088" y="4067780"/>
                <a:ext cx="10625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067780"/>
                <a:ext cx="1062535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6897" r="-2874" b="-655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3080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" grpId="0"/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Practice exam questions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9" y="1124744"/>
            <a:ext cx="9062813" cy="280831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899592" y="3645024"/>
            <a:ext cx="1800200" cy="1800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699792" y="3645024"/>
            <a:ext cx="0" cy="90010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483768" y="4509120"/>
                <a:ext cx="48899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𝑀𝑔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509120"/>
                <a:ext cx="48899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4691" r="-23457" b="-35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>
            <a:off x="1547664" y="3645024"/>
            <a:ext cx="1124008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187624" y="3429000"/>
                <a:ext cx="48899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429000"/>
                <a:ext cx="488990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1619672" y="4761148"/>
            <a:ext cx="0" cy="90010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403648" y="5651956"/>
                <a:ext cx="48899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651956"/>
                <a:ext cx="488990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8750" r="-17500" b="-245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V="1">
            <a:off x="760040" y="3519010"/>
            <a:ext cx="1795736" cy="178219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115616" y="4088105"/>
                <a:ext cx="6183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15 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088105"/>
                <a:ext cx="618311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9901" r="-5941" b="-8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 flipV="1">
            <a:off x="1043648" y="4869160"/>
            <a:ext cx="720040" cy="722342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765362" y="5024209"/>
                <a:ext cx="43037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5 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362" y="5024209"/>
                <a:ext cx="430374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20000" r="-12857" b="-58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611560" y="2852936"/>
            <a:ext cx="5621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In equilibrium, torques about pivot balance</a:t>
            </a:r>
            <a:endParaRPr lang="en-AU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07904" y="3573016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Torque = Force x perpendicular distance to pivot</a:t>
            </a:r>
            <a:endParaRPr lang="en-AU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2915816" y="4664170"/>
                <a:ext cx="6166137" cy="3130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×15</m:t>
                      </m:r>
                      <m:func>
                        <m:funcPr>
                          <m:ctrlP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50=</m:t>
                          </m:r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𝑀𝑔</m:t>
                          </m:r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×15</m:t>
                          </m:r>
                          <m:func>
                            <m:funcPr>
                              <m:ctrlP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0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e>
                          </m:func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×5</m:t>
                          </m:r>
                          <m:func>
                            <m:funcPr>
                              <m:ctrlP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0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AU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4664170"/>
                <a:ext cx="6166137" cy="313002"/>
              </a:xfrm>
              <a:prstGeom prst="rect">
                <a:avLst/>
              </a:prstGeom>
              <a:blipFill rotWithShape="0">
                <a:blip r:embed="rId10"/>
                <a:stretch>
                  <a:fillRect b="-3137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3275856" y="5085184"/>
                <a:ext cx="516375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Using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=2500 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=700 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AU" sz="2400" dirty="0" smtClean="0">
                    <a:solidFill>
                      <a:srgbClr val="FF0000"/>
                    </a:solidFill>
                  </a:rPr>
                  <a:t> and re-arranging the equation …</a:t>
                </a:r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5085184"/>
                <a:ext cx="5163755" cy="830997"/>
              </a:xfrm>
              <a:prstGeom prst="rect">
                <a:avLst/>
              </a:prstGeom>
              <a:blipFill rotWithShape="0">
                <a:blip r:embed="rId11"/>
                <a:stretch>
                  <a:fillRect l="-1771" t="-5839" r="-826" b="-1532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3326130" y="6093296"/>
                <a:ext cx="217431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=22500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130" y="6093296"/>
                <a:ext cx="2174311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124" r="-2247" b="-833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>
            <a:off x="827584" y="6165304"/>
            <a:ext cx="194421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1115616" y="6228020"/>
                <a:ext cx="10745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  <m:func>
                        <m:funcPr>
                          <m:ctrlP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e>
                      </m:func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6228020"/>
                <a:ext cx="1074590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5682" r="-5114" b="-8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539552" y="5445224"/>
            <a:ext cx="360040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887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7" grpId="0"/>
      <p:bldP spid="19" grpId="0"/>
      <p:bldP spid="24" grpId="0"/>
      <p:bldP spid="26" grpId="0"/>
      <p:bldP spid="27" grpId="0"/>
      <p:bldP spid="28" grpId="0"/>
      <p:bldP spid="29" grpId="0"/>
      <p:bldP spid="30" grpId="0"/>
      <p:bldP spid="33" grpId="0"/>
      <p:bldP spid="3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Next steps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827583" y="1628800"/>
            <a:ext cx="74888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Make sure you are comfortable with unit conversions, especially for radians/revolutions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Review the rotational mechanics key facts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Familiarize yourself with the rotational mechanics section of the formula sheet, including the rotational inertia panel</a:t>
            </a: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Try questions from the sample exam papers on Blackboard and/or the </a:t>
            </a:r>
            <a:r>
              <a:rPr lang="en-AU" sz="2800" dirty="0" smtClean="0"/>
              <a:t>textbook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078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Formula sheet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052736"/>
            <a:ext cx="4216273" cy="56612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55776" y="5733256"/>
            <a:ext cx="2520280" cy="10801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175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Problem-solving </a:t>
            </a:r>
            <a:r>
              <a:rPr lang="en-AU" sz="4000" b="1" dirty="0" smtClean="0"/>
              <a:t>tips (1/4)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 flipH="1">
                <a:off x="827582" y="1628800"/>
                <a:ext cx="7632849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rgbClr val="FF0000"/>
                    </a:solidFill>
                  </a:rPr>
                  <a:t>Convert all numbers to S.I. units!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400" dirty="0" smtClean="0"/>
                  <a:t>e.g. Distance =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AU" sz="2400" dirty="0" smtClean="0"/>
                  <a:t>,  Time =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AU" sz="2400" dirty="0" smtClean="0"/>
                  <a:t>,  Mass =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AU" sz="2400" dirty="0" smtClean="0"/>
                  <a:t>,  Force =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AU" sz="2400" dirty="0" smtClean="0"/>
                  <a:t>,  Energy =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AU" sz="2400" dirty="0" smtClean="0"/>
                  <a:t>,  Angle =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𝑟𝑎𝑑</m:t>
                    </m:r>
                  </m:oMath>
                </a14:m>
                <a:r>
                  <a:rPr lang="en-AU" sz="2400" dirty="0" smtClean="0"/>
                  <a:t>,  Pressure =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𝑃𝑎</m:t>
                    </m:r>
                  </m:oMath>
                </a14:m>
                <a:r>
                  <a:rPr lang="en-AU" sz="2400" dirty="0" smtClean="0"/>
                  <a:t>,  Temperature =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AU" sz="2400" dirty="0" smtClean="0"/>
                  <a:t>,  Charge =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AU" sz="2400" dirty="0" smtClean="0"/>
                  <a:t>,  Current =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AU" sz="2400" dirty="0" smtClean="0"/>
                  <a:t>,  Resistance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AU" sz="2400" dirty="0" smtClean="0"/>
                  <a:t>, etc.</a:t>
                </a:r>
                <a:endParaRPr lang="en-AU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rgbClr val="FF0000"/>
                    </a:solidFill>
                  </a:rPr>
                  <a:t>Watch out for unit prefixes and powers!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8 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=8 ×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=0.08 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AU" sz="2400" dirty="0" smtClean="0">
                  <a:solidFill>
                    <a:srgbClr val="0070C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0.1 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=0.1×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𝑘𝑔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𝑘𝑔</m:t>
                    </m:r>
                  </m:oMath>
                </a14:m>
                <a:endParaRPr lang="en-AU" sz="2400" b="0" dirty="0" smtClean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AU" sz="2400" i="1" smtClean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AU" sz="2400" i="1" smtClean="0">
                        <a:latin typeface="Cambria Math" panose="02040503050406030204" pitchFamily="18" charset="0"/>
                      </a:rPr>
                      <m:t>𝑘𝑃𝑎</m:t>
                    </m:r>
                    <m:r>
                      <a:rPr lang="en-AU" sz="2400" i="1" smtClean="0">
                        <a:latin typeface="Cambria Math" panose="02040503050406030204" pitchFamily="18" charset="0"/>
                      </a:rPr>
                      <m:t>=2×</m:t>
                    </m:r>
                    <m:sSup>
                      <m:sSupPr>
                        <m:ctrlPr>
                          <a:rPr lang="en-A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AU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AU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𝑃𝑎</m:t>
                    </m:r>
                  </m:oMath>
                </a14:m>
                <a:endParaRPr lang="en-AU" sz="2400" b="0" dirty="0" smtClean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𝑚𝐴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=100 ×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 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en-AU" sz="2400" b="0" dirty="0" smtClean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5 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5×</m:t>
                    </m:r>
                    <m:sSup>
                      <m:sSupPr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sz="2400" b="0" dirty="0" smtClean="0">
                    <a:ea typeface="Cambria Math" panose="02040503050406030204" pitchFamily="18" charset="0"/>
                  </a:rPr>
                  <a:t>  (because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AU" sz="2400" b="0" dirty="0" smtClean="0">
                    <a:ea typeface="Cambria Math" panose="02040503050406030204" pitchFamily="18" charset="0"/>
                  </a:rPr>
                  <a:t>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400" dirty="0" smtClean="0">
                    <a:ea typeface="Cambria Math" panose="02040503050406030204" pitchFamily="18" charset="0"/>
                  </a:rPr>
                  <a:t>1 litre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=1000 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1000×</m:t>
                        </m:r>
                        <m:sSup>
                          <m:sSupPr>
                            <m:ctrlPr>
                              <a:rPr lang="en-A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A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−6</m:t>
                            </m:r>
                          </m:sup>
                        </m:sSup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A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A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AU" sz="2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7582" y="1628800"/>
                <a:ext cx="7632849" cy="4708981"/>
              </a:xfrm>
              <a:prstGeom prst="rect">
                <a:avLst/>
              </a:prstGeom>
              <a:blipFill rotWithShape="0">
                <a:blip r:embed="rId4"/>
                <a:stretch>
                  <a:fillRect l="-1438" t="-1164" r="-1118" b="-194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1358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Problem-solving </a:t>
            </a:r>
            <a:r>
              <a:rPr lang="en-AU" sz="4000" b="1" dirty="0" smtClean="0"/>
              <a:t>tips (1/4)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 flipH="1">
                <a:off x="827582" y="1628800"/>
                <a:ext cx="7632849" cy="4626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rgbClr val="FF0000"/>
                    </a:solidFill>
                  </a:rPr>
                  <a:t>e.g. you are given a speed of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100 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AU" sz="2800" b="0" dirty="0" smtClean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400" dirty="0" smtClean="0">
                    <a:solidFill>
                      <a:srgbClr val="0070C0"/>
                    </a:solidFill>
                  </a:rPr>
                  <a:t>This is not an S.I. unit so we need to convert!</a:t>
                </a:r>
                <a:endParaRPr lang="en-AU" sz="2400" b="0" dirty="0" smtClean="0">
                  <a:solidFill>
                    <a:srgbClr val="0070C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1 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=1000 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AU" sz="2400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1 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=3600 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AU" sz="2400" b="0" dirty="0" smtClean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100</m:t>
                    </m:r>
                    <m:f>
                      <m:fPr>
                        <m:ctrlP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=100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1000</m:t>
                        </m:r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3600 </m:t>
                        </m:r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=27.8 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AU" sz="2400" dirty="0" smtClean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rgbClr val="FF0000"/>
                    </a:solidFill>
                  </a:rPr>
                  <a:t>e.g. you are given a rotation rate of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21 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𝑟𝑝𝑚</m:t>
                    </m:r>
                  </m:oMath>
                </a14:m>
                <a:endParaRPr lang="en-AU" sz="2800" dirty="0" smtClean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400" dirty="0" smtClean="0">
                    <a:solidFill>
                      <a:srgbClr val="0070C0"/>
                    </a:solidFill>
                  </a:rPr>
                  <a:t>This is not an S.I. unit so we need to convert!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400" dirty="0" smtClean="0"/>
                  <a:t>1 revolution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𝑟𝑎𝑑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=6.28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𝑟𝑎𝑑</m:t>
                    </m:r>
                  </m:oMath>
                </a14:m>
                <a:endParaRPr lang="en-AU" sz="2400" b="0" dirty="0" smtClean="0">
                  <a:ea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1 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=60 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AU" sz="2400" b="0" dirty="0" smtClean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21 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𝑟𝑝𝑚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=21×</m:t>
                    </m:r>
                    <m:f>
                      <m:fPr>
                        <m:ctrlP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6.28 </m:t>
                        </m:r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𝑟𝑎𝑑</m:t>
                        </m:r>
                      </m:num>
                      <m:den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60 </m:t>
                        </m:r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=2.2 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𝑟𝑎𝑑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A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7582" y="1628800"/>
                <a:ext cx="7632849" cy="4626716"/>
              </a:xfrm>
              <a:prstGeom prst="rect">
                <a:avLst/>
              </a:prstGeom>
              <a:blipFill rotWithShape="0">
                <a:blip r:embed="rId4"/>
                <a:stretch>
                  <a:fillRect l="-1438" t="-118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970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Problem-solving </a:t>
            </a:r>
            <a:r>
              <a:rPr lang="en-AU" sz="4000" b="1" dirty="0" smtClean="0"/>
              <a:t>tips (2/4)</a:t>
            </a:r>
            <a:endParaRPr lang="en-AU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827582" y="1628800"/>
            <a:ext cx="763284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FF0000"/>
                </a:solidFill>
              </a:rPr>
              <a:t>Determine what topic the problem is about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endParaRPr lang="en-AU" sz="28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 smtClean="0"/>
              <a:t>This will help identify the appropriate section of the formula sheet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 smtClean="0"/>
              <a:t>This will help with symbol confusion, e.g. in mechanics p=momentum, in fluids p=pressure</a:t>
            </a:r>
          </a:p>
        </p:txBody>
      </p:sp>
      <p:sp>
        <p:nvSpPr>
          <p:cNvPr id="2" name="TextBox 1"/>
          <p:cNvSpPr txBox="1"/>
          <p:nvPr/>
        </p:nvSpPr>
        <p:spPr>
          <a:xfrm flipH="1">
            <a:off x="1835696" y="2426112"/>
            <a:ext cx="50291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AU" sz="2400" dirty="0" smtClean="0">
                <a:solidFill>
                  <a:srgbClr val="0070C0"/>
                </a:solidFill>
              </a:rPr>
              <a:t>Linear mechanics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2400" dirty="0" smtClean="0">
                <a:solidFill>
                  <a:srgbClr val="0070C0"/>
                </a:solidFill>
              </a:rPr>
              <a:t>Rotational mechanics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2400" dirty="0" smtClean="0">
                <a:solidFill>
                  <a:srgbClr val="0070C0"/>
                </a:solidFill>
              </a:rPr>
              <a:t>Fluid mechanics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2400" dirty="0" smtClean="0">
                <a:solidFill>
                  <a:srgbClr val="0070C0"/>
                </a:solidFill>
              </a:rPr>
              <a:t>Thermodynamics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2400" dirty="0" smtClean="0">
                <a:solidFill>
                  <a:srgbClr val="0070C0"/>
                </a:solidFill>
              </a:rPr>
              <a:t>Electricity</a:t>
            </a:r>
            <a:endParaRPr lang="en-AU" sz="24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023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4.0"/>
  <p:tag name="PPVERSION" val="14.0"/>
  <p:tag name="DELIMITERS" val="3.1"/>
  <p:tag name="SHOWBARVISIBLE" val="True"/>
  <p:tag name="USESECONDARYMONITOR" val="True"/>
  <p:tag name="SAVECSVWITHSESSION" val="Fals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722948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GRIDFONTSIZE" val="12"/>
  <p:tag name="POLLINGCYCLE" val="2"/>
  <p:tag name="CHARTCOLORS" val="0"/>
  <p:tag name="CHARTLABELS" val="1"/>
  <p:tag name="RESETCHARTS" val="True"/>
  <p:tag name="INCLUDENONRESPONDERS" val="False"/>
  <p:tag name="MULTIRESPDIVISOR" val="1"/>
  <p:tag name="INCLUDEPPT" val="True"/>
  <p:tag name="ALLOWUSERFEEDBACK" val="True"/>
  <p:tag name="CORRECTPOINTVALUE" val="1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  <p:tag name="TPSTANDARDS" val=""/>
  <p:tag name="TASKPANEKEY" val="e01627f0-c3cf-4135-b294-fbd5d4db26e1"/>
  <p:tag name="LUIDIAENABLED" val="False"/>
  <p:tag name="EXPANDSHOWBAR" val="True"/>
  <p:tag name="TPVERSION" val="5"/>
  <p:tag name="TPFULLVERSION" val="5.2.0.3121"/>
  <p:tag name="PPTVERSION" val="15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57261</TotalTime>
  <Words>1820</Words>
  <Application>Microsoft Office PowerPoint</Application>
  <PresentationFormat>On-screen Show (4:3)</PresentationFormat>
  <Paragraphs>497</Paragraphs>
  <Slides>58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Swinbune University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1: Vectors</dc:title>
  <dc:creator>Swinburne University of Technology</dc:creator>
  <cp:lastModifiedBy>Chris Blake</cp:lastModifiedBy>
  <cp:revision>403</cp:revision>
  <cp:lastPrinted>2013-10-25T03:09:09Z</cp:lastPrinted>
  <dcterms:created xsi:type="dcterms:W3CDTF">2011-12-19T00:42:51Z</dcterms:created>
  <dcterms:modified xsi:type="dcterms:W3CDTF">2016-05-18T04:33:56Z</dcterms:modified>
</cp:coreProperties>
</file>